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4" r:id="rId3"/>
    <p:sldId id="262" r:id="rId4"/>
    <p:sldId id="258" r:id="rId5"/>
    <p:sldId id="263"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8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BCCE5BF-7F66-4012-AC01-44CA812B2093}"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019EA1-4D8D-4AFA-BA5E-9281159D5BD1}" type="slidenum">
              <a:rPr kumimoji="1" lang="ja-JP" altLang="en-US" smtClean="0"/>
              <a:t>‹#›</a:t>
            </a:fld>
            <a:endParaRPr kumimoji="1" lang="ja-JP" altLang="en-US"/>
          </a:p>
        </p:txBody>
      </p:sp>
    </p:spTree>
    <p:extLst>
      <p:ext uri="{BB962C8B-B14F-4D97-AF65-F5344CB8AC3E}">
        <p14:creationId xmlns:p14="http://schemas.microsoft.com/office/powerpoint/2010/main" val="2192257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CCE5BF-7F66-4012-AC01-44CA812B2093}"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019EA1-4D8D-4AFA-BA5E-9281159D5BD1}" type="slidenum">
              <a:rPr kumimoji="1" lang="ja-JP" altLang="en-US" smtClean="0"/>
              <a:t>‹#›</a:t>
            </a:fld>
            <a:endParaRPr kumimoji="1" lang="ja-JP" altLang="en-US"/>
          </a:p>
        </p:txBody>
      </p:sp>
    </p:spTree>
    <p:extLst>
      <p:ext uri="{BB962C8B-B14F-4D97-AF65-F5344CB8AC3E}">
        <p14:creationId xmlns:p14="http://schemas.microsoft.com/office/powerpoint/2010/main" val="2650362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CCE5BF-7F66-4012-AC01-44CA812B2093}"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019EA1-4D8D-4AFA-BA5E-9281159D5BD1}" type="slidenum">
              <a:rPr kumimoji="1" lang="ja-JP" altLang="en-US" smtClean="0"/>
              <a:t>‹#›</a:t>
            </a:fld>
            <a:endParaRPr kumimoji="1" lang="ja-JP" altLang="en-US"/>
          </a:p>
        </p:txBody>
      </p:sp>
    </p:spTree>
    <p:extLst>
      <p:ext uri="{BB962C8B-B14F-4D97-AF65-F5344CB8AC3E}">
        <p14:creationId xmlns:p14="http://schemas.microsoft.com/office/powerpoint/2010/main" val="404622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CCE5BF-7F66-4012-AC01-44CA812B2093}"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019EA1-4D8D-4AFA-BA5E-9281159D5BD1}" type="slidenum">
              <a:rPr kumimoji="1" lang="ja-JP" altLang="en-US" smtClean="0"/>
              <a:t>‹#›</a:t>
            </a:fld>
            <a:endParaRPr kumimoji="1" lang="ja-JP" altLang="en-US"/>
          </a:p>
        </p:txBody>
      </p:sp>
    </p:spTree>
    <p:extLst>
      <p:ext uri="{BB962C8B-B14F-4D97-AF65-F5344CB8AC3E}">
        <p14:creationId xmlns:p14="http://schemas.microsoft.com/office/powerpoint/2010/main" val="1818648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BCCE5BF-7F66-4012-AC01-44CA812B2093}" type="datetimeFigureOut">
              <a:rPr kumimoji="1" lang="ja-JP" altLang="en-US" smtClean="0"/>
              <a:t>2017/11/6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3019EA1-4D8D-4AFA-BA5E-9281159D5BD1}" type="slidenum">
              <a:rPr kumimoji="1" lang="ja-JP" altLang="en-US" smtClean="0"/>
              <a:t>‹#›</a:t>
            </a:fld>
            <a:endParaRPr kumimoji="1" lang="ja-JP" altLang="en-US"/>
          </a:p>
        </p:txBody>
      </p:sp>
    </p:spTree>
    <p:extLst>
      <p:ext uri="{BB962C8B-B14F-4D97-AF65-F5344CB8AC3E}">
        <p14:creationId xmlns:p14="http://schemas.microsoft.com/office/powerpoint/2010/main" val="474681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BCCE5BF-7F66-4012-AC01-44CA812B2093}"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019EA1-4D8D-4AFA-BA5E-9281159D5BD1}" type="slidenum">
              <a:rPr kumimoji="1" lang="ja-JP" altLang="en-US" smtClean="0"/>
              <a:t>‹#›</a:t>
            </a:fld>
            <a:endParaRPr kumimoji="1" lang="ja-JP" altLang="en-US"/>
          </a:p>
        </p:txBody>
      </p:sp>
    </p:spTree>
    <p:extLst>
      <p:ext uri="{BB962C8B-B14F-4D97-AF65-F5344CB8AC3E}">
        <p14:creationId xmlns:p14="http://schemas.microsoft.com/office/powerpoint/2010/main" val="1949025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BCCE5BF-7F66-4012-AC01-44CA812B2093}" type="datetimeFigureOut">
              <a:rPr kumimoji="1" lang="ja-JP" altLang="en-US" smtClean="0"/>
              <a:t>2017/11/6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3019EA1-4D8D-4AFA-BA5E-9281159D5BD1}" type="slidenum">
              <a:rPr kumimoji="1" lang="ja-JP" altLang="en-US" smtClean="0"/>
              <a:t>‹#›</a:t>
            </a:fld>
            <a:endParaRPr kumimoji="1" lang="ja-JP" altLang="en-US"/>
          </a:p>
        </p:txBody>
      </p:sp>
    </p:spTree>
    <p:extLst>
      <p:ext uri="{BB962C8B-B14F-4D97-AF65-F5344CB8AC3E}">
        <p14:creationId xmlns:p14="http://schemas.microsoft.com/office/powerpoint/2010/main" val="915268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BCCE5BF-7F66-4012-AC01-44CA812B2093}" type="datetimeFigureOut">
              <a:rPr kumimoji="1" lang="ja-JP" altLang="en-US" smtClean="0"/>
              <a:t>2017/11/6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3019EA1-4D8D-4AFA-BA5E-9281159D5BD1}" type="slidenum">
              <a:rPr kumimoji="1" lang="ja-JP" altLang="en-US" smtClean="0"/>
              <a:t>‹#›</a:t>
            </a:fld>
            <a:endParaRPr kumimoji="1" lang="ja-JP" altLang="en-US"/>
          </a:p>
        </p:txBody>
      </p:sp>
    </p:spTree>
    <p:extLst>
      <p:ext uri="{BB962C8B-B14F-4D97-AF65-F5344CB8AC3E}">
        <p14:creationId xmlns:p14="http://schemas.microsoft.com/office/powerpoint/2010/main" val="3698725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BCCE5BF-7F66-4012-AC01-44CA812B2093}" type="datetimeFigureOut">
              <a:rPr kumimoji="1" lang="ja-JP" altLang="en-US" smtClean="0"/>
              <a:t>2017/11/6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3019EA1-4D8D-4AFA-BA5E-9281159D5BD1}" type="slidenum">
              <a:rPr kumimoji="1" lang="ja-JP" altLang="en-US" smtClean="0"/>
              <a:t>‹#›</a:t>
            </a:fld>
            <a:endParaRPr kumimoji="1" lang="ja-JP" altLang="en-US"/>
          </a:p>
        </p:txBody>
      </p:sp>
    </p:spTree>
    <p:extLst>
      <p:ext uri="{BB962C8B-B14F-4D97-AF65-F5344CB8AC3E}">
        <p14:creationId xmlns:p14="http://schemas.microsoft.com/office/powerpoint/2010/main" val="72799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CCE5BF-7F66-4012-AC01-44CA812B2093}"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019EA1-4D8D-4AFA-BA5E-9281159D5BD1}" type="slidenum">
              <a:rPr kumimoji="1" lang="ja-JP" altLang="en-US" smtClean="0"/>
              <a:t>‹#›</a:t>
            </a:fld>
            <a:endParaRPr kumimoji="1" lang="ja-JP" altLang="en-US"/>
          </a:p>
        </p:txBody>
      </p:sp>
    </p:spTree>
    <p:extLst>
      <p:ext uri="{BB962C8B-B14F-4D97-AF65-F5344CB8AC3E}">
        <p14:creationId xmlns:p14="http://schemas.microsoft.com/office/powerpoint/2010/main" val="4077391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BCCE5BF-7F66-4012-AC01-44CA812B2093}" type="datetimeFigureOut">
              <a:rPr kumimoji="1" lang="ja-JP" altLang="en-US" smtClean="0"/>
              <a:t>2017/11/6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3019EA1-4D8D-4AFA-BA5E-9281159D5BD1}" type="slidenum">
              <a:rPr kumimoji="1" lang="ja-JP" altLang="en-US" smtClean="0"/>
              <a:t>‹#›</a:t>
            </a:fld>
            <a:endParaRPr kumimoji="1" lang="ja-JP" altLang="en-US"/>
          </a:p>
        </p:txBody>
      </p:sp>
    </p:spTree>
    <p:extLst>
      <p:ext uri="{BB962C8B-B14F-4D97-AF65-F5344CB8AC3E}">
        <p14:creationId xmlns:p14="http://schemas.microsoft.com/office/powerpoint/2010/main" val="2826295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CE5BF-7F66-4012-AC01-44CA812B2093}" type="datetimeFigureOut">
              <a:rPr kumimoji="1" lang="ja-JP" altLang="en-US" smtClean="0"/>
              <a:t>2017/11/6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19EA1-4D8D-4AFA-BA5E-9281159D5BD1}" type="slidenum">
              <a:rPr kumimoji="1" lang="ja-JP" altLang="en-US" smtClean="0"/>
              <a:t>‹#›</a:t>
            </a:fld>
            <a:endParaRPr kumimoji="1" lang="ja-JP" altLang="en-US"/>
          </a:p>
        </p:txBody>
      </p:sp>
    </p:spTree>
    <p:extLst>
      <p:ext uri="{BB962C8B-B14F-4D97-AF65-F5344CB8AC3E}">
        <p14:creationId xmlns:p14="http://schemas.microsoft.com/office/powerpoint/2010/main" val="153803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16632"/>
            <a:ext cx="8229600" cy="864096"/>
          </a:xfrm>
        </p:spPr>
        <p:txBody>
          <a:bodyPr>
            <a:normAutofit/>
          </a:bodyPr>
          <a:lstStyle/>
          <a:p>
            <a:r>
              <a:rPr lang="ja-JP" altLang="en-US" sz="3600" dirty="0" smtClean="0"/>
              <a:t>北朝鮮の動向</a:t>
            </a:r>
            <a:endParaRPr kumimoji="1" lang="ja-JP" altLang="en-US" sz="3600" dirty="0"/>
          </a:p>
        </p:txBody>
      </p:sp>
      <p:sp>
        <p:nvSpPr>
          <p:cNvPr id="5" name="コンテンツ プレースホルダー 4"/>
          <p:cNvSpPr>
            <a:spLocks noGrp="1"/>
          </p:cNvSpPr>
          <p:nvPr>
            <p:ph idx="1"/>
          </p:nvPr>
        </p:nvSpPr>
        <p:spPr>
          <a:xfrm>
            <a:off x="457200" y="1124744"/>
            <a:ext cx="8229600" cy="5400600"/>
          </a:xfrm>
        </p:spPr>
        <p:txBody>
          <a:bodyPr>
            <a:normAutofit/>
          </a:bodyPr>
          <a:lstStyle/>
          <a:p>
            <a:pPr marL="0" indent="0" algn="ctr">
              <a:buNone/>
            </a:pPr>
            <a:r>
              <a:rPr lang="ja-JP" altLang="en-US" sz="2800" dirty="0" smtClean="0"/>
              <a:t>５０日以上の沈黙　→　二つ</a:t>
            </a:r>
            <a:r>
              <a:rPr lang="ja-JP" altLang="en-US" sz="2800" dirty="0"/>
              <a:t>の</a:t>
            </a:r>
            <a:r>
              <a:rPr lang="ja-JP" altLang="en-US" sz="2800" dirty="0" smtClean="0"/>
              <a:t>可能性</a:t>
            </a:r>
            <a:endParaRPr lang="ja-JP" altLang="en-US" sz="2800" dirty="0"/>
          </a:p>
          <a:p>
            <a:pPr marL="0" indent="0">
              <a:buNone/>
            </a:pPr>
            <a:endParaRPr lang="en-US" altLang="ja-JP" sz="2800" dirty="0" smtClean="0"/>
          </a:p>
          <a:p>
            <a:pPr marL="0" indent="0">
              <a:buNone/>
            </a:pPr>
            <a:r>
              <a:rPr lang="ja-JP" altLang="en-US" sz="2800" dirty="0" smtClean="0"/>
              <a:t>①技術的準備</a:t>
            </a:r>
            <a:endParaRPr lang="en-US" altLang="ja-JP" sz="2800" dirty="0" smtClean="0"/>
          </a:p>
          <a:p>
            <a:pPr marL="0" indent="0">
              <a:buNone/>
            </a:pPr>
            <a:r>
              <a:rPr lang="ja-JP" altLang="en-US" sz="2800" dirty="0"/>
              <a:t>　</a:t>
            </a:r>
            <a:r>
              <a:rPr lang="ja-JP" altLang="en-US" sz="2400" dirty="0" smtClean="0"/>
              <a:t>火星１２号（グアム射程）</a:t>
            </a:r>
            <a:endParaRPr lang="en-US" altLang="ja-JP" sz="2400" dirty="0" smtClean="0"/>
          </a:p>
          <a:p>
            <a:pPr marL="0" indent="0">
              <a:buNone/>
            </a:pPr>
            <a:r>
              <a:rPr lang="ja-JP" altLang="en-US" sz="2000" dirty="0" smtClean="0"/>
              <a:t>　</a:t>
            </a:r>
            <a:r>
              <a:rPr lang="ja-JP" altLang="en-US" sz="2000" dirty="0" smtClean="0"/>
              <a:t>　</a:t>
            </a:r>
            <a:r>
              <a:rPr lang="en-US" altLang="ja-JP" sz="2000" dirty="0" smtClean="0"/>
              <a:t>5</a:t>
            </a:r>
            <a:r>
              <a:rPr lang="ja-JP" altLang="en-US" sz="2000" dirty="0"/>
              <a:t>月</a:t>
            </a:r>
            <a:r>
              <a:rPr lang="en-US" altLang="ja-JP" sz="2000" dirty="0"/>
              <a:t>14</a:t>
            </a:r>
            <a:r>
              <a:rPr lang="ja-JP" altLang="en-US" sz="2000" dirty="0" smtClean="0"/>
              <a:t>日　ロフテッド</a:t>
            </a:r>
            <a:r>
              <a:rPr lang="ja-JP" altLang="en-US" sz="2000" dirty="0" smtClean="0"/>
              <a:t>軌道　成功</a:t>
            </a:r>
            <a:endParaRPr lang="en-US" altLang="ja-JP" sz="2000" dirty="0" smtClean="0"/>
          </a:p>
          <a:p>
            <a:pPr marL="0" indent="0">
              <a:buNone/>
            </a:pPr>
            <a:r>
              <a:rPr lang="ja-JP" altLang="en-US" sz="2000" dirty="0" smtClean="0"/>
              <a:t>　</a:t>
            </a:r>
            <a:r>
              <a:rPr lang="ja-JP" altLang="en-US" sz="2000" dirty="0"/>
              <a:t>　</a:t>
            </a:r>
            <a:r>
              <a:rPr lang="en-US" altLang="ja-JP" sz="2000" dirty="0" smtClean="0"/>
              <a:t>8</a:t>
            </a:r>
            <a:r>
              <a:rPr lang="ja-JP" altLang="en-US" sz="2000" dirty="0"/>
              <a:t>月</a:t>
            </a:r>
            <a:r>
              <a:rPr lang="en-US" altLang="ja-JP" sz="2000" dirty="0"/>
              <a:t>29</a:t>
            </a:r>
            <a:r>
              <a:rPr lang="ja-JP" altLang="en-US" sz="2000" dirty="0" smtClean="0"/>
              <a:t>日　ミニマムエナジー軌道　</a:t>
            </a:r>
            <a:r>
              <a:rPr lang="ja-JP" altLang="en-US" sz="2000" dirty="0" smtClean="0"/>
              <a:t>失敗</a:t>
            </a:r>
            <a:endParaRPr lang="en-US" altLang="ja-JP" sz="2000" dirty="0" smtClean="0"/>
          </a:p>
          <a:p>
            <a:pPr marL="0" indent="0">
              <a:buNone/>
            </a:pPr>
            <a:r>
              <a:rPr lang="ja-JP" altLang="en-US" sz="2000" dirty="0" smtClean="0"/>
              <a:t>　</a:t>
            </a:r>
            <a:r>
              <a:rPr lang="ja-JP" altLang="en-US" sz="2000" dirty="0"/>
              <a:t>　</a:t>
            </a:r>
            <a:r>
              <a:rPr lang="en-US" altLang="ja-JP" sz="2000" dirty="0" smtClean="0"/>
              <a:t>9</a:t>
            </a:r>
            <a:r>
              <a:rPr lang="ja-JP" altLang="en-US" sz="2000" dirty="0"/>
              <a:t>月</a:t>
            </a:r>
            <a:r>
              <a:rPr lang="en-US" altLang="ja-JP" sz="2000" dirty="0"/>
              <a:t>15</a:t>
            </a:r>
            <a:r>
              <a:rPr lang="ja-JP" altLang="en-US" sz="2000" dirty="0"/>
              <a:t>日　</a:t>
            </a:r>
            <a:r>
              <a:rPr lang="ja-JP" altLang="en-US" sz="2000" dirty="0" smtClean="0"/>
              <a:t>ミニマムエナジー</a:t>
            </a:r>
            <a:r>
              <a:rPr lang="ja-JP" altLang="en-US" sz="2000" dirty="0" smtClean="0"/>
              <a:t>軌道　</a:t>
            </a:r>
            <a:r>
              <a:rPr lang="ja-JP" altLang="en-US" sz="2000" dirty="0" smtClean="0"/>
              <a:t>成功</a:t>
            </a:r>
            <a:endParaRPr lang="en-US" altLang="ja-JP" sz="2000" dirty="0" smtClean="0"/>
          </a:p>
          <a:p>
            <a:pPr marL="0" indent="0">
              <a:buNone/>
            </a:pPr>
            <a:endParaRPr lang="en-US" altLang="ja-JP" sz="2400" dirty="0"/>
          </a:p>
          <a:p>
            <a:pPr marL="0" indent="0">
              <a:buNone/>
            </a:pPr>
            <a:r>
              <a:rPr lang="ja-JP" altLang="en-US" sz="2400" dirty="0" smtClean="0"/>
              <a:t>　</a:t>
            </a:r>
            <a:endParaRPr lang="ja-JP" altLang="en-US" sz="2400" dirty="0"/>
          </a:p>
        </p:txBody>
      </p:sp>
      <p:pic>
        <p:nvPicPr>
          <p:cNvPr id="1026" name="Picture 2" descr="「火星12号」の画像検索結果"/>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1906" y="1772815"/>
            <a:ext cx="3645746" cy="4824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788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16632"/>
            <a:ext cx="8229600" cy="864096"/>
          </a:xfrm>
        </p:spPr>
        <p:txBody>
          <a:bodyPr>
            <a:normAutofit/>
          </a:bodyPr>
          <a:lstStyle/>
          <a:p>
            <a:r>
              <a:rPr lang="ja-JP" altLang="en-US" sz="3600" dirty="0" smtClean="0"/>
              <a:t>北朝鮮の動向</a:t>
            </a:r>
            <a:endParaRPr kumimoji="1" lang="ja-JP" altLang="en-US" sz="3600" dirty="0"/>
          </a:p>
        </p:txBody>
      </p:sp>
      <p:sp>
        <p:nvSpPr>
          <p:cNvPr id="5" name="コンテンツ プレースホルダー 4"/>
          <p:cNvSpPr>
            <a:spLocks noGrp="1"/>
          </p:cNvSpPr>
          <p:nvPr>
            <p:ph idx="1"/>
          </p:nvPr>
        </p:nvSpPr>
        <p:spPr>
          <a:xfrm>
            <a:off x="457200" y="1124744"/>
            <a:ext cx="8229600" cy="5400600"/>
          </a:xfrm>
        </p:spPr>
        <p:txBody>
          <a:bodyPr>
            <a:normAutofit/>
          </a:bodyPr>
          <a:lstStyle/>
          <a:p>
            <a:pPr marL="0" indent="0" algn="ctr">
              <a:buNone/>
            </a:pPr>
            <a:r>
              <a:rPr lang="ja-JP" altLang="en-US" sz="2800" dirty="0" smtClean="0"/>
              <a:t>５０日以上の沈黙　→　二つ</a:t>
            </a:r>
            <a:r>
              <a:rPr lang="ja-JP" altLang="en-US" sz="2800" dirty="0"/>
              <a:t>の</a:t>
            </a:r>
            <a:r>
              <a:rPr lang="ja-JP" altLang="en-US" sz="2800" dirty="0" smtClean="0"/>
              <a:t>可能性</a:t>
            </a:r>
            <a:endParaRPr lang="ja-JP" altLang="en-US" sz="2800" dirty="0"/>
          </a:p>
          <a:p>
            <a:pPr marL="0" indent="0">
              <a:buNone/>
            </a:pPr>
            <a:endParaRPr lang="en-US" altLang="ja-JP" sz="2800" dirty="0" smtClean="0"/>
          </a:p>
          <a:p>
            <a:pPr marL="0" indent="0">
              <a:buNone/>
            </a:pPr>
            <a:r>
              <a:rPr lang="ja-JP" altLang="en-US" sz="2800" dirty="0" smtClean="0"/>
              <a:t>①技術的準備</a:t>
            </a:r>
            <a:endParaRPr lang="en-US" altLang="ja-JP" sz="2800" dirty="0" smtClean="0"/>
          </a:p>
          <a:p>
            <a:pPr marL="0" indent="0">
              <a:buNone/>
            </a:pPr>
            <a:r>
              <a:rPr lang="ja-JP" altLang="en-US" sz="2400" dirty="0" smtClean="0"/>
              <a:t>　火星</a:t>
            </a:r>
            <a:r>
              <a:rPr lang="ja-JP" altLang="en-US" sz="2400" dirty="0" smtClean="0"/>
              <a:t>１４号（米西海岸、米中部）</a:t>
            </a:r>
            <a:endParaRPr lang="en-US" altLang="ja-JP" sz="2400" dirty="0" smtClean="0"/>
          </a:p>
          <a:p>
            <a:pPr marL="0" indent="0">
              <a:buNone/>
            </a:pPr>
            <a:r>
              <a:rPr lang="ja-JP" altLang="en-US" sz="2000" dirty="0" smtClean="0"/>
              <a:t>　　</a:t>
            </a:r>
            <a:r>
              <a:rPr lang="en-US" altLang="ja-JP" sz="2000" dirty="0" smtClean="0"/>
              <a:t>7</a:t>
            </a:r>
            <a:r>
              <a:rPr lang="ja-JP" altLang="en-US" sz="2000" dirty="0"/>
              <a:t>月</a:t>
            </a:r>
            <a:r>
              <a:rPr lang="en-US" altLang="ja-JP" sz="2000" dirty="0"/>
              <a:t>4</a:t>
            </a:r>
            <a:r>
              <a:rPr lang="ja-JP" altLang="en-US" sz="2000" dirty="0" smtClean="0"/>
              <a:t>日　ロフテッド</a:t>
            </a:r>
            <a:r>
              <a:rPr lang="ja-JP" altLang="en-US" sz="2000" dirty="0" smtClean="0"/>
              <a:t>軌道　成功</a:t>
            </a:r>
            <a:endParaRPr lang="en-US" altLang="ja-JP" sz="2000" dirty="0" smtClean="0"/>
          </a:p>
          <a:p>
            <a:pPr marL="0" indent="0">
              <a:buNone/>
            </a:pPr>
            <a:r>
              <a:rPr lang="ja-JP" altLang="en-US" sz="2000" dirty="0"/>
              <a:t>　</a:t>
            </a:r>
            <a:r>
              <a:rPr lang="ja-JP" altLang="en-US" sz="2000" dirty="0" smtClean="0"/>
              <a:t>　</a:t>
            </a:r>
            <a:r>
              <a:rPr lang="en-US" altLang="ja-JP" sz="2000" dirty="0" smtClean="0"/>
              <a:t>?</a:t>
            </a:r>
            <a:r>
              <a:rPr lang="ja-JP" altLang="en-US" sz="2000" dirty="0" smtClean="0"/>
              <a:t>月</a:t>
            </a:r>
            <a:r>
              <a:rPr lang="en-US" altLang="ja-JP" sz="2000" dirty="0" smtClean="0"/>
              <a:t>?</a:t>
            </a:r>
            <a:r>
              <a:rPr lang="ja-JP" altLang="en-US" sz="2000" dirty="0" smtClean="0"/>
              <a:t>日　ミニマムエナジー軌道　成功</a:t>
            </a:r>
            <a:endParaRPr lang="en-US" altLang="ja-JP" sz="2000" dirty="0" smtClean="0"/>
          </a:p>
          <a:p>
            <a:pPr marL="0" indent="0">
              <a:buNone/>
            </a:pPr>
            <a:endParaRPr lang="en-US" altLang="ja-JP" sz="2400" dirty="0" smtClean="0"/>
          </a:p>
          <a:p>
            <a:pPr marL="0" indent="0">
              <a:buNone/>
            </a:pPr>
            <a:r>
              <a:rPr lang="ja-JP" altLang="en-US" sz="2400" dirty="0" smtClean="0"/>
              <a:t>　火星１３号（ワシントン射程</a:t>
            </a:r>
            <a:r>
              <a:rPr lang="ja-JP" altLang="en-US" sz="2400" dirty="0" smtClean="0"/>
              <a:t>）</a:t>
            </a:r>
            <a:endParaRPr lang="en-US" altLang="ja-JP" sz="2400" dirty="0" smtClean="0"/>
          </a:p>
          <a:p>
            <a:pPr marL="0" indent="0">
              <a:buNone/>
            </a:pPr>
            <a:r>
              <a:rPr lang="ja-JP" altLang="en-US" sz="2400" dirty="0"/>
              <a:t>　</a:t>
            </a:r>
            <a:r>
              <a:rPr lang="ja-JP" altLang="en-US" sz="2400" dirty="0" smtClean="0"/>
              <a:t>　</a:t>
            </a:r>
            <a:r>
              <a:rPr lang="en-US" altLang="ja-JP" sz="2400" dirty="0" smtClean="0"/>
              <a:t>?</a:t>
            </a:r>
            <a:r>
              <a:rPr lang="ja-JP" altLang="en-US" sz="2400" dirty="0" smtClean="0"/>
              <a:t>月</a:t>
            </a:r>
            <a:r>
              <a:rPr lang="en-US" altLang="ja-JP" sz="2400" dirty="0" smtClean="0"/>
              <a:t>?</a:t>
            </a:r>
            <a:r>
              <a:rPr lang="ja-JP" altLang="en-US" sz="2400" dirty="0" smtClean="0"/>
              <a:t>日　成功</a:t>
            </a:r>
            <a:endParaRPr lang="ja-JP" altLang="en-US" sz="2400" dirty="0"/>
          </a:p>
        </p:txBody>
      </p:sp>
      <p:pic>
        <p:nvPicPr>
          <p:cNvPr id="2050" name="Picture 2" descr="「火星14号」の画像検索結果"/>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3628" y="3140968"/>
            <a:ext cx="3949692" cy="3528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8458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116632"/>
            <a:ext cx="8229600" cy="864096"/>
          </a:xfrm>
        </p:spPr>
        <p:txBody>
          <a:bodyPr>
            <a:normAutofit/>
          </a:bodyPr>
          <a:lstStyle/>
          <a:p>
            <a:r>
              <a:rPr lang="ja-JP" altLang="en-US" sz="3600" dirty="0" smtClean="0"/>
              <a:t>北朝鮮の動向</a:t>
            </a:r>
            <a:endParaRPr kumimoji="1" lang="ja-JP" altLang="en-US" sz="3600" dirty="0"/>
          </a:p>
        </p:txBody>
      </p:sp>
      <p:sp>
        <p:nvSpPr>
          <p:cNvPr id="5" name="コンテンツ プレースホルダー 4"/>
          <p:cNvSpPr>
            <a:spLocks noGrp="1"/>
          </p:cNvSpPr>
          <p:nvPr>
            <p:ph idx="1"/>
          </p:nvPr>
        </p:nvSpPr>
        <p:spPr>
          <a:xfrm>
            <a:off x="457200" y="1124744"/>
            <a:ext cx="8229600" cy="5400600"/>
          </a:xfrm>
        </p:spPr>
        <p:txBody>
          <a:bodyPr>
            <a:normAutofit/>
          </a:bodyPr>
          <a:lstStyle/>
          <a:p>
            <a:pPr marL="0" indent="0" algn="ctr">
              <a:buNone/>
            </a:pPr>
            <a:r>
              <a:rPr lang="ja-JP" altLang="en-US" sz="2800" dirty="0" smtClean="0"/>
              <a:t>５０日以上の沈黙　→　二つ</a:t>
            </a:r>
            <a:r>
              <a:rPr lang="ja-JP" altLang="en-US" sz="2800" dirty="0"/>
              <a:t>の</a:t>
            </a:r>
            <a:r>
              <a:rPr lang="ja-JP" altLang="en-US" sz="2800" dirty="0" smtClean="0"/>
              <a:t>可能性</a:t>
            </a:r>
            <a:endParaRPr lang="ja-JP" altLang="en-US" sz="2800" dirty="0"/>
          </a:p>
          <a:p>
            <a:pPr marL="0" indent="0">
              <a:buNone/>
            </a:pPr>
            <a:endParaRPr lang="en-US" altLang="ja-JP" sz="2800" dirty="0" smtClean="0"/>
          </a:p>
          <a:p>
            <a:pPr marL="0" indent="0">
              <a:buNone/>
            </a:pPr>
            <a:r>
              <a:rPr lang="ja-JP" altLang="en-US" sz="2800" dirty="0" smtClean="0"/>
              <a:t>②アメリカ</a:t>
            </a:r>
            <a:r>
              <a:rPr lang="ja-JP" altLang="en-US" sz="2800" dirty="0"/>
              <a:t>の圧力</a:t>
            </a:r>
            <a:endParaRPr lang="en-US" altLang="ja-JP" sz="2800" dirty="0"/>
          </a:p>
          <a:p>
            <a:pPr marL="0" indent="0">
              <a:buNone/>
            </a:pPr>
            <a:r>
              <a:rPr lang="ja-JP" altLang="en-US" sz="2800" dirty="0"/>
              <a:t>　３隻の空母を太平洋上に同時展開</a:t>
            </a:r>
            <a:endParaRPr lang="en-US" altLang="ja-JP" sz="2800" dirty="0"/>
          </a:p>
          <a:p>
            <a:pPr marL="0" indent="0">
              <a:buNone/>
            </a:pPr>
            <a:r>
              <a:rPr lang="ja-JP" altLang="en-US" sz="2800" dirty="0"/>
              <a:t>　</a:t>
            </a:r>
            <a:r>
              <a:rPr lang="en-US" altLang="ja-JP" sz="2800" dirty="0"/>
              <a:t>2007</a:t>
            </a:r>
            <a:r>
              <a:rPr lang="ja-JP" altLang="en-US" sz="2800" dirty="0"/>
              <a:t>年以来</a:t>
            </a:r>
            <a:r>
              <a:rPr lang="en-US" altLang="ja-JP" sz="2800" dirty="0"/>
              <a:t>10</a:t>
            </a:r>
            <a:r>
              <a:rPr lang="ja-JP" altLang="en-US" sz="2800" dirty="0" smtClean="0"/>
              <a:t>年ぶり</a:t>
            </a:r>
            <a:endParaRPr lang="en-US" altLang="ja-JP" sz="2800" dirty="0"/>
          </a:p>
        </p:txBody>
      </p:sp>
      <p:pic>
        <p:nvPicPr>
          <p:cNvPr id="3074" name="Picture 2" descr="「空母　3隻」の画像検索結果"/>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3739535"/>
            <a:ext cx="5159896" cy="2902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6338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67544" y="116632"/>
            <a:ext cx="8229600" cy="850106"/>
          </a:xfrm>
        </p:spPr>
        <p:txBody>
          <a:bodyPr>
            <a:normAutofit/>
          </a:bodyPr>
          <a:lstStyle/>
          <a:p>
            <a:r>
              <a:rPr lang="ja-JP" altLang="en-US" sz="3600" dirty="0" smtClean="0"/>
              <a:t>アメリカの動向</a:t>
            </a:r>
            <a:endParaRPr kumimoji="1" lang="ja-JP" altLang="en-US" sz="3600" dirty="0"/>
          </a:p>
        </p:txBody>
      </p:sp>
      <p:sp>
        <p:nvSpPr>
          <p:cNvPr id="5" name="コンテンツ プレースホルダー 4"/>
          <p:cNvSpPr>
            <a:spLocks noGrp="1"/>
          </p:cNvSpPr>
          <p:nvPr>
            <p:ph idx="1"/>
          </p:nvPr>
        </p:nvSpPr>
        <p:spPr>
          <a:xfrm>
            <a:off x="457200" y="1196752"/>
            <a:ext cx="8229600" cy="5400600"/>
          </a:xfrm>
        </p:spPr>
        <p:txBody>
          <a:bodyPr>
            <a:normAutofit/>
          </a:bodyPr>
          <a:lstStyle/>
          <a:p>
            <a:pPr marL="0" indent="0">
              <a:buNone/>
            </a:pPr>
            <a:r>
              <a:rPr lang="ja-JP" altLang="en-US" sz="2800" dirty="0" smtClean="0"/>
              <a:t>武力行使のための二つの条件</a:t>
            </a:r>
            <a:endParaRPr lang="en-US" altLang="ja-JP" sz="2800" dirty="0" smtClean="0"/>
          </a:p>
          <a:p>
            <a:pPr marL="0" indent="0">
              <a:buNone/>
            </a:pPr>
            <a:endParaRPr lang="en-US" altLang="ja-JP" sz="2400" dirty="0" smtClean="0"/>
          </a:p>
          <a:p>
            <a:pPr marL="0" indent="0">
              <a:buNone/>
            </a:pPr>
            <a:r>
              <a:rPr lang="ja-JP" altLang="en-US" sz="2400" dirty="0" smtClean="0"/>
              <a:t>①韓国</a:t>
            </a:r>
            <a:r>
              <a:rPr lang="ja-JP" altLang="en-US" sz="2400" dirty="0"/>
              <a:t>や</a:t>
            </a:r>
            <a:r>
              <a:rPr lang="ja-JP" altLang="en-US" sz="2400" dirty="0" smtClean="0"/>
              <a:t>日本の被害を抑える</a:t>
            </a:r>
          </a:p>
          <a:p>
            <a:pPr marL="0" indent="0">
              <a:buNone/>
            </a:pPr>
            <a:endParaRPr lang="en-US" altLang="ja-JP" sz="2400" dirty="0" smtClean="0"/>
          </a:p>
        </p:txBody>
      </p:sp>
      <p:sp>
        <p:nvSpPr>
          <p:cNvPr id="2" name="正方形/長方形 1"/>
          <p:cNvSpPr/>
          <p:nvPr/>
        </p:nvSpPr>
        <p:spPr>
          <a:xfrm>
            <a:off x="1907704" y="2966867"/>
            <a:ext cx="7236296" cy="3342453"/>
          </a:xfrm>
          <a:prstGeom prst="rect">
            <a:avLst/>
          </a:prstGeom>
        </p:spPr>
        <p:txBody>
          <a:bodyPr wrap="square">
            <a:spAutoFit/>
          </a:bodyPr>
          <a:lstStyle/>
          <a:p>
            <a:pPr lvl="0">
              <a:spcBef>
                <a:spcPct val="20000"/>
              </a:spcBef>
            </a:pPr>
            <a:r>
              <a:rPr lang="ja-JP" altLang="en-US" sz="2400" dirty="0">
                <a:solidFill>
                  <a:prstClr val="black"/>
                </a:solidFill>
              </a:rPr>
              <a:t>バノン主席戦略補佐官</a:t>
            </a:r>
          </a:p>
          <a:p>
            <a:pPr lvl="0">
              <a:spcBef>
                <a:spcPct val="20000"/>
              </a:spcBef>
            </a:pPr>
            <a:r>
              <a:rPr lang="ja-JP" altLang="en-US" sz="2400" dirty="0">
                <a:solidFill>
                  <a:prstClr val="black"/>
                </a:solidFill>
              </a:rPr>
              <a:t>「ソウルの</a:t>
            </a:r>
            <a:r>
              <a:rPr lang="en-US" altLang="ja-JP" sz="2400" dirty="0" smtClean="0">
                <a:solidFill>
                  <a:prstClr val="black"/>
                </a:solidFill>
              </a:rPr>
              <a:t>1</a:t>
            </a:r>
            <a:r>
              <a:rPr lang="ja-JP" altLang="en-US" sz="2400" dirty="0" smtClean="0">
                <a:solidFill>
                  <a:prstClr val="black"/>
                </a:solidFill>
              </a:rPr>
              <a:t>千万人</a:t>
            </a:r>
            <a:r>
              <a:rPr lang="ja-JP" altLang="en-US" sz="2400" dirty="0">
                <a:solidFill>
                  <a:prstClr val="black"/>
                </a:solidFill>
              </a:rPr>
              <a:t>が通常兵器によって最初の</a:t>
            </a:r>
            <a:r>
              <a:rPr lang="en-US" altLang="ja-JP" sz="2400" dirty="0">
                <a:solidFill>
                  <a:prstClr val="black"/>
                </a:solidFill>
              </a:rPr>
              <a:t>30</a:t>
            </a:r>
            <a:r>
              <a:rPr lang="ja-JP" altLang="en-US" sz="2400" dirty="0">
                <a:solidFill>
                  <a:prstClr val="black"/>
                </a:solidFill>
              </a:rPr>
              <a:t>分以内に死なない方法を提示してくれるという方程式を誰かが解決するまで、軍事的な解決法はない</a:t>
            </a:r>
            <a:r>
              <a:rPr lang="ja-JP" altLang="en-US" sz="2400" dirty="0" smtClean="0">
                <a:solidFill>
                  <a:prstClr val="black"/>
                </a:solidFill>
              </a:rPr>
              <a:t>」（</a:t>
            </a:r>
            <a:r>
              <a:rPr lang="en-US" altLang="ja-JP" sz="2400" dirty="0" smtClean="0">
                <a:solidFill>
                  <a:prstClr val="black"/>
                </a:solidFill>
              </a:rPr>
              <a:t>8</a:t>
            </a:r>
            <a:r>
              <a:rPr lang="ja-JP" altLang="en-US" sz="2400" dirty="0" smtClean="0">
                <a:solidFill>
                  <a:prstClr val="black"/>
                </a:solidFill>
              </a:rPr>
              <a:t>月</a:t>
            </a:r>
            <a:r>
              <a:rPr lang="en-US" altLang="ja-JP" sz="2400" dirty="0" smtClean="0">
                <a:solidFill>
                  <a:prstClr val="black"/>
                </a:solidFill>
              </a:rPr>
              <a:t>17</a:t>
            </a:r>
            <a:r>
              <a:rPr lang="ja-JP" altLang="en-US" sz="2400" dirty="0" smtClean="0">
                <a:solidFill>
                  <a:prstClr val="black"/>
                </a:solidFill>
              </a:rPr>
              <a:t>日）</a:t>
            </a:r>
            <a:endParaRPr lang="ja-JP" altLang="en-US" sz="2400" dirty="0">
              <a:solidFill>
                <a:prstClr val="black"/>
              </a:solidFill>
            </a:endParaRPr>
          </a:p>
          <a:p>
            <a:pPr lvl="0">
              <a:spcBef>
                <a:spcPct val="20000"/>
              </a:spcBef>
            </a:pPr>
            <a:endParaRPr lang="en-US" altLang="ja-JP" sz="2400" dirty="0">
              <a:solidFill>
                <a:prstClr val="black"/>
              </a:solidFill>
            </a:endParaRPr>
          </a:p>
          <a:p>
            <a:pPr lvl="0">
              <a:spcBef>
                <a:spcPct val="20000"/>
              </a:spcBef>
            </a:pPr>
            <a:r>
              <a:rPr lang="ja-JP" altLang="en-US" sz="2400" dirty="0">
                <a:solidFill>
                  <a:prstClr val="black"/>
                </a:solidFill>
              </a:rPr>
              <a:t>マティス国防長官</a:t>
            </a:r>
          </a:p>
          <a:p>
            <a:pPr lvl="0">
              <a:spcBef>
                <a:spcPct val="20000"/>
              </a:spcBef>
            </a:pPr>
            <a:r>
              <a:rPr lang="ja-JP" altLang="en-US" sz="2400" dirty="0">
                <a:solidFill>
                  <a:prstClr val="black"/>
                </a:solidFill>
              </a:rPr>
              <a:t>「ソウルを北朝鮮の報復で</a:t>
            </a:r>
            <a:r>
              <a:rPr lang="en-US" altLang="ja-JP" sz="2400" dirty="0">
                <a:solidFill>
                  <a:prstClr val="black"/>
                </a:solidFill>
              </a:rPr>
              <a:t>『</a:t>
            </a:r>
            <a:r>
              <a:rPr lang="ja-JP" altLang="en-US" sz="2400" dirty="0">
                <a:solidFill>
                  <a:prstClr val="black"/>
                </a:solidFill>
              </a:rPr>
              <a:t>重大な危険</a:t>
            </a:r>
            <a:r>
              <a:rPr lang="en-US" altLang="ja-JP" sz="2400" dirty="0">
                <a:solidFill>
                  <a:prstClr val="black"/>
                </a:solidFill>
              </a:rPr>
              <a:t>』</a:t>
            </a:r>
            <a:r>
              <a:rPr lang="ja-JP" altLang="en-US" sz="2400" dirty="0">
                <a:solidFill>
                  <a:prstClr val="black"/>
                </a:solidFill>
              </a:rPr>
              <a:t>に陥らせることのない軍事的手段がある」（</a:t>
            </a:r>
            <a:r>
              <a:rPr lang="en-US" altLang="ja-JP" sz="2400" dirty="0">
                <a:solidFill>
                  <a:prstClr val="black"/>
                </a:solidFill>
              </a:rPr>
              <a:t>9</a:t>
            </a:r>
            <a:r>
              <a:rPr lang="ja-JP" altLang="en-US" sz="2400" dirty="0">
                <a:solidFill>
                  <a:prstClr val="black"/>
                </a:solidFill>
              </a:rPr>
              <a:t>月</a:t>
            </a:r>
            <a:r>
              <a:rPr lang="en-US" altLang="ja-JP" sz="2400" dirty="0">
                <a:solidFill>
                  <a:prstClr val="black"/>
                </a:solidFill>
              </a:rPr>
              <a:t>18</a:t>
            </a:r>
            <a:r>
              <a:rPr lang="ja-JP" altLang="en-US" sz="2400" dirty="0">
                <a:solidFill>
                  <a:prstClr val="black"/>
                </a:solidFill>
              </a:rPr>
              <a:t>日） 	</a:t>
            </a:r>
          </a:p>
        </p:txBody>
      </p:sp>
      <p:pic>
        <p:nvPicPr>
          <p:cNvPr id="4098" name="Picture 2" descr="Steve Bannon by Gage Skidmore.jpg"/>
          <p:cNvPicPr>
            <a:picLocks noChangeAspect="1" noChangeArrowheads="1"/>
          </p:cNvPicPr>
          <p:nvPr/>
        </p:nvPicPr>
        <p:blipFill rotWithShape="1">
          <a:blip r:embed="rId2">
            <a:extLst>
              <a:ext uri="{28A0092B-C50C-407E-A947-70E740481C1C}">
                <a14:useLocalDpi xmlns:a14="http://schemas.microsoft.com/office/drawing/2010/main" val="0"/>
              </a:ext>
            </a:extLst>
          </a:blip>
          <a:srcRect l="10030" r="8307" b="22286"/>
          <a:stretch/>
        </p:blipFill>
        <p:spPr bwMode="auto">
          <a:xfrm>
            <a:off x="221743" y="2852936"/>
            <a:ext cx="1541945" cy="196096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James Mattis official photo.jpg"/>
          <p:cNvPicPr>
            <a:picLocks noChangeAspect="1" noChangeArrowheads="1"/>
          </p:cNvPicPr>
          <p:nvPr/>
        </p:nvPicPr>
        <p:blipFill rotWithShape="1">
          <a:blip r:embed="rId3">
            <a:extLst>
              <a:ext uri="{28A0092B-C50C-407E-A947-70E740481C1C}">
                <a14:useLocalDpi xmlns:a14="http://schemas.microsoft.com/office/drawing/2010/main" val="0"/>
              </a:ext>
            </a:extLst>
          </a:blip>
          <a:srcRect l="17286" t="6775" r="18943" b="36076"/>
          <a:stretch/>
        </p:blipFill>
        <p:spPr bwMode="auto">
          <a:xfrm>
            <a:off x="221742" y="5013176"/>
            <a:ext cx="1541945" cy="17272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8869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67544" y="116632"/>
            <a:ext cx="8229600" cy="850106"/>
          </a:xfrm>
        </p:spPr>
        <p:txBody>
          <a:bodyPr>
            <a:normAutofit/>
          </a:bodyPr>
          <a:lstStyle/>
          <a:p>
            <a:r>
              <a:rPr lang="ja-JP" altLang="en-US" sz="3600" dirty="0" smtClean="0"/>
              <a:t>アメリカの動向</a:t>
            </a:r>
            <a:endParaRPr kumimoji="1" lang="ja-JP" altLang="en-US" sz="3600" dirty="0"/>
          </a:p>
        </p:txBody>
      </p:sp>
      <p:sp>
        <p:nvSpPr>
          <p:cNvPr id="5" name="コンテンツ プレースホルダー 4"/>
          <p:cNvSpPr>
            <a:spLocks noGrp="1"/>
          </p:cNvSpPr>
          <p:nvPr>
            <p:ph idx="1"/>
          </p:nvPr>
        </p:nvSpPr>
        <p:spPr>
          <a:xfrm>
            <a:off x="457200" y="1196752"/>
            <a:ext cx="8229600" cy="5400600"/>
          </a:xfrm>
        </p:spPr>
        <p:txBody>
          <a:bodyPr>
            <a:normAutofit/>
          </a:bodyPr>
          <a:lstStyle/>
          <a:p>
            <a:pPr marL="0" indent="0">
              <a:buNone/>
            </a:pPr>
            <a:r>
              <a:rPr lang="ja-JP" altLang="en-US" sz="2800" dirty="0" smtClean="0"/>
              <a:t>武力行使のための二つの条件</a:t>
            </a:r>
            <a:endParaRPr lang="en-US" altLang="ja-JP" sz="2800" dirty="0" smtClean="0"/>
          </a:p>
          <a:p>
            <a:pPr marL="0" indent="0">
              <a:buNone/>
            </a:pPr>
            <a:endParaRPr lang="en-US" altLang="ja-JP" sz="2400" dirty="0" smtClean="0"/>
          </a:p>
          <a:p>
            <a:pPr marL="0" indent="0">
              <a:buNone/>
            </a:pPr>
            <a:r>
              <a:rPr lang="ja-JP" altLang="en-US" sz="2400" dirty="0"/>
              <a:t>②国内外の支持</a:t>
            </a:r>
          </a:p>
          <a:p>
            <a:pPr marL="0" indent="0">
              <a:buNone/>
            </a:pPr>
            <a:endParaRPr lang="ja-JP" altLang="en-US" sz="2400" dirty="0"/>
          </a:p>
          <a:p>
            <a:pPr marL="0" indent="0">
              <a:buNone/>
            </a:pPr>
            <a:r>
              <a:rPr lang="ja-JP" altLang="en-US" sz="2000" dirty="0" smtClean="0"/>
              <a:t>国連安保理で</a:t>
            </a:r>
            <a:r>
              <a:rPr lang="ja-JP" altLang="en-US" sz="2000" dirty="0"/>
              <a:t>北朝鮮への制裁決議案が全会一致で</a:t>
            </a:r>
            <a:r>
              <a:rPr lang="ja-JP" altLang="en-US" sz="2000" dirty="0" smtClean="0"/>
              <a:t>採択（</a:t>
            </a:r>
            <a:r>
              <a:rPr lang="en-US" altLang="ja-JP" sz="2000" dirty="0" smtClean="0"/>
              <a:t>9</a:t>
            </a:r>
            <a:r>
              <a:rPr lang="ja-JP" altLang="en-US" sz="2000" dirty="0"/>
              <a:t>月</a:t>
            </a:r>
            <a:r>
              <a:rPr lang="en-US" altLang="ja-JP" sz="2000" dirty="0"/>
              <a:t>11</a:t>
            </a:r>
            <a:r>
              <a:rPr lang="ja-JP" altLang="en-US" sz="2000" dirty="0" smtClean="0"/>
              <a:t>日）</a:t>
            </a:r>
            <a:r>
              <a:rPr lang="ja-JP" altLang="en-US" sz="2000" dirty="0"/>
              <a:t>　</a:t>
            </a:r>
          </a:p>
          <a:p>
            <a:pPr marL="0" indent="0">
              <a:buNone/>
            </a:pPr>
            <a:r>
              <a:rPr lang="ja-JP" altLang="en-US" sz="2000" dirty="0"/>
              <a:t>　各国の制裁の履行に</a:t>
            </a:r>
            <a:r>
              <a:rPr lang="en-US" altLang="ja-JP" sz="2000" dirty="0"/>
              <a:t>90</a:t>
            </a:r>
            <a:r>
              <a:rPr lang="ja-JP" altLang="en-US" sz="2000" dirty="0"/>
              <a:t>日間の猶予　→　</a:t>
            </a:r>
            <a:r>
              <a:rPr lang="en-US" altLang="ja-JP" sz="2000" dirty="0"/>
              <a:t>12</a:t>
            </a:r>
            <a:r>
              <a:rPr lang="ja-JP" altLang="en-US" sz="2000" dirty="0"/>
              <a:t>月</a:t>
            </a:r>
            <a:r>
              <a:rPr lang="en-US" altLang="ja-JP" sz="2000" dirty="0"/>
              <a:t>10</a:t>
            </a:r>
            <a:r>
              <a:rPr lang="ja-JP" altLang="en-US" sz="2000" dirty="0"/>
              <a:t>日</a:t>
            </a:r>
          </a:p>
          <a:p>
            <a:pPr marL="0" indent="0">
              <a:buNone/>
            </a:pPr>
            <a:endParaRPr lang="ja-JP" altLang="en-US" sz="2400" dirty="0"/>
          </a:p>
        </p:txBody>
      </p:sp>
      <p:sp>
        <p:nvSpPr>
          <p:cNvPr id="2" name="正方形/長方形 1"/>
          <p:cNvSpPr/>
          <p:nvPr/>
        </p:nvSpPr>
        <p:spPr>
          <a:xfrm>
            <a:off x="1907704" y="4365104"/>
            <a:ext cx="7056784" cy="1938992"/>
          </a:xfrm>
          <a:prstGeom prst="rect">
            <a:avLst/>
          </a:prstGeom>
        </p:spPr>
        <p:txBody>
          <a:bodyPr wrap="square">
            <a:spAutoFit/>
          </a:bodyPr>
          <a:lstStyle/>
          <a:p>
            <a:r>
              <a:rPr lang="ja-JP" altLang="en-US" sz="2400" dirty="0"/>
              <a:t>ニッキーヘイリー米国連大使</a:t>
            </a:r>
          </a:p>
          <a:p>
            <a:r>
              <a:rPr lang="ja-JP" altLang="en-US" sz="2400" dirty="0"/>
              <a:t>「現時点で、安保理でできることはすべてやり尽くした。外交手段が尽きればマティス長官が後を引き受ける。私たちの誰もそうしたいと思っていないし、戦争は望まない</a:t>
            </a:r>
            <a:r>
              <a:rPr lang="ja-JP" altLang="en-US" sz="2400" dirty="0" smtClean="0"/>
              <a:t>」</a:t>
            </a:r>
            <a:r>
              <a:rPr lang="ja-JP" altLang="en-US" sz="2400" dirty="0">
                <a:solidFill>
                  <a:prstClr val="black"/>
                </a:solidFill>
              </a:rPr>
              <a:t>	</a:t>
            </a:r>
          </a:p>
        </p:txBody>
      </p:sp>
      <p:pic>
        <p:nvPicPr>
          <p:cNvPr id="5122" name="Picture 2" descr="Official Photo of SC Governor Nikki Haley.jpg"/>
          <p:cNvPicPr>
            <a:picLocks noChangeAspect="1" noChangeArrowheads="1"/>
          </p:cNvPicPr>
          <p:nvPr/>
        </p:nvPicPr>
        <p:blipFill rotWithShape="1">
          <a:blip r:embed="rId2">
            <a:extLst>
              <a:ext uri="{28A0092B-C50C-407E-A947-70E740481C1C}">
                <a14:useLocalDpi xmlns:a14="http://schemas.microsoft.com/office/drawing/2010/main" val="0"/>
              </a:ext>
            </a:extLst>
          </a:blip>
          <a:srcRect l="17302" t="9583" r="21669" b="34189"/>
          <a:stretch/>
        </p:blipFill>
        <p:spPr bwMode="auto">
          <a:xfrm>
            <a:off x="323528" y="4293096"/>
            <a:ext cx="1440160" cy="1990333"/>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9月11日 決議」の画像検索結果"/>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908720"/>
            <a:ext cx="3024336" cy="201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6607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199</Words>
  <Application>Microsoft Office PowerPoint</Application>
  <PresentationFormat>画面に合わせる (4:3)</PresentationFormat>
  <Paragraphs>44</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北朝鮮の動向</vt:lpstr>
      <vt:lpstr>北朝鮮の動向</vt:lpstr>
      <vt:lpstr>北朝鮮の動向</vt:lpstr>
      <vt:lpstr>アメリカの動向</vt:lpstr>
      <vt:lpstr>アメリカの動向</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manabu</dc:creator>
  <cp:lastModifiedBy>manabu</cp:lastModifiedBy>
  <cp:revision>11</cp:revision>
  <dcterms:created xsi:type="dcterms:W3CDTF">2017-11-05T14:56:50Z</dcterms:created>
  <dcterms:modified xsi:type="dcterms:W3CDTF">2017-11-06T06:37:46Z</dcterms:modified>
</cp:coreProperties>
</file>