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4" r:id="rId5"/>
    <p:sldId id="257" r:id="rId6"/>
    <p:sldId id="265" r:id="rId7"/>
    <p:sldId id="266" r:id="rId8"/>
    <p:sldId id="270" r:id="rId9"/>
    <p:sldId id="259" r:id="rId10"/>
    <p:sldId id="267" r:id="rId11"/>
    <p:sldId id="268" r:id="rId12"/>
    <p:sldId id="269" r:id="rId13"/>
    <p:sldId id="261"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93" d="100"/>
          <a:sy n="93" d="100"/>
        </p:scale>
        <p:origin x="144" y="51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1269C-27A7-4CF9-8E01-9278DB64843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id="{BE9FEA21-9EED-4363-8E6D-8530A58DE2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FA5A027-819D-4B11-A0A5-C29B1962B95F}"/>
              </a:ext>
            </a:extLst>
          </p:cNvPr>
          <p:cNvSpPr>
            <a:spLocks noGrp="1"/>
          </p:cNvSpPr>
          <p:nvPr>
            <p:ph type="dt" sz="half" idx="10"/>
          </p:nvPr>
        </p:nvSpPr>
        <p:spPr/>
        <p:txBody>
          <a:bodyPr/>
          <a:lstStyle/>
          <a:p>
            <a:fld id="{8112A46F-BFA7-4C0E-AF2B-A3DE40F79C3E}" type="datetimeFigureOut">
              <a:rPr kumimoji="1" lang="ja-JP" altLang="en-US" smtClean="0"/>
              <a:t>2017/12/8</a:t>
            </a:fld>
            <a:endParaRPr kumimoji="1" lang="ja-JP" altLang="en-US"/>
          </a:p>
        </p:txBody>
      </p:sp>
      <p:sp>
        <p:nvSpPr>
          <p:cNvPr id="5" name="フッター プレースホルダー 4">
            <a:extLst>
              <a:ext uri="{FF2B5EF4-FFF2-40B4-BE49-F238E27FC236}">
                <a16:creationId xmlns:a16="http://schemas.microsoft.com/office/drawing/2014/main" id="{47A6C236-14DA-4F50-996D-1A290ABD9C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5799C4-59CB-4EED-82DE-BEA426DB6FC9}"/>
              </a:ext>
            </a:extLst>
          </p:cNvPr>
          <p:cNvSpPr>
            <a:spLocks noGrp="1"/>
          </p:cNvSpPr>
          <p:nvPr>
            <p:ph type="sldNum" sz="quarter" idx="12"/>
          </p:nvPr>
        </p:nvSpPr>
        <p:spPr/>
        <p:txBody>
          <a:body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2554490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8216D4-E875-4369-BCCE-E468695ED1C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378529B-5CBF-44C6-A7B6-839BEACCFF2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4834831-F533-4E76-83E4-BCEEA7834069}"/>
              </a:ext>
            </a:extLst>
          </p:cNvPr>
          <p:cNvSpPr>
            <a:spLocks noGrp="1"/>
          </p:cNvSpPr>
          <p:nvPr>
            <p:ph type="dt" sz="half" idx="10"/>
          </p:nvPr>
        </p:nvSpPr>
        <p:spPr/>
        <p:txBody>
          <a:bodyPr/>
          <a:lstStyle/>
          <a:p>
            <a:fld id="{8112A46F-BFA7-4C0E-AF2B-A3DE40F79C3E}" type="datetimeFigureOut">
              <a:rPr kumimoji="1" lang="ja-JP" altLang="en-US" smtClean="0"/>
              <a:t>2017/12/8</a:t>
            </a:fld>
            <a:endParaRPr kumimoji="1" lang="ja-JP" altLang="en-US"/>
          </a:p>
        </p:txBody>
      </p:sp>
      <p:sp>
        <p:nvSpPr>
          <p:cNvPr id="5" name="フッター プレースホルダー 4">
            <a:extLst>
              <a:ext uri="{FF2B5EF4-FFF2-40B4-BE49-F238E27FC236}">
                <a16:creationId xmlns:a16="http://schemas.microsoft.com/office/drawing/2014/main" id="{E985A0EE-EA1A-4312-8D7D-933224A62EE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59F7326-91A2-4714-8835-76C2DDB5B9BE}"/>
              </a:ext>
            </a:extLst>
          </p:cNvPr>
          <p:cNvSpPr>
            <a:spLocks noGrp="1"/>
          </p:cNvSpPr>
          <p:nvPr>
            <p:ph type="sldNum" sz="quarter" idx="12"/>
          </p:nvPr>
        </p:nvSpPr>
        <p:spPr/>
        <p:txBody>
          <a:body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4216548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9109138-209B-4878-9A0B-F7473218A34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B6F9C8A-427A-46E2-9789-9069CF7A27A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B9854B8-9051-47AD-BDEF-DE0D214C3556}"/>
              </a:ext>
            </a:extLst>
          </p:cNvPr>
          <p:cNvSpPr>
            <a:spLocks noGrp="1"/>
          </p:cNvSpPr>
          <p:nvPr>
            <p:ph type="dt" sz="half" idx="10"/>
          </p:nvPr>
        </p:nvSpPr>
        <p:spPr/>
        <p:txBody>
          <a:bodyPr/>
          <a:lstStyle/>
          <a:p>
            <a:fld id="{8112A46F-BFA7-4C0E-AF2B-A3DE40F79C3E}" type="datetimeFigureOut">
              <a:rPr kumimoji="1" lang="ja-JP" altLang="en-US" smtClean="0"/>
              <a:t>2017/12/8</a:t>
            </a:fld>
            <a:endParaRPr kumimoji="1" lang="ja-JP" altLang="en-US"/>
          </a:p>
        </p:txBody>
      </p:sp>
      <p:sp>
        <p:nvSpPr>
          <p:cNvPr id="5" name="フッター プレースホルダー 4">
            <a:extLst>
              <a:ext uri="{FF2B5EF4-FFF2-40B4-BE49-F238E27FC236}">
                <a16:creationId xmlns:a16="http://schemas.microsoft.com/office/drawing/2014/main" id="{35AD8D3B-FF6E-43B8-839F-59A1038264A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5282368-010A-408E-8AF8-97EA75A37901}"/>
              </a:ext>
            </a:extLst>
          </p:cNvPr>
          <p:cNvSpPr>
            <a:spLocks noGrp="1"/>
          </p:cNvSpPr>
          <p:nvPr>
            <p:ph type="sldNum" sz="quarter" idx="12"/>
          </p:nvPr>
        </p:nvSpPr>
        <p:spPr/>
        <p:txBody>
          <a:body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2333159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EFCF49-5B50-4A8B-A9BF-5282224EA86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570DC89-AE0D-4F3B-A7A0-A5921FAB91C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A59547-9642-4C03-952D-7666C6CFFF82}"/>
              </a:ext>
            </a:extLst>
          </p:cNvPr>
          <p:cNvSpPr>
            <a:spLocks noGrp="1"/>
          </p:cNvSpPr>
          <p:nvPr>
            <p:ph type="dt" sz="half" idx="10"/>
          </p:nvPr>
        </p:nvSpPr>
        <p:spPr/>
        <p:txBody>
          <a:bodyPr/>
          <a:lstStyle/>
          <a:p>
            <a:fld id="{8112A46F-BFA7-4C0E-AF2B-A3DE40F79C3E}" type="datetimeFigureOut">
              <a:rPr kumimoji="1" lang="ja-JP" altLang="en-US" smtClean="0"/>
              <a:t>2017/12/8</a:t>
            </a:fld>
            <a:endParaRPr kumimoji="1" lang="ja-JP" altLang="en-US"/>
          </a:p>
        </p:txBody>
      </p:sp>
      <p:sp>
        <p:nvSpPr>
          <p:cNvPr id="5" name="フッター プレースホルダー 4">
            <a:extLst>
              <a:ext uri="{FF2B5EF4-FFF2-40B4-BE49-F238E27FC236}">
                <a16:creationId xmlns:a16="http://schemas.microsoft.com/office/drawing/2014/main" id="{97D61B0F-BC21-4FE6-A196-DE898228FF0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D1CC4F-5478-41BB-AA4E-8DA06E450603}"/>
              </a:ext>
            </a:extLst>
          </p:cNvPr>
          <p:cNvSpPr>
            <a:spLocks noGrp="1"/>
          </p:cNvSpPr>
          <p:nvPr>
            <p:ph type="sldNum" sz="quarter" idx="12"/>
          </p:nvPr>
        </p:nvSpPr>
        <p:spPr/>
        <p:txBody>
          <a:body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363234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ACFF5D-A566-4FC8-A124-9977DE3AFB8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71A565D-40C0-48D9-A2AF-1F5ED4F9AA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D0D99E-54B6-4785-ADBB-F486827D21C4}"/>
              </a:ext>
            </a:extLst>
          </p:cNvPr>
          <p:cNvSpPr>
            <a:spLocks noGrp="1"/>
          </p:cNvSpPr>
          <p:nvPr>
            <p:ph type="dt" sz="half" idx="10"/>
          </p:nvPr>
        </p:nvSpPr>
        <p:spPr/>
        <p:txBody>
          <a:bodyPr/>
          <a:lstStyle/>
          <a:p>
            <a:fld id="{8112A46F-BFA7-4C0E-AF2B-A3DE40F79C3E}" type="datetimeFigureOut">
              <a:rPr kumimoji="1" lang="ja-JP" altLang="en-US" smtClean="0"/>
              <a:t>2017/12/8</a:t>
            </a:fld>
            <a:endParaRPr kumimoji="1" lang="ja-JP" altLang="en-US"/>
          </a:p>
        </p:txBody>
      </p:sp>
      <p:sp>
        <p:nvSpPr>
          <p:cNvPr id="5" name="フッター プレースホルダー 4">
            <a:extLst>
              <a:ext uri="{FF2B5EF4-FFF2-40B4-BE49-F238E27FC236}">
                <a16:creationId xmlns:a16="http://schemas.microsoft.com/office/drawing/2014/main" id="{98885E3C-E7AE-4583-97EB-DC1DC403E3A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C1C1B51-865E-44E5-9A44-181B42583AB9}"/>
              </a:ext>
            </a:extLst>
          </p:cNvPr>
          <p:cNvSpPr>
            <a:spLocks noGrp="1"/>
          </p:cNvSpPr>
          <p:nvPr>
            <p:ph type="sldNum" sz="quarter" idx="12"/>
          </p:nvPr>
        </p:nvSpPr>
        <p:spPr/>
        <p:txBody>
          <a:body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139632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83B3C5-DF62-40E6-8098-3967609F2D2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EBE744C-785A-4E6D-8E4A-8D1E19A7489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9D87121-449F-4C84-8801-B5226E81450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2BFAAC1-E279-4C04-935C-6AE79CC68532}"/>
              </a:ext>
            </a:extLst>
          </p:cNvPr>
          <p:cNvSpPr>
            <a:spLocks noGrp="1"/>
          </p:cNvSpPr>
          <p:nvPr>
            <p:ph type="dt" sz="half" idx="10"/>
          </p:nvPr>
        </p:nvSpPr>
        <p:spPr/>
        <p:txBody>
          <a:bodyPr/>
          <a:lstStyle/>
          <a:p>
            <a:fld id="{8112A46F-BFA7-4C0E-AF2B-A3DE40F79C3E}" type="datetimeFigureOut">
              <a:rPr kumimoji="1" lang="ja-JP" altLang="en-US" smtClean="0"/>
              <a:t>2017/12/8</a:t>
            </a:fld>
            <a:endParaRPr kumimoji="1" lang="ja-JP" altLang="en-US"/>
          </a:p>
        </p:txBody>
      </p:sp>
      <p:sp>
        <p:nvSpPr>
          <p:cNvPr id="6" name="フッター プレースホルダー 5">
            <a:extLst>
              <a:ext uri="{FF2B5EF4-FFF2-40B4-BE49-F238E27FC236}">
                <a16:creationId xmlns:a16="http://schemas.microsoft.com/office/drawing/2014/main" id="{08791FA2-3E54-4E92-AD53-B508D3A8660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FEB0A60-8EF4-413D-BE6B-E38C848C243D}"/>
              </a:ext>
            </a:extLst>
          </p:cNvPr>
          <p:cNvSpPr>
            <a:spLocks noGrp="1"/>
          </p:cNvSpPr>
          <p:nvPr>
            <p:ph type="sldNum" sz="quarter" idx="12"/>
          </p:nvPr>
        </p:nvSpPr>
        <p:spPr/>
        <p:txBody>
          <a:body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3959817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363FBF-C79E-43A8-8067-9894E58FCCD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7C3993-C902-4C51-B663-DA719ACA8A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AB7B302-D5A2-4C48-80A9-55330AC0377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2DF088C-3B4A-41A3-B4F0-9C53DCDEC4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7C30926-9AC9-4F04-9220-A0FC31B0957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3481523-1DB9-4F99-8869-8C93CAB9A94F}"/>
              </a:ext>
            </a:extLst>
          </p:cNvPr>
          <p:cNvSpPr>
            <a:spLocks noGrp="1"/>
          </p:cNvSpPr>
          <p:nvPr>
            <p:ph type="dt" sz="half" idx="10"/>
          </p:nvPr>
        </p:nvSpPr>
        <p:spPr/>
        <p:txBody>
          <a:bodyPr/>
          <a:lstStyle/>
          <a:p>
            <a:fld id="{8112A46F-BFA7-4C0E-AF2B-A3DE40F79C3E}" type="datetimeFigureOut">
              <a:rPr kumimoji="1" lang="ja-JP" altLang="en-US" smtClean="0"/>
              <a:t>2017/12/8</a:t>
            </a:fld>
            <a:endParaRPr kumimoji="1" lang="ja-JP" altLang="en-US"/>
          </a:p>
        </p:txBody>
      </p:sp>
      <p:sp>
        <p:nvSpPr>
          <p:cNvPr id="8" name="フッター プレースホルダー 7">
            <a:extLst>
              <a:ext uri="{FF2B5EF4-FFF2-40B4-BE49-F238E27FC236}">
                <a16:creationId xmlns:a16="http://schemas.microsoft.com/office/drawing/2014/main" id="{5B00A197-2651-4377-949A-3684C14D2D3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E011F14-C651-4C85-ADB6-F762695A2F64}"/>
              </a:ext>
            </a:extLst>
          </p:cNvPr>
          <p:cNvSpPr>
            <a:spLocks noGrp="1"/>
          </p:cNvSpPr>
          <p:nvPr>
            <p:ph type="sldNum" sz="quarter" idx="12"/>
          </p:nvPr>
        </p:nvSpPr>
        <p:spPr/>
        <p:txBody>
          <a:body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1289338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9D819B-4FE5-4325-9041-7CA348345AC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6460159-2B8E-4205-84BD-F12FA9424863}"/>
              </a:ext>
            </a:extLst>
          </p:cNvPr>
          <p:cNvSpPr>
            <a:spLocks noGrp="1"/>
          </p:cNvSpPr>
          <p:nvPr>
            <p:ph type="dt" sz="half" idx="10"/>
          </p:nvPr>
        </p:nvSpPr>
        <p:spPr/>
        <p:txBody>
          <a:bodyPr/>
          <a:lstStyle/>
          <a:p>
            <a:fld id="{8112A46F-BFA7-4C0E-AF2B-A3DE40F79C3E}" type="datetimeFigureOut">
              <a:rPr kumimoji="1" lang="ja-JP" altLang="en-US" smtClean="0"/>
              <a:t>2017/12/8</a:t>
            </a:fld>
            <a:endParaRPr kumimoji="1" lang="ja-JP" altLang="en-US"/>
          </a:p>
        </p:txBody>
      </p:sp>
      <p:sp>
        <p:nvSpPr>
          <p:cNvPr id="4" name="フッター プレースホルダー 3">
            <a:extLst>
              <a:ext uri="{FF2B5EF4-FFF2-40B4-BE49-F238E27FC236}">
                <a16:creationId xmlns:a16="http://schemas.microsoft.com/office/drawing/2014/main" id="{5C7A07E6-42E7-4C9C-B7B5-981DE8DB0AE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67FCC42-2D89-419B-8311-782229F2A473}"/>
              </a:ext>
            </a:extLst>
          </p:cNvPr>
          <p:cNvSpPr>
            <a:spLocks noGrp="1"/>
          </p:cNvSpPr>
          <p:nvPr>
            <p:ph type="sldNum" sz="quarter" idx="12"/>
          </p:nvPr>
        </p:nvSpPr>
        <p:spPr/>
        <p:txBody>
          <a:body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2989053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26DEBC2-6D67-4D12-B55D-05917D06792F}"/>
              </a:ext>
            </a:extLst>
          </p:cNvPr>
          <p:cNvSpPr>
            <a:spLocks noGrp="1"/>
          </p:cNvSpPr>
          <p:nvPr>
            <p:ph type="dt" sz="half" idx="10"/>
          </p:nvPr>
        </p:nvSpPr>
        <p:spPr/>
        <p:txBody>
          <a:bodyPr/>
          <a:lstStyle/>
          <a:p>
            <a:fld id="{8112A46F-BFA7-4C0E-AF2B-A3DE40F79C3E}" type="datetimeFigureOut">
              <a:rPr kumimoji="1" lang="ja-JP" altLang="en-US" smtClean="0"/>
              <a:t>2017/12/8</a:t>
            </a:fld>
            <a:endParaRPr kumimoji="1" lang="ja-JP" altLang="en-US"/>
          </a:p>
        </p:txBody>
      </p:sp>
      <p:sp>
        <p:nvSpPr>
          <p:cNvPr id="3" name="フッター プレースホルダー 2">
            <a:extLst>
              <a:ext uri="{FF2B5EF4-FFF2-40B4-BE49-F238E27FC236}">
                <a16:creationId xmlns:a16="http://schemas.microsoft.com/office/drawing/2014/main" id="{285CFABD-B11C-4096-923A-54EB2B70309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292A5F2-8D60-4CBB-B0AC-C5F6464F88B5}"/>
              </a:ext>
            </a:extLst>
          </p:cNvPr>
          <p:cNvSpPr>
            <a:spLocks noGrp="1"/>
          </p:cNvSpPr>
          <p:nvPr>
            <p:ph type="sldNum" sz="quarter" idx="12"/>
          </p:nvPr>
        </p:nvSpPr>
        <p:spPr/>
        <p:txBody>
          <a:body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2832266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AA8B82-E795-4B94-B7E3-9C3DD2BEB51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6359826-E392-425A-8FA2-64D9B0DE2C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1D1F06A-9929-4B97-86B0-692AC2E0E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291D48C-21CA-42AB-BEF3-49D77E33769D}"/>
              </a:ext>
            </a:extLst>
          </p:cNvPr>
          <p:cNvSpPr>
            <a:spLocks noGrp="1"/>
          </p:cNvSpPr>
          <p:nvPr>
            <p:ph type="dt" sz="half" idx="10"/>
          </p:nvPr>
        </p:nvSpPr>
        <p:spPr/>
        <p:txBody>
          <a:bodyPr/>
          <a:lstStyle/>
          <a:p>
            <a:fld id="{8112A46F-BFA7-4C0E-AF2B-A3DE40F79C3E}" type="datetimeFigureOut">
              <a:rPr kumimoji="1" lang="ja-JP" altLang="en-US" smtClean="0"/>
              <a:t>2017/12/8</a:t>
            </a:fld>
            <a:endParaRPr kumimoji="1" lang="ja-JP" altLang="en-US"/>
          </a:p>
        </p:txBody>
      </p:sp>
      <p:sp>
        <p:nvSpPr>
          <p:cNvPr id="6" name="フッター プレースホルダー 5">
            <a:extLst>
              <a:ext uri="{FF2B5EF4-FFF2-40B4-BE49-F238E27FC236}">
                <a16:creationId xmlns:a16="http://schemas.microsoft.com/office/drawing/2014/main" id="{B80A5216-28C2-43DF-A1DF-9E5C825764E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D949AD2-216F-4D93-B0AE-457DCAF490A7}"/>
              </a:ext>
            </a:extLst>
          </p:cNvPr>
          <p:cNvSpPr>
            <a:spLocks noGrp="1"/>
          </p:cNvSpPr>
          <p:nvPr>
            <p:ph type="sldNum" sz="quarter" idx="12"/>
          </p:nvPr>
        </p:nvSpPr>
        <p:spPr/>
        <p:txBody>
          <a:body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2236984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8D70FF-FB4D-462B-A35F-48ED0FE4870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5BB4FB9-823B-474D-9B39-5018F7E788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C7F0CD5-DBB6-4CED-97F6-E79CC6D509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C0C4AE6-6D35-4F26-8FF3-B40A1521E07D}"/>
              </a:ext>
            </a:extLst>
          </p:cNvPr>
          <p:cNvSpPr>
            <a:spLocks noGrp="1"/>
          </p:cNvSpPr>
          <p:nvPr>
            <p:ph type="dt" sz="half" idx="10"/>
          </p:nvPr>
        </p:nvSpPr>
        <p:spPr/>
        <p:txBody>
          <a:bodyPr/>
          <a:lstStyle/>
          <a:p>
            <a:fld id="{8112A46F-BFA7-4C0E-AF2B-A3DE40F79C3E}" type="datetimeFigureOut">
              <a:rPr kumimoji="1" lang="ja-JP" altLang="en-US" smtClean="0"/>
              <a:t>2017/12/8</a:t>
            </a:fld>
            <a:endParaRPr kumimoji="1" lang="ja-JP" altLang="en-US"/>
          </a:p>
        </p:txBody>
      </p:sp>
      <p:sp>
        <p:nvSpPr>
          <p:cNvPr id="6" name="フッター プレースホルダー 5">
            <a:extLst>
              <a:ext uri="{FF2B5EF4-FFF2-40B4-BE49-F238E27FC236}">
                <a16:creationId xmlns:a16="http://schemas.microsoft.com/office/drawing/2014/main" id="{EF1A0637-E57D-4053-80ED-17B9C437738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DAE5CF-533F-4F52-AC51-D5D2A35A6FBE}"/>
              </a:ext>
            </a:extLst>
          </p:cNvPr>
          <p:cNvSpPr>
            <a:spLocks noGrp="1"/>
          </p:cNvSpPr>
          <p:nvPr>
            <p:ph type="sldNum" sz="quarter" idx="12"/>
          </p:nvPr>
        </p:nvSpPr>
        <p:spPr/>
        <p:txBody>
          <a:body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3707437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CD33F7A-D9CE-4B48-A125-93EA567EAD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B37C598-677F-49BE-8422-DFA411F956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AE36F8B-0CB5-4BF2-9FD0-5B21CCF5C0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2A46F-BFA7-4C0E-AF2B-A3DE40F79C3E}" type="datetimeFigureOut">
              <a:rPr kumimoji="1" lang="ja-JP" altLang="en-US" smtClean="0"/>
              <a:t>2017/12/8</a:t>
            </a:fld>
            <a:endParaRPr kumimoji="1" lang="ja-JP" altLang="en-US"/>
          </a:p>
        </p:txBody>
      </p:sp>
      <p:sp>
        <p:nvSpPr>
          <p:cNvPr id="5" name="フッター プレースホルダー 4">
            <a:extLst>
              <a:ext uri="{FF2B5EF4-FFF2-40B4-BE49-F238E27FC236}">
                <a16:creationId xmlns:a16="http://schemas.microsoft.com/office/drawing/2014/main" id="{E470C2FB-4F2B-42E5-B3B9-13FDED3083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A252A9C-96D7-4A38-A506-EF0379F0EF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307958-6DF1-445F-8446-470DC5198F67}" type="slidenum">
              <a:rPr kumimoji="1" lang="ja-JP" altLang="en-US" smtClean="0"/>
              <a:t>‹#›</a:t>
            </a:fld>
            <a:endParaRPr kumimoji="1" lang="ja-JP" altLang="en-US"/>
          </a:p>
        </p:txBody>
      </p:sp>
    </p:spTree>
    <p:extLst>
      <p:ext uri="{BB962C8B-B14F-4D97-AF65-F5344CB8AC3E}">
        <p14:creationId xmlns:p14="http://schemas.microsoft.com/office/powerpoint/2010/main" val="307885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80EA2B-3A96-4EF7-B4DD-8C8A83F0205B}"/>
              </a:ext>
            </a:extLst>
          </p:cNvPr>
          <p:cNvSpPr>
            <a:spLocks noGrp="1"/>
          </p:cNvSpPr>
          <p:nvPr>
            <p:ph type="ctrTitle"/>
          </p:nvPr>
        </p:nvSpPr>
        <p:spPr>
          <a:xfrm>
            <a:off x="1566809" y="3082248"/>
            <a:ext cx="9058382" cy="85923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kumimoji="1" lang="ja-JP" altLang="en-US" sz="5400" dirty="0">
                <a:latin typeface="HGP明朝E" panose="02020900000000000000" pitchFamily="18" charset="-128"/>
                <a:ea typeface="HGP明朝E" panose="02020900000000000000" pitchFamily="18" charset="-128"/>
              </a:rPr>
              <a:t>対北朝鮮「最大限の圧力へ」</a:t>
            </a:r>
          </a:p>
        </p:txBody>
      </p:sp>
    </p:spTree>
    <p:extLst>
      <p:ext uri="{BB962C8B-B14F-4D97-AF65-F5344CB8AC3E}">
        <p14:creationId xmlns:p14="http://schemas.microsoft.com/office/powerpoint/2010/main" val="473589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EA2E6B-D0E4-47CD-9928-7719C1EF62F4}"/>
              </a:ext>
            </a:extLst>
          </p:cNvPr>
          <p:cNvSpPr>
            <a:spLocks noGrp="1"/>
          </p:cNvSpPr>
          <p:nvPr>
            <p:ph type="title"/>
          </p:nvPr>
        </p:nvSpPr>
        <p:spPr>
          <a:xfrm>
            <a:off x="245534" y="156298"/>
            <a:ext cx="10515600" cy="1325563"/>
          </a:xfrm>
        </p:spPr>
        <p:txBody>
          <a:bodyPr>
            <a:normAutofit/>
          </a:bodyPr>
          <a:lstStyle/>
          <a:p>
            <a:r>
              <a:rPr kumimoji="1" lang="ja-JP" altLang="en-US" sz="4800" dirty="0">
                <a:latin typeface="HGP明朝E" panose="02020900000000000000" pitchFamily="18" charset="-128"/>
                <a:ea typeface="HGP明朝E" panose="02020900000000000000" pitchFamily="18" charset="-128"/>
              </a:rPr>
              <a:t>「火星１５」（ＩＣＢＭ級）発射</a:t>
            </a:r>
          </a:p>
        </p:txBody>
      </p:sp>
      <p:sp>
        <p:nvSpPr>
          <p:cNvPr id="3" name="コンテンツ プレースホルダー 2">
            <a:extLst>
              <a:ext uri="{FF2B5EF4-FFF2-40B4-BE49-F238E27FC236}">
                <a16:creationId xmlns:a16="http://schemas.microsoft.com/office/drawing/2014/main" id="{5AC45495-8E15-46B1-93F3-42CEA0742AB1}"/>
              </a:ext>
            </a:extLst>
          </p:cNvPr>
          <p:cNvSpPr>
            <a:spLocks noGrp="1"/>
          </p:cNvSpPr>
          <p:nvPr>
            <p:ph sz="half" idx="1"/>
          </p:nvPr>
        </p:nvSpPr>
        <p:spPr>
          <a:xfrm>
            <a:off x="1062328" y="2312667"/>
            <a:ext cx="9863192" cy="2485365"/>
          </a:xfrm>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nSpc>
                <a:spcPct val="120000"/>
              </a:lnSpc>
            </a:pPr>
            <a:r>
              <a:rPr lang="ja-JP" altLang="ja-JP" sz="3100" dirty="0">
                <a:latin typeface="HGP明朝E" panose="02020900000000000000" pitchFamily="18" charset="-128"/>
                <a:ea typeface="HGP明朝E" panose="02020900000000000000" pitchFamily="18" charset="-128"/>
              </a:rPr>
              <a:t>北朝鮮　29日午前3時18分ごろ　通算三回となるＩＣＢＭ</a:t>
            </a:r>
            <a:r>
              <a:rPr lang="ja-JP" altLang="en-US" sz="3100" dirty="0">
                <a:latin typeface="HGP明朝E" panose="02020900000000000000" pitchFamily="18" charset="-128"/>
                <a:ea typeface="HGP明朝E" panose="02020900000000000000" pitchFamily="18" charset="-128"/>
              </a:rPr>
              <a:t>級ミサイル</a:t>
            </a:r>
            <a:r>
              <a:rPr lang="ja-JP" altLang="ja-JP" sz="3100" dirty="0">
                <a:latin typeface="HGP明朝E" panose="02020900000000000000" pitchFamily="18" charset="-128"/>
                <a:ea typeface="HGP明朝E" panose="02020900000000000000" pitchFamily="18" charset="-128"/>
              </a:rPr>
              <a:t>発射強行</a:t>
            </a:r>
          </a:p>
          <a:p>
            <a:pPr lvl="1">
              <a:lnSpc>
                <a:spcPct val="120000"/>
              </a:lnSpc>
            </a:pPr>
            <a:r>
              <a:rPr lang="ja-JP" altLang="ja-JP" sz="2600" dirty="0">
                <a:latin typeface="HGP明朝E" panose="02020900000000000000" pitchFamily="18" charset="-128"/>
                <a:ea typeface="HGP明朝E" panose="02020900000000000000" pitchFamily="18" charset="-128"/>
              </a:rPr>
              <a:t>高度4000キロ超</a:t>
            </a:r>
            <a:r>
              <a:rPr lang="ja-JP" altLang="en-US" sz="2600" dirty="0">
                <a:latin typeface="HGP明朝E" panose="02020900000000000000" pitchFamily="18" charset="-128"/>
                <a:ea typeface="HGP明朝E" panose="02020900000000000000" pitchFamily="18" charset="-128"/>
              </a:rPr>
              <a:t>える</a:t>
            </a:r>
            <a:r>
              <a:rPr lang="ja-JP" altLang="ja-JP" sz="2600" dirty="0">
                <a:latin typeface="HGP明朝E" panose="02020900000000000000" pitchFamily="18" charset="-128"/>
                <a:ea typeface="HGP明朝E" panose="02020900000000000000" pitchFamily="18" charset="-128"/>
              </a:rPr>
              <a:t>過去最高</a:t>
            </a:r>
            <a:r>
              <a:rPr lang="ja-JP" altLang="en-US" sz="2600" dirty="0">
                <a:latin typeface="HGP明朝E" panose="02020900000000000000" pitchFamily="18" charset="-128"/>
                <a:ea typeface="HGP明朝E" panose="02020900000000000000" pitchFamily="18" charset="-128"/>
              </a:rPr>
              <a:t>。</a:t>
            </a:r>
            <a:r>
              <a:rPr lang="ja-JP" altLang="ja-JP" sz="2600" dirty="0">
                <a:latin typeface="HGP明朝E" panose="02020900000000000000" pitchFamily="18" charset="-128"/>
                <a:ea typeface="HGP明朝E" panose="02020900000000000000" pitchFamily="18" charset="-128"/>
              </a:rPr>
              <a:t>53分</a:t>
            </a:r>
            <a:r>
              <a:rPr lang="ja-JP" altLang="en-US" sz="2600" dirty="0">
                <a:latin typeface="HGP明朝E" panose="02020900000000000000" pitchFamily="18" charset="-128"/>
                <a:ea typeface="HGP明朝E" panose="02020900000000000000" pitchFamily="18" charset="-128"/>
              </a:rPr>
              <a:t>間飛行して、飛距離約</a:t>
            </a:r>
            <a:r>
              <a:rPr lang="ja-JP" altLang="ja-JP" sz="2600" dirty="0">
                <a:latin typeface="HGP明朝E" panose="02020900000000000000" pitchFamily="18" charset="-128"/>
                <a:ea typeface="HGP明朝E" panose="02020900000000000000" pitchFamily="18" charset="-128"/>
              </a:rPr>
              <a:t>1000キロ</a:t>
            </a:r>
            <a:r>
              <a:rPr lang="ja-JP" altLang="en-US" sz="2600" dirty="0">
                <a:latin typeface="HGP明朝E" panose="02020900000000000000" pitchFamily="18" charset="-128"/>
                <a:ea typeface="HGP明朝E" panose="02020900000000000000" pitchFamily="18" charset="-128"/>
              </a:rPr>
              <a:t>で</a:t>
            </a:r>
            <a:r>
              <a:rPr lang="ja-JP" altLang="ja-JP" sz="2600" dirty="0">
                <a:latin typeface="HGP明朝E" panose="02020900000000000000" pitchFamily="18" charset="-128"/>
                <a:ea typeface="HGP明朝E" panose="02020900000000000000" pitchFamily="18" charset="-128"/>
              </a:rPr>
              <a:t>日本の排他的経済水域に落下</a:t>
            </a:r>
          </a:p>
        </p:txBody>
      </p:sp>
    </p:spTree>
    <p:extLst>
      <p:ext uri="{BB962C8B-B14F-4D97-AF65-F5344CB8AC3E}">
        <p14:creationId xmlns:p14="http://schemas.microsoft.com/office/powerpoint/2010/main" val="1428834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EA2E6B-D0E4-47CD-9928-7719C1EF62F4}"/>
              </a:ext>
            </a:extLst>
          </p:cNvPr>
          <p:cNvSpPr>
            <a:spLocks noGrp="1"/>
          </p:cNvSpPr>
          <p:nvPr>
            <p:ph type="title"/>
          </p:nvPr>
        </p:nvSpPr>
        <p:spPr>
          <a:xfrm>
            <a:off x="0" y="-121310"/>
            <a:ext cx="8445357" cy="1015002"/>
          </a:xfrm>
        </p:spPr>
        <p:txBody>
          <a:bodyPr>
            <a:normAutofit/>
          </a:bodyPr>
          <a:lstStyle/>
          <a:p>
            <a:r>
              <a:rPr kumimoji="1" lang="ja-JP" altLang="en-US" sz="4000" dirty="0">
                <a:latin typeface="HGP明朝E" panose="02020900000000000000" pitchFamily="18" charset="-128"/>
                <a:ea typeface="HGP明朝E" panose="02020900000000000000" pitchFamily="18" charset="-128"/>
              </a:rPr>
              <a:t>「火星１５」（ＩＣＢＭ級）発射</a:t>
            </a:r>
          </a:p>
        </p:txBody>
      </p:sp>
      <p:sp>
        <p:nvSpPr>
          <p:cNvPr id="3" name="コンテンツ プレースホルダー 2">
            <a:extLst>
              <a:ext uri="{FF2B5EF4-FFF2-40B4-BE49-F238E27FC236}">
                <a16:creationId xmlns:a16="http://schemas.microsoft.com/office/drawing/2014/main" id="{5AC45495-8E15-46B1-93F3-42CEA0742AB1}"/>
              </a:ext>
            </a:extLst>
          </p:cNvPr>
          <p:cNvSpPr>
            <a:spLocks noGrp="1"/>
          </p:cNvSpPr>
          <p:nvPr>
            <p:ph sz="half" idx="1"/>
          </p:nvPr>
        </p:nvSpPr>
        <p:spPr>
          <a:xfrm>
            <a:off x="154112" y="980639"/>
            <a:ext cx="6534554" cy="418947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nSpc>
                <a:spcPct val="120000"/>
              </a:lnSpc>
            </a:pPr>
            <a:r>
              <a:rPr lang="ja-JP" altLang="ja-JP" sz="2600" dirty="0">
                <a:latin typeface="HGP明朝E" panose="02020900000000000000" pitchFamily="18" charset="-128"/>
                <a:ea typeface="HGP明朝E" panose="02020900000000000000" pitchFamily="18" charset="-128"/>
              </a:rPr>
              <a:t>朝鮮中央テレビ</a:t>
            </a:r>
            <a:r>
              <a:rPr lang="ja-JP" altLang="en-US" sz="2600" dirty="0">
                <a:latin typeface="HGP明朝E" panose="02020900000000000000" pitchFamily="18" charset="-128"/>
                <a:ea typeface="HGP明朝E" panose="02020900000000000000" pitchFamily="18" charset="-128"/>
              </a:rPr>
              <a:t>は</a:t>
            </a:r>
            <a:r>
              <a:rPr lang="ja-JP" altLang="ja-JP" sz="2600" dirty="0">
                <a:latin typeface="HGP明朝E" panose="02020900000000000000" pitchFamily="18" charset="-128"/>
                <a:ea typeface="HGP明朝E" panose="02020900000000000000" pitchFamily="18" charset="-128"/>
              </a:rPr>
              <a:t>29日</a:t>
            </a:r>
            <a:r>
              <a:rPr lang="ja-JP" altLang="en-US" sz="2600" dirty="0">
                <a:latin typeface="HGP明朝E" panose="02020900000000000000" pitchFamily="18" charset="-128"/>
                <a:ea typeface="HGP明朝E" panose="02020900000000000000" pitchFamily="18" charset="-128"/>
              </a:rPr>
              <a:t>、「</a:t>
            </a:r>
            <a:r>
              <a:rPr lang="ja-JP" altLang="ja-JP" sz="2600" dirty="0">
                <a:latin typeface="HGP明朝E" panose="02020900000000000000" pitchFamily="18" charset="-128"/>
                <a:ea typeface="HGP明朝E" panose="02020900000000000000" pitchFamily="18" charset="-128"/>
              </a:rPr>
              <a:t>重大報道」</a:t>
            </a:r>
            <a:endParaRPr lang="en-US" altLang="ja-JP" sz="2600" dirty="0">
              <a:latin typeface="HGP明朝E" panose="02020900000000000000" pitchFamily="18" charset="-128"/>
              <a:ea typeface="HGP明朝E" panose="02020900000000000000" pitchFamily="18" charset="-128"/>
            </a:endParaRPr>
          </a:p>
          <a:p>
            <a:pPr lvl="1">
              <a:lnSpc>
                <a:spcPct val="120000"/>
              </a:lnSpc>
            </a:pPr>
            <a:r>
              <a:rPr lang="ja-JP" altLang="ja-JP" sz="2600" dirty="0">
                <a:latin typeface="HGP明朝E" panose="02020900000000000000" pitchFamily="18" charset="-128"/>
                <a:ea typeface="HGP明朝E" panose="02020900000000000000" pitchFamily="18" charset="-128"/>
              </a:rPr>
              <a:t>「新型の『火星１５』の試験発射に成功した」と</a:t>
            </a:r>
            <a:r>
              <a:rPr lang="ja-JP" altLang="en-US" sz="2600" dirty="0">
                <a:latin typeface="HGP明朝E" panose="02020900000000000000" pitchFamily="18" charset="-128"/>
                <a:ea typeface="HGP明朝E" panose="02020900000000000000" pitchFamily="18" charset="-128"/>
              </a:rPr>
              <a:t>の政府声明を発表</a:t>
            </a:r>
            <a:endParaRPr lang="ja-JP" altLang="ja-JP" sz="2600" dirty="0">
              <a:latin typeface="HGP明朝E" panose="02020900000000000000" pitchFamily="18" charset="-128"/>
              <a:ea typeface="HGP明朝E" panose="02020900000000000000" pitchFamily="18" charset="-128"/>
            </a:endParaRPr>
          </a:p>
          <a:p>
            <a:pPr>
              <a:lnSpc>
                <a:spcPct val="120000"/>
              </a:lnSpc>
            </a:pPr>
            <a:r>
              <a:rPr lang="ja-JP" altLang="ja-JP" sz="2600" dirty="0">
                <a:latin typeface="HGP明朝E" panose="02020900000000000000" pitchFamily="18" charset="-128"/>
                <a:ea typeface="HGP明朝E" panose="02020900000000000000" pitchFamily="18" charset="-128"/>
              </a:rPr>
              <a:t>「声明」</a:t>
            </a:r>
          </a:p>
          <a:p>
            <a:pPr lvl="1">
              <a:lnSpc>
                <a:spcPct val="120000"/>
              </a:lnSpc>
            </a:pPr>
            <a:r>
              <a:rPr lang="ja-JP" altLang="ja-JP" dirty="0">
                <a:latin typeface="HGP明朝E" panose="02020900000000000000" pitchFamily="18" charset="-128"/>
                <a:ea typeface="HGP明朝E" panose="02020900000000000000" pitchFamily="18" charset="-128"/>
              </a:rPr>
              <a:t>「米国本土全域を攻撃できる超大型重量級核弾頭の装着が可能」「（火星12にと比較し）戦術的な仕様と技術的な特性がはるかに優れた兵器」と強調。</a:t>
            </a:r>
          </a:p>
          <a:p>
            <a:endParaRPr kumimoji="1" lang="ja-JP" altLang="en-US" dirty="0"/>
          </a:p>
        </p:txBody>
      </p:sp>
      <p:pic>
        <p:nvPicPr>
          <p:cNvPr id="2050" name="Picture 2" descr="「火星１５」の画像検索結果">
            <a:extLst>
              <a:ext uri="{FF2B5EF4-FFF2-40B4-BE49-F238E27FC236}">
                <a16:creationId xmlns:a16="http://schemas.microsoft.com/office/drawing/2014/main" id="{03A3D5CE-94A0-48B4-A6D3-650EC19F687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838422" y="69547"/>
            <a:ext cx="4199466" cy="5100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82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EA2E6B-D0E4-47CD-9928-7719C1EF62F4}"/>
              </a:ext>
            </a:extLst>
          </p:cNvPr>
          <p:cNvSpPr>
            <a:spLocks noGrp="1"/>
          </p:cNvSpPr>
          <p:nvPr>
            <p:ph type="title"/>
          </p:nvPr>
        </p:nvSpPr>
        <p:spPr>
          <a:xfrm>
            <a:off x="186647" y="118546"/>
            <a:ext cx="6959885" cy="949967"/>
          </a:xfrm>
        </p:spPr>
        <p:txBody>
          <a:bodyPr>
            <a:normAutofit/>
          </a:bodyPr>
          <a:lstStyle/>
          <a:p>
            <a:r>
              <a:rPr kumimoji="1" lang="ja-JP" altLang="en-US" sz="4000" dirty="0">
                <a:latin typeface="HGP明朝E" panose="02020900000000000000" pitchFamily="18" charset="-128"/>
                <a:ea typeface="HGP明朝E" panose="02020900000000000000" pitchFamily="18" charset="-128"/>
              </a:rPr>
              <a:t>「火星１５」（ＩＣＢＭ級）発射</a:t>
            </a:r>
          </a:p>
        </p:txBody>
      </p:sp>
      <p:sp>
        <p:nvSpPr>
          <p:cNvPr id="3" name="コンテンツ プレースホルダー 2">
            <a:extLst>
              <a:ext uri="{FF2B5EF4-FFF2-40B4-BE49-F238E27FC236}">
                <a16:creationId xmlns:a16="http://schemas.microsoft.com/office/drawing/2014/main" id="{5AC45495-8E15-46B1-93F3-42CEA0742AB1}"/>
              </a:ext>
            </a:extLst>
          </p:cNvPr>
          <p:cNvSpPr>
            <a:spLocks noGrp="1"/>
          </p:cNvSpPr>
          <p:nvPr>
            <p:ph sz="half" idx="1"/>
          </p:nvPr>
        </p:nvSpPr>
        <p:spPr>
          <a:xfrm>
            <a:off x="186647" y="2574657"/>
            <a:ext cx="7471784" cy="1379912"/>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a:lnSpc>
                <a:spcPct val="120000"/>
              </a:lnSpc>
            </a:pPr>
            <a:r>
              <a:rPr lang="ja-JP" altLang="ja-JP" sz="3600" dirty="0">
                <a:latin typeface="HGP明朝E" panose="02020900000000000000" pitchFamily="18" charset="-128"/>
                <a:ea typeface="HGP明朝E" panose="02020900000000000000" pitchFamily="18" charset="-128"/>
              </a:rPr>
              <a:t>金正恩委員長</a:t>
            </a:r>
            <a:r>
              <a:rPr lang="ja-JP" altLang="en-US" sz="3600" dirty="0">
                <a:latin typeface="HGP明朝E" panose="02020900000000000000" pitchFamily="18" charset="-128"/>
                <a:ea typeface="HGP明朝E" panose="02020900000000000000" pitchFamily="18" charset="-128"/>
              </a:rPr>
              <a:t>、</a:t>
            </a:r>
            <a:r>
              <a:rPr lang="ja-JP" altLang="ja-JP" sz="3600" dirty="0">
                <a:latin typeface="HGP明朝E" panose="02020900000000000000" pitchFamily="18" charset="-128"/>
                <a:ea typeface="HGP明朝E" panose="02020900000000000000" pitchFamily="18" charset="-128"/>
              </a:rPr>
              <a:t>「ついに核戦力完成という歴史的</a:t>
            </a:r>
            <a:r>
              <a:rPr lang="ja-JP" altLang="en-US" sz="3600" dirty="0">
                <a:latin typeface="HGP明朝E" panose="02020900000000000000" pitchFamily="18" charset="-128"/>
                <a:ea typeface="HGP明朝E" panose="02020900000000000000" pitchFamily="18" charset="-128"/>
              </a:rPr>
              <a:t>大業</a:t>
            </a:r>
            <a:r>
              <a:rPr lang="ja-JP" altLang="ja-JP" sz="3600" dirty="0">
                <a:latin typeface="HGP明朝E" panose="02020900000000000000" pitchFamily="18" charset="-128"/>
                <a:ea typeface="HGP明朝E" panose="02020900000000000000" pitchFamily="18" charset="-128"/>
              </a:rPr>
              <a:t>が実現した」と宣言</a:t>
            </a:r>
          </a:p>
        </p:txBody>
      </p:sp>
      <p:pic>
        <p:nvPicPr>
          <p:cNvPr id="2050" name="Picture 2" descr="「火星１５」の画像検索結果">
            <a:extLst>
              <a:ext uri="{FF2B5EF4-FFF2-40B4-BE49-F238E27FC236}">
                <a16:creationId xmlns:a16="http://schemas.microsoft.com/office/drawing/2014/main" id="{03A3D5CE-94A0-48B4-A6D3-650EC19F687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929175" y="108272"/>
            <a:ext cx="4199466" cy="5100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8896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46183D-F8A7-4A14-9A48-6F11009E2D97}"/>
              </a:ext>
            </a:extLst>
          </p:cNvPr>
          <p:cNvSpPr>
            <a:spLocks noGrp="1"/>
          </p:cNvSpPr>
          <p:nvPr>
            <p:ph type="title"/>
          </p:nvPr>
        </p:nvSpPr>
        <p:spPr>
          <a:xfrm>
            <a:off x="149831" y="128819"/>
            <a:ext cx="10515600" cy="1325563"/>
          </a:xfrm>
        </p:spPr>
        <p:txBody>
          <a:bodyPr>
            <a:normAutofit/>
          </a:bodyPr>
          <a:lstStyle/>
          <a:p>
            <a:r>
              <a:rPr kumimoji="1" lang="ja-JP" altLang="en-US" sz="4800" dirty="0">
                <a:latin typeface="HGP明朝E" panose="02020900000000000000" pitchFamily="18" charset="-128"/>
                <a:ea typeface="HGP明朝E" panose="02020900000000000000" pitchFamily="18" charset="-128"/>
              </a:rPr>
              <a:t>今後の展開</a:t>
            </a:r>
          </a:p>
        </p:txBody>
      </p:sp>
      <p:sp>
        <p:nvSpPr>
          <p:cNvPr id="3" name="コンテンツ プレースホルダー 2">
            <a:extLst>
              <a:ext uri="{FF2B5EF4-FFF2-40B4-BE49-F238E27FC236}">
                <a16:creationId xmlns:a16="http://schemas.microsoft.com/office/drawing/2014/main" id="{17A7C357-669B-4E3F-91C4-30746CB892A2}"/>
              </a:ext>
            </a:extLst>
          </p:cNvPr>
          <p:cNvSpPr>
            <a:spLocks noGrp="1"/>
          </p:cNvSpPr>
          <p:nvPr>
            <p:ph sz="half" idx="1"/>
          </p:nvPr>
        </p:nvSpPr>
        <p:spPr>
          <a:xfrm>
            <a:off x="100892" y="1126984"/>
            <a:ext cx="5600414" cy="4351338"/>
          </a:xfrm>
          <a:ln>
            <a:solidFill>
              <a:schemeClr val="accent1"/>
            </a:solidFill>
          </a:ln>
        </p:spPr>
        <p:txBody>
          <a:bodyPr>
            <a:normAutofit lnSpcReduction="10000"/>
          </a:bodyPr>
          <a:lstStyle/>
          <a:p>
            <a:pPr marL="0" indent="0">
              <a:lnSpc>
                <a:spcPct val="150000"/>
              </a:lnSpc>
              <a:buNone/>
            </a:pPr>
            <a:r>
              <a:rPr lang="ja-JP" altLang="en-US" u="sng" dirty="0">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日韓米、国際社会</a:t>
            </a:r>
            <a:endParaRPr lang="en-US" altLang="ja-JP" u="sng" dirty="0">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endParaRPr>
          </a:p>
          <a:p>
            <a:pPr marL="457200" lvl="1" indent="0">
              <a:lnSpc>
                <a:spcPct val="150000"/>
              </a:lnSpc>
              <a:buNone/>
            </a:pPr>
            <a:r>
              <a:rPr lang="ja-JP" altLang="ja-JP" sz="2800" dirty="0">
                <a:latin typeface="HGP明朝E" panose="02020900000000000000" pitchFamily="18" charset="-128"/>
                <a:ea typeface="HGP明朝E" panose="02020900000000000000" pitchFamily="18" charset="-128"/>
              </a:rPr>
              <a:t>①経済制裁強化</a:t>
            </a:r>
            <a:endParaRPr lang="en-US" altLang="ja-JP" sz="2800" dirty="0">
              <a:latin typeface="HGP明朝E" panose="02020900000000000000" pitchFamily="18" charset="-128"/>
              <a:ea typeface="HGP明朝E" panose="02020900000000000000" pitchFamily="18" charset="-128"/>
            </a:endParaRPr>
          </a:p>
          <a:p>
            <a:pPr marL="457200" lvl="1" indent="0">
              <a:lnSpc>
                <a:spcPct val="150000"/>
              </a:lnSpc>
              <a:buNone/>
            </a:pPr>
            <a:r>
              <a:rPr lang="ja-JP" altLang="ja-JP" sz="2800" dirty="0">
                <a:latin typeface="HGP明朝E" panose="02020900000000000000" pitchFamily="18" charset="-128"/>
                <a:ea typeface="HGP明朝E" panose="02020900000000000000" pitchFamily="18" charset="-128"/>
              </a:rPr>
              <a:t>②北朝鮮周辺での米軍の展開を</a:t>
            </a:r>
            <a:endParaRPr lang="en-US" altLang="ja-JP" sz="2800" dirty="0">
              <a:latin typeface="HGP明朝E" panose="02020900000000000000" pitchFamily="18" charset="-128"/>
              <a:ea typeface="HGP明朝E" panose="02020900000000000000" pitchFamily="18" charset="-128"/>
            </a:endParaRPr>
          </a:p>
          <a:p>
            <a:pPr marL="457200" lvl="1" indent="0">
              <a:lnSpc>
                <a:spcPct val="150000"/>
              </a:lnSpc>
              <a:buNone/>
            </a:pPr>
            <a:r>
              <a:rPr lang="ja-JP" altLang="en-US" sz="2800" dirty="0">
                <a:latin typeface="HGP明朝E" panose="02020900000000000000" pitchFamily="18" charset="-128"/>
                <a:ea typeface="HGP明朝E" panose="02020900000000000000" pitchFamily="18" charset="-128"/>
              </a:rPr>
              <a:t>　</a:t>
            </a:r>
            <a:r>
              <a:rPr lang="ja-JP" altLang="ja-JP" sz="2800" dirty="0">
                <a:latin typeface="HGP明朝E" panose="02020900000000000000" pitchFamily="18" charset="-128"/>
                <a:ea typeface="HGP明朝E" panose="02020900000000000000" pitchFamily="18" charset="-128"/>
              </a:rPr>
              <a:t>増やす</a:t>
            </a:r>
            <a:endParaRPr lang="en-US" altLang="ja-JP" sz="2800" dirty="0">
              <a:latin typeface="HGP明朝E" panose="02020900000000000000" pitchFamily="18" charset="-128"/>
              <a:ea typeface="HGP明朝E" panose="02020900000000000000" pitchFamily="18" charset="-128"/>
            </a:endParaRPr>
          </a:p>
          <a:p>
            <a:pPr marL="457200" lvl="1" indent="0">
              <a:lnSpc>
                <a:spcPct val="150000"/>
              </a:lnSpc>
              <a:buNone/>
            </a:pPr>
            <a:r>
              <a:rPr lang="ja-JP" altLang="ja-JP" sz="2800" dirty="0">
                <a:latin typeface="HGP明朝E" panose="02020900000000000000" pitchFamily="18" charset="-128"/>
                <a:ea typeface="HGP明朝E" panose="02020900000000000000" pitchFamily="18" charset="-128"/>
              </a:rPr>
              <a:t>③北朝鮮船舶への海上阻止行動</a:t>
            </a:r>
            <a:endParaRPr kumimoji="1" lang="ja-JP" altLang="en-US" sz="2800" dirty="0">
              <a:latin typeface="HGP明朝E" panose="02020900000000000000" pitchFamily="18" charset="-128"/>
              <a:ea typeface="HGP明朝E" panose="02020900000000000000" pitchFamily="18" charset="-128"/>
            </a:endParaRPr>
          </a:p>
        </p:txBody>
      </p:sp>
      <p:sp>
        <p:nvSpPr>
          <p:cNvPr id="4" name="コンテンツ プレースホルダー 3">
            <a:extLst>
              <a:ext uri="{FF2B5EF4-FFF2-40B4-BE49-F238E27FC236}">
                <a16:creationId xmlns:a16="http://schemas.microsoft.com/office/drawing/2014/main" id="{707F2131-17B2-4C13-B901-DFD480FB4C84}"/>
              </a:ext>
            </a:extLst>
          </p:cNvPr>
          <p:cNvSpPr>
            <a:spLocks noGrp="1"/>
          </p:cNvSpPr>
          <p:nvPr>
            <p:ph sz="half" idx="2"/>
          </p:nvPr>
        </p:nvSpPr>
        <p:spPr>
          <a:xfrm>
            <a:off x="5853705" y="1126984"/>
            <a:ext cx="5600413" cy="4351338"/>
          </a:xfrm>
          <a:solidFill>
            <a:schemeClr val="accent6">
              <a:lumMod val="20000"/>
              <a:lumOff val="80000"/>
            </a:schemeClr>
          </a:solidFill>
          <a:ln>
            <a:solidFill>
              <a:schemeClr val="accent1"/>
            </a:solidFill>
          </a:ln>
        </p:spPr>
        <p:txBody>
          <a:bodyPr>
            <a:normAutofit lnSpcReduction="10000"/>
          </a:bodyPr>
          <a:lstStyle/>
          <a:p>
            <a:pPr marL="0" indent="0">
              <a:lnSpc>
                <a:spcPct val="150000"/>
              </a:lnSpc>
              <a:buNone/>
            </a:pPr>
            <a:r>
              <a:rPr lang="ja-JP" altLang="en-US" u="sng" dirty="0">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北朝鮮の動向</a:t>
            </a:r>
            <a:endParaRPr lang="en-US" altLang="ja-JP" u="sng" dirty="0">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endParaRPr>
          </a:p>
          <a:p>
            <a:pPr marL="457200" lvl="1" indent="0">
              <a:lnSpc>
                <a:spcPct val="150000"/>
              </a:lnSpc>
              <a:buNone/>
            </a:pPr>
            <a:r>
              <a:rPr lang="ja-JP" altLang="ja-JP" dirty="0">
                <a:latin typeface="HGP明朝E" panose="02020900000000000000" pitchFamily="18" charset="-128"/>
                <a:ea typeface="HGP明朝E" panose="02020900000000000000" pitchFamily="18" charset="-128"/>
              </a:rPr>
              <a:t>①新たなミサイル開発や核実験をし、</a:t>
            </a:r>
            <a:endParaRPr lang="en-US" altLang="ja-JP" dirty="0">
              <a:latin typeface="HGP明朝E" panose="02020900000000000000" pitchFamily="18" charset="-128"/>
              <a:ea typeface="HGP明朝E" panose="02020900000000000000" pitchFamily="18" charset="-128"/>
            </a:endParaRPr>
          </a:p>
          <a:p>
            <a:pPr marL="457200" lvl="1" indent="0">
              <a:lnSpc>
                <a:spcPct val="150000"/>
              </a:lnSpc>
              <a:buNone/>
            </a:pPr>
            <a:r>
              <a:rPr lang="ja-JP" altLang="en-US" dirty="0">
                <a:latin typeface="HGP明朝E" panose="02020900000000000000" pitchFamily="18" charset="-128"/>
                <a:ea typeface="HGP明朝E" panose="02020900000000000000" pitchFamily="18" charset="-128"/>
              </a:rPr>
              <a:t>　</a:t>
            </a:r>
            <a:r>
              <a:rPr lang="ja-JP" altLang="ja-JP" dirty="0">
                <a:latin typeface="HGP明朝E" panose="02020900000000000000" pitchFamily="18" charset="-128"/>
                <a:ea typeface="HGP明朝E" panose="02020900000000000000" pitchFamily="18" charset="-128"/>
              </a:rPr>
              <a:t>国際社会が一層制裁を強める</a:t>
            </a:r>
            <a:endParaRPr lang="en-US" altLang="ja-JP" dirty="0">
              <a:latin typeface="HGP明朝E" panose="02020900000000000000" pitchFamily="18" charset="-128"/>
              <a:ea typeface="HGP明朝E" panose="02020900000000000000" pitchFamily="18" charset="-128"/>
            </a:endParaRPr>
          </a:p>
          <a:p>
            <a:pPr marL="457200" lvl="1" indent="0">
              <a:lnSpc>
                <a:spcPct val="150000"/>
              </a:lnSpc>
              <a:buNone/>
            </a:pPr>
            <a:r>
              <a:rPr lang="ja-JP" altLang="ja-JP" dirty="0">
                <a:latin typeface="HGP明朝E" panose="02020900000000000000" pitchFamily="18" charset="-128"/>
                <a:ea typeface="HGP明朝E" panose="02020900000000000000" pitchFamily="18" charset="-128"/>
              </a:rPr>
              <a:t>②北朝鮮がどこかで</a:t>
            </a:r>
            <a:r>
              <a:rPr lang="ja-JP" altLang="en-US" dirty="0">
                <a:latin typeface="HGP明朝E" panose="02020900000000000000" pitchFamily="18" charset="-128"/>
                <a:ea typeface="HGP明朝E" panose="02020900000000000000" pitchFamily="18" charset="-128"/>
              </a:rPr>
              <a:t>「政策」を転換</a:t>
            </a:r>
            <a:endParaRPr lang="en-US" altLang="ja-JP" dirty="0">
              <a:latin typeface="HGP明朝E" panose="02020900000000000000" pitchFamily="18" charset="-128"/>
              <a:ea typeface="HGP明朝E" panose="02020900000000000000" pitchFamily="18" charset="-128"/>
            </a:endParaRPr>
          </a:p>
          <a:p>
            <a:pPr marL="457200" lvl="1" indent="0">
              <a:lnSpc>
                <a:spcPct val="150000"/>
              </a:lnSpc>
              <a:buNone/>
            </a:pPr>
            <a:r>
              <a:rPr lang="ja-JP" altLang="en-US" dirty="0">
                <a:latin typeface="HGP明朝E" panose="02020900000000000000" pitchFamily="18" charset="-128"/>
                <a:ea typeface="HGP明朝E" panose="02020900000000000000" pitchFamily="18" charset="-128"/>
              </a:rPr>
              <a:t>　する</a:t>
            </a:r>
            <a:endParaRPr lang="ja-JP" altLang="ja-JP" dirty="0">
              <a:latin typeface="HGP明朝E" panose="02020900000000000000" pitchFamily="18" charset="-128"/>
              <a:ea typeface="HGP明朝E" panose="02020900000000000000" pitchFamily="18" charset="-128"/>
            </a:endParaRPr>
          </a:p>
          <a:p>
            <a:pPr marL="457200" lvl="1" indent="0">
              <a:lnSpc>
                <a:spcPct val="150000"/>
              </a:lnSpc>
              <a:buNone/>
            </a:pPr>
            <a:r>
              <a:rPr lang="ja-JP" altLang="ja-JP" dirty="0">
                <a:latin typeface="HGP明朝E" panose="02020900000000000000" pitchFamily="18" charset="-128"/>
                <a:ea typeface="HGP明朝E" panose="02020900000000000000" pitchFamily="18" charset="-128"/>
              </a:rPr>
              <a:t>③北朝鮮内部から何らかの変化</a:t>
            </a:r>
            <a:endParaRPr lang="en-US" altLang="ja-JP" dirty="0">
              <a:latin typeface="HGP明朝E" panose="02020900000000000000" pitchFamily="18" charset="-128"/>
              <a:ea typeface="HGP明朝E" panose="02020900000000000000" pitchFamily="18" charset="-128"/>
            </a:endParaRPr>
          </a:p>
          <a:p>
            <a:pPr marL="457200" lvl="1" indent="0">
              <a:lnSpc>
                <a:spcPct val="150000"/>
              </a:lnSpc>
              <a:buNone/>
            </a:pPr>
            <a:r>
              <a:rPr lang="ja-JP" altLang="en-US" dirty="0">
                <a:latin typeface="HGP明朝E" panose="02020900000000000000" pitchFamily="18" charset="-128"/>
                <a:ea typeface="HGP明朝E" panose="02020900000000000000" pitchFamily="18" charset="-128"/>
              </a:rPr>
              <a:t>　</a:t>
            </a:r>
            <a:r>
              <a:rPr lang="ja-JP" altLang="ja-JP" dirty="0">
                <a:latin typeface="HGP明朝E" panose="02020900000000000000" pitchFamily="18" charset="-128"/>
                <a:ea typeface="HGP明朝E" panose="02020900000000000000" pitchFamily="18" charset="-128"/>
              </a:rPr>
              <a:t>が現れる</a:t>
            </a:r>
          </a:p>
          <a:p>
            <a:endParaRPr kumimoji="1" lang="ja-JP" altLang="en-US" dirty="0"/>
          </a:p>
        </p:txBody>
      </p:sp>
    </p:spTree>
    <p:extLst>
      <p:ext uri="{BB962C8B-B14F-4D97-AF65-F5344CB8AC3E}">
        <p14:creationId xmlns:p14="http://schemas.microsoft.com/office/powerpoint/2010/main" val="2989356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B21B5B-1A2D-4788-BD20-51518AFE085F}"/>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トランプ政権、「対テロ支援国」再指定</a:t>
            </a:r>
          </a:p>
        </p:txBody>
      </p:sp>
      <p:sp>
        <p:nvSpPr>
          <p:cNvPr id="3" name="コンテンツ プレースホルダー 2">
            <a:extLst>
              <a:ext uri="{FF2B5EF4-FFF2-40B4-BE49-F238E27FC236}">
                <a16:creationId xmlns:a16="http://schemas.microsoft.com/office/drawing/2014/main" id="{7199AED0-7A8D-4ACA-A28E-501D7F018BB8}"/>
              </a:ext>
            </a:extLst>
          </p:cNvPr>
          <p:cNvSpPr>
            <a:spLocks noGrp="1"/>
          </p:cNvSpPr>
          <p:nvPr>
            <p:ph sz="half" idx="1"/>
          </p:nvPr>
        </p:nvSpPr>
        <p:spPr>
          <a:xfrm>
            <a:off x="838200" y="1938640"/>
            <a:ext cx="7935075" cy="4351338"/>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altLang="ja-JP" dirty="0">
                <a:latin typeface="HGP明朝E" panose="02020900000000000000" pitchFamily="18" charset="-128"/>
                <a:ea typeface="HGP明朝E" panose="02020900000000000000" pitchFamily="18" charset="-128"/>
              </a:rPr>
              <a:t>11</a:t>
            </a:r>
            <a:r>
              <a:rPr lang="ja-JP" altLang="en-US" dirty="0">
                <a:latin typeface="HGP明朝E" panose="02020900000000000000" pitchFamily="18" charset="-128"/>
                <a:ea typeface="HGP明朝E" panose="02020900000000000000" pitchFamily="18" charset="-128"/>
              </a:rPr>
              <a:t>月</a:t>
            </a:r>
            <a:r>
              <a:rPr lang="ja-JP" altLang="ja-JP" dirty="0">
                <a:latin typeface="HGP明朝E" panose="02020900000000000000" pitchFamily="18" charset="-128"/>
                <a:ea typeface="HGP明朝E" panose="02020900000000000000" pitchFamily="18" charset="-128"/>
              </a:rPr>
              <a:t>20日、表明。</a:t>
            </a:r>
            <a:endParaRPr lang="en-US" altLang="ja-JP" dirty="0">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　</a:t>
            </a:r>
            <a:r>
              <a:rPr lang="ja-JP" altLang="ja-JP" dirty="0">
                <a:latin typeface="HGP明朝E" panose="02020900000000000000" pitchFamily="18" charset="-128"/>
                <a:ea typeface="HGP明朝E" panose="02020900000000000000" pitchFamily="18" charset="-128"/>
              </a:rPr>
              <a:t>指定は2008年以来。</a:t>
            </a:r>
            <a:endParaRPr lang="en-US" altLang="ja-JP" dirty="0">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21日には米財務省が北朝鮮に対する追加制裁も発表。</a:t>
            </a:r>
            <a:endParaRPr lang="en-US" altLang="ja-JP" dirty="0">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　</a:t>
            </a:r>
            <a:r>
              <a:rPr lang="ja-JP" altLang="en-US" sz="2400" dirty="0">
                <a:latin typeface="HGP明朝E" panose="02020900000000000000" pitchFamily="18" charset="-128"/>
                <a:ea typeface="HGP明朝E" panose="02020900000000000000" pitchFamily="18" charset="-128"/>
              </a:rPr>
              <a:t>（</a:t>
            </a:r>
            <a:r>
              <a:rPr lang="ja-JP" altLang="ja-JP" sz="2400" dirty="0">
                <a:latin typeface="HGP明朝E" panose="02020900000000000000" pitchFamily="18" charset="-128"/>
                <a:ea typeface="HGP明朝E" panose="02020900000000000000" pitchFamily="18" charset="-128"/>
              </a:rPr>
              <a:t>追加制裁はこれまでで最大規模に</a:t>
            </a:r>
            <a:r>
              <a:rPr lang="ja-JP" altLang="en-US" sz="2400" dirty="0">
                <a:latin typeface="HGP明朝E" panose="02020900000000000000" pitchFamily="18" charset="-128"/>
                <a:ea typeface="HGP明朝E" panose="02020900000000000000" pitchFamily="18" charset="-128"/>
              </a:rPr>
              <a:t>）</a:t>
            </a:r>
            <a:endParaRPr lang="ja-JP" altLang="ja-JP" dirty="0">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1988年1月、</a:t>
            </a:r>
            <a:r>
              <a:rPr lang="ja-JP" altLang="en-US" dirty="0">
                <a:latin typeface="HGP明朝E" panose="02020900000000000000" pitchFamily="18" charset="-128"/>
                <a:ea typeface="HGP明朝E" panose="02020900000000000000" pitchFamily="18" charset="-128"/>
              </a:rPr>
              <a:t>大韓</a:t>
            </a:r>
            <a:r>
              <a:rPr lang="ja-JP" altLang="ja-JP" dirty="0">
                <a:latin typeface="HGP明朝E" panose="02020900000000000000" pitchFamily="18" charset="-128"/>
                <a:ea typeface="HGP明朝E" panose="02020900000000000000" pitchFamily="18" charset="-128"/>
              </a:rPr>
              <a:t>航空機爆破事件後に</a:t>
            </a:r>
            <a:r>
              <a:rPr lang="ja-JP" altLang="en-US" dirty="0">
                <a:latin typeface="HGP明朝E" panose="02020900000000000000" pitchFamily="18" charset="-128"/>
                <a:ea typeface="HGP明朝E" panose="02020900000000000000" pitchFamily="18" charset="-128"/>
              </a:rPr>
              <a:t>指定</a:t>
            </a:r>
            <a:r>
              <a:rPr lang="ja-JP" altLang="ja-JP" dirty="0">
                <a:latin typeface="HGP明朝E" panose="02020900000000000000" pitchFamily="18" charset="-128"/>
                <a:ea typeface="HGP明朝E" panose="02020900000000000000" pitchFamily="18" charset="-128"/>
              </a:rPr>
              <a:t>。</a:t>
            </a:r>
            <a:endParaRPr lang="en-US" altLang="ja-JP" dirty="0">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　</a:t>
            </a:r>
            <a:r>
              <a:rPr lang="ja-JP" altLang="ja-JP" dirty="0">
                <a:latin typeface="HGP明朝E" panose="02020900000000000000" pitchFamily="18" charset="-128"/>
                <a:ea typeface="HGP明朝E" panose="02020900000000000000" pitchFamily="18" charset="-128"/>
              </a:rPr>
              <a:t>2008年10月に解除していた。</a:t>
            </a:r>
          </a:p>
        </p:txBody>
      </p:sp>
    </p:spTree>
    <p:extLst>
      <p:ext uri="{BB962C8B-B14F-4D97-AF65-F5344CB8AC3E}">
        <p14:creationId xmlns:p14="http://schemas.microsoft.com/office/powerpoint/2010/main" val="2045093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B21B5B-1A2D-4788-BD20-51518AFE085F}"/>
              </a:ext>
            </a:extLst>
          </p:cNvPr>
          <p:cNvSpPr>
            <a:spLocks noGrp="1"/>
          </p:cNvSpPr>
          <p:nvPr>
            <p:ph type="title"/>
          </p:nvPr>
        </p:nvSpPr>
        <p:spPr>
          <a:xfrm>
            <a:off x="152400" y="37725"/>
            <a:ext cx="10515600" cy="1325563"/>
          </a:xfrm>
        </p:spPr>
        <p:txBody>
          <a:bodyPr/>
          <a:lstStyle/>
          <a:p>
            <a:r>
              <a:rPr kumimoji="1" lang="ja-JP" altLang="en-US" dirty="0">
                <a:latin typeface="HGP明朝E" panose="02020900000000000000" pitchFamily="18" charset="-128"/>
                <a:ea typeface="HGP明朝E" panose="02020900000000000000" pitchFamily="18" charset="-128"/>
              </a:rPr>
              <a:t>トランプ政権、「対テロ支援国」再指定</a:t>
            </a:r>
          </a:p>
        </p:txBody>
      </p:sp>
      <p:sp>
        <p:nvSpPr>
          <p:cNvPr id="3" name="コンテンツ プレースホルダー 2">
            <a:extLst>
              <a:ext uri="{FF2B5EF4-FFF2-40B4-BE49-F238E27FC236}">
                <a16:creationId xmlns:a16="http://schemas.microsoft.com/office/drawing/2014/main" id="{7199AED0-7A8D-4ACA-A28E-501D7F018BB8}"/>
              </a:ext>
            </a:extLst>
          </p:cNvPr>
          <p:cNvSpPr>
            <a:spLocks noGrp="1"/>
          </p:cNvSpPr>
          <p:nvPr>
            <p:ph sz="half" idx="1"/>
          </p:nvPr>
        </p:nvSpPr>
        <p:spPr>
          <a:xfrm>
            <a:off x="228600" y="1253331"/>
            <a:ext cx="5181600" cy="4351338"/>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altLang="ja-JP" dirty="0">
                <a:latin typeface="HGP明朝E" panose="02020900000000000000" pitchFamily="18" charset="-128"/>
                <a:ea typeface="HGP明朝E" panose="02020900000000000000" pitchFamily="18" charset="-128"/>
              </a:rPr>
              <a:t>11</a:t>
            </a:r>
            <a:r>
              <a:rPr lang="ja-JP" altLang="en-US" dirty="0">
                <a:latin typeface="HGP明朝E" panose="02020900000000000000" pitchFamily="18" charset="-128"/>
                <a:ea typeface="HGP明朝E" panose="02020900000000000000" pitchFamily="18" charset="-128"/>
              </a:rPr>
              <a:t>月</a:t>
            </a:r>
            <a:r>
              <a:rPr lang="ja-JP" altLang="ja-JP" dirty="0">
                <a:latin typeface="HGP明朝E" panose="02020900000000000000" pitchFamily="18" charset="-128"/>
                <a:ea typeface="HGP明朝E" panose="02020900000000000000" pitchFamily="18" charset="-128"/>
              </a:rPr>
              <a:t>20日、表明。</a:t>
            </a:r>
            <a:endParaRPr lang="en-US" altLang="ja-JP" dirty="0">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　</a:t>
            </a:r>
            <a:r>
              <a:rPr lang="ja-JP" altLang="ja-JP" dirty="0">
                <a:latin typeface="HGP明朝E" panose="02020900000000000000" pitchFamily="18" charset="-128"/>
                <a:ea typeface="HGP明朝E" panose="02020900000000000000" pitchFamily="18" charset="-128"/>
              </a:rPr>
              <a:t>指定は2008年以来。</a:t>
            </a:r>
            <a:endParaRPr lang="en-US" altLang="ja-JP" dirty="0">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21日には米財務省が北朝鮮に対する追加制裁も発表。</a:t>
            </a:r>
            <a:endParaRPr lang="en-US" altLang="ja-JP" dirty="0">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　</a:t>
            </a:r>
            <a:r>
              <a:rPr lang="ja-JP" altLang="en-US" sz="2400" dirty="0">
                <a:latin typeface="HGP明朝E" panose="02020900000000000000" pitchFamily="18" charset="-128"/>
                <a:ea typeface="HGP明朝E" panose="02020900000000000000" pitchFamily="18" charset="-128"/>
              </a:rPr>
              <a:t>（</a:t>
            </a:r>
            <a:r>
              <a:rPr lang="ja-JP" altLang="ja-JP" sz="2400" dirty="0">
                <a:latin typeface="HGP明朝E" panose="02020900000000000000" pitchFamily="18" charset="-128"/>
                <a:ea typeface="HGP明朝E" panose="02020900000000000000" pitchFamily="18" charset="-128"/>
              </a:rPr>
              <a:t>追加制裁はこれまでで最大規模に</a:t>
            </a:r>
            <a:r>
              <a:rPr lang="ja-JP" altLang="en-US" sz="2400" dirty="0">
                <a:latin typeface="HGP明朝E" panose="02020900000000000000" pitchFamily="18" charset="-128"/>
                <a:ea typeface="HGP明朝E" panose="02020900000000000000" pitchFamily="18" charset="-128"/>
              </a:rPr>
              <a:t>）</a:t>
            </a:r>
            <a:endParaRPr lang="ja-JP" altLang="ja-JP" dirty="0">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1988年1月、</a:t>
            </a:r>
            <a:r>
              <a:rPr lang="ja-JP" altLang="en-US" dirty="0">
                <a:latin typeface="HGP明朝E" panose="02020900000000000000" pitchFamily="18" charset="-128"/>
                <a:ea typeface="HGP明朝E" panose="02020900000000000000" pitchFamily="18" charset="-128"/>
              </a:rPr>
              <a:t>大韓</a:t>
            </a:r>
            <a:r>
              <a:rPr lang="ja-JP" altLang="ja-JP" dirty="0">
                <a:latin typeface="HGP明朝E" panose="02020900000000000000" pitchFamily="18" charset="-128"/>
                <a:ea typeface="HGP明朝E" panose="02020900000000000000" pitchFamily="18" charset="-128"/>
              </a:rPr>
              <a:t>航空機爆破事件後に</a:t>
            </a:r>
            <a:r>
              <a:rPr lang="ja-JP" altLang="en-US" dirty="0">
                <a:latin typeface="HGP明朝E" panose="02020900000000000000" pitchFamily="18" charset="-128"/>
                <a:ea typeface="HGP明朝E" panose="02020900000000000000" pitchFamily="18" charset="-128"/>
              </a:rPr>
              <a:t>指定</a:t>
            </a:r>
            <a:r>
              <a:rPr lang="ja-JP" altLang="ja-JP" dirty="0">
                <a:latin typeface="HGP明朝E" panose="02020900000000000000" pitchFamily="18" charset="-128"/>
                <a:ea typeface="HGP明朝E" panose="02020900000000000000" pitchFamily="18" charset="-128"/>
              </a:rPr>
              <a:t>。</a:t>
            </a:r>
            <a:endParaRPr lang="en-US" altLang="ja-JP" dirty="0">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　</a:t>
            </a:r>
            <a:r>
              <a:rPr lang="ja-JP" altLang="ja-JP" dirty="0">
                <a:latin typeface="HGP明朝E" panose="02020900000000000000" pitchFamily="18" charset="-128"/>
                <a:ea typeface="HGP明朝E" panose="02020900000000000000" pitchFamily="18" charset="-128"/>
              </a:rPr>
              <a:t>2008年10月に解除していた。</a:t>
            </a:r>
          </a:p>
          <a:p>
            <a:endParaRPr kumimoji="1" lang="ja-JP" altLang="en-US" dirty="0"/>
          </a:p>
        </p:txBody>
      </p:sp>
      <p:pic>
        <p:nvPicPr>
          <p:cNvPr id="1026" name="Picture 2" descr="「習近平の特使　宋濤　訪朝」の画像検索結果">
            <a:extLst>
              <a:ext uri="{FF2B5EF4-FFF2-40B4-BE49-F238E27FC236}">
                <a16:creationId xmlns:a16="http://schemas.microsoft.com/office/drawing/2014/main" id="{0A934B00-1A09-4CBA-9F5E-D428485F947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602821" y="1253331"/>
            <a:ext cx="5225016" cy="2737908"/>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FE2D14CB-E6A3-45AA-9504-352D55F87D0E}"/>
              </a:ext>
            </a:extLst>
          </p:cNvPr>
          <p:cNvSpPr txBox="1"/>
          <p:nvPr/>
        </p:nvSpPr>
        <p:spPr>
          <a:xfrm>
            <a:off x="5726110" y="4200513"/>
            <a:ext cx="4941889" cy="70788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kumimoji="1" lang="ja-JP" altLang="en-US" sz="2000" dirty="0">
                <a:latin typeface="HGP明朝E" panose="02020900000000000000" pitchFamily="18" charset="-128"/>
                <a:ea typeface="HGP明朝E" panose="02020900000000000000" pitchFamily="18" charset="-128"/>
              </a:rPr>
              <a:t>習総書記の特使・宋濤（</a:t>
            </a:r>
            <a:r>
              <a:rPr lang="zh-TW" altLang="en-US" sz="2000" dirty="0">
                <a:latin typeface="HGP明朝E" panose="02020900000000000000" pitchFamily="18" charset="-128"/>
                <a:ea typeface="HGP明朝E" panose="02020900000000000000" pitchFamily="18" charset="-128"/>
              </a:rPr>
              <a:t>中国共産党中央対外連絡部長</a:t>
            </a:r>
            <a:r>
              <a:rPr lang="ja-JP" altLang="en-US" sz="2000" dirty="0">
                <a:latin typeface="HGP明朝E" panose="02020900000000000000" pitchFamily="18" charset="-128"/>
                <a:ea typeface="HGP明朝E" panose="02020900000000000000" pitchFamily="18" charset="-128"/>
              </a:rPr>
              <a:t>）　</a:t>
            </a:r>
            <a:r>
              <a:rPr kumimoji="1" lang="ja-JP" altLang="en-US" sz="2000" dirty="0">
                <a:latin typeface="HGP明朝E" panose="02020900000000000000" pitchFamily="18" charset="-128"/>
                <a:ea typeface="HGP明朝E" panose="02020900000000000000" pitchFamily="18" charset="-128"/>
              </a:rPr>
              <a:t>冷遇される</a:t>
            </a:r>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177499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クリックすると新しいウィンドウで開きます">
            <a:extLst>
              <a:ext uri="{FF2B5EF4-FFF2-40B4-BE49-F238E27FC236}">
                <a16:creationId xmlns:a16="http://schemas.microsoft.com/office/drawing/2014/main" id="{CCA1E665-86EB-4C72-B653-5F1B07F295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5" y="772072"/>
            <a:ext cx="5455917" cy="306895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クリックすると新しいウィンドウで開きます">
            <a:extLst>
              <a:ext uri="{FF2B5EF4-FFF2-40B4-BE49-F238E27FC236}">
                <a16:creationId xmlns:a16="http://schemas.microsoft.com/office/drawing/2014/main" id="{4AB22EAB-14FB-4679-B048-7CC2B6AAF046}"/>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416043" y="772073"/>
            <a:ext cx="5455917" cy="3068953"/>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9EAAB32A-EE7F-4960-A938-E73A2C8075BD}"/>
              </a:ext>
            </a:extLst>
          </p:cNvPr>
          <p:cNvSpPr txBox="1"/>
          <p:nvPr/>
        </p:nvSpPr>
        <p:spPr>
          <a:xfrm>
            <a:off x="974968" y="3984784"/>
            <a:ext cx="5076507" cy="4616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2400" dirty="0">
                <a:latin typeface="HGP明朝E" panose="02020900000000000000" pitchFamily="18" charset="-128"/>
                <a:ea typeface="HGP明朝E" panose="02020900000000000000" pitchFamily="18" charset="-128"/>
              </a:rPr>
              <a:t>7</a:t>
            </a:r>
            <a:r>
              <a:rPr kumimoji="1" lang="ja-JP" altLang="en-US" sz="2400" dirty="0">
                <a:latin typeface="HGP明朝E" panose="02020900000000000000" pitchFamily="18" charset="-128"/>
                <a:ea typeface="HGP明朝E" panose="02020900000000000000" pitchFamily="18" charset="-128"/>
              </a:rPr>
              <a:t>月</a:t>
            </a:r>
            <a:r>
              <a:rPr kumimoji="1" lang="en-US" altLang="ja-JP" sz="2400" dirty="0">
                <a:latin typeface="HGP明朝E" panose="02020900000000000000" pitchFamily="18" charset="-128"/>
                <a:ea typeface="HGP明朝E" panose="02020900000000000000" pitchFamily="18" charset="-128"/>
              </a:rPr>
              <a:t>4</a:t>
            </a:r>
            <a:r>
              <a:rPr lang="ja-JP" altLang="en-US" sz="2400" dirty="0" err="1">
                <a:latin typeface="HGP明朝E" panose="02020900000000000000" pitchFamily="18" charset="-128"/>
                <a:ea typeface="HGP明朝E" panose="02020900000000000000" pitchFamily="18" charset="-128"/>
              </a:rPr>
              <a:t>、</a:t>
            </a:r>
            <a:r>
              <a:rPr lang="en-US" altLang="ja-JP" sz="2400" dirty="0">
                <a:latin typeface="HGP明朝E" panose="02020900000000000000" pitchFamily="18" charset="-128"/>
                <a:ea typeface="HGP明朝E" panose="02020900000000000000" pitchFamily="18" charset="-128"/>
              </a:rPr>
              <a:t>28</a:t>
            </a:r>
            <a:r>
              <a:rPr lang="ja-JP" altLang="en-US" sz="2400" dirty="0">
                <a:latin typeface="HGP明朝E" panose="02020900000000000000" pitchFamily="18" charset="-128"/>
                <a:ea typeface="HGP明朝E" panose="02020900000000000000" pitchFamily="18" charset="-128"/>
              </a:rPr>
              <a:t>日　</a:t>
            </a:r>
            <a:r>
              <a:rPr kumimoji="1" lang="ja-JP" altLang="en-US" sz="2400" dirty="0">
                <a:latin typeface="HGP明朝E" panose="02020900000000000000" pitchFamily="18" charset="-128"/>
                <a:ea typeface="HGP明朝E" panose="02020900000000000000" pitchFamily="18" charset="-128"/>
              </a:rPr>
              <a:t>「</a:t>
            </a:r>
            <a:r>
              <a:rPr kumimoji="1" lang="en-US" altLang="ja-JP" sz="2400" dirty="0">
                <a:latin typeface="HGP明朝E" panose="02020900000000000000" pitchFamily="18" charset="-128"/>
                <a:ea typeface="HGP明朝E" panose="02020900000000000000" pitchFamily="18" charset="-128"/>
              </a:rPr>
              <a:t>ICBM</a:t>
            </a:r>
            <a:r>
              <a:rPr kumimoji="1" lang="ja-JP" altLang="en-US" sz="2400" dirty="0">
                <a:latin typeface="HGP明朝E" panose="02020900000000000000" pitchFamily="18" charset="-128"/>
                <a:ea typeface="HGP明朝E" panose="02020900000000000000" pitchFamily="18" charset="-128"/>
              </a:rPr>
              <a:t>」発射実験　成功</a:t>
            </a:r>
          </a:p>
        </p:txBody>
      </p:sp>
      <p:sp>
        <p:nvSpPr>
          <p:cNvPr id="8" name="テキスト ボックス 7">
            <a:extLst>
              <a:ext uri="{FF2B5EF4-FFF2-40B4-BE49-F238E27FC236}">
                <a16:creationId xmlns:a16="http://schemas.microsoft.com/office/drawing/2014/main" id="{723C52A2-BE3E-4386-9CC2-E70999D453F8}"/>
              </a:ext>
            </a:extLst>
          </p:cNvPr>
          <p:cNvSpPr txBox="1"/>
          <p:nvPr/>
        </p:nvSpPr>
        <p:spPr>
          <a:xfrm>
            <a:off x="7282463" y="4011951"/>
            <a:ext cx="4101303" cy="46166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ja-JP" altLang="en-US" sz="2400" dirty="0">
                <a:latin typeface="HGP明朝E" panose="02020900000000000000" pitchFamily="18" charset="-128"/>
                <a:ea typeface="HGP明朝E" panose="02020900000000000000" pitchFamily="18" charset="-128"/>
              </a:rPr>
              <a:t>オットー・ワームビア氏　死去</a:t>
            </a:r>
            <a:endParaRPr kumimoji="1" lang="ja-JP" altLang="en-US" sz="24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286940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Rectangle 205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75" name="Rectangle 7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7" name="Straight Connector 76"/>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477749"/>
            <a:ext cx="0" cy="3657600"/>
          </a:xfrm>
          <a:prstGeom prst="line">
            <a:avLst/>
          </a:prstGeom>
          <a:ln w="101600" cmpd="dbl">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2052" name="Picture 4" descr="クリックすると新しいウィンドウで開きます">
            <a:extLst>
              <a:ext uri="{FF2B5EF4-FFF2-40B4-BE49-F238E27FC236}">
                <a16:creationId xmlns:a16="http://schemas.microsoft.com/office/drawing/2014/main" id="{7DED0FD0-E739-4055-9C67-289A569ED41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320040" y="772073"/>
            <a:ext cx="5455917" cy="3068953"/>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クリックすると新しいウィンドウで開きます">
            <a:extLst>
              <a:ext uri="{FF2B5EF4-FFF2-40B4-BE49-F238E27FC236}">
                <a16:creationId xmlns:a16="http://schemas.microsoft.com/office/drawing/2014/main" id="{5D736752-CF39-4409-9670-21664B80F13A}"/>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416043" y="772073"/>
            <a:ext cx="5455917" cy="3068953"/>
          </a:xfrm>
          <a:prstGeom prst="rect">
            <a:avLst/>
          </a:prstGeom>
          <a:noFill/>
          <a:extLst>
            <a:ext uri="{909E8E84-426E-40DD-AFC4-6F175D3DCCD1}">
              <a14:hiddenFill xmlns:a14="http://schemas.microsoft.com/office/drawing/2010/main">
                <a:solidFill>
                  <a:srgbClr val="FFFFFF"/>
                </a:solidFill>
              </a14:hiddenFill>
            </a:ext>
          </a:extLst>
        </p:spPr>
      </p:pic>
      <p:sp>
        <p:nvSpPr>
          <p:cNvPr id="5" name="タイトル 4">
            <a:extLst>
              <a:ext uri="{FF2B5EF4-FFF2-40B4-BE49-F238E27FC236}">
                <a16:creationId xmlns:a16="http://schemas.microsoft.com/office/drawing/2014/main" id="{DF9FE58A-C438-4C4B-973B-3B0F4533566D}"/>
              </a:ext>
            </a:extLst>
          </p:cNvPr>
          <p:cNvSpPr>
            <a:spLocks noGrp="1"/>
          </p:cNvSpPr>
          <p:nvPr>
            <p:ph type="title"/>
          </p:nvPr>
        </p:nvSpPr>
        <p:spPr>
          <a:xfrm>
            <a:off x="527538" y="4756638"/>
            <a:ext cx="11139854" cy="930447"/>
          </a:xfrm>
        </p:spPr>
        <p:txBody>
          <a:bodyPr vert="horz" lIns="91440" tIns="45720" rIns="91440" bIns="45720" rtlCol="0" anchor="b">
            <a:normAutofit/>
          </a:bodyPr>
          <a:lstStyle/>
          <a:p>
            <a:pPr algn="ctr"/>
            <a:r>
              <a:rPr kumimoji="1" lang="ja-JP" altLang="en-US" sz="5400" dirty="0">
                <a:solidFill>
                  <a:schemeClr val="bg1"/>
                </a:solidFill>
                <a:latin typeface="HGP明朝E" panose="02020900000000000000" pitchFamily="18" charset="-128"/>
                <a:ea typeface="HGP明朝E" panose="02020900000000000000" pitchFamily="18" charset="-128"/>
              </a:rPr>
              <a:t>米国の「怒り」</a:t>
            </a:r>
          </a:p>
        </p:txBody>
      </p:sp>
      <p:sp>
        <p:nvSpPr>
          <p:cNvPr id="9" name="テキスト ボックス 8">
            <a:extLst>
              <a:ext uri="{FF2B5EF4-FFF2-40B4-BE49-F238E27FC236}">
                <a16:creationId xmlns:a16="http://schemas.microsoft.com/office/drawing/2014/main" id="{00BD30E7-63D9-4EF3-9C05-AA3FC245C3D9}"/>
              </a:ext>
            </a:extLst>
          </p:cNvPr>
          <p:cNvSpPr txBox="1"/>
          <p:nvPr/>
        </p:nvSpPr>
        <p:spPr>
          <a:xfrm>
            <a:off x="944147" y="3984784"/>
            <a:ext cx="4182652"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dirty="0">
                <a:latin typeface="HGP明朝E" panose="02020900000000000000" pitchFamily="18" charset="-128"/>
                <a:ea typeface="HGP明朝E" panose="02020900000000000000" pitchFamily="18" charset="-128"/>
              </a:rPr>
              <a:t>7</a:t>
            </a:r>
            <a:r>
              <a:rPr kumimoji="1" lang="ja-JP" altLang="en-US" dirty="0">
                <a:latin typeface="HGP明朝E" panose="02020900000000000000" pitchFamily="18" charset="-128"/>
                <a:ea typeface="HGP明朝E" panose="02020900000000000000" pitchFamily="18" charset="-128"/>
              </a:rPr>
              <a:t>月</a:t>
            </a:r>
            <a:r>
              <a:rPr kumimoji="1" lang="en-US" altLang="ja-JP" dirty="0">
                <a:latin typeface="HGP明朝E" panose="02020900000000000000" pitchFamily="18" charset="-128"/>
                <a:ea typeface="HGP明朝E" panose="02020900000000000000" pitchFamily="18" charset="-128"/>
              </a:rPr>
              <a:t>4</a:t>
            </a:r>
            <a:r>
              <a:rPr lang="ja-JP" altLang="en-US" dirty="0" err="1">
                <a:latin typeface="HGP明朝E" panose="02020900000000000000" pitchFamily="18" charset="-128"/>
                <a:ea typeface="HGP明朝E" panose="02020900000000000000" pitchFamily="18" charset="-128"/>
              </a:rPr>
              <a:t>、</a:t>
            </a:r>
            <a:r>
              <a:rPr lang="en-US" altLang="ja-JP" dirty="0">
                <a:latin typeface="HGP明朝E" panose="02020900000000000000" pitchFamily="18" charset="-128"/>
                <a:ea typeface="HGP明朝E" panose="02020900000000000000" pitchFamily="18" charset="-128"/>
              </a:rPr>
              <a:t>28</a:t>
            </a:r>
            <a:r>
              <a:rPr lang="ja-JP" altLang="en-US" dirty="0">
                <a:latin typeface="HGP明朝E" panose="02020900000000000000" pitchFamily="18" charset="-128"/>
                <a:ea typeface="HGP明朝E" panose="02020900000000000000" pitchFamily="18" charset="-128"/>
              </a:rPr>
              <a:t>日　</a:t>
            </a:r>
            <a:r>
              <a:rPr kumimoji="1" lang="ja-JP" altLang="en-US" dirty="0">
                <a:latin typeface="HGP明朝E" panose="02020900000000000000" pitchFamily="18" charset="-128"/>
                <a:ea typeface="HGP明朝E" panose="02020900000000000000" pitchFamily="18" charset="-128"/>
              </a:rPr>
              <a:t>「</a:t>
            </a:r>
            <a:r>
              <a:rPr kumimoji="1" lang="en-US" altLang="ja-JP" dirty="0">
                <a:latin typeface="HGP明朝E" panose="02020900000000000000" pitchFamily="18" charset="-128"/>
                <a:ea typeface="HGP明朝E" panose="02020900000000000000" pitchFamily="18" charset="-128"/>
              </a:rPr>
              <a:t>ICBM</a:t>
            </a:r>
            <a:r>
              <a:rPr kumimoji="1" lang="ja-JP" altLang="en-US" dirty="0">
                <a:latin typeface="HGP明朝E" panose="02020900000000000000" pitchFamily="18" charset="-128"/>
                <a:ea typeface="HGP明朝E" panose="02020900000000000000" pitchFamily="18" charset="-128"/>
              </a:rPr>
              <a:t>」発射実験　成功</a:t>
            </a:r>
          </a:p>
        </p:txBody>
      </p:sp>
      <p:sp>
        <p:nvSpPr>
          <p:cNvPr id="16" name="テキスト ボックス 15">
            <a:extLst>
              <a:ext uri="{FF2B5EF4-FFF2-40B4-BE49-F238E27FC236}">
                <a16:creationId xmlns:a16="http://schemas.microsoft.com/office/drawing/2014/main" id="{DE2BB9E1-3DD9-43D0-89FF-52BA9C3C732C}"/>
              </a:ext>
            </a:extLst>
          </p:cNvPr>
          <p:cNvSpPr txBox="1"/>
          <p:nvPr/>
        </p:nvSpPr>
        <p:spPr>
          <a:xfrm>
            <a:off x="7611231" y="4011951"/>
            <a:ext cx="3028379"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ja-JP" altLang="en-US" dirty="0">
                <a:latin typeface="HGP明朝E" panose="02020900000000000000" pitchFamily="18" charset="-128"/>
                <a:ea typeface="HGP明朝E" panose="02020900000000000000" pitchFamily="18" charset="-128"/>
              </a:rPr>
              <a:t>オットー・ワームビア氏　死去</a:t>
            </a:r>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280933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71D69A-486B-4603-BBFF-64E3730D266C}"/>
              </a:ext>
            </a:extLst>
          </p:cNvPr>
          <p:cNvSpPr>
            <a:spLocks noGrp="1"/>
          </p:cNvSpPr>
          <p:nvPr>
            <p:ph type="title"/>
          </p:nvPr>
        </p:nvSpPr>
        <p:spPr>
          <a:xfrm>
            <a:off x="503433" y="153192"/>
            <a:ext cx="10515600" cy="1325563"/>
          </a:xfrm>
        </p:spPr>
        <p:txBody>
          <a:bodyPr/>
          <a:lstStyle/>
          <a:p>
            <a:r>
              <a:rPr kumimoji="1" lang="ja-JP" altLang="en-US" dirty="0">
                <a:latin typeface="HGP明朝E" panose="02020900000000000000" pitchFamily="18" charset="-128"/>
                <a:ea typeface="HGP明朝E" panose="02020900000000000000" pitchFamily="18" charset="-128"/>
              </a:rPr>
              <a:t>「テロ支援国」指定の意味</a:t>
            </a:r>
          </a:p>
        </p:txBody>
      </p:sp>
      <p:sp>
        <p:nvSpPr>
          <p:cNvPr id="3" name="コンテンツ プレースホルダー 2">
            <a:extLst>
              <a:ext uri="{FF2B5EF4-FFF2-40B4-BE49-F238E27FC236}">
                <a16:creationId xmlns:a16="http://schemas.microsoft.com/office/drawing/2014/main" id="{230A7E34-BB1B-4A0C-942F-84A618465E09}"/>
              </a:ext>
            </a:extLst>
          </p:cNvPr>
          <p:cNvSpPr>
            <a:spLocks noGrp="1"/>
          </p:cNvSpPr>
          <p:nvPr>
            <p:ph sz="half" idx="1"/>
          </p:nvPr>
        </p:nvSpPr>
        <p:spPr>
          <a:xfrm>
            <a:off x="503433" y="1567398"/>
            <a:ext cx="8054941" cy="435133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nSpc>
                <a:spcPct val="120000"/>
              </a:lnSpc>
            </a:pPr>
            <a:r>
              <a:rPr lang="ja-JP" altLang="ja-JP" dirty="0">
                <a:latin typeface="HGP明朝E" panose="02020900000000000000" pitchFamily="18" charset="-128"/>
                <a:ea typeface="HGP明朝E" panose="02020900000000000000" pitchFamily="18" charset="-128"/>
              </a:rPr>
              <a:t>テロ支援国家に指定されると該当国に対する合衆国政府の各種禁輸措置がとられ、武器を始めとする輸出入規制や経済援助に対する規制がかけられる。</a:t>
            </a:r>
            <a:endParaRPr lang="en-US" altLang="ja-JP" dirty="0">
              <a:latin typeface="HGP明朝E" panose="02020900000000000000" pitchFamily="18" charset="-128"/>
              <a:ea typeface="HGP明朝E" panose="02020900000000000000" pitchFamily="18" charset="-128"/>
            </a:endParaRPr>
          </a:p>
          <a:p>
            <a:pPr>
              <a:lnSpc>
                <a:spcPct val="120000"/>
              </a:lnSpc>
            </a:pPr>
            <a:endParaRPr lang="en-US" altLang="ja-JP" dirty="0">
              <a:latin typeface="HGP明朝E" panose="02020900000000000000" pitchFamily="18" charset="-128"/>
              <a:ea typeface="HGP明朝E" panose="02020900000000000000" pitchFamily="18" charset="-128"/>
            </a:endParaRPr>
          </a:p>
          <a:p>
            <a:pPr>
              <a:lnSpc>
                <a:spcPct val="120000"/>
              </a:lnSpc>
            </a:pPr>
            <a:r>
              <a:rPr lang="ja-JP" altLang="ja-JP" dirty="0">
                <a:latin typeface="HGP明朝E" panose="02020900000000000000" pitchFamily="18" charset="-128"/>
                <a:ea typeface="HGP明朝E" panose="02020900000000000000" pitchFamily="18" charset="-128"/>
              </a:rPr>
              <a:t>また、</a:t>
            </a:r>
            <a:r>
              <a:rPr lang="ja-JP" altLang="ja-JP" u="sng" dirty="0">
                <a:latin typeface="HGP明朝E" panose="02020900000000000000" pitchFamily="18" charset="-128"/>
                <a:ea typeface="HGP明朝E" panose="02020900000000000000" pitchFamily="18" charset="-128"/>
              </a:rPr>
              <a:t>国際金融機関の融資についても、合衆国政府が融資に反対するようになるため、その活用も行えなくなる</a:t>
            </a:r>
            <a:endParaRPr lang="ja-JP" altLang="ja-JP" dirty="0">
              <a:latin typeface="HGP明朝E" panose="02020900000000000000" pitchFamily="18" charset="-128"/>
              <a:ea typeface="HGP明朝E" panose="02020900000000000000" pitchFamily="18" charset="-128"/>
            </a:endParaRPr>
          </a:p>
          <a:p>
            <a:endParaRPr kumimoji="1" lang="ja-JP" altLang="en-US" dirty="0"/>
          </a:p>
        </p:txBody>
      </p:sp>
    </p:spTree>
    <p:extLst>
      <p:ext uri="{BB962C8B-B14F-4D97-AF65-F5344CB8AC3E}">
        <p14:creationId xmlns:p14="http://schemas.microsoft.com/office/powerpoint/2010/main" val="2872198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71D69A-486B-4603-BBFF-64E3730D266C}"/>
              </a:ext>
            </a:extLst>
          </p:cNvPr>
          <p:cNvSpPr>
            <a:spLocks noGrp="1"/>
          </p:cNvSpPr>
          <p:nvPr>
            <p:ph type="title"/>
          </p:nvPr>
        </p:nvSpPr>
        <p:spPr>
          <a:xfrm>
            <a:off x="139557" y="97408"/>
            <a:ext cx="10515600" cy="1325563"/>
          </a:xfrm>
        </p:spPr>
        <p:txBody>
          <a:bodyPr/>
          <a:lstStyle/>
          <a:p>
            <a:r>
              <a:rPr kumimoji="1" lang="ja-JP" altLang="en-US" dirty="0">
                <a:latin typeface="HGP明朝E" panose="02020900000000000000" pitchFamily="18" charset="-128"/>
                <a:ea typeface="HGP明朝E" panose="02020900000000000000" pitchFamily="18" charset="-128"/>
              </a:rPr>
              <a:t>「テロ支援国」指定の意味</a:t>
            </a:r>
          </a:p>
        </p:txBody>
      </p:sp>
      <p:sp>
        <p:nvSpPr>
          <p:cNvPr id="3" name="コンテンツ プレースホルダー 2">
            <a:extLst>
              <a:ext uri="{FF2B5EF4-FFF2-40B4-BE49-F238E27FC236}">
                <a16:creationId xmlns:a16="http://schemas.microsoft.com/office/drawing/2014/main" id="{230A7E34-BB1B-4A0C-942F-84A618465E09}"/>
              </a:ext>
            </a:extLst>
          </p:cNvPr>
          <p:cNvSpPr>
            <a:spLocks noGrp="1"/>
          </p:cNvSpPr>
          <p:nvPr>
            <p:ph sz="half" idx="1"/>
          </p:nvPr>
        </p:nvSpPr>
        <p:spPr>
          <a:xfrm>
            <a:off x="215757" y="1331484"/>
            <a:ext cx="5181600" cy="3609404"/>
          </a:xfrm>
        </p:spPr>
        <p:style>
          <a:lnRef idx="2">
            <a:schemeClr val="accent2">
              <a:shade val="50000"/>
            </a:schemeClr>
          </a:lnRef>
          <a:fillRef idx="1">
            <a:schemeClr val="accent2"/>
          </a:fillRef>
          <a:effectRef idx="0">
            <a:schemeClr val="accent2"/>
          </a:effectRef>
          <a:fontRef idx="minor">
            <a:schemeClr val="lt1"/>
          </a:fontRef>
        </p:style>
        <p:txBody>
          <a:bodyPr>
            <a:normAutofit lnSpcReduction="10000"/>
          </a:bodyPr>
          <a:lstStyle/>
          <a:p>
            <a:pPr>
              <a:lnSpc>
                <a:spcPct val="120000"/>
              </a:lnSpc>
            </a:pPr>
            <a:r>
              <a:rPr lang="ja-JP" altLang="ja-JP" sz="2400" dirty="0">
                <a:latin typeface="HGP明朝E" panose="02020900000000000000" pitchFamily="18" charset="-128"/>
                <a:ea typeface="HGP明朝E" panose="02020900000000000000" pitchFamily="18" charset="-128"/>
              </a:rPr>
              <a:t>テロ支援国家に指定されると該当国に対する合衆国政府の各種禁輸措置がとられ、武器を始めとする輸出入規制や経済援助に対する規制がかけられる。</a:t>
            </a:r>
            <a:endParaRPr lang="en-US" altLang="ja-JP" sz="2400" dirty="0">
              <a:latin typeface="HGP明朝E" panose="02020900000000000000" pitchFamily="18" charset="-128"/>
              <a:ea typeface="HGP明朝E" panose="02020900000000000000" pitchFamily="18" charset="-128"/>
            </a:endParaRPr>
          </a:p>
          <a:p>
            <a:pPr>
              <a:lnSpc>
                <a:spcPct val="120000"/>
              </a:lnSpc>
            </a:pPr>
            <a:r>
              <a:rPr lang="ja-JP" altLang="ja-JP" sz="2400" dirty="0">
                <a:latin typeface="HGP明朝E" panose="02020900000000000000" pitchFamily="18" charset="-128"/>
                <a:ea typeface="HGP明朝E" panose="02020900000000000000" pitchFamily="18" charset="-128"/>
              </a:rPr>
              <a:t>また、</a:t>
            </a:r>
            <a:r>
              <a:rPr lang="ja-JP" altLang="ja-JP" sz="2400" u="sng" dirty="0">
                <a:latin typeface="HGP明朝E" panose="02020900000000000000" pitchFamily="18" charset="-128"/>
                <a:ea typeface="HGP明朝E" panose="02020900000000000000" pitchFamily="18" charset="-128"/>
              </a:rPr>
              <a:t>国際金融機関の融資についても、合衆国政府が融資に反対するようになるため、その活用も行えなくなる</a:t>
            </a:r>
            <a:endParaRPr lang="ja-JP" altLang="ja-JP" sz="2400" dirty="0">
              <a:latin typeface="HGP明朝E" panose="02020900000000000000" pitchFamily="18" charset="-128"/>
              <a:ea typeface="HGP明朝E" panose="02020900000000000000" pitchFamily="18" charset="-128"/>
            </a:endParaRPr>
          </a:p>
          <a:p>
            <a:endParaRPr kumimoji="1" lang="ja-JP" altLang="en-US" sz="2200" dirty="0"/>
          </a:p>
        </p:txBody>
      </p:sp>
      <p:sp>
        <p:nvSpPr>
          <p:cNvPr id="4" name="コンテンツ プレースホルダー 3">
            <a:extLst>
              <a:ext uri="{FF2B5EF4-FFF2-40B4-BE49-F238E27FC236}">
                <a16:creationId xmlns:a16="http://schemas.microsoft.com/office/drawing/2014/main" id="{63B0F0F4-1908-4D7F-B435-4CEC293863DB}"/>
              </a:ext>
            </a:extLst>
          </p:cNvPr>
          <p:cNvSpPr>
            <a:spLocks noGrp="1"/>
          </p:cNvSpPr>
          <p:nvPr>
            <p:ph sz="half" idx="2"/>
          </p:nvPr>
        </p:nvSpPr>
        <p:spPr>
          <a:xfrm>
            <a:off x="3413164" y="2981034"/>
            <a:ext cx="6378108" cy="1959854"/>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r>
              <a:rPr lang="ja-JP" altLang="ja-JP" sz="3200" dirty="0">
                <a:solidFill>
                  <a:srgbClr val="C00000"/>
                </a:solidFill>
                <a:latin typeface="HGP明朝E" panose="02020900000000000000" pitchFamily="18" charset="-128"/>
                <a:ea typeface="HGP明朝E" panose="02020900000000000000" pitchFamily="18" charset="-128"/>
              </a:rPr>
              <a:t>「テロ支援国家に再指定することで、米国が自衛権の範囲で、北朝鮮を先制攻撃できるようになる」と指摘</a:t>
            </a:r>
            <a:r>
              <a:rPr lang="ja-JP" altLang="en-US" sz="3200" dirty="0">
                <a:solidFill>
                  <a:srgbClr val="C00000"/>
                </a:solidFill>
                <a:latin typeface="HGP明朝E" panose="02020900000000000000" pitchFamily="18" charset="-128"/>
                <a:ea typeface="HGP明朝E" panose="02020900000000000000" pitchFamily="18" charset="-128"/>
              </a:rPr>
              <a:t>（</a:t>
            </a:r>
            <a:r>
              <a:rPr lang="ja-JP" altLang="ja-JP" sz="3200" dirty="0">
                <a:solidFill>
                  <a:srgbClr val="C00000"/>
                </a:solidFill>
                <a:latin typeface="HGP明朝E" panose="02020900000000000000" pitchFamily="18" charset="-128"/>
                <a:ea typeface="HGP明朝E" panose="02020900000000000000" pitchFamily="18" charset="-128"/>
              </a:rPr>
              <a:t>在ワシントン軍事筋</a:t>
            </a:r>
            <a:r>
              <a:rPr lang="ja-JP" altLang="en-US" sz="3200" dirty="0">
                <a:solidFill>
                  <a:srgbClr val="C00000"/>
                </a:solidFill>
                <a:latin typeface="HGP明朝E" panose="02020900000000000000" pitchFamily="18" charset="-128"/>
                <a:ea typeface="HGP明朝E" panose="02020900000000000000" pitchFamily="18" charset="-128"/>
              </a:rPr>
              <a:t>）</a:t>
            </a:r>
            <a:endParaRPr lang="ja-JP" altLang="ja-JP" sz="3200" dirty="0">
              <a:solidFill>
                <a:srgbClr val="C00000"/>
              </a:solidFill>
              <a:latin typeface="HGP明朝E" panose="02020900000000000000" pitchFamily="18" charset="-128"/>
              <a:ea typeface="HGP明朝E" panose="02020900000000000000" pitchFamily="18" charset="-128"/>
            </a:endParaRPr>
          </a:p>
          <a:p>
            <a:pPr marL="0" indent="0">
              <a:buNone/>
            </a:pPr>
            <a:endParaRPr kumimoji="1" lang="ja-JP" altLang="en-US" sz="3200" dirty="0"/>
          </a:p>
        </p:txBody>
      </p:sp>
    </p:spTree>
    <p:extLst>
      <p:ext uri="{BB962C8B-B14F-4D97-AF65-F5344CB8AC3E}">
        <p14:creationId xmlns:p14="http://schemas.microsoft.com/office/powerpoint/2010/main" val="1668367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71D69A-486B-4603-BBFF-64E3730D266C}"/>
              </a:ext>
            </a:extLst>
          </p:cNvPr>
          <p:cNvSpPr>
            <a:spLocks noGrp="1"/>
          </p:cNvSpPr>
          <p:nvPr>
            <p:ph type="title"/>
          </p:nvPr>
        </p:nvSpPr>
        <p:spPr>
          <a:xfrm>
            <a:off x="88187" y="18255"/>
            <a:ext cx="10515600" cy="1325563"/>
          </a:xfrm>
        </p:spPr>
        <p:txBody>
          <a:bodyPr/>
          <a:lstStyle/>
          <a:p>
            <a:r>
              <a:rPr kumimoji="1" lang="ja-JP" altLang="en-US" dirty="0">
                <a:latin typeface="HGP明朝E" panose="02020900000000000000" pitchFamily="18" charset="-128"/>
                <a:ea typeface="HGP明朝E" panose="02020900000000000000" pitchFamily="18" charset="-128"/>
              </a:rPr>
              <a:t>「テロ支援国」指定の意味</a:t>
            </a:r>
          </a:p>
        </p:txBody>
      </p:sp>
      <p:sp>
        <p:nvSpPr>
          <p:cNvPr id="3" name="コンテンツ プレースホルダー 2">
            <a:extLst>
              <a:ext uri="{FF2B5EF4-FFF2-40B4-BE49-F238E27FC236}">
                <a16:creationId xmlns:a16="http://schemas.microsoft.com/office/drawing/2014/main" id="{230A7E34-BB1B-4A0C-942F-84A618465E09}"/>
              </a:ext>
            </a:extLst>
          </p:cNvPr>
          <p:cNvSpPr>
            <a:spLocks noGrp="1"/>
          </p:cNvSpPr>
          <p:nvPr>
            <p:ph sz="half" idx="1"/>
          </p:nvPr>
        </p:nvSpPr>
        <p:spPr>
          <a:xfrm>
            <a:off x="164387" y="1168079"/>
            <a:ext cx="5181600" cy="2981602"/>
          </a:xfrm>
        </p:spPr>
        <p:style>
          <a:lnRef idx="2">
            <a:schemeClr val="accent2">
              <a:shade val="50000"/>
            </a:schemeClr>
          </a:lnRef>
          <a:fillRef idx="1">
            <a:schemeClr val="accent2"/>
          </a:fillRef>
          <a:effectRef idx="0">
            <a:schemeClr val="accent2"/>
          </a:effectRef>
          <a:fontRef idx="minor">
            <a:schemeClr val="lt1"/>
          </a:fontRef>
        </p:style>
        <p:txBody>
          <a:bodyPr>
            <a:normAutofit fontScale="92500" lnSpcReduction="10000"/>
          </a:bodyPr>
          <a:lstStyle/>
          <a:p>
            <a:pPr>
              <a:lnSpc>
                <a:spcPct val="120000"/>
              </a:lnSpc>
            </a:pPr>
            <a:r>
              <a:rPr lang="ja-JP" altLang="ja-JP" sz="2400" dirty="0">
                <a:latin typeface="HGP明朝E" panose="02020900000000000000" pitchFamily="18" charset="-128"/>
                <a:ea typeface="HGP明朝E" panose="02020900000000000000" pitchFamily="18" charset="-128"/>
              </a:rPr>
              <a:t>テロ支援国家に指定されると該当国に対する合衆国政府の各種禁輸措置がとられ、武器を始めとする輸出入規制や経済援助に対する規制がかけられる。</a:t>
            </a:r>
            <a:endParaRPr lang="en-US" altLang="ja-JP" sz="2400" dirty="0">
              <a:latin typeface="HGP明朝E" panose="02020900000000000000" pitchFamily="18" charset="-128"/>
              <a:ea typeface="HGP明朝E" panose="02020900000000000000" pitchFamily="18" charset="-128"/>
            </a:endParaRPr>
          </a:p>
          <a:p>
            <a:pPr>
              <a:lnSpc>
                <a:spcPct val="120000"/>
              </a:lnSpc>
            </a:pPr>
            <a:r>
              <a:rPr lang="ja-JP" altLang="ja-JP" sz="2400" dirty="0">
                <a:latin typeface="HGP明朝E" panose="02020900000000000000" pitchFamily="18" charset="-128"/>
                <a:ea typeface="HGP明朝E" panose="02020900000000000000" pitchFamily="18" charset="-128"/>
              </a:rPr>
              <a:t>また、</a:t>
            </a:r>
            <a:r>
              <a:rPr lang="ja-JP" altLang="ja-JP" sz="2400" u="sng" dirty="0">
                <a:latin typeface="HGP明朝E" panose="02020900000000000000" pitchFamily="18" charset="-128"/>
                <a:ea typeface="HGP明朝E" panose="02020900000000000000" pitchFamily="18" charset="-128"/>
              </a:rPr>
              <a:t>国際金融機関の融資についても、合衆国政府が融資に反対するようになるため、その活用も行えなくなる</a:t>
            </a:r>
            <a:endParaRPr lang="ja-JP" altLang="ja-JP" sz="2400" dirty="0">
              <a:latin typeface="HGP明朝E" panose="02020900000000000000" pitchFamily="18" charset="-128"/>
              <a:ea typeface="HGP明朝E" panose="02020900000000000000" pitchFamily="18" charset="-128"/>
            </a:endParaRPr>
          </a:p>
          <a:p>
            <a:endParaRPr kumimoji="1" lang="ja-JP" altLang="en-US" sz="2400" dirty="0"/>
          </a:p>
        </p:txBody>
      </p:sp>
      <p:sp>
        <p:nvSpPr>
          <p:cNvPr id="4" name="コンテンツ プレースホルダー 3">
            <a:extLst>
              <a:ext uri="{FF2B5EF4-FFF2-40B4-BE49-F238E27FC236}">
                <a16:creationId xmlns:a16="http://schemas.microsoft.com/office/drawing/2014/main" id="{63B0F0F4-1908-4D7F-B435-4CEC293863DB}"/>
              </a:ext>
            </a:extLst>
          </p:cNvPr>
          <p:cNvSpPr>
            <a:spLocks noGrp="1"/>
          </p:cNvSpPr>
          <p:nvPr>
            <p:ph sz="half" idx="2"/>
          </p:nvPr>
        </p:nvSpPr>
        <p:spPr>
          <a:xfrm>
            <a:off x="5422187" y="1168079"/>
            <a:ext cx="6074595" cy="1245269"/>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10000"/>
          </a:bodyPr>
          <a:lstStyle/>
          <a:p>
            <a:r>
              <a:rPr lang="ja-JP" altLang="ja-JP" dirty="0">
                <a:solidFill>
                  <a:srgbClr val="C00000"/>
                </a:solidFill>
                <a:latin typeface="HGP明朝E" panose="02020900000000000000" pitchFamily="18" charset="-128"/>
                <a:ea typeface="HGP明朝E" panose="02020900000000000000" pitchFamily="18" charset="-128"/>
              </a:rPr>
              <a:t>「テロ支援国家に再指定することで、米国が自衛権の範囲で、北朝鮮を先制攻撃できるようになる」と指摘</a:t>
            </a:r>
            <a:r>
              <a:rPr lang="ja-JP" altLang="en-US" sz="2200" dirty="0">
                <a:solidFill>
                  <a:srgbClr val="C00000"/>
                </a:solidFill>
                <a:latin typeface="HGP明朝E" panose="02020900000000000000" pitchFamily="18" charset="-128"/>
                <a:ea typeface="HGP明朝E" panose="02020900000000000000" pitchFamily="18" charset="-128"/>
              </a:rPr>
              <a:t>（</a:t>
            </a:r>
            <a:r>
              <a:rPr lang="ja-JP" altLang="ja-JP" sz="2200" dirty="0">
                <a:solidFill>
                  <a:srgbClr val="C00000"/>
                </a:solidFill>
                <a:latin typeface="HGP明朝E" panose="02020900000000000000" pitchFamily="18" charset="-128"/>
                <a:ea typeface="HGP明朝E" panose="02020900000000000000" pitchFamily="18" charset="-128"/>
              </a:rPr>
              <a:t>在ワシントン軍事筋</a:t>
            </a:r>
            <a:r>
              <a:rPr lang="ja-JP" altLang="en-US" sz="2200" dirty="0">
                <a:solidFill>
                  <a:srgbClr val="C00000"/>
                </a:solidFill>
                <a:latin typeface="HGP明朝E" panose="02020900000000000000" pitchFamily="18" charset="-128"/>
                <a:ea typeface="HGP明朝E" panose="02020900000000000000" pitchFamily="18" charset="-128"/>
              </a:rPr>
              <a:t>）</a:t>
            </a:r>
            <a:endParaRPr lang="ja-JP" altLang="ja-JP" dirty="0">
              <a:solidFill>
                <a:srgbClr val="C00000"/>
              </a:solidFill>
              <a:latin typeface="HGP明朝E" panose="02020900000000000000" pitchFamily="18" charset="-128"/>
              <a:ea typeface="HGP明朝E" panose="02020900000000000000" pitchFamily="18" charset="-128"/>
            </a:endParaRPr>
          </a:p>
        </p:txBody>
      </p:sp>
      <p:sp>
        <p:nvSpPr>
          <p:cNvPr id="6" name="正方形/長方形 5">
            <a:extLst>
              <a:ext uri="{FF2B5EF4-FFF2-40B4-BE49-F238E27FC236}">
                <a16:creationId xmlns:a16="http://schemas.microsoft.com/office/drawing/2014/main" id="{BE52C24B-BDDE-4D18-B7F4-9A343F0D0022}"/>
              </a:ext>
            </a:extLst>
          </p:cNvPr>
          <p:cNvSpPr/>
          <p:nvPr/>
        </p:nvSpPr>
        <p:spPr>
          <a:xfrm>
            <a:off x="2755187" y="3483623"/>
            <a:ext cx="7370852" cy="18158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p>
            <a:r>
              <a:rPr lang="ja-JP" altLang="ja-JP" sz="2800" dirty="0">
                <a:solidFill>
                  <a:srgbClr val="C00000"/>
                </a:solidFill>
                <a:latin typeface="HGP明朝E" panose="02020900000000000000" pitchFamily="18" charset="-128"/>
                <a:ea typeface="HGP明朝E" panose="02020900000000000000" pitchFamily="18" charset="-128"/>
              </a:rPr>
              <a:t>ブッシュ政権は03年3月</a:t>
            </a:r>
            <a:r>
              <a:rPr lang="ja-JP" altLang="en-US" sz="2800" dirty="0">
                <a:solidFill>
                  <a:srgbClr val="C00000"/>
                </a:solidFill>
                <a:latin typeface="HGP明朝E" panose="02020900000000000000" pitchFamily="18" charset="-128"/>
                <a:ea typeface="HGP明朝E" panose="02020900000000000000" pitchFamily="18" charset="-128"/>
              </a:rPr>
              <a:t>、</a:t>
            </a:r>
            <a:r>
              <a:rPr lang="ja-JP" altLang="ja-JP" sz="2800" dirty="0">
                <a:solidFill>
                  <a:srgbClr val="C00000"/>
                </a:solidFill>
                <a:latin typeface="HGP明朝E" panose="02020900000000000000" pitchFamily="18" charset="-128"/>
                <a:ea typeface="HGP明朝E" panose="02020900000000000000" pitchFamily="18" charset="-128"/>
              </a:rPr>
              <a:t>テロ支援国家に当時指定していたイラクに対し、武装解除を求めた国連安保理決議に加え、大量破壊兵器の保有やテロリスト支援を理由に攻撃した</a:t>
            </a:r>
            <a:r>
              <a:rPr lang="ja-JP" altLang="en-US" sz="2800" dirty="0">
                <a:solidFill>
                  <a:srgbClr val="C00000"/>
                </a:solidFill>
                <a:latin typeface="HGP明朝E" panose="02020900000000000000" pitchFamily="18" charset="-128"/>
                <a:ea typeface="HGP明朝E" panose="02020900000000000000" pitchFamily="18" charset="-128"/>
              </a:rPr>
              <a:t>。</a:t>
            </a:r>
            <a:endParaRPr lang="en-US" altLang="ja-JP" sz="2800" dirty="0">
              <a:solidFill>
                <a:srgbClr val="C00000"/>
              </a:solidFill>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972816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71D69A-486B-4603-BBFF-64E3730D266C}"/>
              </a:ext>
            </a:extLst>
          </p:cNvPr>
          <p:cNvSpPr>
            <a:spLocks noGrp="1"/>
          </p:cNvSpPr>
          <p:nvPr>
            <p:ph type="title"/>
          </p:nvPr>
        </p:nvSpPr>
        <p:spPr>
          <a:xfrm>
            <a:off x="88187" y="18255"/>
            <a:ext cx="10515600" cy="1325563"/>
          </a:xfrm>
        </p:spPr>
        <p:txBody>
          <a:bodyPr/>
          <a:lstStyle/>
          <a:p>
            <a:r>
              <a:rPr kumimoji="1" lang="ja-JP" altLang="en-US" dirty="0">
                <a:latin typeface="HGP明朝E" panose="02020900000000000000" pitchFamily="18" charset="-128"/>
                <a:ea typeface="HGP明朝E" panose="02020900000000000000" pitchFamily="18" charset="-128"/>
              </a:rPr>
              <a:t>「テロ支援国」指定の意味</a:t>
            </a:r>
          </a:p>
        </p:txBody>
      </p:sp>
      <p:sp>
        <p:nvSpPr>
          <p:cNvPr id="3" name="コンテンツ プレースホルダー 2">
            <a:extLst>
              <a:ext uri="{FF2B5EF4-FFF2-40B4-BE49-F238E27FC236}">
                <a16:creationId xmlns:a16="http://schemas.microsoft.com/office/drawing/2014/main" id="{230A7E34-BB1B-4A0C-942F-84A618465E09}"/>
              </a:ext>
            </a:extLst>
          </p:cNvPr>
          <p:cNvSpPr>
            <a:spLocks noGrp="1"/>
          </p:cNvSpPr>
          <p:nvPr>
            <p:ph sz="half" idx="1"/>
          </p:nvPr>
        </p:nvSpPr>
        <p:spPr>
          <a:xfrm>
            <a:off x="164387" y="1168079"/>
            <a:ext cx="5181600" cy="2981602"/>
          </a:xfrm>
        </p:spPr>
        <p:style>
          <a:lnRef idx="2">
            <a:schemeClr val="accent2">
              <a:shade val="50000"/>
            </a:schemeClr>
          </a:lnRef>
          <a:fillRef idx="1">
            <a:schemeClr val="accent2"/>
          </a:fillRef>
          <a:effectRef idx="0">
            <a:schemeClr val="accent2"/>
          </a:effectRef>
          <a:fontRef idx="minor">
            <a:schemeClr val="lt1"/>
          </a:fontRef>
        </p:style>
        <p:txBody>
          <a:bodyPr>
            <a:normAutofit fontScale="92500" lnSpcReduction="10000"/>
          </a:bodyPr>
          <a:lstStyle/>
          <a:p>
            <a:pPr>
              <a:lnSpc>
                <a:spcPct val="120000"/>
              </a:lnSpc>
            </a:pPr>
            <a:r>
              <a:rPr lang="ja-JP" altLang="ja-JP" sz="2400" dirty="0">
                <a:latin typeface="HGP明朝E" panose="02020900000000000000" pitchFamily="18" charset="-128"/>
                <a:ea typeface="HGP明朝E" panose="02020900000000000000" pitchFamily="18" charset="-128"/>
              </a:rPr>
              <a:t>テロ支援国家に指定されると該当国に対する合衆国政府の各種禁輸措置がとられ、武器を始めとする輸出入規制や経済援助に対する規制がかけられる。</a:t>
            </a:r>
            <a:endParaRPr lang="en-US" altLang="ja-JP" sz="2400" dirty="0">
              <a:latin typeface="HGP明朝E" panose="02020900000000000000" pitchFamily="18" charset="-128"/>
              <a:ea typeface="HGP明朝E" panose="02020900000000000000" pitchFamily="18" charset="-128"/>
            </a:endParaRPr>
          </a:p>
          <a:p>
            <a:pPr>
              <a:lnSpc>
                <a:spcPct val="120000"/>
              </a:lnSpc>
            </a:pPr>
            <a:r>
              <a:rPr lang="ja-JP" altLang="ja-JP" sz="2400" dirty="0">
                <a:latin typeface="HGP明朝E" panose="02020900000000000000" pitchFamily="18" charset="-128"/>
                <a:ea typeface="HGP明朝E" panose="02020900000000000000" pitchFamily="18" charset="-128"/>
              </a:rPr>
              <a:t>また、</a:t>
            </a:r>
            <a:r>
              <a:rPr lang="ja-JP" altLang="ja-JP" sz="2400" u="sng" dirty="0">
                <a:latin typeface="HGP明朝E" panose="02020900000000000000" pitchFamily="18" charset="-128"/>
                <a:ea typeface="HGP明朝E" panose="02020900000000000000" pitchFamily="18" charset="-128"/>
              </a:rPr>
              <a:t>国際金融機関の融資についても、合衆国政府が融資に反対するようになるため、その活用も行えなくなる</a:t>
            </a:r>
            <a:endParaRPr lang="ja-JP" altLang="ja-JP" sz="2400" dirty="0">
              <a:latin typeface="HGP明朝E" panose="02020900000000000000" pitchFamily="18" charset="-128"/>
              <a:ea typeface="HGP明朝E" panose="02020900000000000000" pitchFamily="18" charset="-128"/>
            </a:endParaRPr>
          </a:p>
          <a:p>
            <a:endParaRPr kumimoji="1" lang="ja-JP" altLang="en-US" sz="2400" dirty="0"/>
          </a:p>
        </p:txBody>
      </p:sp>
      <p:sp>
        <p:nvSpPr>
          <p:cNvPr id="4" name="コンテンツ プレースホルダー 3">
            <a:extLst>
              <a:ext uri="{FF2B5EF4-FFF2-40B4-BE49-F238E27FC236}">
                <a16:creationId xmlns:a16="http://schemas.microsoft.com/office/drawing/2014/main" id="{63B0F0F4-1908-4D7F-B435-4CEC293863DB}"/>
              </a:ext>
            </a:extLst>
          </p:cNvPr>
          <p:cNvSpPr>
            <a:spLocks noGrp="1"/>
          </p:cNvSpPr>
          <p:nvPr>
            <p:ph sz="half" idx="2"/>
          </p:nvPr>
        </p:nvSpPr>
        <p:spPr>
          <a:xfrm>
            <a:off x="5689314" y="1271900"/>
            <a:ext cx="6074595" cy="2796666"/>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10000"/>
          </a:bodyPr>
          <a:lstStyle/>
          <a:p>
            <a:r>
              <a:rPr lang="ja-JP" altLang="ja-JP" dirty="0">
                <a:solidFill>
                  <a:srgbClr val="C00000"/>
                </a:solidFill>
                <a:latin typeface="HGP明朝E" panose="02020900000000000000" pitchFamily="18" charset="-128"/>
                <a:ea typeface="HGP明朝E" panose="02020900000000000000" pitchFamily="18" charset="-128"/>
              </a:rPr>
              <a:t>「テロ支援国家に再指定することで、米国が自衛権の範囲で、北朝鮮を先制攻撃できるようになる」と指摘</a:t>
            </a:r>
            <a:r>
              <a:rPr lang="ja-JP" altLang="en-US" sz="2200" dirty="0">
                <a:solidFill>
                  <a:srgbClr val="C00000"/>
                </a:solidFill>
                <a:latin typeface="HGP明朝E" panose="02020900000000000000" pitchFamily="18" charset="-128"/>
                <a:ea typeface="HGP明朝E" panose="02020900000000000000" pitchFamily="18" charset="-128"/>
              </a:rPr>
              <a:t>（</a:t>
            </a:r>
            <a:r>
              <a:rPr lang="ja-JP" altLang="ja-JP" sz="2200" dirty="0">
                <a:solidFill>
                  <a:srgbClr val="C00000"/>
                </a:solidFill>
                <a:latin typeface="HGP明朝E" panose="02020900000000000000" pitchFamily="18" charset="-128"/>
                <a:ea typeface="HGP明朝E" panose="02020900000000000000" pitchFamily="18" charset="-128"/>
              </a:rPr>
              <a:t>在ワシントン軍事筋</a:t>
            </a:r>
            <a:r>
              <a:rPr lang="ja-JP" altLang="en-US" sz="2200" dirty="0">
                <a:solidFill>
                  <a:srgbClr val="C00000"/>
                </a:solidFill>
                <a:latin typeface="HGP明朝E" panose="02020900000000000000" pitchFamily="18" charset="-128"/>
                <a:ea typeface="HGP明朝E" panose="02020900000000000000" pitchFamily="18" charset="-128"/>
              </a:rPr>
              <a:t>）</a:t>
            </a:r>
            <a:endParaRPr lang="ja-JP" altLang="ja-JP" dirty="0">
              <a:solidFill>
                <a:srgbClr val="C00000"/>
              </a:solidFill>
              <a:latin typeface="HGP明朝E" panose="02020900000000000000" pitchFamily="18" charset="-128"/>
              <a:ea typeface="HGP明朝E" panose="02020900000000000000" pitchFamily="18" charset="-128"/>
            </a:endParaRPr>
          </a:p>
          <a:p>
            <a:r>
              <a:rPr lang="ja-JP" altLang="ja-JP" dirty="0">
                <a:solidFill>
                  <a:srgbClr val="C00000"/>
                </a:solidFill>
                <a:latin typeface="HGP明朝E" panose="02020900000000000000" pitchFamily="18" charset="-128"/>
                <a:ea typeface="HGP明朝E" panose="02020900000000000000" pitchFamily="18" charset="-128"/>
              </a:rPr>
              <a:t>ブッシュ政権は03年3月</a:t>
            </a:r>
            <a:r>
              <a:rPr lang="ja-JP" altLang="en-US" dirty="0">
                <a:solidFill>
                  <a:srgbClr val="C00000"/>
                </a:solidFill>
                <a:latin typeface="HGP明朝E" panose="02020900000000000000" pitchFamily="18" charset="-128"/>
                <a:ea typeface="HGP明朝E" panose="02020900000000000000" pitchFamily="18" charset="-128"/>
              </a:rPr>
              <a:t>、</a:t>
            </a:r>
            <a:r>
              <a:rPr lang="ja-JP" altLang="ja-JP" dirty="0">
                <a:solidFill>
                  <a:srgbClr val="C00000"/>
                </a:solidFill>
                <a:latin typeface="HGP明朝E" panose="02020900000000000000" pitchFamily="18" charset="-128"/>
                <a:ea typeface="HGP明朝E" panose="02020900000000000000" pitchFamily="18" charset="-128"/>
              </a:rPr>
              <a:t>テロ支援国家に当時指定していたイラクに対し、武装解除を求めた国連安保理決議に加え、大量破壊兵器の保有やテロリスト支援を理由に攻撃した</a:t>
            </a:r>
            <a:r>
              <a:rPr lang="ja-JP" altLang="en-US" dirty="0">
                <a:solidFill>
                  <a:srgbClr val="C00000"/>
                </a:solidFill>
                <a:latin typeface="HGP明朝E" panose="02020900000000000000" pitchFamily="18" charset="-128"/>
                <a:ea typeface="HGP明朝E" panose="02020900000000000000" pitchFamily="18" charset="-128"/>
              </a:rPr>
              <a:t>。</a:t>
            </a:r>
            <a:endParaRPr lang="en-US" altLang="ja-JP" dirty="0">
              <a:solidFill>
                <a:srgbClr val="C00000"/>
              </a:solidFill>
              <a:latin typeface="HGP明朝E" panose="02020900000000000000" pitchFamily="18" charset="-128"/>
              <a:ea typeface="HGP明朝E" panose="02020900000000000000" pitchFamily="18" charset="-128"/>
            </a:endParaRPr>
          </a:p>
        </p:txBody>
      </p:sp>
      <p:sp>
        <p:nvSpPr>
          <p:cNvPr id="5" name="正方形/長方形 4">
            <a:extLst>
              <a:ext uri="{FF2B5EF4-FFF2-40B4-BE49-F238E27FC236}">
                <a16:creationId xmlns:a16="http://schemas.microsoft.com/office/drawing/2014/main" id="{77C9AC72-014D-4340-8CF0-05CBFDC2ED10}"/>
              </a:ext>
            </a:extLst>
          </p:cNvPr>
          <p:cNvSpPr/>
          <p:nvPr/>
        </p:nvSpPr>
        <p:spPr>
          <a:xfrm>
            <a:off x="599573" y="4253502"/>
            <a:ext cx="10705175"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a:spAutoFit/>
          </a:bodyPr>
          <a:lstStyle/>
          <a:p>
            <a:r>
              <a:rPr lang="ja-JP" altLang="ja-JP" sz="3200" dirty="0">
                <a:solidFill>
                  <a:srgbClr val="C00000"/>
                </a:solidFill>
                <a:latin typeface="HGP明朝E" panose="02020900000000000000" pitchFamily="18" charset="-128"/>
                <a:ea typeface="HGP明朝E" panose="02020900000000000000" pitchFamily="18" charset="-128"/>
              </a:rPr>
              <a:t>今回の再指定は北朝鮮に対する軍事的圧力を高める効果も</a:t>
            </a:r>
            <a:r>
              <a:rPr lang="ja-JP" altLang="en-US" sz="3200" dirty="0">
                <a:solidFill>
                  <a:srgbClr val="C00000"/>
                </a:solidFill>
                <a:latin typeface="HGP明朝E" panose="02020900000000000000" pitchFamily="18" charset="-128"/>
                <a:ea typeface="HGP明朝E" panose="02020900000000000000" pitchFamily="18" charset="-128"/>
              </a:rPr>
              <a:t>。</a:t>
            </a:r>
            <a:endParaRPr lang="ja-JP" altLang="ja-JP" sz="3200" dirty="0">
              <a:solidFill>
                <a:srgbClr val="C00000"/>
              </a:solidFill>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9032510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714</Words>
  <Application>Microsoft Office PowerPoint</Application>
  <PresentationFormat>ワイド画面</PresentationFormat>
  <Paragraphs>63</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HGP明朝E</vt:lpstr>
      <vt:lpstr>游ゴシック</vt:lpstr>
      <vt:lpstr>游ゴシック Light</vt:lpstr>
      <vt:lpstr>Arial</vt:lpstr>
      <vt:lpstr>Office テーマ</vt:lpstr>
      <vt:lpstr>対北朝鮮「最大限の圧力へ」</vt:lpstr>
      <vt:lpstr>トランプ政権、「対テロ支援国」再指定</vt:lpstr>
      <vt:lpstr>トランプ政権、「対テロ支援国」再指定</vt:lpstr>
      <vt:lpstr>PowerPoint プレゼンテーション</vt:lpstr>
      <vt:lpstr>米国の「怒り」</vt:lpstr>
      <vt:lpstr>「テロ支援国」指定の意味</vt:lpstr>
      <vt:lpstr>「テロ支援国」指定の意味</vt:lpstr>
      <vt:lpstr>「テロ支援国」指定の意味</vt:lpstr>
      <vt:lpstr>「テロ支援国」指定の意味</vt:lpstr>
      <vt:lpstr>「火星１５」（ＩＣＢＭ級）発射</vt:lpstr>
      <vt:lpstr>「火星１５」（ＩＣＢＭ級）発射</vt:lpstr>
      <vt:lpstr>「火星１５」（ＩＣＢＭ級）発射</vt:lpstr>
      <vt:lpstr>今後の展開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対北朝鮮「最大限の圧力へ」</dc:title>
  <dc:creator>yoshio watanabe</dc:creator>
  <cp:lastModifiedBy>Hiroshi Noma</cp:lastModifiedBy>
  <cp:revision>15</cp:revision>
  <dcterms:created xsi:type="dcterms:W3CDTF">2017-12-05T09:05:56Z</dcterms:created>
  <dcterms:modified xsi:type="dcterms:W3CDTF">2017-12-08T09:00:51Z</dcterms:modified>
</cp:coreProperties>
</file>