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F723-ECFA-4241-941A-26D412FE52A7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52D4F-D625-4CD9-B68F-C61B6B1F5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10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928B-8BD9-4334-9BD5-5BD326CA915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66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65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6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7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98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1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4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1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7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1AAB-D870-4E26-A470-AE83673F356C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7594-8568-4557-B340-9F455F3F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0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敵基地攻撃能力、導入へ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58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27793"/>
          <a:stretch/>
        </p:blipFill>
        <p:spPr bwMode="auto">
          <a:xfrm>
            <a:off x="3563888" y="0"/>
            <a:ext cx="54175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23528" y="4177673"/>
            <a:ext cx="6696744" cy="21316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ja-JP" altLang="en-US" sz="3800" dirty="0">
                <a:solidFill>
                  <a:prstClr val="white"/>
                </a:solidFill>
              </a:rPr>
              <a:t>政府が敵基地攻撃能力が可能なミサイルの導入を決定</a:t>
            </a:r>
            <a:endParaRPr lang="en-US" altLang="ja-JP" sz="3800" dirty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</a:pPr>
            <a:endParaRPr lang="en-US" altLang="ja-JP" sz="800" dirty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altLang="ja-JP" sz="2800" dirty="0">
                <a:solidFill>
                  <a:prstClr val="white"/>
                </a:solidFill>
              </a:rPr>
              <a:t>※</a:t>
            </a:r>
            <a:r>
              <a:rPr lang="ja-JP" altLang="en-US" sz="2800" dirty="0">
                <a:solidFill>
                  <a:prstClr val="white"/>
                </a:solidFill>
              </a:rPr>
              <a:t>平成</a:t>
            </a:r>
            <a:r>
              <a:rPr lang="en-US" altLang="ja-JP" sz="2800" dirty="0">
                <a:solidFill>
                  <a:prstClr val="white"/>
                </a:solidFill>
              </a:rPr>
              <a:t>30</a:t>
            </a:r>
            <a:r>
              <a:rPr lang="ja-JP" altLang="en-US" sz="2800" dirty="0">
                <a:solidFill>
                  <a:prstClr val="white"/>
                </a:solidFill>
              </a:rPr>
              <a:t>年度予算に必要経費を盛り込む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23528" y="2104101"/>
            <a:ext cx="6264696" cy="11918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3200" dirty="0"/>
              <a:t>「他に手段がない」場合に限り</a:t>
            </a:r>
            <a:endParaRPr lang="en-US" altLang="ja-JP" sz="3200" dirty="0"/>
          </a:p>
          <a:p>
            <a:r>
              <a:rPr lang="ja-JP" altLang="en-US" sz="3200" dirty="0"/>
              <a:t>「法理的には自衛の範囲」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23528" y="262751"/>
            <a:ext cx="6264696" cy="173664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ja-JP" altLang="en-US" sz="3200" dirty="0">
                <a:solidFill>
                  <a:schemeClr val="bg1"/>
                </a:solidFill>
              </a:rPr>
              <a:t>「座して自滅を待つべしというのが憲法の趣旨とは考えられない」 </a:t>
            </a:r>
            <a:endParaRPr lang="en-US" altLang="ja-JP" sz="3200" dirty="0">
              <a:solidFill>
                <a:schemeClr val="bg1"/>
              </a:solidFill>
            </a:endParaRPr>
          </a:p>
          <a:p>
            <a:pPr lvl="0"/>
            <a:r>
              <a:rPr lang="ja-JP" altLang="en-US" sz="2800" dirty="0">
                <a:solidFill>
                  <a:schemeClr val="bg1"/>
                </a:solidFill>
              </a:rPr>
              <a:t>１９５６年 鳩山一郎内閣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我が国のミサイル防衛</a:t>
            </a:r>
          </a:p>
        </p:txBody>
      </p:sp>
      <p:pic>
        <p:nvPicPr>
          <p:cNvPr id="1026" name="Picture 2" descr="BMD整備構想・運用構想（イメージ図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268760"/>
            <a:ext cx="8091264" cy="53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5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弦 1"/>
          <p:cNvSpPr/>
          <p:nvPr/>
        </p:nvSpPr>
        <p:spPr>
          <a:xfrm>
            <a:off x="2988344" y="2277392"/>
            <a:ext cx="4680000" cy="4680000"/>
          </a:xfrm>
          <a:prstGeom prst="chord">
            <a:avLst>
              <a:gd name="adj1" fmla="val 10815304"/>
              <a:gd name="adj2" fmla="val 1168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534453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北朝鮮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59085" y="54798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日本</a:t>
            </a:r>
          </a:p>
        </p:txBody>
      </p:sp>
      <p:sp>
        <p:nvSpPr>
          <p:cNvPr id="8" name="AutoShape 4" descr="https://upload.wikimedia.org/wikipedia/ja/c/c7/Silhouette_Yamashiro.svg"/>
          <p:cNvSpPr>
            <a:spLocks noChangeAspect="1" noChangeArrowheads="1"/>
          </p:cNvSpPr>
          <p:nvPr/>
        </p:nvSpPr>
        <p:spPr bwMode="auto">
          <a:xfrm>
            <a:off x="155575" y="446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6" descr="https://upload.wikimedia.org/wikipedia/ja/c/c7/Silhouette_Yamashiro.svg"/>
          <p:cNvSpPr>
            <a:spLocks noChangeAspect="1" noChangeArrowheads="1"/>
          </p:cNvSpPr>
          <p:nvPr/>
        </p:nvSpPr>
        <p:spPr bwMode="auto">
          <a:xfrm>
            <a:off x="307975" y="1970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2" name="Picture 8" descr="ファイル:Silhouette Yamashir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2101"/>
            <a:ext cx="2016224" cy="9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572000" y="4581128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イージス艦</a:t>
            </a:r>
          </a:p>
        </p:txBody>
      </p:sp>
      <p:sp>
        <p:nvSpPr>
          <p:cNvPr id="10" name="円弧 9"/>
          <p:cNvSpPr/>
          <p:nvPr/>
        </p:nvSpPr>
        <p:spPr>
          <a:xfrm>
            <a:off x="1631866" y="433642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/>
          <p:cNvSpPr/>
          <p:nvPr/>
        </p:nvSpPr>
        <p:spPr>
          <a:xfrm>
            <a:off x="1187624" y="2694103"/>
            <a:ext cx="6984776" cy="2940208"/>
          </a:xfrm>
          <a:prstGeom prst="arc">
            <a:avLst>
              <a:gd name="adj1" fmla="val 10892439"/>
              <a:gd name="adj2" fmla="val 0"/>
            </a:avLst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9832" y="385233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/>
              <a:t>迎撃可能範囲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（</a:t>
            </a:r>
            <a:r>
              <a:rPr lang="en-US" altLang="ja-JP" sz="1600" dirty="0"/>
              <a:t>-500㎞</a:t>
            </a:r>
            <a:r>
              <a:rPr lang="ja-JP" altLang="en-US" sz="1600" dirty="0"/>
              <a:t>）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30964" y="23199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</a:rPr>
              <a:t>高度</a:t>
            </a:r>
            <a:r>
              <a:rPr kumimoji="1" lang="en-US" altLang="ja-JP" dirty="0">
                <a:solidFill>
                  <a:srgbClr val="0070C0"/>
                </a:solidFill>
              </a:rPr>
              <a:t>1400㎞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6" name="パイ 15"/>
          <p:cNvSpPr/>
          <p:nvPr/>
        </p:nvSpPr>
        <p:spPr>
          <a:xfrm>
            <a:off x="-1620688" y="4045762"/>
            <a:ext cx="3456383" cy="2518048"/>
          </a:xfrm>
          <a:prstGeom prst="pie">
            <a:avLst>
              <a:gd name="adj1" fmla="val 16215877"/>
              <a:gd name="adj2" fmla="val 163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パイ 21"/>
          <p:cNvSpPr/>
          <p:nvPr/>
        </p:nvSpPr>
        <p:spPr>
          <a:xfrm flipH="1">
            <a:off x="7308304" y="4223320"/>
            <a:ext cx="3456383" cy="2518048"/>
          </a:xfrm>
          <a:prstGeom prst="pie">
            <a:avLst>
              <a:gd name="adj1" fmla="val 16215877"/>
              <a:gd name="adj2" fmla="val 163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364088" y="2898007"/>
            <a:ext cx="0" cy="1152619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446800" y="4973106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SM-3</a:t>
            </a:r>
            <a:r>
              <a:rPr lang="ja-JP" altLang="en-US" sz="2000" dirty="0">
                <a:solidFill>
                  <a:srgbClr val="FF0000"/>
                </a:solidFill>
              </a:rPr>
              <a:t>ブロック</a:t>
            </a:r>
            <a:r>
              <a:rPr lang="en-US" altLang="ja-JP" sz="2000" dirty="0">
                <a:solidFill>
                  <a:srgbClr val="FF0000"/>
                </a:solidFill>
              </a:rPr>
              <a:t>1A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352485" y="5859269"/>
            <a:ext cx="1503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PAC-3</a:t>
            </a:r>
          </a:p>
          <a:p>
            <a:pPr algn="ctr"/>
            <a:r>
              <a:rPr lang="ja-JP" altLang="en-US" sz="2000" dirty="0"/>
              <a:t>マッハ</a:t>
            </a:r>
            <a:r>
              <a:rPr lang="en-US" altLang="ja-JP" sz="2000" dirty="0"/>
              <a:t>5</a:t>
            </a:r>
            <a:r>
              <a:rPr lang="ja-JP" altLang="en-US" sz="2000" dirty="0"/>
              <a:t>対応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424475" y="3646765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MAX</a:t>
            </a:r>
          </a:p>
          <a:p>
            <a:pPr algn="ctr"/>
            <a:r>
              <a:rPr lang="ja-JP" altLang="en-US" dirty="0">
                <a:solidFill>
                  <a:srgbClr val="0070C0"/>
                </a:solidFill>
              </a:rPr>
              <a:t>マッハ</a:t>
            </a:r>
            <a:r>
              <a:rPr lang="en-US" altLang="ja-JP" dirty="0">
                <a:solidFill>
                  <a:srgbClr val="0070C0"/>
                </a:solidFill>
              </a:rPr>
              <a:t>17</a:t>
            </a:r>
            <a:endParaRPr lang="ja-JP" altLang="en-US" dirty="0">
              <a:solidFill>
                <a:srgbClr val="0070C0"/>
              </a:solidFill>
            </a:endParaRPr>
          </a:p>
        </p:txBody>
      </p:sp>
      <p:pic>
        <p:nvPicPr>
          <p:cNvPr id="23" name="Picture 6" descr="http://ivystar.jp/uploads/2013/06/130617-pac3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5794890"/>
            <a:ext cx="1075684" cy="8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28137" y="201244"/>
            <a:ext cx="2900154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/>
              <a:t>ロフテッド軌道</a:t>
            </a:r>
            <a:endParaRPr lang="en-US" altLang="ja-JP" sz="3200" dirty="0"/>
          </a:p>
          <a:p>
            <a:pPr algn="ctr"/>
            <a:r>
              <a:rPr lang="ja-JP" altLang="en-US" sz="2800" dirty="0"/>
              <a:t>（</a:t>
            </a:r>
            <a:r>
              <a:rPr lang="en-US" altLang="ja-JP" sz="2800" dirty="0"/>
              <a:t>2016</a:t>
            </a:r>
            <a:r>
              <a:rPr lang="ja-JP" altLang="en-US" sz="2800" dirty="0"/>
              <a:t>年</a:t>
            </a:r>
            <a:r>
              <a:rPr lang="en-US" altLang="ja-JP" sz="2800" dirty="0"/>
              <a:t>6</a:t>
            </a:r>
            <a:r>
              <a:rPr lang="ja-JP" altLang="en-US" sz="2800" dirty="0"/>
              <a:t>月</a:t>
            </a:r>
            <a:r>
              <a:rPr lang="en-US" altLang="ja-JP" sz="2800" dirty="0"/>
              <a:t>22</a:t>
            </a:r>
            <a:r>
              <a:rPr lang="ja-JP" altLang="en-US" sz="2800" dirty="0"/>
              <a:t>日）</a:t>
            </a:r>
            <a:endParaRPr lang="en-US" altLang="ja-JP" sz="2800" dirty="0"/>
          </a:p>
          <a:p>
            <a:pPr algn="ctr"/>
            <a:endParaRPr lang="en-US" altLang="ja-JP" sz="2400" dirty="0"/>
          </a:p>
          <a:p>
            <a:pPr algn="ctr"/>
            <a:endParaRPr lang="en-US" altLang="ja-JP" sz="3200" dirty="0"/>
          </a:p>
          <a:p>
            <a:pPr algn="ctr"/>
            <a:endParaRPr lang="ja-JP" altLang="en-US" sz="3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475621" y="2421757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</a:rPr>
              <a:t>日本まで７分</a:t>
            </a:r>
          </a:p>
        </p:txBody>
      </p:sp>
      <p:sp>
        <p:nvSpPr>
          <p:cNvPr id="28" name="円弧 27"/>
          <p:cNvSpPr/>
          <p:nvPr/>
        </p:nvSpPr>
        <p:spPr>
          <a:xfrm>
            <a:off x="1619672" y="548680"/>
            <a:ext cx="5832648" cy="8064896"/>
          </a:xfrm>
          <a:prstGeom prst="arc">
            <a:avLst>
              <a:gd name="adj1" fmla="val 10892439"/>
              <a:gd name="adj2" fmla="val 0"/>
            </a:avLst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37082" y="1949625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高度</a:t>
            </a:r>
            <a:r>
              <a:rPr lang="en-US" altLang="ja-JP" dirty="0"/>
              <a:t>5</a:t>
            </a:r>
            <a:r>
              <a:rPr kumimoji="1" lang="en-US" altLang="ja-JP" dirty="0"/>
              <a:t>00㎞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39209" y="141696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ロフテッド</a:t>
            </a:r>
            <a:endParaRPr lang="en-US" altLang="ja-JP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軌道</a:t>
            </a:r>
            <a:endParaRPr kumimoji="1" lang="ja-JP" altLang="en-US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23442" y="278106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ミニマムエナジー</a:t>
            </a:r>
            <a:endParaRPr lang="en-US" altLang="ja-JP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軌道</a:t>
            </a:r>
            <a:endParaRPr kumimoji="1" lang="ja-JP" altLang="en-US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0" name="Picture 2" descr="「宇宙ステーション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7" y="2388239"/>
            <a:ext cx="1209586" cy="8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249993" y="318373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高度</a:t>
            </a:r>
            <a:r>
              <a:rPr lang="en-US" altLang="ja-JP" dirty="0"/>
              <a:t>4</a:t>
            </a:r>
            <a:r>
              <a:rPr kumimoji="1" lang="en-US" altLang="ja-JP" dirty="0"/>
              <a:t>00㎞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「ミサイル　北　2800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8"/>
            <a:ext cx="3106125" cy="645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18062" y="2687690"/>
            <a:ext cx="202972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5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14</a:t>
            </a:r>
            <a:r>
              <a:rPr kumimoji="1" lang="ja-JP" altLang="en-US" sz="2000" dirty="0"/>
              <a:t>日　火星</a:t>
            </a:r>
            <a:r>
              <a:rPr kumimoji="1" lang="en-US" altLang="ja-JP" sz="2000" dirty="0"/>
              <a:t>12</a:t>
            </a:r>
          </a:p>
          <a:p>
            <a:pPr algn="ctr"/>
            <a:r>
              <a:rPr lang="en-US" altLang="ja-JP" sz="2000" dirty="0"/>
              <a:t>2111.5</a:t>
            </a:r>
            <a:r>
              <a:rPr lang="ja-JP" altLang="en-US" sz="2000" dirty="0"/>
              <a:t>キロ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1556792"/>
            <a:ext cx="189987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7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日　火星</a:t>
            </a:r>
            <a:r>
              <a:rPr kumimoji="1" lang="en-US" altLang="ja-JP" sz="2000" dirty="0"/>
              <a:t>14</a:t>
            </a:r>
          </a:p>
          <a:p>
            <a:pPr algn="ctr"/>
            <a:r>
              <a:rPr lang="en-US" altLang="ja-JP" sz="2000" dirty="0"/>
              <a:t>2500</a:t>
            </a:r>
            <a:r>
              <a:rPr lang="ja-JP" altLang="en-US" sz="2000" dirty="0"/>
              <a:t>キロ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2594" y="404664"/>
            <a:ext cx="215956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11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29</a:t>
            </a:r>
            <a:r>
              <a:rPr kumimoji="1" lang="ja-JP" altLang="en-US" sz="2000" dirty="0"/>
              <a:t>日　火星</a:t>
            </a:r>
            <a:r>
              <a:rPr kumimoji="1" lang="en-US" altLang="ja-JP" sz="2000" dirty="0"/>
              <a:t>15</a:t>
            </a:r>
          </a:p>
          <a:p>
            <a:pPr algn="ctr"/>
            <a:r>
              <a:rPr lang="en-US" altLang="ja-JP" sz="2000" dirty="0"/>
              <a:t>4500</a:t>
            </a:r>
            <a:r>
              <a:rPr lang="ja-JP" altLang="en-US" sz="2000" dirty="0"/>
              <a:t>キロ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>
            <a:stCxn id="5" idx="1"/>
          </p:cNvCxnSpPr>
          <p:nvPr/>
        </p:nvCxnSpPr>
        <p:spPr>
          <a:xfrm flipH="1" flipV="1">
            <a:off x="1732574" y="2687690"/>
            <a:ext cx="2185488" cy="35394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1"/>
          </p:cNvCxnSpPr>
          <p:nvPr/>
        </p:nvCxnSpPr>
        <p:spPr>
          <a:xfrm flipH="1" flipV="1">
            <a:off x="1732574" y="1556792"/>
            <a:ext cx="2191354" cy="35394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「北朝鮮 4発 ミサイル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08" y="2553138"/>
            <a:ext cx="3138792" cy="40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我が国のミサイル防衛</a:t>
            </a:r>
          </a:p>
        </p:txBody>
      </p:sp>
      <p:pic>
        <p:nvPicPr>
          <p:cNvPr id="1026" name="Picture 2" descr="BMD整備構想・運用構想（イメージ図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268760"/>
            <a:ext cx="8091264" cy="53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7504" y="4932457"/>
            <a:ext cx="223651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/>
              <a:t>敵基地攻撃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2041" y="3140968"/>
            <a:ext cx="245612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ブースト・フェーズ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0805" y="836712"/>
            <a:ext cx="287771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ミッドコース・フェーズ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1001" y="2132856"/>
            <a:ext cx="274466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ターミナル・フェーズ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915" y="5589240"/>
            <a:ext cx="1976823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ゼロ・フェーズ</a:t>
            </a:r>
          </a:p>
        </p:txBody>
      </p:sp>
    </p:spTree>
    <p:extLst>
      <p:ext uri="{BB962C8B-B14F-4D97-AF65-F5344CB8AC3E}">
        <p14:creationId xmlns:p14="http://schemas.microsoft.com/office/powerpoint/2010/main" val="30041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154</Words>
  <Application>Microsoft Office PowerPoint</Application>
  <PresentationFormat>画面に合わせる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HGP創英角ｺﾞｼｯｸUB</vt:lpstr>
      <vt:lpstr>ＭＳ Ｐゴシック</vt:lpstr>
      <vt:lpstr>Arial</vt:lpstr>
      <vt:lpstr>Calibri</vt:lpstr>
      <vt:lpstr>Office ​​テーマ</vt:lpstr>
      <vt:lpstr>敵基地攻撃能力、導入へ</vt:lpstr>
      <vt:lpstr>PowerPoint プレゼンテーション</vt:lpstr>
      <vt:lpstr>我が国のミサイル防衛</vt:lpstr>
      <vt:lpstr>PowerPoint プレゼンテーション</vt:lpstr>
      <vt:lpstr>PowerPoint プレゼンテーション</vt:lpstr>
      <vt:lpstr>我が国のミサイル防衛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敵基地攻撃能力、導入へ</dc:title>
  <dc:creator>manabu</dc:creator>
  <cp:lastModifiedBy>Hiroshi Noma</cp:lastModifiedBy>
  <cp:revision>6</cp:revision>
  <dcterms:created xsi:type="dcterms:W3CDTF">2017-12-06T00:13:36Z</dcterms:created>
  <dcterms:modified xsi:type="dcterms:W3CDTF">2017-12-08T21:49:04Z</dcterms:modified>
</cp:coreProperties>
</file>