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5" r:id="rId7"/>
    <p:sldId id="264" r:id="rId8"/>
    <p:sldId id="273" r:id="rId9"/>
    <p:sldId id="266" r:id="rId10"/>
    <p:sldId id="259" r:id="rId11"/>
    <p:sldId id="260" r:id="rId12"/>
    <p:sldId id="269" r:id="rId13"/>
    <p:sldId id="267" r:id="rId14"/>
    <p:sldId id="268" r:id="rId15"/>
    <p:sldId id="261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CB660-7DB9-4C00-94BB-469CC20B5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3102048-9CDC-417B-9E85-B8D50F677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127D4B-AFF0-403F-92E2-AEF5EEC7D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BBD4A0-7A31-43E3-9A7A-25D94E4E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6A2DDF-A1B5-40F9-8558-247A5856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74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552185-1F1A-405A-BD79-B0D39957E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CF9605-B3CA-42A1-83D2-7B4FA42ED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96214-26F8-4FC2-B618-8105A858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6ED6FE-1BC5-4B1E-9EC3-4BA62CB3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1265-8C0F-4F6A-A2E4-383481A0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06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E5E171-7FC5-4EC1-BE1F-099410B5A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457112-6C2D-4DAF-ACD4-108F9970D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3B466-AB9D-424D-BB66-5BD2D4EA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5497F5-382C-4C4D-8EB9-01B6C00C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86E5D0-4EE9-42DC-ABE9-EDE4EEF11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444E0-4B2D-4F15-902D-397D629F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A6454F-18AC-4AA9-85FA-E5DFF1804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80125B-4BCD-4F34-A906-CADBDD01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6E0EAA-5885-43B4-9B07-045C28A2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352CE0-BDA8-4BB5-9A96-F309DC26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0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DBD06-A4F6-4703-B486-A0533736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A42AE4-36E2-4D6D-B51A-9DFCDA33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78054F-6494-40D9-8ED7-3CC6B51F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C99923-2A85-4C7D-9D12-FDA615AB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54AEE9-2ADC-4714-8E8A-7508ECCB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10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0C4663-86D4-4746-A499-F2135BAD0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C66730-02D9-402F-BE83-F4A16D57F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5C3B68-CFCE-4139-8A70-E561B01D8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03ADFA-DADE-412D-8A9D-3C7BB25A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CDEF56-D39C-4EBE-9700-B0AD3AD79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941B86-ADED-45F9-A782-60CA3A69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81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A2702-FD18-467E-8B4C-820794D72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B77041-27D2-4A21-9F93-319F98A2A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6F9713-82C3-467A-B5EB-8AB4AA17A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B90E25F-18D4-46CE-8C42-380049866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BAE9E9-DD62-48E9-81D5-97961BB39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AE1F8C-8F8F-4C63-BFAF-5EFFB236D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A12040-7D93-4E43-9D3B-9C574311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18165A-E1E2-4F27-9E70-4DA39E21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92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3E39EB-3212-4050-9B20-2F4057BF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4052D8-6756-48C1-A9DB-3E686989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8F2D6A-0BE2-444F-96EA-D45E3BC9B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EDEC7A-F025-4FE2-917A-4FA48AF6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54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B9C0DC-96E0-4968-8DCF-B6ECE3F6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3E6D97-0FD5-4341-AD62-2706C04F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490C58-BF77-4905-8B2E-1CCD7E1BA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60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57120E-B2A6-4502-A760-CA6C0A88E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E903FB-0AA2-4054-A7F6-EB623665A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4B6BBD-0A16-4114-945B-46E3C7DD3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C7153-C7A1-43DF-8FC3-9E30124FE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B2D113-F691-42FC-8433-E79D2E05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B1D9F1-CC0F-448E-B036-B1A11A74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90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15A2CA-608A-465E-A9B3-B6F8FBA94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BC921B-B001-488C-8E37-8B1744014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2664A4-A776-46DC-8A61-0457EEEEA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BAA087-6EA5-4E6E-9946-AE83258C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73D70C-1D20-4954-84EB-98CF3576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D673E4-AB46-4C81-81EB-D922A683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76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D28325-6839-43DA-A447-1DD649D8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52355B-5FD7-404C-94C1-ABA99620F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96BA79-F0EC-40A0-AD2F-B20AB0CF6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1CD7-E20A-4C7A-8CFD-FC67458CA248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6BBB58-CDCE-40D2-9AB8-DB980FD43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567095-AD01-48C6-B6BE-B5175E78F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873A-E908-47FC-902A-BC5631852E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64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F6E19-F746-407B-A192-3A385499E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6898" y="1818526"/>
            <a:ext cx="6869987" cy="176335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</a:t>
            </a:r>
            <a:b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と今後の課題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7187C1D-20D9-490F-A40F-36CFB0C0F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9036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　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月号</a:t>
            </a:r>
          </a:p>
        </p:txBody>
      </p:sp>
    </p:spTree>
    <p:extLst>
      <p:ext uri="{BB962C8B-B14F-4D97-AF65-F5344CB8AC3E}">
        <p14:creationId xmlns:p14="http://schemas.microsoft.com/office/powerpoint/2010/main" val="57389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788986-D078-4DCA-ADBB-79F6C461D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4652" y="3244066"/>
            <a:ext cx="5502988" cy="31978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②「南朝鮮で開かれる冬季五輪は民族の威容を誇示する契機となり、大会の成功を心から願う。われわれは代表団の派遣を含め、必要な措置を講じる用意がある。北南当局が早急に会うことも可能だ」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63257A00-AF1C-44AC-B265-77F310F7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44" y="185574"/>
            <a:ext cx="6867418" cy="1217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金正恩委員長の「新年の辞」</a:t>
            </a:r>
          </a:p>
        </p:txBody>
      </p:sp>
      <p:pic>
        <p:nvPicPr>
          <p:cNvPr id="9" name="Picture 2" descr="「金正恩委員長の新年の辞」の画像検索結果">
            <a:extLst>
              <a:ext uri="{FF2B5EF4-FFF2-40B4-BE49-F238E27FC236}">
                <a16:creationId xmlns:a16="http://schemas.microsoft.com/office/drawing/2014/main" id="{75C4A965-BAF9-4151-90F7-806256120AB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384" y="1647552"/>
            <a:ext cx="5362575" cy="35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403E821D-77B1-4728-9117-F27D469E5628}"/>
              </a:ext>
            </a:extLst>
          </p:cNvPr>
          <p:cNvSpPr txBox="1">
            <a:spLocks/>
          </p:cNvSpPr>
          <p:nvPr/>
        </p:nvSpPr>
        <p:spPr>
          <a:xfrm>
            <a:off x="384104" y="1724270"/>
            <a:ext cx="5544085" cy="1450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①「新年は我が人民が建国</a:t>
            </a:r>
            <a:r>
              <a:rPr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70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周年（</a:t>
            </a:r>
            <a:r>
              <a:rPr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日）を記念し、南朝鮮では冬季五輪が開催され、北南ともに意義深い年。凍結状態の南北関係を改善しなければならない」</a:t>
            </a:r>
            <a:endParaRPr lang="en-US" altLang="ja-JP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502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6ACFA9-D995-4AB2-BAE7-0620AFDA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366" y="2766218"/>
            <a:ext cx="6226140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6000" dirty="0">
                <a:latin typeface="HGP明朝E" panose="02020900000000000000" pitchFamily="18" charset="-128"/>
                <a:ea typeface="HGP明朝E" panose="02020900000000000000" pitchFamily="18" charset="-128"/>
              </a:rPr>
              <a:t>苦しい韓国の立場</a:t>
            </a:r>
          </a:p>
        </p:txBody>
      </p:sp>
    </p:spTree>
    <p:extLst>
      <p:ext uri="{BB962C8B-B14F-4D97-AF65-F5344CB8AC3E}">
        <p14:creationId xmlns:p14="http://schemas.microsoft.com/office/powerpoint/2010/main" val="3097431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6ACFA9-D995-4AB2-BAE7-0620AFDA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92" y="139094"/>
            <a:ext cx="4576281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苦しい韓国の立場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0542DF3-A13C-4F10-A706-F5B8205BD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43" y="2477204"/>
            <a:ext cx="10977082" cy="1903591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平昌五輪期間中の北朝鮮による軍事的挑発への懸念が広がる中、文在寅大統領が「平和五輪」の成功のためにこだわってきたのが北朝鮮の五輪参加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711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0542DF3-A13C-4F10-A706-F5B8205BD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44" y="2564383"/>
            <a:ext cx="11464676" cy="172923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2"/>
            </a:pP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在韓米軍に配備された</a:t>
            </a:r>
            <a:r>
              <a:rPr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THAAD</a:t>
            </a: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（最終段階高高度地域衛</a:t>
            </a:r>
            <a:br>
              <a:rPr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ミサイルシステム）をめぐって中韓関係に入った亀裂を埋められない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298A70FB-F819-4119-96C9-8B10F7E92DD2}"/>
              </a:ext>
            </a:extLst>
          </p:cNvPr>
          <p:cNvSpPr txBox="1">
            <a:spLocks/>
          </p:cNvSpPr>
          <p:nvPr/>
        </p:nvSpPr>
        <p:spPr>
          <a:xfrm>
            <a:off x="612168" y="1485205"/>
            <a:ext cx="10515600" cy="886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平昌五輪期間中の北朝鮮による軍事的挑発への懸念が広がる中、文在寅大統領が「平和五輪」の成功のためにこだわってきたのが北朝鮮の五輪参加</a:t>
            </a:r>
            <a:endParaRPr lang="ja-JP" altLang="en-US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4ABF977-CA25-4C42-9878-6A11F6369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492" y="139094"/>
            <a:ext cx="4576281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苦しい韓国の立場</a:t>
            </a:r>
          </a:p>
        </p:txBody>
      </p:sp>
    </p:spTree>
    <p:extLst>
      <p:ext uri="{BB962C8B-B14F-4D97-AF65-F5344CB8AC3E}">
        <p14:creationId xmlns:p14="http://schemas.microsoft.com/office/powerpoint/2010/main" val="204387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0542DF3-A13C-4F10-A706-F5B8205BD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20" y="1305128"/>
            <a:ext cx="10515600" cy="17543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平昌五輪期間中の北朝鮮による軍事的挑発への懸念が広がる中、文在寅大統領が「平和五輪」の成功のためにこだわってきたのが北朝鮮の五輪参加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在韓米軍に配備された</a:t>
            </a:r>
            <a:r>
              <a:rPr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THAAD</a:t>
            </a:r>
            <a:r>
              <a:rPr lang="ja-JP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（最終段階高高度地域防衛ミサイルシステム）をめぐって中韓関係に入った亀裂を埋められない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C8FBBC-5E58-4B19-A9BF-DF07BAC1C0A7}"/>
              </a:ext>
            </a:extLst>
          </p:cNvPr>
          <p:cNvSpPr/>
          <p:nvPr/>
        </p:nvSpPr>
        <p:spPr>
          <a:xfrm>
            <a:off x="591620" y="3210676"/>
            <a:ext cx="10515600" cy="17543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3"/>
            </a:pP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日韓「慰安婦合意」について、韓国側が外相直属の作業部会で検証作業をすすめ、くしくも南北会談と同日の</a:t>
            </a:r>
            <a:r>
              <a:rPr lang="en-US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lang="ja-JP" altLang="ja-JP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日、康京和外相はその結果を公表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DB56570-C3C0-44BE-A5A4-CC7BD8D96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576281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苦しい韓国の立場</a:t>
            </a:r>
          </a:p>
        </p:txBody>
      </p:sp>
    </p:spTree>
    <p:extLst>
      <p:ext uri="{BB962C8B-B14F-4D97-AF65-F5344CB8AC3E}">
        <p14:creationId xmlns:p14="http://schemas.microsoft.com/office/powerpoint/2010/main" val="4132642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0BCBF0-D631-4292-9B68-10AB34DFE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274" y="2766218"/>
            <a:ext cx="8942369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正念場の韓国、日米との連携を貫徹</a:t>
            </a:r>
          </a:p>
        </p:txBody>
      </p:sp>
    </p:spTree>
    <p:extLst>
      <p:ext uri="{BB962C8B-B14F-4D97-AF65-F5344CB8AC3E}">
        <p14:creationId xmlns:p14="http://schemas.microsoft.com/office/powerpoint/2010/main" val="569338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B060BE-F277-49E7-97ED-801BFD40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948" y="2574657"/>
            <a:ext cx="11846103" cy="170868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「北朝鮮が年明けに対話攻勢にでて、文在寅政権が応じることは想定できた」（</a:t>
            </a:r>
            <a:r>
              <a:rPr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</a:t>
            </a:r>
            <a:r>
              <a:rPr lang="ja-JP" altLang="ja-JP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政府高官）</a:t>
            </a:r>
            <a:endParaRPr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7F687A1-EB19-44B4-A04A-9E263838B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47" y="190465"/>
            <a:ext cx="8809234" cy="11246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正念場の韓国、日米との連携を貫徹</a:t>
            </a:r>
          </a:p>
        </p:txBody>
      </p:sp>
    </p:spTree>
    <p:extLst>
      <p:ext uri="{BB962C8B-B14F-4D97-AF65-F5344CB8AC3E}">
        <p14:creationId xmlns:p14="http://schemas.microsoft.com/office/powerpoint/2010/main" val="2548723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B060BE-F277-49E7-97ED-801BFD40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53" y="2682045"/>
            <a:ext cx="11727094" cy="215145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2"/>
            </a:pPr>
            <a:r>
              <a:rPr lang="ja-JP" altLang="ja-JP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北朝鮮に主導権を奪われてはならない。その為には、北が参加拒否を言い出すこともあり得るとの覚悟が必要</a:t>
            </a:r>
            <a:endParaRPr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DB2D0659-1F0D-421B-9E36-B09FD8072B87}"/>
              </a:ext>
            </a:extLst>
          </p:cNvPr>
          <p:cNvSpPr txBox="1">
            <a:spLocks/>
          </p:cNvSpPr>
          <p:nvPr/>
        </p:nvSpPr>
        <p:spPr>
          <a:xfrm>
            <a:off x="478603" y="1533400"/>
            <a:ext cx="10956533" cy="1040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「北朝鮮が年明けに対話攻勢にでて、文在寅政権が応じることは想定できた」（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政府高官）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C07A2681-AF57-4B06-A720-85CF18337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47" y="190465"/>
            <a:ext cx="8809234" cy="11246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正念場の韓国、日米との連携を貫徹</a:t>
            </a:r>
          </a:p>
        </p:txBody>
      </p:sp>
    </p:spTree>
    <p:extLst>
      <p:ext uri="{BB962C8B-B14F-4D97-AF65-F5344CB8AC3E}">
        <p14:creationId xmlns:p14="http://schemas.microsoft.com/office/powerpoint/2010/main" val="362395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B060BE-F277-49E7-97ED-801BFD40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81" y="3429000"/>
            <a:ext cx="11839255" cy="92812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3"/>
            </a:pPr>
            <a:r>
              <a:rPr lang="ja-JP" altLang="ja-JP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北朝鮮を上回る覚悟と戦略を持たねばならない。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4EF7528-8C51-4F1E-B077-88BF04736C50}"/>
              </a:ext>
            </a:extLst>
          </p:cNvPr>
          <p:cNvSpPr txBox="1">
            <a:spLocks/>
          </p:cNvSpPr>
          <p:nvPr/>
        </p:nvSpPr>
        <p:spPr>
          <a:xfrm>
            <a:off x="458056" y="1237429"/>
            <a:ext cx="10648308" cy="201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「北朝鮮が年明けに対話攻勢にでて、文在寅政権が応じることは想定できた」（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政府高官）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北朝鮮に主導権を奪われてはならない。その為には、北が参加拒否を言い出すこともあり得るとの覚悟が必要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7C1252CB-AFDA-45B8-8344-AA56FFFF8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47" y="190465"/>
            <a:ext cx="8809234" cy="11246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正念場の韓国、日米との連携を貫徹</a:t>
            </a:r>
          </a:p>
        </p:txBody>
      </p:sp>
    </p:spTree>
    <p:extLst>
      <p:ext uri="{BB962C8B-B14F-4D97-AF65-F5344CB8AC3E}">
        <p14:creationId xmlns:p14="http://schemas.microsoft.com/office/powerpoint/2010/main" val="43990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F5764-26E1-4918-B271-B7704891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06" y="210423"/>
            <a:ext cx="6374258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南北高位級会談（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4ECCE4A-2E83-42D1-B416-C0519C24B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8225" y="1735082"/>
            <a:ext cx="5619110" cy="313679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李善権「祖国平和統一委員会」委員長を含む</a:t>
            </a:r>
            <a:r>
              <a:rPr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名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韓国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趙明均統一相を含む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5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名</a:t>
            </a:r>
          </a:p>
        </p:txBody>
      </p:sp>
      <p:pic>
        <p:nvPicPr>
          <p:cNvPr id="1026" name="Picture 2" descr="「南北高位級会談 板門店」の画像検索結果">
            <a:extLst>
              <a:ext uri="{FF2B5EF4-FFF2-40B4-BE49-F238E27FC236}">
                <a16:creationId xmlns:a16="http://schemas.microsoft.com/office/drawing/2014/main" id="{DAF4FA52-3747-4CF4-97EB-BC018CC7DD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666" y="1712742"/>
            <a:ext cx="5452099" cy="306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9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BB32D-7BAC-4224-997E-44B6C2AC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89" y="246481"/>
            <a:ext cx="2562546" cy="9144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合意事項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0C01EDC-3163-401F-BD19-61034F0D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02" y="1466030"/>
            <a:ext cx="10515600" cy="41231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</a:t>
            </a: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北朝鮮が２月の平昌冬季五輪に参加する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②緊張を緩和し偶発的な衝突を避けることを目的に、軍事当局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者会議を開く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③南北関係を巡る全ての問題についてわが民族が朝鮮半島問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題の当事者として対話と交渉を通じて解決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12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0C01EDC-3163-401F-BD19-61034F0D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34" y="3000544"/>
            <a:ext cx="11517331" cy="81581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①北朝鮮が２月の平昌冬季五輪に参加する</a:t>
            </a:r>
            <a:endParaRPr lang="en-US" altLang="ja-JP" sz="48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452D700-CA4A-4E20-99A7-4FFA3F38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89" y="246481"/>
            <a:ext cx="2562546" cy="9144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合意事項</a:t>
            </a:r>
          </a:p>
        </p:txBody>
      </p:sp>
    </p:spTree>
    <p:extLst>
      <p:ext uri="{BB962C8B-B14F-4D97-AF65-F5344CB8AC3E}">
        <p14:creationId xmlns:p14="http://schemas.microsoft.com/office/powerpoint/2010/main" val="197538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12F94611-CCD6-4167-AB90-4BB959FC8EAF}"/>
              </a:ext>
            </a:extLst>
          </p:cNvPr>
          <p:cNvSpPr txBox="1">
            <a:spLocks/>
          </p:cNvSpPr>
          <p:nvPr/>
        </p:nvSpPr>
        <p:spPr>
          <a:xfrm>
            <a:off x="1203360" y="1507126"/>
            <a:ext cx="7899543" cy="62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①北朝鮮が２月の平昌冬季五輪に参加する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0C01EDC-3163-401F-BD19-61034F0D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767" y="2486346"/>
            <a:ext cx="10411147" cy="162331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4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②緊張を緩和し偶発的な衝突を</a:t>
            </a:r>
            <a:endParaRPr lang="en-US" altLang="ja-JP" sz="44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避けることを目的に、軍事当局者会議を開く</a:t>
            </a:r>
            <a:endParaRPr lang="en-US" altLang="ja-JP" sz="44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8CBB63F-507C-4373-A0D1-7A72DCD3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89" y="246481"/>
            <a:ext cx="2562546" cy="9144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合意事項</a:t>
            </a:r>
          </a:p>
        </p:txBody>
      </p:sp>
    </p:spTree>
    <p:extLst>
      <p:ext uri="{BB962C8B-B14F-4D97-AF65-F5344CB8AC3E}">
        <p14:creationId xmlns:p14="http://schemas.microsoft.com/office/powerpoint/2010/main" val="279330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0C01EDC-3163-401F-BD19-61034F0D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377" y="1179510"/>
            <a:ext cx="9713361" cy="24073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①北朝鮮が２月の平昌冬季五輪に参加する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②緊張を緩和し偶発的な衝突を避けることを目的に、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軍事当局者会議を開く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B02DA33-CBC2-4533-9E25-92A9DC2AE7CF}"/>
              </a:ext>
            </a:extLst>
          </p:cNvPr>
          <p:cNvSpPr/>
          <p:nvPr/>
        </p:nvSpPr>
        <p:spPr>
          <a:xfrm>
            <a:off x="509426" y="3429000"/>
            <a:ext cx="10515599" cy="2123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③南北関係を巡る全ての問題について</a:t>
            </a:r>
            <a:endParaRPr lang="en-US" altLang="ja-JP" sz="44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4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わが民族が朝鮮半島問題の当事者として</a:t>
            </a:r>
            <a:endParaRPr lang="en-US" altLang="ja-JP" sz="44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400" dirty="0">
                <a:solidFill>
                  <a:schemeClr val="bg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対話と交渉を通じて解決</a:t>
            </a:r>
            <a:endParaRPr lang="en-US" altLang="ja-JP" sz="4400" dirty="0">
              <a:solidFill>
                <a:schemeClr val="bg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B871D1F-6EDF-43C7-9E86-7C23A4D5B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89" y="246481"/>
            <a:ext cx="2562546" cy="9144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合意事項</a:t>
            </a:r>
          </a:p>
        </p:txBody>
      </p:sp>
    </p:spTree>
    <p:extLst>
      <p:ext uri="{BB962C8B-B14F-4D97-AF65-F5344CB8AC3E}">
        <p14:creationId xmlns:p14="http://schemas.microsoft.com/office/powerpoint/2010/main" val="303229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FBB32D-7BAC-4224-997E-44B6C2AC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573" y="111944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合意事項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0C01EDC-3163-401F-BD19-61034F0D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266" y="1281095"/>
            <a:ext cx="9867472" cy="37840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①北朝鮮が２月の平昌冬季五輪に参加する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②緊張を緩和し偶発的な衝突を避けることを目的に、軍事当局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者会議を開く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③南北関係を巡る全ての問題についてわが民族が朝鮮半島問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題の当事者として対話と交渉を通じて解決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9B11CFB-7F26-4B43-9D88-F7AFC46A476A}"/>
              </a:ext>
            </a:extLst>
          </p:cNvPr>
          <p:cNvSpPr/>
          <p:nvPr/>
        </p:nvSpPr>
        <p:spPr>
          <a:xfrm>
            <a:off x="248085" y="3173127"/>
            <a:ext cx="11695830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＜韓国側の非核化提起に北朝鮮側は強く反発＞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68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54844-E999-4A9A-BF92-FFA468A88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44" y="185574"/>
            <a:ext cx="6867418" cy="1217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金正恩委員長の「新年の辞」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「金正恩委員長の新年の辞」の画像検索結果">
            <a:extLst>
              <a:ext uri="{FF2B5EF4-FFF2-40B4-BE49-F238E27FC236}">
                <a16:creationId xmlns:a16="http://schemas.microsoft.com/office/drawing/2014/main" id="{BBBBCEBF-0166-43F2-966B-E0D742CEE1A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2" y="2007147"/>
            <a:ext cx="5362575" cy="35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714A1A-DC2E-438D-A9A4-870B8CB66A52}"/>
              </a:ext>
            </a:extLst>
          </p:cNvPr>
          <p:cNvSpPr txBox="1"/>
          <p:nvPr/>
        </p:nvSpPr>
        <p:spPr>
          <a:xfrm>
            <a:off x="5044611" y="5885685"/>
            <a:ext cx="22603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２０１８年</a:t>
            </a:r>
            <a:r>
              <a:rPr kumimoji="1" lang="en-US" altLang="ja-JP" dirty="0"/>
              <a:t>1</a:t>
            </a:r>
            <a:r>
              <a:rPr kumimoji="1" lang="ja-JP" altLang="en-US" dirty="0"/>
              <a:t>月１日</a:t>
            </a:r>
          </a:p>
        </p:txBody>
      </p:sp>
    </p:spTree>
    <p:extLst>
      <p:ext uri="{BB962C8B-B14F-4D97-AF65-F5344CB8AC3E}">
        <p14:creationId xmlns:p14="http://schemas.microsoft.com/office/powerpoint/2010/main" val="142110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54844-E999-4A9A-BF92-FFA468A88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44" y="185574"/>
            <a:ext cx="6867418" cy="1217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金正恩委員長の「新年の辞」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788986-D078-4DCA-ADBB-79F6C461D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4104" y="2104413"/>
            <a:ext cx="5544085" cy="26577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①「新年は我が人民が建国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70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周年（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日）を記念し、南朝鮮では冬季五輪が開催され、北南ともに意義深い年。凍結状態の南北関係を改善しなければならない」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「金正恩委員長の新年の辞」の画像検索結果">
            <a:extLst>
              <a:ext uri="{FF2B5EF4-FFF2-40B4-BE49-F238E27FC236}">
                <a16:creationId xmlns:a16="http://schemas.microsoft.com/office/drawing/2014/main" id="{BBBBCEBF-0166-43F2-966B-E0D742CEE1A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384" y="1647552"/>
            <a:ext cx="5362575" cy="35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627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757</Words>
  <Application>Microsoft Office PowerPoint</Application>
  <PresentationFormat>ワイド画面</PresentationFormat>
  <Paragraphs>65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HGP明朝E</vt:lpstr>
      <vt:lpstr>游ゴシック</vt:lpstr>
      <vt:lpstr>游ゴシック Light</vt:lpstr>
      <vt:lpstr>Arial</vt:lpstr>
      <vt:lpstr>Office テーマ</vt:lpstr>
      <vt:lpstr>南北高位級会談 と今後の課題</vt:lpstr>
      <vt:lpstr>南北高位級会談（1月9日）</vt:lpstr>
      <vt:lpstr>合意事項</vt:lpstr>
      <vt:lpstr>合意事項</vt:lpstr>
      <vt:lpstr>合意事項</vt:lpstr>
      <vt:lpstr>合意事項</vt:lpstr>
      <vt:lpstr>合意事項</vt:lpstr>
      <vt:lpstr>金正恩委員長の「新年の辞」</vt:lpstr>
      <vt:lpstr>金正恩委員長の「新年の辞」</vt:lpstr>
      <vt:lpstr>金正恩委員長の「新年の辞」</vt:lpstr>
      <vt:lpstr>苦しい韓国の立場</vt:lpstr>
      <vt:lpstr>苦しい韓国の立場</vt:lpstr>
      <vt:lpstr>苦しい韓国の立場</vt:lpstr>
      <vt:lpstr>苦しい韓国の立場</vt:lpstr>
      <vt:lpstr>正念場の韓国、日米との連携を貫徹</vt:lpstr>
      <vt:lpstr>正念場の韓国、日米との連携を貫徹</vt:lpstr>
      <vt:lpstr>正念場の韓国、日米との連携を貫徹</vt:lpstr>
      <vt:lpstr>正念場の韓国、日米との連携を貫徹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南北高位級会談 の行方</dc:title>
  <dc:creator>yoshio watanabe</dc:creator>
  <cp:lastModifiedBy>Hiroshi Noma</cp:lastModifiedBy>
  <cp:revision>20</cp:revision>
  <dcterms:created xsi:type="dcterms:W3CDTF">2018-01-09T14:28:41Z</dcterms:created>
  <dcterms:modified xsi:type="dcterms:W3CDTF">2018-01-11T08:16:07Z</dcterms:modified>
</cp:coreProperties>
</file>