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5" r:id="rId7"/>
    <p:sldId id="264" r:id="rId8"/>
    <p:sldId id="273" r:id="rId9"/>
    <p:sldId id="266" r:id="rId10"/>
    <p:sldId id="259" r:id="rId11"/>
    <p:sldId id="260" r:id="rId12"/>
    <p:sldId id="269" r:id="rId13"/>
    <p:sldId id="267" r:id="rId14"/>
    <p:sldId id="268" r:id="rId15"/>
    <p:sldId id="261" r:id="rId16"/>
    <p:sldId id="270" r:id="rId17"/>
    <p:sldId id="271" r:id="rId18"/>
    <p:sldId id="272" r:id="rId1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0" autoAdjust="0"/>
    <p:restoredTop sz="94660"/>
  </p:normalViewPr>
  <p:slideViewPr>
    <p:cSldViewPr snapToGrid="0">
      <p:cViewPr varScale="1">
        <p:scale>
          <a:sx n="93" d="100"/>
          <a:sy n="93" d="100"/>
        </p:scale>
        <p:origin x="114" y="5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CCB660-7DB9-4C00-94BB-469CC20B5D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B3102048-9CDC-417B-9E85-B8D50F6776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D127D4B-AFF0-403F-92E2-AEF5EEC7D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11CD7-E20A-4C7A-8CFD-FC67458CA248}" type="datetimeFigureOut">
              <a:rPr kumimoji="1" lang="ja-JP" altLang="en-US" smtClean="0"/>
              <a:t>2018/1/11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5BBD4A0-7A31-43E3-9A7A-25D94E4EA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16A2DDF-A1B5-40F9-8558-247A5856A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9873A-E908-47FC-902A-BC5631852E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4742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552185-1F1A-405A-BD79-B0D39957E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7CF9605-B3CA-42A1-83D2-7B4FA42EDD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2B96214-26F8-4FC2-B618-8105A8581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11CD7-E20A-4C7A-8CFD-FC67458CA248}" type="datetimeFigureOut">
              <a:rPr kumimoji="1" lang="ja-JP" altLang="en-US" smtClean="0"/>
              <a:t>2018/1/11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C6ED6FE-1BC5-4B1E-9EC3-4BA62CB3D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F41265-8C0F-4F6A-A2E4-383481A01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9873A-E908-47FC-902A-BC5631852E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066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AE5E171-7FC5-4EC1-BE1F-099410B5A3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0457112-6C2D-4DAF-ACD4-108F9970DB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D43B466-AB9D-424D-BB66-5BD2D4EAC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11CD7-E20A-4C7A-8CFD-FC67458CA248}" type="datetimeFigureOut">
              <a:rPr kumimoji="1" lang="ja-JP" altLang="en-US" smtClean="0"/>
              <a:t>2018/1/11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5497F5-382C-4C4D-8EB9-01B6C00CA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D86E5D0-4EE9-42DC-ABE9-EDE4EEF11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9873A-E908-47FC-902A-BC5631852E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801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8444E0-4B2D-4F15-902D-397D629F9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8A6454F-18AC-4AA9-85FA-E5DFF1804C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180125B-4BCD-4F34-A906-CADBDD01A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11CD7-E20A-4C7A-8CFD-FC67458CA248}" type="datetimeFigureOut">
              <a:rPr kumimoji="1" lang="ja-JP" altLang="en-US" smtClean="0"/>
              <a:t>2018/1/11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46E0EAA-5885-43B4-9B07-045C28A22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1352CE0-BDA8-4BB5-9A96-F309DC26F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9873A-E908-47FC-902A-BC5631852E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1702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ADBD06-A4F6-4703-B486-A0533736B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AA42AE4-36E2-4D6D-B51A-9DFCDA3335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B78054F-6494-40D9-8ED7-3CC6B51F1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11CD7-E20A-4C7A-8CFD-FC67458CA248}" type="datetimeFigureOut">
              <a:rPr kumimoji="1" lang="ja-JP" altLang="en-US" smtClean="0"/>
              <a:t>2018/1/11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7C99923-2A85-4C7D-9D12-FDA615AB2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354AEE9-2ADC-4714-8E8A-7508ECCB3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9873A-E908-47FC-902A-BC5631852E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0102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0C4663-86D4-4746-A499-F2135BAD0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4C66730-02D9-402F-BE83-F4A16D57FC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75C3B68-CFCE-4139-8A70-E561B01D8B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B03ADFA-DADE-412D-8A9D-3C7BB25A2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11CD7-E20A-4C7A-8CFD-FC67458CA248}" type="datetimeFigureOut">
              <a:rPr kumimoji="1" lang="ja-JP" altLang="en-US" smtClean="0"/>
              <a:t>2018/1/11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BCDEF56-D39C-4EBE-9700-B0AD3AD79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B941B86-ADED-45F9-A782-60CA3A692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9873A-E908-47FC-902A-BC5631852E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7819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BA2702-FD18-467E-8B4C-820794D72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7B77041-27D2-4A21-9F93-319F98A2A5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A6F9713-82C3-467A-B5EB-8AB4AA17A9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B90E25F-18D4-46CE-8C42-3800498667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4BAE9E9-DD62-48E9-81D5-97961BB39A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CAE1F8C-8F8F-4C63-BFAF-5EFFB236D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11CD7-E20A-4C7A-8CFD-FC67458CA248}" type="datetimeFigureOut">
              <a:rPr kumimoji="1" lang="ja-JP" altLang="en-US" smtClean="0"/>
              <a:t>2018/1/11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DA12040-7D93-4E43-9D3B-9C574311C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018165A-E1E2-4F27-9E70-4DA39E215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9873A-E908-47FC-902A-BC5631852E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9924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3E39EB-3212-4050-9B20-2F4057BF6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F4052D8-6756-48C1-A9DB-3E6869892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11CD7-E20A-4C7A-8CFD-FC67458CA248}" type="datetimeFigureOut">
              <a:rPr kumimoji="1" lang="ja-JP" altLang="en-US" smtClean="0"/>
              <a:t>2018/1/11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08F2D6A-0BE2-444F-96EA-D45E3BC9B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1EDEC7A-F025-4FE2-917A-4FA48AF6B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9873A-E908-47FC-902A-BC5631852E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1540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EB9C0DC-96E0-4968-8DCF-B6ECE3F60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11CD7-E20A-4C7A-8CFD-FC67458CA248}" type="datetimeFigureOut">
              <a:rPr kumimoji="1" lang="ja-JP" altLang="en-US" smtClean="0"/>
              <a:t>2018/1/11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03E6D97-0FD5-4341-AD62-2706C04FA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E490C58-BF77-4905-8B2E-1CCD7E1BA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9873A-E908-47FC-902A-BC5631852E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6607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57120E-B2A6-4502-A760-CA6C0A88E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8E903FB-0AA2-4054-A7F6-EB623665A6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14B6BBD-0A16-4114-945B-46E3C7DD32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61C7153-C7A1-43DF-8FC3-9E30124FE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11CD7-E20A-4C7A-8CFD-FC67458CA248}" type="datetimeFigureOut">
              <a:rPr kumimoji="1" lang="ja-JP" altLang="en-US" smtClean="0"/>
              <a:t>2018/1/11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1B2D113-F691-42FC-8433-E79D2E055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0B1D9F1-CC0F-448E-B036-B1A11A744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9873A-E908-47FC-902A-BC5631852E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1902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15A2CA-608A-465E-A9B3-B6F8FBA94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DBC921B-B001-488C-8E37-8B1744014D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42664A4-A776-46DC-8A61-0457EEEEA0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2BAA087-6EA5-4E6E-9946-AE83258C3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11CD7-E20A-4C7A-8CFD-FC67458CA248}" type="datetimeFigureOut">
              <a:rPr kumimoji="1" lang="ja-JP" altLang="en-US" smtClean="0"/>
              <a:t>2018/1/11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373D70C-1D20-4954-84EB-98CF35760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4D673E4-AB46-4C81-81EB-D922A683F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9873A-E908-47FC-902A-BC5631852E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1766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9D28325-6839-43DA-A447-1DD649D87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E52355B-5FD7-404C-94C1-ABA99620F4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796BA79-F0EC-40A0-AD2F-B20AB0CF69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11CD7-E20A-4C7A-8CFD-FC67458CA248}" type="datetimeFigureOut">
              <a:rPr kumimoji="1" lang="ja-JP" altLang="en-US" smtClean="0"/>
              <a:t>2018/1/11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C6BBB58-CDCE-40D2-9AB8-DB980FD437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E567095-AD01-48C6-B6BE-B5175E78F7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9873A-E908-47FC-902A-BC5631852E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7647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D7F6E19-F746-407B-A192-3A385499EA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56898" y="1818526"/>
            <a:ext cx="6869987" cy="1763356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南北高位級会談</a:t>
            </a:r>
            <a:br>
              <a:rPr kumimoji="1" lang="en-US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</a:b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と今後の課題</a:t>
            </a:r>
            <a:endParaRPr kumimoji="1" lang="ja-JP" altLang="en-US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77187C1D-20D9-490F-A40F-36CFB0C0FC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39036"/>
            <a:ext cx="9144000" cy="1655762"/>
          </a:xfrm>
        </p:spPr>
        <p:txBody>
          <a:bodyPr>
            <a:normAutofit/>
          </a:bodyPr>
          <a:lstStyle/>
          <a:p>
            <a:r>
              <a:rPr kumimoji="1" lang="ja-JP" altLang="en-US" sz="3200" dirty="0">
                <a:latin typeface="HGP明朝E" panose="02020900000000000000" pitchFamily="18" charset="-128"/>
                <a:ea typeface="HGP明朝E" panose="02020900000000000000" pitchFamily="18" charset="-128"/>
              </a:rPr>
              <a:t>情報パック　</a:t>
            </a:r>
            <a:r>
              <a:rPr kumimoji="1" lang="en-US" altLang="ja-JP" sz="3200" dirty="0">
                <a:latin typeface="HGP明朝E" panose="02020900000000000000" pitchFamily="18" charset="-128"/>
                <a:ea typeface="HGP明朝E" panose="02020900000000000000" pitchFamily="18" charset="-128"/>
              </a:rPr>
              <a:t>1</a:t>
            </a:r>
            <a:r>
              <a:rPr kumimoji="1" lang="ja-JP" altLang="en-US" sz="3200" dirty="0">
                <a:latin typeface="HGP明朝E" panose="02020900000000000000" pitchFamily="18" charset="-128"/>
                <a:ea typeface="HGP明朝E" panose="02020900000000000000" pitchFamily="18" charset="-128"/>
              </a:rPr>
              <a:t>月号</a:t>
            </a:r>
          </a:p>
        </p:txBody>
      </p:sp>
    </p:spTree>
    <p:extLst>
      <p:ext uri="{BB962C8B-B14F-4D97-AF65-F5344CB8AC3E}">
        <p14:creationId xmlns:p14="http://schemas.microsoft.com/office/powerpoint/2010/main" val="5738987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E788986-D078-4DCA-ADBB-79F6C461D9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4652" y="3244066"/>
            <a:ext cx="5502988" cy="319783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②「南朝鮮で開かれる冬季五輪は民族の威容を誇示する契機となり、大会の成功を心から願う。われわれは代表団の派遣を含め、必要な措置を講じる用意がある。北南当局が早急に会うことも可能だ」</a:t>
            </a:r>
            <a:endParaRPr kumimoji="1" lang="ja-JP" altLang="en-US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63257A00-AF1C-44AC-B265-77F310F76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944" y="185574"/>
            <a:ext cx="6867418" cy="121709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金正恩委員長の「新年の辞」</a:t>
            </a:r>
          </a:p>
        </p:txBody>
      </p:sp>
      <p:pic>
        <p:nvPicPr>
          <p:cNvPr id="9" name="Picture 2" descr="「金正恩委員長の新年の辞」の画像検索結果">
            <a:extLst>
              <a:ext uri="{FF2B5EF4-FFF2-40B4-BE49-F238E27FC236}">
                <a16:creationId xmlns:a16="http://schemas.microsoft.com/office/drawing/2014/main" id="{75C4A965-BAF9-4151-90F7-806256120AB3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3384" y="1647552"/>
            <a:ext cx="5362575" cy="35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403E821D-77B1-4728-9117-F27D469E5628}"/>
              </a:ext>
            </a:extLst>
          </p:cNvPr>
          <p:cNvSpPr txBox="1">
            <a:spLocks/>
          </p:cNvSpPr>
          <p:nvPr/>
        </p:nvSpPr>
        <p:spPr>
          <a:xfrm>
            <a:off x="384104" y="1724270"/>
            <a:ext cx="5544085" cy="14504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ja-JP" altLang="en-US" sz="2000" dirty="0">
                <a:latin typeface="HGP明朝E" panose="02020900000000000000" pitchFamily="18" charset="-128"/>
                <a:ea typeface="HGP明朝E" panose="02020900000000000000" pitchFamily="18" charset="-128"/>
              </a:rPr>
              <a:t>①「新年は我が人民が建国</a:t>
            </a:r>
            <a:r>
              <a:rPr lang="en-US" altLang="ja-JP" sz="2000" dirty="0">
                <a:latin typeface="HGP明朝E" panose="02020900000000000000" pitchFamily="18" charset="-128"/>
                <a:ea typeface="HGP明朝E" panose="02020900000000000000" pitchFamily="18" charset="-128"/>
              </a:rPr>
              <a:t>70</a:t>
            </a:r>
            <a:r>
              <a:rPr lang="ja-JP" altLang="en-US" sz="2000" dirty="0">
                <a:latin typeface="HGP明朝E" panose="02020900000000000000" pitchFamily="18" charset="-128"/>
                <a:ea typeface="HGP明朝E" panose="02020900000000000000" pitchFamily="18" charset="-128"/>
              </a:rPr>
              <a:t>周年（</a:t>
            </a:r>
            <a:r>
              <a:rPr lang="en-US" altLang="ja-JP" sz="2000" dirty="0">
                <a:latin typeface="HGP明朝E" panose="02020900000000000000" pitchFamily="18" charset="-128"/>
                <a:ea typeface="HGP明朝E" panose="02020900000000000000" pitchFamily="18" charset="-128"/>
              </a:rPr>
              <a:t>9</a:t>
            </a:r>
            <a:r>
              <a:rPr lang="ja-JP" altLang="en-US" sz="2000" dirty="0">
                <a:latin typeface="HGP明朝E" panose="02020900000000000000" pitchFamily="18" charset="-128"/>
                <a:ea typeface="HGP明朝E" panose="02020900000000000000" pitchFamily="18" charset="-128"/>
              </a:rPr>
              <a:t>月</a:t>
            </a:r>
            <a:r>
              <a:rPr lang="en-US" altLang="ja-JP" sz="2000" dirty="0">
                <a:latin typeface="HGP明朝E" panose="02020900000000000000" pitchFamily="18" charset="-128"/>
                <a:ea typeface="HGP明朝E" panose="02020900000000000000" pitchFamily="18" charset="-128"/>
              </a:rPr>
              <a:t>9</a:t>
            </a:r>
            <a:r>
              <a:rPr lang="ja-JP" altLang="en-US" sz="2000" dirty="0">
                <a:latin typeface="HGP明朝E" panose="02020900000000000000" pitchFamily="18" charset="-128"/>
                <a:ea typeface="HGP明朝E" panose="02020900000000000000" pitchFamily="18" charset="-128"/>
              </a:rPr>
              <a:t>日）を記念し、南朝鮮では冬季五輪が開催され、北南ともに意義深い年。凍結状態の南北関係を改善しなければならない」</a:t>
            </a:r>
            <a:endParaRPr lang="en-US" altLang="ja-JP" sz="20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65029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6ACFA9-D995-4AB2-BAE7-0620AFDA5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9366" y="2766218"/>
            <a:ext cx="6226140" cy="1325563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kumimoji="1" lang="ja-JP" altLang="en-US" sz="6000" dirty="0">
                <a:latin typeface="HGP明朝E" panose="02020900000000000000" pitchFamily="18" charset="-128"/>
                <a:ea typeface="HGP明朝E" panose="02020900000000000000" pitchFamily="18" charset="-128"/>
              </a:rPr>
              <a:t>苦しい韓国の立場</a:t>
            </a:r>
          </a:p>
        </p:txBody>
      </p:sp>
    </p:spTree>
    <p:extLst>
      <p:ext uri="{BB962C8B-B14F-4D97-AF65-F5344CB8AC3E}">
        <p14:creationId xmlns:p14="http://schemas.microsoft.com/office/powerpoint/2010/main" val="30974314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6ACFA9-D995-4AB2-BAE7-0620AFDA5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492" y="139094"/>
            <a:ext cx="4576281" cy="13255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苦しい韓国の立場</a:t>
            </a: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60542DF3-A13C-4F10-A706-F5B8205BD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343" y="2477204"/>
            <a:ext cx="10977082" cy="1903591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ja-JP" altLang="ja-JP" sz="3600" dirty="0">
                <a:latin typeface="HGP明朝E" panose="02020900000000000000" pitchFamily="18" charset="-128"/>
                <a:ea typeface="HGP明朝E" panose="02020900000000000000" pitchFamily="18" charset="-128"/>
              </a:rPr>
              <a:t>平昌五輪期間中の北朝鮮による軍事的挑発への懸念が広がる中、文在寅大統領が「平和五輪」の成功のためにこだわってきたのが北朝鮮の五輪参加</a:t>
            </a:r>
            <a:endParaRPr kumimoji="1" lang="en-US" altLang="ja-JP" sz="36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187118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60542DF3-A13C-4F10-A706-F5B8205BD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3944" y="2564383"/>
            <a:ext cx="11464676" cy="1729233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514350" indent="-514350">
              <a:lnSpc>
                <a:spcPct val="100000"/>
              </a:lnSpc>
              <a:buFont typeface="+mj-lt"/>
              <a:buAutoNum type="arabicPeriod" startAt="2"/>
            </a:pPr>
            <a:r>
              <a:rPr lang="ja-JP" altLang="ja-JP" sz="3600" dirty="0">
                <a:latin typeface="HGP明朝E" panose="02020900000000000000" pitchFamily="18" charset="-128"/>
                <a:ea typeface="HGP明朝E" panose="02020900000000000000" pitchFamily="18" charset="-128"/>
              </a:rPr>
              <a:t>在韓米軍に配備された</a:t>
            </a:r>
            <a:r>
              <a:rPr lang="en-US" altLang="ja-JP" sz="3600" dirty="0">
                <a:latin typeface="HGP明朝E" panose="02020900000000000000" pitchFamily="18" charset="-128"/>
                <a:ea typeface="HGP明朝E" panose="02020900000000000000" pitchFamily="18" charset="-128"/>
              </a:rPr>
              <a:t>THAAD</a:t>
            </a:r>
            <a:r>
              <a:rPr lang="ja-JP" altLang="ja-JP" sz="3600" dirty="0">
                <a:latin typeface="HGP明朝E" panose="02020900000000000000" pitchFamily="18" charset="-128"/>
                <a:ea typeface="HGP明朝E" panose="02020900000000000000" pitchFamily="18" charset="-128"/>
              </a:rPr>
              <a:t>（最終段階高高度地域衛</a:t>
            </a:r>
            <a:br>
              <a:rPr lang="en-US" altLang="ja-JP" sz="3600" dirty="0">
                <a:latin typeface="HGP明朝E" panose="02020900000000000000" pitchFamily="18" charset="-128"/>
                <a:ea typeface="HGP明朝E" panose="02020900000000000000" pitchFamily="18" charset="-128"/>
              </a:rPr>
            </a:br>
            <a:r>
              <a:rPr lang="ja-JP" altLang="ja-JP" sz="3600" dirty="0">
                <a:latin typeface="HGP明朝E" panose="02020900000000000000" pitchFamily="18" charset="-128"/>
                <a:ea typeface="HGP明朝E" panose="02020900000000000000" pitchFamily="18" charset="-128"/>
              </a:rPr>
              <a:t>ミサイルシステム）をめぐって中韓関係に入った亀裂を埋められない</a:t>
            </a:r>
            <a:endParaRPr kumimoji="1" lang="en-US" altLang="ja-JP" sz="36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4" name="コンテンツ プレースホルダー 4">
            <a:extLst>
              <a:ext uri="{FF2B5EF4-FFF2-40B4-BE49-F238E27FC236}">
                <a16:creationId xmlns:a16="http://schemas.microsoft.com/office/drawing/2014/main" id="{298A70FB-F819-4119-96C9-8B10F7E92DD2}"/>
              </a:ext>
            </a:extLst>
          </p:cNvPr>
          <p:cNvSpPr txBox="1">
            <a:spLocks/>
          </p:cNvSpPr>
          <p:nvPr/>
        </p:nvSpPr>
        <p:spPr>
          <a:xfrm>
            <a:off x="612168" y="1485205"/>
            <a:ext cx="10515600" cy="886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ja-JP" altLang="ja-JP" sz="2400" dirty="0">
                <a:latin typeface="HGP明朝E" panose="02020900000000000000" pitchFamily="18" charset="-128"/>
                <a:ea typeface="HGP明朝E" panose="02020900000000000000" pitchFamily="18" charset="-128"/>
              </a:rPr>
              <a:t>平昌五輪期間中の北朝鮮による軍事的挑発への懸念が広がる中、文在寅大統領が「平和五輪」の成功のためにこだわってきたのが北朝鮮の五輪参加</a:t>
            </a:r>
            <a:endParaRPr lang="ja-JP" altLang="en-US" sz="24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74ABF977-CA25-4C42-9878-6A11F6369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492" y="139094"/>
            <a:ext cx="4576281" cy="13255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苦しい韓国の立場</a:t>
            </a:r>
          </a:p>
        </p:txBody>
      </p:sp>
    </p:spTree>
    <p:extLst>
      <p:ext uri="{BB962C8B-B14F-4D97-AF65-F5344CB8AC3E}">
        <p14:creationId xmlns:p14="http://schemas.microsoft.com/office/powerpoint/2010/main" val="20438710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60542DF3-A13C-4F10-A706-F5B8205BD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620" y="1305128"/>
            <a:ext cx="10515600" cy="175432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ja-JP" altLang="ja-JP" sz="2400" dirty="0">
                <a:latin typeface="HGP明朝E" panose="02020900000000000000" pitchFamily="18" charset="-128"/>
                <a:ea typeface="HGP明朝E" panose="02020900000000000000" pitchFamily="18" charset="-128"/>
              </a:rPr>
              <a:t>平昌五輪期間中の北朝鮮による軍事的挑発への懸念が広がる中、文在寅大統領が「平和五輪」の成功のためにこだわってきたのが北朝鮮の五輪参加</a:t>
            </a:r>
            <a:endParaRPr lang="en-US" altLang="ja-JP" sz="24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ja-JP" altLang="ja-JP" sz="2400" dirty="0">
                <a:latin typeface="HGP明朝E" panose="02020900000000000000" pitchFamily="18" charset="-128"/>
                <a:ea typeface="HGP明朝E" panose="02020900000000000000" pitchFamily="18" charset="-128"/>
              </a:rPr>
              <a:t>在韓米軍に配備された</a:t>
            </a:r>
            <a:r>
              <a:rPr lang="en-US" altLang="ja-JP" sz="2400" dirty="0">
                <a:latin typeface="HGP明朝E" panose="02020900000000000000" pitchFamily="18" charset="-128"/>
                <a:ea typeface="HGP明朝E" panose="02020900000000000000" pitchFamily="18" charset="-128"/>
              </a:rPr>
              <a:t>THAAD</a:t>
            </a:r>
            <a:r>
              <a:rPr lang="ja-JP" altLang="ja-JP" sz="2400" dirty="0">
                <a:latin typeface="HGP明朝E" panose="02020900000000000000" pitchFamily="18" charset="-128"/>
                <a:ea typeface="HGP明朝E" panose="02020900000000000000" pitchFamily="18" charset="-128"/>
              </a:rPr>
              <a:t>（最終段階高高度地域防衛ミサイルシステム）をめぐって中韓関係に入った亀裂を埋められない</a:t>
            </a:r>
            <a:endParaRPr lang="en-US" altLang="ja-JP" sz="24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0C8FBBC-5E58-4B19-A9BF-DF07BAC1C0A7}"/>
              </a:ext>
            </a:extLst>
          </p:cNvPr>
          <p:cNvSpPr/>
          <p:nvPr/>
        </p:nvSpPr>
        <p:spPr>
          <a:xfrm>
            <a:off x="591620" y="3210676"/>
            <a:ext cx="10515600" cy="175432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742950" indent="-742950">
              <a:lnSpc>
                <a:spcPct val="100000"/>
              </a:lnSpc>
              <a:buFont typeface="+mj-lt"/>
              <a:buAutoNum type="arabicPeriod" startAt="3"/>
            </a:pPr>
            <a:r>
              <a:rPr lang="ja-JP" altLang="ja-JP" sz="3600" dirty="0">
                <a:latin typeface="HGP明朝E" panose="02020900000000000000" pitchFamily="18" charset="-128"/>
                <a:ea typeface="HGP明朝E" panose="02020900000000000000" pitchFamily="18" charset="-128"/>
              </a:rPr>
              <a:t>日韓「慰安婦合意」について、韓国側が外相直属の作業部会で検証作業をすすめ、くしくも南北会談と同日の</a:t>
            </a:r>
            <a:r>
              <a:rPr lang="en-US" altLang="ja-JP" sz="3600" dirty="0">
                <a:latin typeface="HGP明朝E" panose="02020900000000000000" pitchFamily="18" charset="-128"/>
                <a:ea typeface="HGP明朝E" panose="02020900000000000000" pitchFamily="18" charset="-128"/>
              </a:rPr>
              <a:t>9</a:t>
            </a:r>
            <a:r>
              <a:rPr lang="ja-JP" altLang="ja-JP" sz="3600" dirty="0">
                <a:latin typeface="HGP明朝E" panose="02020900000000000000" pitchFamily="18" charset="-128"/>
                <a:ea typeface="HGP明朝E" panose="02020900000000000000" pitchFamily="18" charset="-128"/>
              </a:rPr>
              <a:t>日、康京和外相はその結果を公表</a:t>
            </a:r>
            <a:endParaRPr lang="en-US" altLang="ja-JP" sz="36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ADB56570-C3C0-44BE-A5A4-CC7BD8D96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4576281" cy="13255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苦しい韓国の立場</a:t>
            </a:r>
          </a:p>
        </p:txBody>
      </p:sp>
    </p:spTree>
    <p:extLst>
      <p:ext uri="{BB962C8B-B14F-4D97-AF65-F5344CB8AC3E}">
        <p14:creationId xmlns:p14="http://schemas.microsoft.com/office/powerpoint/2010/main" val="41326429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0BCBF0-D631-4292-9B68-10AB34DFE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7274" y="2766218"/>
            <a:ext cx="8942369" cy="1325563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正念場の韓国、日米との連携を貫徹</a:t>
            </a:r>
          </a:p>
        </p:txBody>
      </p:sp>
    </p:spTree>
    <p:extLst>
      <p:ext uri="{BB962C8B-B14F-4D97-AF65-F5344CB8AC3E}">
        <p14:creationId xmlns:p14="http://schemas.microsoft.com/office/powerpoint/2010/main" val="5693382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1B060BE-F277-49E7-97ED-801BFD40C7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948" y="2574657"/>
            <a:ext cx="11846103" cy="1708685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ja-JP" altLang="ja-JP" sz="4400" dirty="0">
                <a:latin typeface="HGP明朝E" panose="02020900000000000000" pitchFamily="18" charset="-128"/>
                <a:ea typeface="HGP明朝E" panose="02020900000000000000" pitchFamily="18" charset="-128"/>
              </a:rPr>
              <a:t>「北朝鮮が年明けに対話攻勢にでて、文在寅政権が応じることは想定できた」（</a:t>
            </a:r>
            <a:r>
              <a:rPr lang="ja-JP" altLang="en-US" sz="4400" dirty="0">
                <a:latin typeface="HGP明朝E" panose="02020900000000000000" pitchFamily="18" charset="-128"/>
                <a:ea typeface="HGP明朝E" panose="02020900000000000000" pitchFamily="18" charset="-128"/>
              </a:rPr>
              <a:t>日本</a:t>
            </a:r>
            <a:r>
              <a:rPr lang="ja-JP" altLang="ja-JP" sz="4400" dirty="0">
                <a:latin typeface="HGP明朝E" panose="02020900000000000000" pitchFamily="18" charset="-128"/>
                <a:ea typeface="HGP明朝E" panose="02020900000000000000" pitchFamily="18" charset="-128"/>
              </a:rPr>
              <a:t>政府高官）</a:t>
            </a:r>
            <a:endParaRPr lang="en-US" altLang="ja-JP" sz="44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57F687A1-EB19-44B4-A04A-9E263838B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847" y="190465"/>
            <a:ext cx="8809234" cy="112462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正念場の韓国、日米との連携を貫徹</a:t>
            </a:r>
          </a:p>
        </p:txBody>
      </p:sp>
    </p:spTree>
    <p:extLst>
      <p:ext uri="{BB962C8B-B14F-4D97-AF65-F5344CB8AC3E}">
        <p14:creationId xmlns:p14="http://schemas.microsoft.com/office/powerpoint/2010/main" val="25487235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1B060BE-F277-49E7-97ED-801BFD40C7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453" y="2682045"/>
            <a:ext cx="11727094" cy="2151455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514350" indent="-514350">
              <a:lnSpc>
                <a:spcPct val="100000"/>
              </a:lnSpc>
              <a:buFont typeface="+mj-lt"/>
              <a:buAutoNum type="arabicPeriod" startAt="2"/>
            </a:pPr>
            <a:r>
              <a:rPr lang="ja-JP" altLang="ja-JP" sz="4400" dirty="0">
                <a:latin typeface="HGP明朝E" panose="02020900000000000000" pitchFamily="18" charset="-128"/>
                <a:ea typeface="HGP明朝E" panose="02020900000000000000" pitchFamily="18" charset="-128"/>
              </a:rPr>
              <a:t>北朝鮮に主導権を奪われてはならない。その為には、北が参加拒否を言い出すこともあり得るとの覚悟が必要</a:t>
            </a:r>
            <a:endParaRPr lang="en-US" altLang="ja-JP" sz="44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DB2D0659-1F0D-421B-9E36-B09FD8072B87}"/>
              </a:ext>
            </a:extLst>
          </p:cNvPr>
          <p:cNvSpPr txBox="1">
            <a:spLocks/>
          </p:cNvSpPr>
          <p:nvPr/>
        </p:nvSpPr>
        <p:spPr>
          <a:xfrm>
            <a:off x="478603" y="1533400"/>
            <a:ext cx="10956533" cy="10408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ja-JP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「北朝鮮が年明けに対話攻勢にでて、文在寅政権が応じることは想定できた」（</a:t>
            </a: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日本</a:t>
            </a:r>
            <a:r>
              <a:rPr lang="ja-JP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政府高官）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C07A2681-AF57-4B06-A720-85CF18337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847" y="190465"/>
            <a:ext cx="8809234" cy="112462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正念場の韓国、日米との連携を貫徹</a:t>
            </a:r>
          </a:p>
        </p:txBody>
      </p:sp>
    </p:spTree>
    <p:extLst>
      <p:ext uri="{BB962C8B-B14F-4D97-AF65-F5344CB8AC3E}">
        <p14:creationId xmlns:p14="http://schemas.microsoft.com/office/powerpoint/2010/main" val="3623951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1B060BE-F277-49E7-97ED-801BFD40C7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381" y="3429000"/>
            <a:ext cx="11839255" cy="928126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514350" indent="-514350">
              <a:lnSpc>
                <a:spcPct val="100000"/>
              </a:lnSpc>
              <a:buFont typeface="+mj-lt"/>
              <a:buAutoNum type="arabicPeriod" startAt="3"/>
            </a:pPr>
            <a:r>
              <a:rPr lang="ja-JP" altLang="ja-JP" sz="4400" dirty="0">
                <a:latin typeface="HGP明朝E" panose="02020900000000000000" pitchFamily="18" charset="-128"/>
                <a:ea typeface="HGP明朝E" panose="02020900000000000000" pitchFamily="18" charset="-128"/>
              </a:rPr>
              <a:t>北朝鮮を上回る覚悟と戦略を持たねばならない。</a:t>
            </a: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74EF7528-8C51-4F1E-B077-88BF04736C50}"/>
              </a:ext>
            </a:extLst>
          </p:cNvPr>
          <p:cNvSpPr txBox="1">
            <a:spLocks/>
          </p:cNvSpPr>
          <p:nvPr/>
        </p:nvSpPr>
        <p:spPr>
          <a:xfrm>
            <a:off x="458056" y="1237429"/>
            <a:ext cx="10648308" cy="20194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ja-JP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「北朝鮮が年明けに対話攻勢にでて、文在寅政権が応じることは想定できた」（</a:t>
            </a: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日本</a:t>
            </a:r>
            <a:r>
              <a:rPr lang="ja-JP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政府高官）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ja-JP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北朝鮮に主導権を奪われてはならない。その為には、北が参加拒否を言い出すこともあり得るとの覚悟が必要</a:t>
            </a: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7C1252CB-AFDA-45B8-8344-AA56FFFF8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847" y="190465"/>
            <a:ext cx="8809234" cy="112462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正念場の韓国、日米との連携を貫徹</a:t>
            </a:r>
          </a:p>
        </p:txBody>
      </p:sp>
    </p:spTree>
    <p:extLst>
      <p:ext uri="{BB962C8B-B14F-4D97-AF65-F5344CB8AC3E}">
        <p14:creationId xmlns:p14="http://schemas.microsoft.com/office/powerpoint/2010/main" val="439908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FF5764-26E1-4918-B271-B77048911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106" y="210423"/>
            <a:ext cx="6374258" cy="13255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南北高位級会談（</a:t>
            </a:r>
            <a:r>
              <a:rPr kumimoji="1" lang="en-US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1</a:t>
            </a:r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月</a:t>
            </a:r>
            <a:r>
              <a:rPr kumimoji="1" lang="en-US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9</a:t>
            </a:r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日）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4ECCE4A-2E83-42D1-B416-C0519C24B7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8225" y="1735082"/>
            <a:ext cx="5619110" cy="313679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kumimoji="1" lang="ja-JP" altLang="en-US" sz="3600" dirty="0">
                <a:latin typeface="HGP明朝E" panose="02020900000000000000" pitchFamily="18" charset="-128"/>
                <a:ea typeface="HGP明朝E" panose="02020900000000000000" pitchFamily="18" charset="-128"/>
              </a:rPr>
              <a:t>北朝鮮</a:t>
            </a:r>
            <a:endParaRPr kumimoji="1" lang="en-US" altLang="ja-JP" sz="36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lang="ja-JP" altLang="en-US" sz="3200" dirty="0">
                <a:latin typeface="HGP明朝E" panose="02020900000000000000" pitchFamily="18" charset="-128"/>
                <a:ea typeface="HGP明朝E" panose="02020900000000000000" pitchFamily="18" charset="-128"/>
              </a:rPr>
              <a:t>李善権「祖国平和統一委員会」委員長を含む</a:t>
            </a:r>
            <a:r>
              <a:rPr lang="en-US" altLang="ja-JP" sz="3200" dirty="0">
                <a:latin typeface="HGP明朝E" panose="02020900000000000000" pitchFamily="18" charset="-128"/>
                <a:ea typeface="HGP明朝E" panose="02020900000000000000" pitchFamily="18" charset="-128"/>
              </a:rPr>
              <a:t>5</a:t>
            </a:r>
            <a:r>
              <a:rPr lang="ja-JP" altLang="en-US" sz="3200" dirty="0">
                <a:latin typeface="HGP明朝E" panose="02020900000000000000" pitchFamily="18" charset="-128"/>
                <a:ea typeface="HGP明朝E" panose="02020900000000000000" pitchFamily="18" charset="-128"/>
              </a:rPr>
              <a:t>名</a:t>
            </a:r>
            <a:endParaRPr kumimoji="1" lang="en-US" altLang="ja-JP" sz="32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lang="ja-JP" altLang="en-US" sz="3600" dirty="0">
                <a:latin typeface="HGP明朝E" panose="02020900000000000000" pitchFamily="18" charset="-128"/>
                <a:ea typeface="HGP明朝E" panose="02020900000000000000" pitchFamily="18" charset="-128"/>
              </a:rPr>
              <a:t>韓国</a:t>
            </a:r>
            <a:endParaRPr lang="en-US" altLang="ja-JP" sz="36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lvl="1"/>
            <a:r>
              <a:rPr kumimoji="1" lang="ja-JP" altLang="en-US" sz="3200" dirty="0">
                <a:latin typeface="HGP明朝E" panose="02020900000000000000" pitchFamily="18" charset="-128"/>
                <a:ea typeface="HGP明朝E" panose="02020900000000000000" pitchFamily="18" charset="-128"/>
              </a:rPr>
              <a:t>趙明均統一相を含む</a:t>
            </a:r>
            <a:r>
              <a:rPr kumimoji="1" lang="en-US" altLang="ja-JP" sz="3200" dirty="0">
                <a:latin typeface="HGP明朝E" panose="02020900000000000000" pitchFamily="18" charset="-128"/>
                <a:ea typeface="HGP明朝E" panose="02020900000000000000" pitchFamily="18" charset="-128"/>
              </a:rPr>
              <a:t>5</a:t>
            </a:r>
            <a:r>
              <a:rPr kumimoji="1" lang="ja-JP" altLang="en-US" sz="3200" dirty="0">
                <a:latin typeface="HGP明朝E" panose="02020900000000000000" pitchFamily="18" charset="-128"/>
                <a:ea typeface="HGP明朝E" panose="02020900000000000000" pitchFamily="18" charset="-128"/>
              </a:rPr>
              <a:t>名</a:t>
            </a:r>
          </a:p>
        </p:txBody>
      </p:sp>
      <p:pic>
        <p:nvPicPr>
          <p:cNvPr id="1026" name="Picture 2" descr="「南北高位級会談 板門店」の画像検索結果">
            <a:extLst>
              <a:ext uri="{FF2B5EF4-FFF2-40B4-BE49-F238E27FC236}">
                <a16:creationId xmlns:a16="http://schemas.microsoft.com/office/drawing/2014/main" id="{DAF4FA52-3747-4CF4-97EB-BC018CC7DD5D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4666" y="1712742"/>
            <a:ext cx="5452099" cy="3064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5096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0FBB32D-7BAC-4224-997E-44B6C2ACE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589" y="246481"/>
            <a:ext cx="2562546" cy="91449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合意事項</a:t>
            </a: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10C01EDC-3163-401F-BD19-61034F0D8E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02" y="1466030"/>
            <a:ext cx="10515600" cy="412311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①</a:t>
            </a:r>
            <a:r>
              <a:rPr lang="ja-JP" altLang="en-US" sz="3200" dirty="0">
                <a:latin typeface="HGP明朝E" panose="02020900000000000000" pitchFamily="18" charset="-128"/>
                <a:ea typeface="HGP明朝E" panose="02020900000000000000" pitchFamily="18" charset="-128"/>
              </a:rPr>
              <a:t>北朝鮮が２月の平昌冬季五輪に参加する</a:t>
            </a:r>
            <a:endParaRPr lang="en-US" altLang="ja-JP" sz="32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indent="0">
              <a:buNone/>
            </a:pPr>
            <a:endParaRPr lang="en-US" altLang="ja-JP" sz="32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indent="0">
              <a:buNone/>
            </a:pPr>
            <a:r>
              <a:rPr lang="ja-JP" altLang="en-US" sz="3200" dirty="0">
                <a:latin typeface="HGP明朝E" panose="02020900000000000000" pitchFamily="18" charset="-128"/>
                <a:ea typeface="HGP明朝E" panose="02020900000000000000" pitchFamily="18" charset="-128"/>
              </a:rPr>
              <a:t>②緊張を緩和し偶発的な衝突を避けることを目的に、軍事当局</a:t>
            </a:r>
            <a:endParaRPr lang="en-US" altLang="ja-JP" sz="32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indent="0">
              <a:buNone/>
            </a:pPr>
            <a:r>
              <a:rPr lang="ja-JP" altLang="en-US" sz="3200" dirty="0">
                <a:latin typeface="HGP明朝E" panose="02020900000000000000" pitchFamily="18" charset="-128"/>
                <a:ea typeface="HGP明朝E" panose="02020900000000000000" pitchFamily="18" charset="-128"/>
              </a:rPr>
              <a:t>　者会議を開く</a:t>
            </a:r>
            <a:endParaRPr lang="en-US" altLang="ja-JP" sz="32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indent="0">
              <a:buNone/>
            </a:pPr>
            <a:endParaRPr lang="en-US" altLang="ja-JP" sz="32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indent="0">
              <a:buNone/>
            </a:pPr>
            <a:r>
              <a:rPr lang="ja-JP" altLang="en-US" sz="3200" dirty="0">
                <a:latin typeface="HGP明朝E" panose="02020900000000000000" pitchFamily="18" charset="-128"/>
                <a:ea typeface="HGP明朝E" panose="02020900000000000000" pitchFamily="18" charset="-128"/>
              </a:rPr>
              <a:t>③南北関係を巡る全ての問題についてわが民族が朝鮮半島問</a:t>
            </a:r>
            <a:endParaRPr lang="en-US" altLang="ja-JP" sz="32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indent="0">
              <a:buNone/>
            </a:pPr>
            <a:r>
              <a:rPr lang="ja-JP" altLang="en-US" sz="3200" dirty="0">
                <a:latin typeface="HGP明朝E" panose="02020900000000000000" pitchFamily="18" charset="-128"/>
                <a:ea typeface="HGP明朝E" panose="02020900000000000000" pitchFamily="18" charset="-128"/>
              </a:rPr>
              <a:t>　題の当事者として対話と交渉を通じて解決</a:t>
            </a:r>
            <a:endParaRPr kumimoji="1" lang="en-US" altLang="ja-JP" sz="32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indent="0">
              <a:buNone/>
            </a:pPr>
            <a:endParaRPr lang="en-US" altLang="ja-JP" sz="32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00129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10C01EDC-3163-401F-BD19-61034F0D8E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334" y="3000544"/>
            <a:ext cx="11517331" cy="815815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4800" dirty="0">
                <a:solidFill>
                  <a:schemeClr val="bg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①北朝鮮が２月の平昌冬季五輪に参加する</a:t>
            </a:r>
            <a:endParaRPr lang="en-US" altLang="ja-JP" sz="4800" dirty="0">
              <a:solidFill>
                <a:schemeClr val="bg1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3452D700-CA4A-4E20-99A7-4FFA3F387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589" y="246481"/>
            <a:ext cx="2562546" cy="91449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合意事項</a:t>
            </a:r>
          </a:p>
        </p:txBody>
      </p:sp>
    </p:spTree>
    <p:extLst>
      <p:ext uri="{BB962C8B-B14F-4D97-AF65-F5344CB8AC3E}">
        <p14:creationId xmlns:p14="http://schemas.microsoft.com/office/powerpoint/2010/main" val="1975384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4">
            <a:extLst>
              <a:ext uri="{FF2B5EF4-FFF2-40B4-BE49-F238E27FC236}">
                <a16:creationId xmlns:a16="http://schemas.microsoft.com/office/drawing/2014/main" id="{12F94611-CCD6-4167-AB90-4BB959FC8EAF}"/>
              </a:ext>
            </a:extLst>
          </p:cNvPr>
          <p:cNvSpPr txBox="1">
            <a:spLocks/>
          </p:cNvSpPr>
          <p:nvPr/>
        </p:nvSpPr>
        <p:spPr>
          <a:xfrm>
            <a:off x="1203360" y="1507126"/>
            <a:ext cx="7899543" cy="629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200" dirty="0">
                <a:latin typeface="HGP明朝E" panose="02020900000000000000" pitchFamily="18" charset="-128"/>
                <a:ea typeface="HGP明朝E" panose="02020900000000000000" pitchFamily="18" charset="-128"/>
              </a:rPr>
              <a:t>①北朝鮮が２月の平昌冬季五輪に参加する</a:t>
            </a:r>
            <a:endParaRPr lang="en-US" altLang="ja-JP" sz="32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10C01EDC-3163-401F-BD19-61034F0D8E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767" y="2486346"/>
            <a:ext cx="10411147" cy="1623316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4400" dirty="0">
                <a:solidFill>
                  <a:schemeClr val="bg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②緊張を緩和し偶発的な衝突を</a:t>
            </a:r>
            <a:endParaRPr lang="en-US" altLang="ja-JP" sz="4400" dirty="0">
              <a:solidFill>
                <a:schemeClr val="bg1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indent="0">
              <a:buNone/>
            </a:pPr>
            <a:r>
              <a:rPr lang="ja-JP" altLang="en-US" sz="4400" dirty="0">
                <a:solidFill>
                  <a:schemeClr val="bg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避けることを目的に、軍事当局者会議を開く</a:t>
            </a:r>
            <a:endParaRPr lang="en-US" altLang="ja-JP" sz="4400" dirty="0">
              <a:solidFill>
                <a:schemeClr val="bg1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68CBB63F-507C-4373-A0D1-7A72DCD3A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589" y="246481"/>
            <a:ext cx="2562546" cy="91449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合意事項</a:t>
            </a:r>
          </a:p>
        </p:txBody>
      </p:sp>
    </p:spTree>
    <p:extLst>
      <p:ext uri="{BB962C8B-B14F-4D97-AF65-F5344CB8AC3E}">
        <p14:creationId xmlns:p14="http://schemas.microsoft.com/office/powerpoint/2010/main" val="2793301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10C01EDC-3163-401F-BD19-61034F0D8E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7377" y="1179510"/>
            <a:ext cx="9713361" cy="240732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200" dirty="0">
                <a:latin typeface="HGP明朝E" panose="02020900000000000000" pitchFamily="18" charset="-128"/>
                <a:ea typeface="HGP明朝E" panose="02020900000000000000" pitchFamily="18" charset="-128"/>
              </a:rPr>
              <a:t>①北朝鮮が２月の平昌冬季五輪に参加する</a:t>
            </a:r>
            <a:endParaRPr lang="en-US" altLang="ja-JP" sz="32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indent="0">
              <a:buNone/>
            </a:pPr>
            <a:endParaRPr lang="en-US" altLang="ja-JP" sz="32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indent="0">
              <a:buNone/>
            </a:pPr>
            <a:r>
              <a:rPr lang="ja-JP" altLang="en-US" sz="3200" dirty="0">
                <a:latin typeface="HGP明朝E" panose="02020900000000000000" pitchFamily="18" charset="-128"/>
                <a:ea typeface="HGP明朝E" panose="02020900000000000000" pitchFamily="18" charset="-128"/>
              </a:rPr>
              <a:t>②緊張を緩和し偶発的な衝突を避けることを目的に、</a:t>
            </a:r>
            <a:endParaRPr lang="en-US" altLang="ja-JP" sz="32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indent="0">
              <a:buNone/>
            </a:pPr>
            <a:r>
              <a:rPr lang="ja-JP" altLang="en-US" sz="3200" dirty="0">
                <a:latin typeface="HGP明朝E" panose="02020900000000000000" pitchFamily="18" charset="-128"/>
                <a:ea typeface="HGP明朝E" panose="02020900000000000000" pitchFamily="18" charset="-128"/>
              </a:rPr>
              <a:t>　軍事当局者会議を開く</a:t>
            </a:r>
            <a:endParaRPr lang="en-US" altLang="ja-JP" sz="32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6B02DA33-CBC2-4533-9E25-92A9DC2AE7CF}"/>
              </a:ext>
            </a:extLst>
          </p:cNvPr>
          <p:cNvSpPr/>
          <p:nvPr/>
        </p:nvSpPr>
        <p:spPr>
          <a:xfrm>
            <a:off x="509426" y="3429000"/>
            <a:ext cx="10515599" cy="212365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ja-JP" altLang="en-US" sz="4400" dirty="0">
                <a:solidFill>
                  <a:schemeClr val="bg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③南北関係を巡る全ての問題について</a:t>
            </a:r>
            <a:endParaRPr lang="en-US" altLang="ja-JP" sz="4400" dirty="0">
              <a:solidFill>
                <a:schemeClr val="bg1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lang="ja-JP" altLang="en-US" sz="4400" dirty="0">
                <a:solidFill>
                  <a:schemeClr val="bg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　わが民族が朝鮮半島問題の当事者として</a:t>
            </a:r>
            <a:endParaRPr lang="en-US" altLang="ja-JP" sz="4400" dirty="0">
              <a:solidFill>
                <a:schemeClr val="bg1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lang="ja-JP" altLang="en-US" sz="4400" dirty="0">
                <a:solidFill>
                  <a:schemeClr val="bg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　対話と交渉を通じて解決</a:t>
            </a:r>
            <a:endParaRPr lang="en-US" altLang="ja-JP" sz="4400" dirty="0">
              <a:solidFill>
                <a:schemeClr val="bg1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3B871D1F-6EDF-43C7-9E86-7C23A4D5B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589" y="246481"/>
            <a:ext cx="2562546" cy="91449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合意事項</a:t>
            </a:r>
          </a:p>
        </p:txBody>
      </p:sp>
    </p:spTree>
    <p:extLst>
      <p:ext uri="{BB962C8B-B14F-4D97-AF65-F5344CB8AC3E}">
        <p14:creationId xmlns:p14="http://schemas.microsoft.com/office/powerpoint/2010/main" val="3032296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0FBB32D-7BAC-4224-997E-44B6C2ACE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573" y="111944"/>
            <a:ext cx="10515600" cy="1325563"/>
          </a:xfrm>
        </p:spPr>
        <p:txBody>
          <a:bodyPr/>
          <a:lstStyle/>
          <a:p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合意事項</a:t>
            </a: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10C01EDC-3163-401F-BD19-61034F0D8E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266" y="1281095"/>
            <a:ext cx="9867472" cy="378406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①北朝鮮が２月の平昌冬季五輪に参加する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indent="0">
              <a:buNone/>
            </a:pP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②緊張を緩和し偶発的な衝突を避けることを目的に、軍事当局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　者会議を開く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indent="0">
              <a:buNone/>
            </a:pP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③南北関係を巡る全ての問題についてわが民族が朝鮮半島問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　題の当事者として対話と交渉を通じて解決</a:t>
            </a:r>
            <a:endParaRPr kumimoji="1"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9B11CFB-7F26-4B43-9D88-F7AFC46A476A}"/>
              </a:ext>
            </a:extLst>
          </p:cNvPr>
          <p:cNvSpPr/>
          <p:nvPr/>
        </p:nvSpPr>
        <p:spPr>
          <a:xfrm>
            <a:off x="248085" y="3173127"/>
            <a:ext cx="11695830" cy="76944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ja-JP" altLang="en-US" sz="4400" dirty="0">
                <a:solidFill>
                  <a:srgbClr val="FF00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＜韓国側の非核化提起に北朝鮮側は強く反発＞</a:t>
            </a:r>
            <a:endParaRPr lang="ja-JP" alt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685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D54844-E999-4A9A-BF92-FFA468A88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944" y="185574"/>
            <a:ext cx="6867418" cy="121709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金正恩委員長の「新年の辞」</a:t>
            </a:r>
            <a:endParaRPr kumimoji="1" lang="ja-JP" altLang="en-US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pic>
        <p:nvPicPr>
          <p:cNvPr id="2050" name="Picture 2" descr="「金正恩委員長の新年の辞」の画像検索結果">
            <a:extLst>
              <a:ext uri="{FF2B5EF4-FFF2-40B4-BE49-F238E27FC236}">
                <a16:creationId xmlns:a16="http://schemas.microsoft.com/office/drawing/2014/main" id="{BBBBCEBF-0166-43F2-966B-E0D742CEE1A3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4712" y="2007147"/>
            <a:ext cx="5362575" cy="35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6714A1A-DC2E-438D-A9A4-870B8CB66A52}"/>
              </a:ext>
            </a:extLst>
          </p:cNvPr>
          <p:cNvSpPr txBox="1"/>
          <p:nvPr/>
        </p:nvSpPr>
        <p:spPr>
          <a:xfrm>
            <a:off x="5044611" y="5885685"/>
            <a:ext cx="226031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dirty="0"/>
              <a:t>２０１８年</a:t>
            </a:r>
            <a:r>
              <a:rPr kumimoji="1" lang="en-US" altLang="ja-JP" dirty="0"/>
              <a:t>1</a:t>
            </a:r>
            <a:r>
              <a:rPr kumimoji="1" lang="ja-JP" altLang="en-US" dirty="0"/>
              <a:t>月１日</a:t>
            </a:r>
          </a:p>
        </p:txBody>
      </p:sp>
    </p:spTree>
    <p:extLst>
      <p:ext uri="{BB962C8B-B14F-4D97-AF65-F5344CB8AC3E}">
        <p14:creationId xmlns:p14="http://schemas.microsoft.com/office/powerpoint/2010/main" val="1421106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D54844-E999-4A9A-BF92-FFA468A88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944" y="185574"/>
            <a:ext cx="6867418" cy="121709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金正恩委員長の「新年の辞」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E788986-D078-4DCA-ADBB-79F6C461D9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4104" y="2104413"/>
            <a:ext cx="5544085" cy="265775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①「新年は我が人民が建国</a:t>
            </a:r>
            <a:r>
              <a:rPr lang="en-US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70</a:t>
            </a: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周年（</a:t>
            </a:r>
            <a:r>
              <a:rPr lang="en-US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9</a:t>
            </a: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月</a:t>
            </a:r>
            <a:r>
              <a:rPr lang="en-US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9</a:t>
            </a: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日）を記念し、南朝鮮では冬季五輪が開催され、北南ともに意義深い年。凍結状態の南北関係を改善しなければならない」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pic>
        <p:nvPicPr>
          <p:cNvPr id="2050" name="Picture 2" descr="「金正恩委員長の新年の辞」の画像検索結果">
            <a:extLst>
              <a:ext uri="{FF2B5EF4-FFF2-40B4-BE49-F238E27FC236}">
                <a16:creationId xmlns:a16="http://schemas.microsoft.com/office/drawing/2014/main" id="{BBBBCEBF-0166-43F2-966B-E0D742CEE1A3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3384" y="1647552"/>
            <a:ext cx="5362575" cy="35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1627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757</Words>
  <Application>Microsoft Office PowerPoint</Application>
  <PresentationFormat>ワイド画面</PresentationFormat>
  <Paragraphs>65</Paragraphs>
  <Slides>18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23" baseType="lpstr">
      <vt:lpstr>HGP明朝E</vt:lpstr>
      <vt:lpstr>游ゴシック</vt:lpstr>
      <vt:lpstr>游ゴシック Light</vt:lpstr>
      <vt:lpstr>Arial</vt:lpstr>
      <vt:lpstr>Office テーマ</vt:lpstr>
      <vt:lpstr>南北高位級会談 と今後の課題</vt:lpstr>
      <vt:lpstr>南北高位級会談（1月9日）</vt:lpstr>
      <vt:lpstr>合意事項</vt:lpstr>
      <vt:lpstr>合意事項</vt:lpstr>
      <vt:lpstr>合意事項</vt:lpstr>
      <vt:lpstr>合意事項</vt:lpstr>
      <vt:lpstr>合意事項</vt:lpstr>
      <vt:lpstr>金正恩委員長の「新年の辞」</vt:lpstr>
      <vt:lpstr>金正恩委員長の「新年の辞」</vt:lpstr>
      <vt:lpstr>金正恩委員長の「新年の辞」</vt:lpstr>
      <vt:lpstr>苦しい韓国の立場</vt:lpstr>
      <vt:lpstr>苦しい韓国の立場</vt:lpstr>
      <vt:lpstr>苦しい韓国の立場</vt:lpstr>
      <vt:lpstr>苦しい韓国の立場</vt:lpstr>
      <vt:lpstr>正念場の韓国、日米との連携を貫徹</vt:lpstr>
      <vt:lpstr>正念場の韓国、日米との連携を貫徹</vt:lpstr>
      <vt:lpstr>正念場の韓国、日米との連携を貫徹</vt:lpstr>
      <vt:lpstr>正念場の韓国、日米との連携を貫徹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南北高位級会談 の行方</dc:title>
  <dc:creator>yoshio watanabe</dc:creator>
  <cp:lastModifiedBy>Hiroshi Noma</cp:lastModifiedBy>
  <cp:revision>20</cp:revision>
  <dcterms:created xsi:type="dcterms:W3CDTF">2018-01-09T14:28:41Z</dcterms:created>
  <dcterms:modified xsi:type="dcterms:W3CDTF">2018-01-11T08:16:07Z</dcterms:modified>
</cp:coreProperties>
</file>