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72" r:id="rId4"/>
    <p:sldId id="273" r:id="rId5"/>
    <p:sldId id="261" r:id="rId6"/>
    <p:sldId id="274" r:id="rId7"/>
    <p:sldId id="275" r:id="rId8"/>
    <p:sldId id="262" r:id="rId9"/>
    <p:sldId id="276" r:id="rId10"/>
    <p:sldId id="277" r:id="rId11"/>
    <p:sldId id="258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59" r:id="rId22"/>
  </p:sldIdLst>
  <p:sldSz cx="12192000" cy="6858000"/>
  <p:notesSz cx="10021888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D0B77C8-4B7D-4FBA-BD5C-E5AC6030B7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4ED4CA-E3A9-4913-BA27-1D650696BA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281ED2D7-E650-492B-98B0-FCEF8848696D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9B4AF0C-671A-4F98-ACE4-C8A4A21E49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15B704-0136-4981-A3D1-22458D9BE7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534AE5E8-E713-4B65-8EA6-4AD49DACF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012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60E48-046D-414F-945C-36B37A22F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23773C-7B42-4ED9-A03F-01F927C3D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F602C-CDE2-4928-9AC2-15EE74D70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5B41DC-A165-453E-916E-7CF7B0C7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5A844-5C4A-4FDB-86CF-5E856FCA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47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F7BD4-D831-41E4-B167-31008396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2C2D2-82FB-44DA-A2EC-F22DA2340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8E32BF-A494-42F4-8CCD-846610D4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34D48A-9B5C-4975-9A2F-234A2445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AA8460-656E-47BB-BB04-D8E34FE1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88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D45EE3-6EA3-469C-978A-AFD65F562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26EFC7-692E-4DBD-92E4-CF1CE2FCF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136C5-CD0F-413C-A01F-2AC035A24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7C1487-7D0D-4BE8-B2DA-499DA94D4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952EFA-B0D7-47E4-A456-150821AB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84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267C3B-739F-4A87-8C88-506FBB723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326F30-0E4A-48A2-81CB-BD857C066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28D3D1-AE6E-41CE-827C-67FF7AB7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79330D-BEB4-4A50-A421-A993E778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109630-CA3D-4755-BF47-DE8239DA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49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505389-0A46-4C43-9BB8-252D3631F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89333E-D17C-4BFA-842D-B2289CC82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D3C6FC-8B46-4224-9347-CADC6C4A2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736B91-E04B-4A3B-BF3B-8F1A1AA5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84464D-3CDD-4EC3-A4CE-DE510C32B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43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3DE58-E643-44EC-A877-0942FBE7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22B470-53AC-4F04-B617-DCC7EABC7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B28D7F-649E-4ADC-B0DB-AECDFBA27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3FD530-A9E6-4B25-A9D2-58F67189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7B8868-D8AF-445C-AA92-70BCD537B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BEF1D4-DF79-4B0A-A96D-561F480D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05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9392EC-E4E4-49CE-B4A3-E695A0EE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DF027D-AEE1-4FAF-B93F-FD1EA6363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CFC225-EA75-4B27-A9F4-2EDDE7973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BDE80E-12A7-412E-8DE0-D976E6EFD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3F6337-B5BF-42B9-AB2D-6D831BF546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D35CE23-F14C-491C-A673-D40A8ADDE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085F8D7-FD3E-41E7-8775-B2C94035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F2B250C-900A-4BCE-AAF3-CA310FFB2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15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0EC44E-EE78-413F-B135-6033514E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B346DD-952E-4910-A7FE-7D7C87759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3BC975-C178-4E95-AF19-CCE99BD16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FEE23B-4EAC-431D-8639-0F48F086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3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195BE2-98E1-4E94-A8E1-9CD7791C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BEAF8B-E5FF-4D1F-9ACD-12E9D3BA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46AD9A-D3EB-4249-88FD-630F0CAB3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3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FEA1A-2FC6-4463-81A1-9C20AA84E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DF0E65-D02D-4E84-95A3-F10A5F187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2E2962-B2C1-42F1-A9DD-A4384AA7C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CA0104-7024-471B-8034-CFC1AF26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1D756C-8C02-4DA4-839B-DD864704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7E7A5C-826A-44A8-B5B3-E008FF2C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8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A80E0-F994-4BC0-942C-E910FA86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26138D-993F-4BB7-A3B8-6C12504D4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941F18-7EA2-4788-8A9C-8BC3FA705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0DCE89-AF9F-4255-81DC-873212CCB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97D27A-B138-476D-AA2D-30B322E8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5A54BC-E3C8-4F8F-AE2A-7B9B57A5C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60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7E261F-1275-45B8-A1E1-EACAB3FE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455325-8396-4E45-9529-34226903A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545836-E9DE-4EB8-8C1C-2A66BFF6E6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9862-CDBA-4036-B072-64584D04D5D8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9AF721-8D24-47A0-B9C9-5A91B67F2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7892E9-67E8-4612-95B0-EBAF6967C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0D7DF-97B4-420D-8A8C-58A6ABA8C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50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BD82AC-6EA9-47B7-83DA-493AC274C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2459" y="1815353"/>
            <a:ext cx="5898776" cy="178845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五輪と</a:t>
            </a:r>
            <a:b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朝鮮半島情勢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686503-A2AD-486B-98D2-8E04FBDF0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208"/>
            <a:ext cx="9144000" cy="1655762"/>
          </a:xfrm>
        </p:spPr>
        <p:txBody>
          <a:bodyPr/>
          <a:lstStyle/>
          <a:p>
            <a:r>
              <a:rPr kumimoji="1" lang="ja-JP" altLang="en-US" dirty="0"/>
              <a:t>情報パック３月号</a:t>
            </a:r>
          </a:p>
        </p:txBody>
      </p:sp>
    </p:spTree>
    <p:extLst>
      <p:ext uri="{BB962C8B-B14F-4D97-AF65-F5344CB8AC3E}">
        <p14:creationId xmlns:p14="http://schemas.microsoft.com/office/powerpoint/2010/main" val="1902507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D72467-5BA0-4798-9367-1F002EB8B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0639" y="1362418"/>
            <a:ext cx="6187068" cy="445185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①米、「武力」攻撃準備が進む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サイバー攻撃、小型核兵器使用・・・</a:t>
            </a:r>
            <a:endParaRPr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②国連安保理制裁　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en-US" altLang="ja-JP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月以降、効果が明確に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③包囲網を破る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南北関係しかない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「だきつき」作戦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④核兵器開発の時間を確保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64040449-699E-4782-A3F4-19C1B9A6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76" y="130953"/>
            <a:ext cx="9052932" cy="11625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北朝鮮の狙い「南北首脳会談」実現</a:t>
            </a:r>
          </a:p>
        </p:txBody>
      </p:sp>
      <p:pic>
        <p:nvPicPr>
          <p:cNvPr id="14" name="Picture 2" descr="「米国　武力攻撃準備」の画像検索結果">
            <a:extLst>
              <a:ext uri="{FF2B5EF4-FFF2-40B4-BE49-F238E27FC236}">
                <a16:creationId xmlns:a16="http://schemas.microsoft.com/office/drawing/2014/main" id="{760404DA-E9AE-4DB0-A42E-0F1FC97AC45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62418"/>
            <a:ext cx="5281961" cy="52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A0F9FDA-BAE2-40E2-BA78-3993504B61FC}"/>
              </a:ext>
            </a:extLst>
          </p:cNvPr>
          <p:cNvSpPr txBox="1"/>
          <p:nvPr/>
        </p:nvSpPr>
        <p:spPr>
          <a:xfrm>
            <a:off x="6629400" y="6559246"/>
            <a:ext cx="1961687" cy="2649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2018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産経新聞より</a:t>
            </a:r>
            <a:endParaRPr kumimoji="1" lang="ja-JP" altLang="en-US" sz="11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0250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F5E2B7-48A9-4014-9370-9F9E53310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75" y="130953"/>
            <a:ext cx="9052932" cy="11625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北朝鮮の狙い「南北首脳会談」実現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D72467-5BA0-4798-9367-1F002EB8B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982" y="3139068"/>
            <a:ext cx="5772305" cy="10736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①米、「武力」攻撃準備が進む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サイバー攻撃、小型核兵器使用・・・</a:t>
            </a:r>
            <a:endParaRPr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8" name="Picture 2" descr="「米国　武力攻撃準備」の画像検索結果">
            <a:extLst>
              <a:ext uri="{FF2B5EF4-FFF2-40B4-BE49-F238E27FC236}">
                <a16:creationId xmlns:a16="http://schemas.microsoft.com/office/drawing/2014/main" id="{EB706A61-726E-4D94-9F50-95B53000F19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62418"/>
            <a:ext cx="5281961" cy="52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2EA3A61-171D-4925-A1EC-D350C552E664}"/>
              </a:ext>
            </a:extLst>
          </p:cNvPr>
          <p:cNvSpPr txBox="1"/>
          <p:nvPr/>
        </p:nvSpPr>
        <p:spPr>
          <a:xfrm>
            <a:off x="6629400" y="6559246"/>
            <a:ext cx="1961687" cy="2649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2018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産経新聞より</a:t>
            </a:r>
            <a:endParaRPr kumimoji="1" lang="ja-JP" altLang="en-US" sz="11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393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F5E2B7-48A9-4014-9370-9F9E53310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76" y="130953"/>
            <a:ext cx="9052932" cy="11625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北朝鮮の狙い「南北首脳会談」実現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D72467-5BA0-4798-9367-1F002EB8B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6900" y="1825625"/>
            <a:ext cx="5091206" cy="8772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①米、「武力」攻撃準備が進む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サイバー攻撃、小型核兵器使用・・・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050" name="Picture 2" descr="「米国　武力攻撃準備」の画像検索結果">
            <a:extLst>
              <a:ext uri="{FF2B5EF4-FFF2-40B4-BE49-F238E27FC236}">
                <a16:creationId xmlns:a16="http://schemas.microsoft.com/office/drawing/2014/main" id="{86F51E29-4E4C-4696-9359-145F6C9B0A4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62418"/>
            <a:ext cx="5281961" cy="52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83ECB0-4A1F-45EB-854B-CC776C6C3FB9}"/>
              </a:ext>
            </a:extLst>
          </p:cNvPr>
          <p:cNvSpPr txBox="1"/>
          <p:nvPr/>
        </p:nvSpPr>
        <p:spPr>
          <a:xfrm>
            <a:off x="6629400" y="6559246"/>
            <a:ext cx="1961687" cy="2649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2018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産経新聞より</a:t>
            </a:r>
            <a:endParaRPr kumimoji="1" lang="ja-JP" altLang="en-US" sz="11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748B69B-BD42-4268-9D19-0703F1EDCDF8}"/>
              </a:ext>
            </a:extLst>
          </p:cNvPr>
          <p:cNvSpPr txBox="1">
            <a:spLocks/>
          </p:cNvSpPr>
          <p:nvPr/>
        </p:nvSpPr>
        <p:spPr>
          <a:xfrm>
            <a:off x="532161" y="3248718"/>
            <a:ext cx="5422900" cy="1002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②国連安保理制裁　</a:t>
            </a:r>
            <a:endParaRPr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月以降、効果が明確に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0431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D72467-5BA0-4798-9367-1F002EB8B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663" y="3676912"/>
            <a:ext cx="5422900" cy="13945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③包囲網を破る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南北関係しかない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「だきつき」作戦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E3B1E778-DD3B-4C73-8A83-3AACB0008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76" y="130953"/>
            <a:ext cx="9052932" cy="11625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北朝鮮の狙い「南北首脳会談」実現</a:t>
            </a:r>
          </a:p>
        </p:txBody>
      </p:sp>
      <p:pic>
        <p:nvPicPr>
          <p:cNvPr id="17" name="Picture 2" descr="「米国　武力攻撃準備」の画像検索結果">
            <a:extLst>
              <a:ext uri="{FF2B5EF4-FFF2-40B4-BE49-F238E27FC236}">
                <a16:creationId xmlns:a16="http://schemas.microsoft.com/office/drawing/2014/main" id="{CE83838E-00D5-4988-A9BE-96333D7DFC1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62418"/>
            <a:ext cx="5281961" cy="52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7CB0605-C481-460C-A496-C0DBB7E8C43C}"/>
              </a:ext>
            </a:extLst>
          </p:cNvPr>
          <p:cNvSpPr txBox="1"/>
          <p:nvPr/>
        </p:nvSpPr>
        <p:spPr>
          <a:xfrm>
            <a:off x="6629400" y="6559246"/>
            <a:ext cx="1961687" cy="2649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2018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産経新聞より</a:t>
            </a:r>
            <a:endParaRPr kumimoji="1" lang="ja-JP" altLang="en-US" sz="11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56A48435-2B2C-4386-BC8A-A80FDA0B12FC}"/>
              </a:ext>
            </a:extLst>
          </p:cNvPr>
          <p:cNvSpPr txBox="1">
            <a:spLocks/>
          </p:cNvSpPr>
          <p:nvPr/>
        </p:nvSpPr>
        <p:spPr>
          <a:xfrm>
            <a:off x="401663" y="1692430"/>
            <a:ext cx="5422900" cy="1679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①米、「武力」攻撃準備が進む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サイバー攻撃、小型核兵器使用・・・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②国連安保理制裁　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en-US" altLang="ja-JP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月以降、効果が明確に</a:t>
            </a:r>
          </a:p>
        </p:txBody>
      </p:sp>
    </p:spTree>
    <p:extLst>
      <p:ext uri="{BB962C8B-B14F-4D97-AF65-F5344CB8AC3E}">
        <p14:creationId xmlns:p14="http://schemas.microsoft.com/office/powerpoint/2010/main" val="3378322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D72467-5BA0-4798-9367-1F002EB8B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0639" y="1502896"/>
            <a:ext cx="5422900" cy="294808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①米、「武力」攻撃準備が進む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サイバー攻撃、小型核兵器使用・・・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②国連安保理制裁　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en-US" altLang="ja-JP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月以降、効果が明確に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③包囲網を破る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南北関係しかない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「だきつき」作戦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64040449-699E-4782-A3F4-19C1B9A6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76" y="130953"/>
            <a:ext cx="9052932" cy="11625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北朝鮮の狙い「南北首脳会談」実現</a:t>
            </a:r>
          </a:p>
        </p:txBody>
      </p:sp>
      <p:pic>
        <p:nvPicPr>
          <p:cNvPr id="14" name="Picture 2" descr="「米国　武力攻撃準備」の画像検索結果">
            <a:extLst>
              <a:ext uri="{FF2B5EF4-FFF2-40B4-BE49-F238E27FC236}">
                <a16:creationId xmlns:a16="http://schemas.microsoft.com/office/drawing/2014/main" id="{760404DA-E9AE-4DB0-A42E-0F1FC97AC45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62418"/>
            <a:ext cx="5281961" cy="52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A0F9FDA-BAE2-40E2-BA78-3993504B61FC}"/>
              </a:ext>
            </a:extLst>
          </p:cNvPr>
          <p:cNvSpPr txBox="1"/>
          <p:nvPr/>
        </p:nvSpPr>
        <p:spPr>
          <a:xfrm>
            <a:off x="6629400" y="6559246"/>
            <a:ext cx="1961687" cy="2649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2018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11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　産経新聞より</a:t>
            </a:r>
            <a:endParaRPr kumimoji="1" lang="ja-JP" altLang="en-US" sz="11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7FA6670E-43DB-4EC6-A0A5-C3308ACA2A11}"/>
              </a:ext>
            </a:extLst>
          </p:cNvPr>
          <p:cNvSpPr txBox="1">
            <a:spLocks/>
          </p:cNvSpPr>
          <p:nvPr/>
        </p:nvSpPr>
        <p:spPr>
          <a:xfrm>
            <a:off x="280639" y="4660327"/>
            <a:ext cx="5422900" cy="612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④核兵器開発の時間を確保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5666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37E81-3891-4A87-817D-57E093FF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07" y="119182"/>
            <a:ext cx="9717741" cy="11779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韓国側特使と金正恩委員長会談「合意」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245554-CB7D-4438-A7E1-9D5317687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542" y="2986601"/>
            <a:ext cx="5555364" cy="13419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①南北首脳会談を４月末に行う</a:t>
            </a:r>
            <a:endParaRPr kumimoji="1"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板門店の韓国側の施設「平和の家」で</a:t>
            </a:r>
            <a:endParaRPr kumimoji="1"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1026" name="Picture 2" descr="「韓国側特使と金正恩委員長会談」の画像検索結果">
            <a:extLst>
              <a:ext uri="{FF2B5EF4-FFF2-40B4-BE49-F238E27FC236}">
                <a16:creationId xmlns:a16="http://schemas.microsoft.com/office/drawing/2014/main" id="{B3ABF696-A70E-4424-97D8-2916C50DB97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55" y="1583391"/>
            <a:ext cx="5555363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49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37E81-3891-4A87-817D-57E093FF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07" y="119182"/>
            <a:ext cx="9717741" cy="11779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韓国側特使と金正恩委員長会談「合意」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245554-CB7D-4438-A7E1-9D5317687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707" y="1556683"/>
            <a:ext cx="5890706" cy="11779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①南北首脳会談を４月末に行う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板門店の韓国側の施設「平和の家」で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7" name="Picture 2" descr="「韓国側特使と金正恩委員長会談」の画像検索結果">
            <a:extLst>
              <a:ext uri="{FF2B5EF4-FFF2-40B4-BE49-F238E27FC236}">
                <a16:creationId xmlns:a16="http://schemas.microsoft.com/office/drawing/2014/main" id="{4CB1049A-19AA-437B-906E-B985230DE9D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55" y="1583391"/>
            <a:ext cx="5555363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06E0D1C9-E769-4050-AA87-8E55F74A4B7B}"/>
              </a:ext>
            </a:extLst>
          </p:cNvPr>
          <p:cNvSpPr txBox="1">
            <a:spLocks/>
          </p:cNvSpPr>
          <p:nvPr/>
        </p:nvSpPr>
        <p:spPr>
          <a:xfrm>
            <a:off x="205294" y="2884676"/>
            <a:ext cx="5827119" cy="1993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②北朝鮮、「非核化の意志」を表明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　（北に対する軍事的脅威が解消され、北の体制が保証されるのであれば）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4755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37E81-3891-4A87-817D-57E093FF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07" y="119182"/>
            <a:ext cx="9717741" cy="11779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韓国側特使と金正恩委員長会談「合意」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245554-CB7D-4438-A7E1-9D5317687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707" y="1553135"/>
            <a:ext cx="5890706" cy="291128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①南北首脳会談を４月末に行う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板門店の韓国側の施設「平和の家」で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②北朝鮮、「非核化の意志」を表明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（北に対する軍事的脅威が解消され、北の体制が　　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保証されるのであれば）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7" name="Picture 2" descr="「韓国側特使と金正恩委員長会談」の画像検索結果">
            <a:extLst>
              <a:ext uri="{FF2B5EF4-FFF2-40B4-BE49-F238E27FC236}">
                <a16:creationId xmlns:a16="http://schemas.microsoft.com/office/drawing/2014/main" id="{6413F5AB-6F3E-46E9-8C59-8C239B23B9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55" y="1583391"/>
            <a:ext cx="5555363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D1B4975-9094-4727-A549-6FA23622932E}"/>
              </a:ext>
            </a:extLst>
          </p:cNvPr>
          <p:cNvSpPr txBox="1">
            <a:spLocks/>
          </p:cNvSpPr>
          <p:nvPr/>
        </p:nvSpPr>
        <p:spPr>
          <a:xfrm>
            <a:off x="141707" y="4596066"/>
            <a:ext cx="6729740" cy="678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③米韓合同軍事演習容認（例年の規模であれば）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2719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37E81-3891-4A87-817D-57E093FF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07" y="119182"/>
            <a:ext cx="9717741" cy="11779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韓国側特使と金正恩委員長会談「合意」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245554-CB7D-4438-A7E1-9D5317687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707" y="1543237"/>
            <a:ext cx="5890706" cy="351285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①南北首脳会談を４月末に行う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板門店の韓国側の施設「平和の家」で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②北朝鮮、「非核化の意志」を表明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（北に対する軍事的脅威が解消され、北の体制が　　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保証されるのであれば）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③米韓合同軍事演習容認（例年の規模であれば）</a:t>
            </a:r>
            <a:r>
              <a:rPr kumimoji="1" lang="en-US" altLang="ja-JP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\</a:t>
            </a:r>
          </a:p>
        </p:txBody>
      </p:sp>
      <p:pic>
        <p:nvPicPr>
          <p:cNvPr id="7" name="Picture 2" descr="「韓国側特使と金正恩委員長会談」の画像検索結果">
            <a:extLst>
              <a:ext uri="{FF2B5EF4-FFF2-40B4-BE49-F238E27FC236}">
                <a16:creationId xmlns:a16="http://schemas.microsoft.com/office/drawing/2014/main" id="{FF982DBA-BDC5-4D01-8851-949B72506E7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55" y="1583391"/>
            <a:ext cx="5555363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C331D90-AF08-4EA5-966E-C1C7FA657A38}"/>
              </a:ext>
            </a:extLst>
          </p:cNvPr>
          <p:cNvSpPr txBox="1">
            <a:spLocks/>
          </p:cNvSpPr>
          <p:nvPr/>
        </p:nvSpPr>
        <p:spPr>
          <a:xfrm>
            <a:off x="141707" y="5184375"/>
            <a:ext cx="7133151" cy="732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④対話が続く限り、新たな核・ミサイル実験を行わない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0574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37E81-3891-4A87-817D-57E093FF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07" y="119182"/>
            <a:ext cx="9717741" cy="11779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韓国側特使と金正恩委員長会談「合意」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245554-CB7D-4438-A7E1-9D5317687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294" y="1517929"/>
            <a:ext cx="5890706" cy="41179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①南北首脳会談を４月末に行う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板門店の韓国側の施設「平和の家」で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②北朝鮮、「非核化の意志」を表明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（北に対する軍事的脅威が解消され、北の体制が　　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保証されるのであれば）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③米韓合同軍事演習容認（例年の規模であれば）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④対話が続く限り、新たな核・ミサイル実験を行わない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7" name="Picture 2" descr="「韓国側特使と金正恩委員長会談」の画像検索結果">
            <a:extLst>
              <a:ext uri="{FF2B5EF4-FFF2-40B4-BE49-F238E27FC236}">
                <a16:creationId xmlns:a16="http://schemas.microsoft.com/office/drawing/2014/main" id="{C14A1300-A914-42F8-9661-16FE4243FC4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55" y="1583391"/>
            <a:ext cx="5555363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27D28FF-5055-433B-B2E4-F60808AEF7E2}"/>
              </a:ext>
            </a:extLst>
          </p:cNvPr>
          <p:cNvSpPr txBox="1">
            <a:spLocks/>
          </p:cNvSpPr>
          <p:nvPr/>
        </p:nvSpPr>
        <p:spPr>
          <a:xfrm>
            <a:off x="205294" y="5856727"/>
            <a:ext cx="5890706" cy="733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⑤南北軍事ホットラインの設置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69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51DFAC-15C9-4ED2-A307-7ACCAC09A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569" y="2921620"/>
            <a:ext cx="6386861" cy="1204332"/>
          </a:xfr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</p:spTree>
    <p:extLst>
      <p:ext uri="{BB962C8B-B14F-4D97-AF65-F5344CB8AC3E}">
        <p14:creationId xmlns:p14="http://schemas.microsoft.com/office/powerpoint/2010/main" val="1670677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37E81-3891-4A87-817D-57E093FF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07" y="119182"/>
            <a:ext cx="9717741" cy="11779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韓国側特使と金正恩委員長会談「合意」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245554-CB7D-4438-A7E1-9D5317687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707" y="1539689"/>
            <a:ext cx="5890706" cy="46863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①南北首脳会談を４月末に行う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板門店の韓国側の施設「平和の家」で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②北朝鮮、「非核化の意志」を表明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（北に対する軍事的脅威が解消され、北の体制が　　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　保証されるのであれば）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③米韓合同軍事演習容認（例年の規模であれば）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④対話が続く限り、新たな核・ミサイル実験を行わない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⑤南北軍事ホットラインの設置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7" name="Picture 2" descr="「韓国側特使と金正恩委員長会談」の画像検索結果">
            <a:extLst>
              <a:ext uri="{FF2B5EF4-FFF2-40B4-BE49-F238E27FC236}">
                <a16:creationId xmlns:a16="http://schemas.microsoft.com/office/drawing/2014/main" id="{C14A1300-A914-42F8-9661-16FE4243FC4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355" y="1583391"/>
            <a:ext cx="5555363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F336844D-E51D-425E-9F3C-625E5C1EF609}"/>
              </a:ext>
            </a:extLst>
          </p:cNvPr>
          <p:cNvSpPr txBox="1">
            <a:spLocks/>
          </p:cNvSpPr>
          <p:nvPr/>
        </p:nvSpPr>
        <p:spPr>
          <a:xfrm>
            <a:off x="141707" y="6113529"/>
            <a:ext cx="7151528" cy="625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⑥核兵器や通常兵器を韓国に向かっては使用しない</a:t>
            </a:r>
          </a:p>
        </p:txBody>
      </p:sp>
    </p:spTree>
    <p:extLst>
      <p:ext uri="{BB962C8B-B14F-4D97-AF65-F5344CB8AC3E}">
        <p14:creationId xmlns:p14="http://schemas.microsoft.com/office/powerpoint/2010/main" val="4103920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3C928D8C-2372-460E-A835-5D08EB7AA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059" y="2692447"/>
            <a:ext cx="7395882" cy="978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 オリンピック後が「焦点」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1360DBDB-B31E-4510-8591-6DF34A573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7523" y="4410636"/>
            <a:ext cx="6417983" cy="1157428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solidFill>
                  <a:schemeClr val="tx1"/>
                </a:solidFill>
              </a:rPr>
              <a:t>鄭義溶国家安保室長が米国に説明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kumimoji="1" lang="ja-JP" altLang="en-US" sz="3200" dirty="0">
                <a:solidFill>
                  <a:schemeClr val="tx1"/>
                </a:solidFill>
              </a:rPr>
              <a:t>徐薫国家情報院院長が日本に説明</a:t>
            </a:r>
          </a:p>
        </p:txBody>
      </p:sp>
    </p:spTree>
    <p:extLst>
      <p:ext uri="{BB962C8B-B14F-4D97-AF65-F5344CB8AC3E}">
        <p14:creationId xmlns:p14="http://schemas.microsoft.com/office/powerpoint/2010/main" val="197418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CDB1FF5-6124-4107-B9BB-B768428B4CF7}"/>
              </a:ext>
            </a:extLst>
          </p:cNvPr>
          <p:cNvSpPr txBox="1">
            <a:spLocks/>
          </p:cNvSpPr>
          <p:nvPr/>
        </p:nvSpPr>
        <p:spPr>
          <a:xfrm>
            <a:off x="2954217" y="3334215"/>
            <a:ext cx="6283566" cy="630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南北高位級会談（１月９日）</a:t>
            </a:r>
            <a:endParaRPr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9AB4497-3A91-4806-A0B5-7AB99ED7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40" y="144967"/>
            <a:ext cx="6700024" cy="120433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</p:spTree>
    <p:extLst>
      <p:ext uri="{BB962C8B-B14F-4D97-AF65-F5344CB8AC3E}">
        <p14:creationId xmlns:p14="http://schemas.microsoft.com/office/powerpoint/2010/main" val="1872266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6FC810-02D1-4449-8C18-59D3FC1BC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748" y="1766729"/>
            <a:ext cx="5685117" cy="120433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/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事前協議（昨年</a:t>
            </a:r>
            <a:r>
              <a:rPr kumimoji="1" lang="en-US" altLang="ja-JP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11</a:t>
            </a:r>
            <a:r>
              <a:rPr kumimoji="1"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月以降）</a:t>
            </a:r>
            <a:endParaRPr kumimoji="1"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韓国側が要請、中国経由で平壌へ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北高位級会談（１月９日）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CDB1FF5-6124-4107-B9BB-B768428B4CF7}"/>
              </a:ext>
            </a:extLst>
          </p:cNvPr>
          <p:cNvSpPr txBox="1">
            <a:spLocks/>
          </p:cNvSpPr>
          <p:nvPr/>
        </p:nvSpPr>
        <p:spPr>
          <a:xfrm>
            <a:off x="330748" y="3388491"/>
            <a:ext cx="7454444" cy="614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金正恩委員長「新年の辞」（</a:t>
            </a:r>
            <a:r>
              <a:rPr lang="en-US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9AB4497-3A91-4806-A0B5-7AB99ED7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40" y="144967"/>
            <a:ext cx="6700024" cy="120433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  <p:pic>
        <p:nvPicPr>
          <p:cNvPr id="5" name="Picture 2" descr="「金正恩委員長の新年の辞」の画像検索結果">
            <a:extLst>
              <a:ext uri="{FF2B5EF4-FFF2-40B4-BE49-F238E27FC236}">
                <a16:creationId xmlns:a16="http://schemas.microsoft.com/office/drawing/2014/main" id="{022CC18C-7718-4F44-AF59-F60B4AEDA0C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346" y="1768888"/>
            <a:ext cx="3355068" cy="223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9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6FC810-02D1-4449-8C18-59D3FC1BC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0652" y="1589047"/>
            <a:ext cx="5464387" cy="156213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/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事前協議（昨年</a:t>
            </a:r>
            <a:r>
              <a:rPr kumimoji="1"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11</a:t>
            </a:r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月以降）</a:t>
            </a: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韓国側が要請、中国経由で平壌</a:t>
            </a: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南北高位級会談（１月９日）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金正恩委員長「新年の辞」（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CDB1FF5-6124-4107-B9BB-B768428B4CF7}"/>
              </a:ext>
            </a:extLst>
          </p:cNvPr>
          <p:cNvSpPr txBox="1">
            <a:spLocks/>
          </p:cNvSpPr>
          <p:nvPr/>
        </p:nvSpPr>
        <p:spPr>
          <a:xfrm>
            <a:off x="3630652" y="3386321"/>
            <a:ext cx="5464387" cy="12200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ペンス・文会談（２月</a:t>
            </a:r>
            <a:r>
              <a:rPr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8</a:t>
            </a: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南北首脳級会談（２月１０日）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9AB4497-3A91-4806-A0B5-7AB99ED7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40" y="144967"/>
            <a:ext cx="6700024" cy="120433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</p:spTree>
    <p:extLst>
      <p:ext uri="{BB962C8B-B14F-4D97-AF65-F5344CB8AC3E}">
        <p14:creationId xmlns:p14="http://schemas.microsoft.com/office/powerpoint/2010/main" val="345561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6FC810-02D1-4449-8C18-59D3FC1BC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0652" y="1589047"/>
            <a:ext cx="5464387" cy="156213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/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事前協議（昨年</a:t>
            </a:r>
            <a:r>
              <a:rPr kumimoji="1"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11</a:t>
            </a:r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月以降）</a:t>
            </a: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韓国側が要請、中国経由で平壌</a:t>
            </a: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南北高位級会談（１月９日）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金正恩委員長「新年の辞」（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CDB1FF5-6124-4107-B9BB-B768428B4CF7}"/>
              </a:ext>
            </a:extLst>
          </p:cNvPr>
          <p:cNvSpPr txBox="1">
            <a:spLocks/>
          </p:cNvSpPr>
          <p:nvPr/>
        </p:nvSpPr>
        <p:spPr>
          <a:xfrm>
            <a:off x="3630652" y="3429000"/>
            <a:ext cx="5464387" cy="1264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ペンス・文会談（２月</a:t>
            </a:r>
            <a:r>
              <a:rPr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8</a:t>
            </a: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南北首脳級会談（２月１０日）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9AB4497-3A91-4806-A0B5-7AB99ED7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40" y="144967"/>
            <a:ext cx="6700024" cy="120433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D0738A3-2FA5-4DC8-BC04-ED6AE31EB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8707" y="2403091"/>
            <a:ext cx="2158922" cy="175278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761E68-C857-43BA-8D93-48F451F9F3F1}"/>
              </a:ext>
            </a:extLst>
          </p:cNvPr>
          <p:cNvSpPr txBox="1"/>
          <p:nvPr/>
        </p:nvSpPr>
        <p:spPr>
          <a:xfrm>
            <a:off x="9250343" y="4247868"/>
            <a:ext cx="2941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金与正（キム・ヨジョン</a:t>
            </a:r>
            <a:r>
              <a:rPr lang="ja-JP" altLang="en-US" b="1" dirty="0"/>
              <a:t>）</a:t>
            </a:r>
            <a:r>
              <a:rPr lang="ja-JP" altLang="en-US" dirty="0"/>
              <a:t>と文大統領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668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6FC810-02D1-4449-8C18-59D3FC1BC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0652" y="1589048"/>
            <a:ext cx="5464387" cy="236212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/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事前協議（昨年</a:t>
            </a:r>
            <a:r>
              <a:rPr kumimoji="1"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11</a:t>
            </a:r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月以降）</a:t>
            </a: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韓国側が要請、中国経由で平壌</a:t>
            </a: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南北高位級会談（１月９日）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金正恩委員長「新年の辞」（</a:t>
            </a:r>
            <a:r>
              <a:rPr lang="en-US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lang="ja-JP" altLang="en-US" sz="18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sz="1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ペンス・文会談（２月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8</a:t>
            </a:r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南北首脳級会談（２月１０日）</a:t>
            </a:r>
          </a:p>
          <a:p>
            <a:pPr lvl="1"/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endParaRPr kumimoji="1"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9AB4497-3A91-4806-A0B5-7AB99ED7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40" y="144967"/>
            <a:ext cx="6700024" cy="120433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997DD3AA-E6AA-49E8-964B-A81DDC7E9B10}"/>
              </a:ext>
            </a:extLst>
          </p:cNvPr>
          <p:cNvSpPr txBox="1">
            <a:spLocks/>
          </p:cNvSpPr>
          <p:nvPr/>
        </p:nvSpPr>
        <p:spPr>
          <a:xfrm>
            <a:off x="3630652" y="4087891"/>
            <a:ext cx="5464387" cy="11810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＜米朝接触＞実現せず</a:t>
            </a:r>
            <a:endParaRPr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北朝鮮側からの要請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33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6FC810-02D1-4449-8C18-59D3FC1BC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7424" y="1565275"/>
            <a:ext cx="5464387" cy="39504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事前協議（昨年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11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月以降）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韓国側が要請、中国経由で平壌へ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南北高位級会談（１月９日）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金正恩委員長「新年の辞」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ペンス・文会談（２月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8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南北首脳級会談（２月１０日）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＜米朝接触＞実現せず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北朝鮮側からの要請</a:t>
            </a:r>
          </a:p>
        </p:txBody>
      </p:sp>
      <p:pic>
        <p:nvPicPr>
          <p:cNvPr id="1026" name="Picture 2" descr="「金委員長　訪朝団と面談」の画像検索結果">
            <a:extLst>
              <a:ext uri="{FF2B5EF4-FFF2-40B4-BE49-F238E27FC236}">
                <a16:creationId xmlns:a16="http://schemas.microsoft.com/office/drawing/2014/main" id="{91E030EB-17B2-4F0E-BEBC-1D51C8BA837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104" y="1565275"/>
            <a:ext cx="5253181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9C8FED30-D7FC-4337-B398-F01A9E24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40" y="144967"/>
            <a:ext cx="6700024" cy="120433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EB5DD829-F5F6-4CD0-B137-6F17E72D1DC0}"/>
              </a:ext>
            </a:extLst>
          </p:cNvPr>
          <p:cNvSpPr txBox="1">
            <a:spLocks/>
          </p:cNvSpPr>
          <p:nvPr/>
        </p:nvSpPr>
        <p:spPr>
          <a:xfrm>
            <a:off x="5981104" y="4505091"/>
            <a:ext cx="5253181" cy="1010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韓国特使訪朝と韓国特使と金委員長会談（３月６日）</a:t>
            </a:r>
          </a:p>
        </p:txBody>
      </p:sp>
    </p:spTree>
    <p:extLst>
      <p:ext uri="{BB962C8B-B14F-4D97-AF65-F5344CB8AC3E}">
        <p14:creationId xmlns:p14="http://schemas.microsoft.com/office/powerpoint/2010/main" val="150522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9C8FED30-D7FC-4337-B398-F01A9E24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40" y="144967"/>
            <a:ext cx="6700024" cy="120433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　苛烈な外交戦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77432D04-591D-41B7-8153-B7E92854156B}"/>
              </a:ext>
            </a:extLst>
          </p:cNvPr>
          <p:cNvSpPr txBox="1">
            <a:spLocks/>
          </p:cNvSpPr>
          <p:nvPr/>
        </p:nvSpPr>
        <p:spPr>
          <a:xfrm>
            <a:off x="1468411" y="3193429"/>
            <a:ext cx="9052932" cy="116259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>
                <a:latin typeface="HGP明朝E" panose="02020900000000000000" pitchFamily="18" charset="-128"/>
                <a:ea typeface="HGP明朝E" panose="02020900000000000000" pitchFamily="18" charset="-128"/>
              </a:rPr>
              <a:t>北朝鮮の狙い「南北首脳会談」実現</a:t>
            </a:r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42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749</Words>
  <Application>Microsoft Office PowerPoint</Application>
  <PresentationFormat>ワイド画面</PresentationFormat>
  <Paragraphs>132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HGP明朝E</vt:lpstr>
      <vt:lpstr>游ゴシック</vt:lpstr>
      <vt:lpstr>游ゴシック Light</vt:lpstr>
      <vt:lpstr>Arial</vt:lpstr>
      <vt:lpstr>Office テーマ</vt:lpstr>
      <vt:lpstr>平昌五輪と 朝鮮半島情勢</vt:lpstr>
      <vt:lpstr>平昌五輪　苛烈な外交戦</vt:lpstr>
      <vt:lpstr>平昌五輪　苛烈な外交戦</vt:lpstr>
      <vt:lpstr>平昌五輪　苛烈な外交戦</vt:lpstr>
      <vt:lpstr>平昌五輪　苛烈な外交戦</vt:lpstr>
      <vt:lpstr>平昌五輪　苛烈な外交戦</vt:lpstr>
      <vt:lpstr>平昌五輪　苛烈な外交戦</vt:lpstr>
      <vt:lpstr>平昌五輪　苛烈な外交戦</vt:lpstr>
      <vt:lpstr>平昌五輪　苛烈な外交戦</vt:lpstr>
      <vt:lpstr>北朝鮮の狙い「南北首脳会談」実現</vt:lpstr>
      <vt:lpstr>北朝鮮の狙い「南北首脳会談」実現</vt:lpstr>
      <vt:lpstr>北朝鮮の狙い「南北首脳会談」実現</vt:lpstr>
      <vt:lpstr>北朝鮮の狙い「南北首脳会談」実現</vt:lpstr>
      <vt:lpstr>北朝鮮の狙い「南北首脳会談」実現</vt:lpstr>
      <vt:lpstr>韓国側特使と金正恩委員長会談「合意」</vt:lpstr>
      <vt:lpstr>韓国側特使と金正恩委員長会談「合意」</vt:lpstr>
      <vt:lpstr>韓国側特使と金正恩委員長会談「合意」</vt:lpstr>
      <vt:lpstr>韓国側特使と金正恩委員長会談「合意」</vt:lpstr>
      <vt:lpstr>韓国側特使と金正恩委員長会談「合意」</vt:lpstr>
      <vt:lpstr>韓国側特使と金正恩委員長会談「合意」</vt:lpstr>
      <vt:lpstr> オリンピック後が「焦点」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平昌五輪と 朝鮮半島情勢</dc:title>
  <dc:creator>yoshio watanabe</dc:creator>
  <cp:lastModifiedBy>Hiroshi Noma</cp:lastModifiedBy>
  <cp:revision>38</cp:revision>
  <cp:lastPrinted>2018-03-07T03:23:28Z</cp:lastPrinted>
  <dcterms:created xsi:type="dcterms:W3CDTF">2018-03-06T07:53:16Z</dcterms:created>
  <dcterms:modified xsi:type="dcterms:W3CDTF">2018-03-09T03:52:12Z</dcterms:modified>
</cp:coreProperties>
</file>