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10021888" cy="68881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0" autoAdjust="0"/>
    <p:restoredTop sz="94660"/>
  </p:normalViewPr>
  <p:slideViewPr>
    <p:cSldViewPr snapToGrid="0">
      <p:cViewPr varScale="1">
        <p:scale>
          <a:sx n="93" d="100"/>
          <a:sy n="93" d="100"/>
        </p:scale>
        <p:origin x="92" y="3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BD4FB1-17B7-4851-9CE5-1163A78D13CC}"/>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511BFD17-2E0F-464E-98EE-01BC35356F8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F2D0B549-C36C-41BC-BF39-07BB70B3CC02}"/>
              </a:ext>
            </a:extLst>
          </p:cNvPr>
          <p:cNvSpPr>
            <a:spLocks noGrp="1"/>
          </p:cNvSpPr>
          <p:nvPr>
            <p:ph type="dt" sz="half" idx="10"/>
          </p:nvPr>
        </p:nvSpPr>
        <p:spPr/>
        <p:txBody>
          <a:bodyPr/>
          <a:lstStyle/>
          <a:p>
            <a:fld id="{145A1BB0-3F96-4F1B-B426-F5361B0501D0}" type="datetimeFigureOut">
              <a:rPr kumimoji="1" lang="ja-JP" altLang="en-US" smtClean="0"/>
              <a:t>2018/4/13</a:t>
            </a:fld>
            <a:endParaRPr kumimoji="1" lang="ja-JP" altLang="en-US"/>
          </a:p>
        </p:txBody>
      </p:sp>
      <p:sp>
        <p:nvSpPr>
          <p:cNvPr id="5" name="フッター プレースホルダー 4">
            <a:extLst>
              <a:ext uri="{FF2B5EF4-FFF2-40B4-BE49-F238E27FC236}">
                <a16:creationId xmlns:a16="http://schemas.microsoft.com/office/drawing/2014/main" id="{EC1A898D-C59A-4389-AF21-6AF5977EFC0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DF8FCE0-5B1B-4445-954F-F92CFBE6927B}"/>
              </a:ext>
            </a:extLst>
          </p:cNvPr>
          <p:cNvSpPr>
            <a:spLocks noGrp="1"/>
          </p:cNvSpPr>
          <p:nvPr>
            <p:ph type="sldNum" sz="quarter" idx="12"/>
          </p:nvPr>
        </p:nvSpPr>
        <p:spPr/>
        <p:txBody>
          <a:bodyPr/>
          <a:lstStyle/>
          <a:p>
            <a:fld id="{2D188457-5152-49A7-B0EB-90C98C77B7A3}" type="slidenum">
              <a:rPr kumimoji="1" lang="ja-JP" altLang="en-US" smtClean="0"/>
              <a:t>‹#›</a:t>
            </a:fld>
            <a:endParaRPr kumimoji="1" lang="ja-JP" altLang="en-US"/>
          </a:p>
        </p:txBody>
      </p:sp>
    </p:spTree>
    <p:extLst>
      <p:ext uri="{BB962C8B-B14F-4D97-AF65-F5344CB8AC3E}">
        <p14:creationId xmlns:p14="http://schemas.microsoft.com/office/powerpoint/2010/main" val="3351573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3678158-FF1A-4DE9-9C32-657615A9461E}"/>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1BA73B5-1EC0-4FC7-B845-03206AE287E2}"/>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CD72F82-CC36-4D1D-A4AC-7959F5888A8B}"/>
              </a:ext>
            </a:extLst>
          </p:cNvPr>
          <p:cNvSpPr>
            <a:spLocks noGrp="1"/>
          </p:cNvSpPr>
          <p:nvPr>
            <p:ph type="dt" sz="half" idx="10"/>
          </p:nvPr>
        </p:nvSpPr>
        <p:spPr/>
        <p:txBody>
          <a:bodyPr/>
          <a:lstStyle/>
          <a:p>
            <a:fld id="{145A1BB0-3F96-4F1B-B426-F5361B0501D0}" type="datetimeFigureOut">
              <a:rPr kumimoji="1" lang="ja-JP" altLang="en-US" smtClean="0"/>
              <a:t>2018/4/13</a:t>
            </a:fld>
            <a:endParaRPr kumimoji="1" lang="ja-JP" altLang="en-US"/>
          </a:p>
        </p:txBody>
      </p:sp>
      <p:sp>
        <p:nvSpPr>
          <p:cNvPr id="5" name="フッター プレースホルダー 4">
            <a:extLst>
              <a:ext uri="{FF2B5EF4-FFF2-40B4-BE49-F238E27FC236}">
                <a16:creationId xmlns:a16="http://schemas.microsoft.com/office/drawing/2014/main" id="{ED67177A-C89A-4953-80AB-E0D58E6FC28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A582851-61EE-4DA4-825F-4EE19CAAE07F}"/>
              </a:ext>
            </a:extLst>
          </p:cNvPr>
          <p:cNvSpPr>
            <a:spLocks noGrp="1"/>
          </p:cNvSpPr>
          <p:nvPr>
            <p:ph type="sldNum" sz="quarter" idx="12"/>
          </p:nvPr>
        </p:nvSpPr>
        <p:spPr/>
        <p:txBody>
          <a:bodyPr/>
          <a:lstStyle/>
          <a:p>
            <a:fld id="{2D188457-5152-49A7-B0EB-90C98C77B7A3}" type="slidenum">
              <a:rPr kumimoji="1" lang="ja-JP" altLang="en-US" smtClean="0"/>
              <a:t>‹#›</a:t>
            </a:fld>
            <a:endParaRPr kumimoji="1" lang="ja-JP" altLang="en-US"/>
          </a:p>
        </p:txBody>
      </p:sp>
    </p:spTree>
    <p:extLst>
      <p:ext uri="{BB962C8B-B14F-4D97-AF65-F5344CB8AC3E}">
        <p14:creationId xmlns:p14="http://schemas.microsoft.com/office/powerpoint/2010/main" val="4244779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62172896-7404-49E9-A976-EE44723E4A76}"/>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9C6248C7-D99A-4553-A5D3-9098F6488EAF}"/>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ED9A756-EF84-4D2C-A0DF-295C478743DD}"/>
              </a:ext>
            </a:extLst>
          </p:cNvPr>
          <p:cNvSpPr>
            <a:spLocks noGrp="1"/>
          </p:cNvSpPr>
          <p:nvPr>
            <p:ph type="dt" sz="half" idx="10"/>
          </p:nvPr>
        </p:nvSpPr>
        <p:spPr/>
        <p:txBody>
          <a:bodyPr/>
          <a:lstStyle/>
          <a:p>
            <a:fld id="{145A1BB0-3F96-4F1B-B426-F5361B0501D0}" type="datetimeFigureOut">
              <a:rPr kumimoji="1" lang="ja-JP" altLang="en-US" smtClean="0"/>
              <a:t>2018/4/13</a:t>
            </a:fld>
            <a:endParaRPr kumimoji="1" lang="ja-JP" altLang="en-US"/>
          </a:p>
        </p:txBody>
      </p:sp>
      <p:sp>
        <p:nvSpPr>
          <p:cNvPr id="5" name="フッター プレースホルダー 4">
            <a:extLst>
              <a:ext uri="{FF2B5EF4-FFF2-40B4-BE49-F238E27FC236}">
                <a16:creationId xmlns:a16="http://schemas.microsoft.com/office/drawing/2014/main" id="{DC7B7D6E-8B44-4F3C-A4F0-7C67604AFAF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86F7457-EE21-48E3-980C-CAF60F0CA193}"/>
              </a:ext>
            </a:extLst>
          </p:cNvPr>
          <p:cNvSpPr>
            <a:spLocks noGrp="1"/>
          </p:cNvSpPr>
          <p:nvPr>
            <p:ph type="sldNum" sz="quarter" idx="12"/>
          </p:nvPr>
        </p:nvSpPr>
        <p:spPr/>
        <p:txBody>
          <a:bodyPr/>
          <a:lstStyle/>
          <a:p>
            <a:fld id="{2D188457-5152-49A7-B0EB-90C98C77B7A3}" type="slidenum">
              <a:rPr kumimoji="1" lang="ja-JP" altLang="en-US" smtClean="0"/>
              <a:t>‹#›</a:t>
            </a:fld>
            <a:endParaRPr kumimoji="1" lang="ja-JP" altLang="en-US"/>
          </a:p>
        </p:txBody>
      </p:sp>
    </p:spTree>
    <p:extLst>
      <p:ext uri="{BB962C8B-B14F-4D97-AF65-F5344CB8AC3E}">
        <p14:creationId xmlns:p14="http://schemas.microsoft.com/office/powerpoint/2010/main" val="42159208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48310BE-0087-4C09-96C8-B1C6B8DDAD0A}"/>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B220942-ED63-4712-83DE-C17881FED5B6}"/>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32B6F2F-1FB1-4260-BD04-955C162E410B}"/>
              </a:ext>
            </a:extLst>
          </p:cNvPr>
          <p:cNvSpPr>
            <a:spLocks noGrp="1"/>
          </p:cNvSpPr>
          <p:nvPr>
            <p:ph type="dt" sz="half" idx="10"/>
          </p:nvPr>
        </p:nvSpPr>
        <p:spPr/>
        <p:txBody>
          <a:bodyPr/>
          <a:lstStyle/>
          <a:p>
            <a:fld id="{145A1BB0-3F96-4F1B-B426-F5361B0501D0}" type="datetimeFigureOut">
              <a:rPr kumimoji="1" lang="ja-JP" altLang="en-US" smtClean="0"/>
              <a:t>2018/4/13</a:t>
            </a:fld>
            <a:endParaRPr kumimoji="1" lang="ja-JP" altLang="en-US"/>
          </a:p>
        </p:txBody>
      </p:sp>
      <p:sp>
        <p:nvSpPr>
          <p:cNvPr id="5" name="フッター プレースホルダー 4">
            <a:extLst>
              <a:ext uri="{FF2B5EF4-FFF2-40B4-BE49-F238E27FC236}">
                <a16:creationId xmlns:a16="http://schemas.microsoft.com/office/drawing/2014/main" id="{BBFC6A02-EDE1-48B5-B724-C80D90896A7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C253539-9686-4498-B785-1B6DB1DE04FF}"/>
              </a:ext>
            </a:extLst>
          </p:cNvPr>
          <p:cNvSpPr>
            <a:spLocks noGrp="1"/>
          </p:cNvSpPr>
          <p:nvPr>
            <p:ph type="sldNum" sz="quarter" idx="12"/>
          </p:nvPr>
        </p:nvSpPr>
        <p:spPr/>
        <p:txBody>
          <a:bodyPr/>
          <a:lstStyle/>
          <a:p>
            <a:fld id="{2D188457-5152-49A7-B0EB-90C98C77B7A3}" type="slidenum">
              <a:rPr kumimoji="1" lang="ja-JP" altLang="en-US" smtClean="0"/>
              <a:t>‹#›</a:t>
            </a:fld>
            <a:endParaRPr kumimoji="1" lang="ja-JP" altLang="en-US"/>
          </a:p>
        </p:txBody>
      </p:sp>
    </p:spTree>
    <p:extLst>
      <p:ext uri="{BB962C8B-B14F-4D97-AF65-F5344CB8AC3E}">
        <p14:creationId xmlns:p14="http://schemas.microsoft.com/office/powerpoint/2010/main" val="14245009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7149756-F6E0-42A9-A5CD-AB65D02E45DF}"/>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6EC6E605-41A5-4377-8D6D-0671FBB5DC1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0F7E13D1-831F-4BEE-A0F9-66DED3D6FCFA}"/>
              </a:ext>
            </a:extLst>
          </p:cNvPr>
          <p:cNvSpPr>
            <a:spLocks noGrp="1"/>
          </p:cNvSpPr>
          <p:nvPr>
            <p:ph type="dt" sz="half" idx="10"/>
          </p:nvPr>
        </p:nvSpPr>
        <p:spPr/>
        <p:txBody>
          <a:bodyPr/>
          <a:lstStyle/>
          <a:p>
            <a:fld id="{145A1BB0-3F96-4F1B-B426-F5361B0501D0}" type="datetimeFigureOut">
              <a:rPr kumimoji="1" lang="ja-JP" altLang="en-US" smtClean="0"/>
              <a:t>2018/4/13</a:t>
            </a:fld>
            <a:endParaRPr kumimoji="1" lang="ja-JP" altLang="en-US"/>
          </a:p>
        </p:txBody>
      </p:sp>
      <p:sp>
        <p:nvSpPr>
          <p:cNvPr id="5" name="フッター プレースホルダー 4">
            <a:extLst>
              <a:ext uri="{FF2B5EF4-FFF2-40B4-BE49-F238E27FC236}">
                <a16:creationId xmlns:a16="http://schemas.microsoft.com/office/drawing/2014/main" id="{175E4A94-6A1D-4D61-BF8A-62538ABA2CC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0EBE5D6-E889-4A04-B80F-A8ACEC9E05D4}"/>
              </a:ext>
            </a:extLst>
          </p:cNvPr>
          <p:cNvSpPr>
            <a:spLocks noGrp="1"/>
          </p:cNvSpPr>
          <p:nvPr>
            <p:ph type="sldNum" sz="quarter" idx="12"/>
          </p:nvPr>
        </p:nvSpPr>
        <p:spPr/>
        <p:txBody>
          <a:bodyPr/>
          <a:lstStyle/>
          <a:p>
            <a:fld id="{2D188457-5152-49A7-B0EB-90C98C77B7A3}" type="slidenum">
              <a:rPr kumimoji="1" lang="ja-JP" altLang="en-US" smtClean="0"/>
              <a:t>‹#›</a:t>
            </a:fld>
            <a:endParaRPr kumimoji="1" lang="ja-JP" altLang="en-US"/>
          </a:p>
        </p:txBody>
      </p:sp>
    </p:spTree>
    <p:extLst>
      <p:ext uri="{BB962C8B-B14F-4D97-AF65-F5344CB8AC3E}">
        <p14:creationId xmlns:p14="http://schemas.microsoft.com/office/powerpoint/2010/main" val="1135392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95BF20D-7DB5-49E3-AAFD-6DCEABCE1753}"/>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CDBC522-E455-4EE1-A20A-F71F33AB6CE4}"/>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0D7EFEE3-5E5A-49E3-83F4-2D2D36C8A5CD}"/>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DD6C3820-1C64-4CA6-924C-B96288124A69}"/>
              </a:ext>
            </a:extLst>
          </p:cNvPr>
          <p:cNvSpPr>
            <a:spLocks noGrp="1"/>
          </p:cNvSpPr>
          <p:nvPr>
            <p:ph type="dt" sz="half" idx="10"/>
          </p:nvPr>
        </p:nvSpPr>
        <p:spPr/>
        <p:txBody>
          <a:bodyPr/>
          <a:lstStyle/>
          <a:p>
            <a:fld id="{145A1BB0-3F96-4F1B-B426-F5361B0501D0}" type="datetimeFigureOut">
              <a:rPr kumimoji="1" lang="ja-JP" altLang="en-US" smtClean="0"/>
              <a:t>2018/4/13</a:t>
            </a:fld>
            <a:endParaRPr kumimoji="1" lang="ja-JP" altLang="en-US"/>
          </a:p>
        </p:txBody>
      </p:sp>
      <p:sp>
        <p:nvSpPr>
          <p:cNvPr id="6" name="フッター プレースホルダー 5">
            <a:extLst>
              <a:ext uri="{FF2B5EF4-FFF2-40B4-BE49-F238E27FC236}">
                <a16:creationId xmlns:a16="http://schemas.microsoft.com/office/drawing/2014/main" id="{BD9E68D6-4756-4BAF-8F99-E687303F8ABF}"/>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842041A3-6E70-44D0-80DD-ECEF1EADE314}"/>
              </a:ext>
            </a:extLst>
          </p:cNvPr>
          <p:cNvSpPr>
            <a:spLocks noGrp="1"/>
          </p:cNvSpPr>
          <p:nvPr>
            <p:ph type="sldNum" sz="quarter" idx="12"/>
          </p:nvPr>
        </p:nvSpPr>
        <p:spPr/>
        <p:txBody>
          <a:bodyPr/>
          <a:lstStyle/>
          <a:p>
            <a:fld id="{2D188457-5152-49A7-B0EB-90C98C77B7A3}" type="slidenum">
              <a:rPr kumimoji="1" lang="ja-JP" altLang="en-US" smtClean="0"/>
              <a:t>‹#›</a:t>
            </a:fld>
            <a:endParaRPr kumimoji="1" lang="ja-JP" altLang="en-US"/>
          </a:p>
        </p:txBody>
      </p:sp>
    </p:spTree>
    <p:extLst>
      <p:ext uri="{BB962C8B-B14F-4D97-AF65-F5344CB8AC3E}">
        <p14:creationId xmlns:p14="http://schemas.microsoft.com/office/powerpoint/2010/main" val="28236253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67865D-0FF2-4E00-AC2C-15A2CA2A43DA}"/>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AAD77F5-5F8C-47EC-B8CC-ED019D9243A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4BDCA8E1-D4EC-45E7-9043-5BB92CCF9A95}"/>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19E0020E-B5A6-4127-8AD6-972DD29C27E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F7AAE03C-93FF-4E38-9C06-444B3998CF6C}"/>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7D2D33D6-F38B-4BCD-A484-C892A7516105}"/>
              </a:ext>
            </a:extLst>
          </p:cNvPr>
          <p:cNvSpPr>
            <a:spLocks noGrp="1"/>
          </p:cNvSpPr>
          <p:nvPr>
            <p:ph type="dt" sz="half" idx="10"/>
          </p:nvPr>
        </p:nvSpPr>
        <p:spPr/>
        <p:txBody>
          <a:bodyPr/>
          <a:lstStyle/>
          <a:p>
            <a:fld id="{145A1BB0-3F96-4F1B-B426-F5361B0501D0}" type="datetimeFigureOut">
              <a:rPr kumimoji="1" lang="ja-JP" altLang="en-US" smtClean="0"/>
              <a:t>2018/4/13</a:t>
            </a:fld>
            <a:endParaRPr kumimoji="1" lang="ja-JP" altLang="en-US"/>
          </a:p>
        </p:txBody>
      </p:sp>
      <p:sp>
        <p:nvSpPr>
          <p:cNvPr id="8" name="フッター プレースホルダー 7">
            <a:extLst>
              <a:ext uri="{FF2B5EF4-FFF2-40B4-BE49-F238E27FC236}">
                <a16:creationId xmlns:a16="http://schemas.microsoft.com/office/drawing/2014/main" id="{B9340D8C-F547-42AA-B8BF-181ACB09420B}"/>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2C7674B6-E02B-45DF-BC22-376853E07697}"/>
              </a:ext>
            </a:extLst>
          </p:cNvPr>
          <p:cNvSpPr>
            <a:spLocks noGrp="1"/>
          </p:cNvSpPr>
          <p:nvPr>
            <p:ph type="sldNum" sz="quarter" idx="12"/>
          </p:nvPr>
        </p:nvSpPr>
        <p:spPr/>
        <p:txBody>
          <a:bodyPr/>
          <a:lstStyle/>
          <a:p>
            <a:fld id="{2D188457-5152-49A7-B0EB-90C98C77B7A3}" type="slidenum">
              <a:rPr kumimoji="1" lang="ja-JP" altLang="en-US" smtClean="0"/>
              <a:t>‹#›</a:t>
            </a:fld>
            <a:endParaRPr kumimoji="1" lang="ja-JP" altLang="en-US"/>
          </a:p>
        </p:txBody>
      </p:sp>
    </p:spTree>
    <p:extLst>
      <p:ext uri="{BB962C8B-B14F-4D97-AF65-F5344CB8AC3E}">
        <p14:creationId xmlns:p14="http://schemas.microsoft.com/office/powerpoint/2010/main" val="23621648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E8EAC02-DB2E-43FF-810C-36F7652F8AC5}"/>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33F23E24-D7AF-43CE-9BD8-F03BC5B5655C}"/>
              </a:ext>
            </a:extLst>
          </p:cNvPr>
          <p:cNvSpPr>
            <a:spLocks noGrp="1"/>
          </p:cNvSpPr>
          <p:nvPr>
            <p:ph type="dt" sz="half" idx="10"/>
          </p:nvPr>
        </p:nvSpPr>
        <p:spPr/>
        <p:txBody>
          <a:bodyPr/>
          <a:lstStyle/>
          <a:p>
            <a:fld id="{145A1BB0-3F96-4F1B-B426-F5361B0501D0}" type="datetimeFigureOut">
              <a:rPr kumimoji="1" lang="ja-JP" altLang="en-US" smtClean="0"/>
              <a:t>2018/4/13</a:t>
            </a:fld>
            <a:endParaRPr kumimoji="1" lang="ja-JP" altLang="en-US"/>
          </a:p>
        </p:txBody>
      </p:sp>
      <p:sp>
        <p:nvSpPr>
          <p:cNvPr id="4" name="フッター プレースホルダー 3">
            <a:extLst>
              <a:ext uri="{FF2B5EF4-FFF2-40B4-BE49-F238E27FC236}">
                <a16:creationId xmlns:a16="http://schemas.microsoft.com/office/drawing/2014/main" id="{F9517D36-BDA3-42F7-B335-1A3A371DCAC4}"/>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4EE8111F-8FD3-478F-9DCB-BFE530CDD9E6}"/>
              </a:ext>
            </a:extLst>
          </p:cNvPr>
          <p:cNvSpPr>
            <a:spLocks noGrp="1"/>
          </p:cNvSpPr>
          <p:nvPr>
            <p:ph type="sldNum" sz="quarter" idx="12"/>
          </p:nvPr>
        </p:nvSpPr>
        <p:spPr/>
        <p:txBody>
          <a:bodyPr/>
          <a:lstStyle/>
          <a:p>
            <a:fld id="{2D188457-5152-49A7-B0EB-90C98C77B7A3}" type="slidenum">
              <a:rPr kumimoji="1" lang="ja-JP" altLang="en-US" smtClean="0"/>
              <a:t>‹#›</a:t>
            </a:fld>
            <a:endParaRPr kumimoji="1" lang="ja-JP" altLang="en-US"/>
          </a:p>
        </p:txBody>
      </p:sp>
    </p:spTree>
    <p:extLst>
      <p:ext uri="{BB962C8B-B14F-4D97-AF65-F5344CB8AC3E}">
        <p14:creationId xmlns:p14="http://schemas.microsoft.com/office/powerpoint/2010/main" val="30961083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B21350C9-D5F1-419A-A7B6-C27F5C84D613}"/>
              </a:ext>
            </a:extLst>
          </p:cNvPr>
          <p:cNvSpPr>
            <a:spLocks noGrp="1"/>
          </p:cNvSpPr>
          <p:nvPr>
            <p:ph type="dt" sz="half" idx="10"/>
          </p:nvPr>
        </p:nvSpPr>
        <p:spPr/>
        <p:txBody>
          <a:bodyPr/>
          <a:lstStyle/>
          <a:p>
            <a:fld id="{145A1BB0-3F96-4F1B-B426-F5361B0501D0}" type="datetimeFigureOut">
              <a:rPr kumimoji="1" lang="ja-JP" altLang="en-US" smtClean="0"/>
              <a:t>2018/4/13</a:t>
            </a:fld>
            <a:endParaRPr kumimoji="1" lang="ja-JP" altLang="en-US"/>
          </a:p>
        </p:txBody>
      </p:sp>
      <p:sp>
        <p:nvSpPr>
          <p:cNvPr id="3" name="フッター プレースホルダー 2">
            <a:extLst>
              <a:ext uri="{FF2B5EF4-FFF2-40B4-BE49-F238E27FC236}">
                <a16:creationId xmlns:a16="http://schemas.microsoft.com/office/drawing/2014/main" id="{A232F7EE-420B-4572-8DDF-B2C739A36B41}"/>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3AA6B38D-B96C-473F-B043-C364E06FA46E}"/>
              </a:ext>
            </a:extLst>
          </p:cNvPr>
          <p:cNvSpPr>
            <a:spLocks noGrp="1"/>
          </p:cNvSpPr>
          <p:nvPr>
            <p:ph type="sldNum" sz="quarter" idx="12"/>
          </p:nvPr>
        </p:nvSpPr>
        <p:spPr/>
        <p:txBody>
          <a:bodyPr/>
          <a:lstStyle/>
          <a:p>
            <a:fld id="{2D188457-5152-49A7-B0EB-90C98C77B7A3}" type="slidenum">
              <a:rPr kumimoji="1" lang="ja-JP" altLang="en-US" smtClean="0"/>
              <a:t>‹#›</a:t>
            </a:fld>
            <a:endParaRPr kumimoji="1" lang="ja-JP" altLang="en-US"/>
          </a:p>
        </p:txBody>
      </p:sp>
    </p:spTree>
    <p:extLst>
      <p:ext uri="{BB962C8B-B14F-4D97-AF65-F5344CB8AC3E}">
        <p14:creationId xmlns:p14="http://schemas.microsoft.com/office/powerpoint/2010/main" val="998885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FE9FD1E-1B7C-45BE-B4CE-0661E40BA775}"/>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2538681E-79A9-4CE8-8366-2DB400006BF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45B1022B-814E-486E-9687-C06FF207C3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DC2193D0-C3B1-44B5-AF61-69F39D98B7D4}"/>
              </a:ext>
            </a:extLst>
          </p:cNvPr>
          <p:cNvSpPr>
            <a:spLocks noGrp="1"/>
          </p:cNvSpPr>
          <p:nvPr>
            <p:ph type="dt" sz="half" idx="10"/>
          </p:nvPr>
        </p:nvSpPr>
        <p:spPr/>
        <p:txBody>
          <a:bodyPr/>
          <a:lstStyle/>
          <a:p>
            <a:fld id="{145A1BB0-3F96-4F1B-B426-F5361B0501D0}" type="datetimeFigureOut">
              <a:rPr kumimoji="1" lang="ja-JP" altLang="en-US" smtClean="0"/>
              <a:t>2018/4/13</a:t>
            </a:fld>
            <a:endParaRPr kumimoji="1" lang="ja-JP" altLang="en-US"/>
          </a:p>
        </p:txBody>
      </p:sp>
      <p:sp>
        <p:nvSpPr>
          <p:cNvPr id="6" name="フッター プレースホルダー 5">
            <a:extLst>
              <a:ext uri="{FF2B5EF4-FFF2-40B4-BE49-F238E27FC236}">
                <a16:creationId xmlns:a16="http://schemas.microsoft.com/office/drawing/2014/main" id="{B8052E0B-B04D-4C3A-85C8-BD95C7B6A70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F43CED7-30E1-4786-BD19-6250ADE5FD42}"/>
              </a:ext>
            </a:extLst>
          </p:cNvPr>
          <p:cNvSpPr>
            <a:spLocks noGrp="1"/>
          </p:cNvSpPr>
          <p:nvPr>
            <p:ph type="sldNum" sz="quarter" idx="12"/>
          </p:nvPr>
        </p:nvSpPr>
        <p:spPr/>
        <p:txBody>
          <a:bodyPr/>
          <a:lstStyle/>
          <a:p>
            <a:fld id="{2D188457-5152-49A7-B0EB-90C98C77B7A3}" type="slidenum">
              <a:rPr kumimoji="1" lang="ja-JP" altLang="en-US" smtClean="0"/>
              <a:t>‹#›</a:t>
            </a:fld>
            <a:endParaRPr kumimoji="1" lang="ja-JP" altLang="en-US"/>
          </a:p>
        </p:txBody>
      </p:sp>
    </p:spTree>
    <p:extLst>
      <p:ext uri="{BB962C8B-B14F-4D97-AF65-F5344CB8AC3E}">
        <p14:creationId xmlns:p14="http://schemas.microsoft.com/office/powerpoint/2010/main" val="2563492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696865C-AFDE-41CF-AFF1-F3BCBDD6873E}"/>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993BD675-B3E0-4944-8487-918DAE5D875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5E19D4A7-46C5-47A1-B829-C3014682B6F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3328DA24-C12B-458B-AAB4-0158ED984661}"/>
              </a:ext>
            </a:extLst>
          </p:cNvPr>
          <p:cNvSpPr>
            <a:spLocks noGrp="1"/>
          </p:cNvSpPr>
          <p:nvPr>
            <p:ph type="dt" sz="half" idx="10"/>
          </p:nvPr>
        </p:nvSpPr>
        <p:spPr/>
        <p:txBody>
          <a:bodyPr/>
          <a:lstStyle/>
          <a:p>
            <a:fld id="{145A1BB0-3F96-4F1B-B426-F5361B0501D0}" type="datetimeFigureOut">
              <a:rPr kumimoji="1" lang="ja-JP" altLang="en-US" smtClean="0"/>
              <a:t>2018/4/13</a:t>
            </a:fld>
            <a:endParaRPr kumimoji="1" lang="ja-JP" altLang="en-US"/>
          </a:p>
        </p:txBody>
      </p:sp>
      <p:sp>
        <p:nvSpPr>
          <p:cNvPr id="6" name="フッター プレースホルダー 5">
            <a:extLst>
              <a:ext uri="{FF2B5EF4-FFF2-40B4-BE49-F238E27FC236}">
                <a16:creationId xmlns:a16="http://schemas.microsoft.com/office/drawing/2014/main" id="{160EF4E3-B9F2-4B19-8447-23E6179FBEC5}"/>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49E096F-E7EA-46F9-AA88-B64A38BB655E}"/>
              </a:ext>
            </a:extLst>
          </p:cNvPr>
          <p:cNvSpPr>
            <a:spLocks noGrp="1"/>
          </p:cNvSpPr>
          <p:nvPr>
            <p:ph type="sldNum" sz="quarter" idx="12"/>
          </p:nvPr>
        </p:nvSpPr>
        <p:spPr/>
        <p:txBody>
          <a:bodyPr/>
          <a:lstStyle/>
          <a:p>
            <a:fld id="{2D188457-5152-49A7-B0EB-90C98C77B7A3}" type="slidenum">
              <a:rPr kumimoji="1" lang="ja-JP" altLang="en-US" smtClean="0"/>
              <a:t>‹#›</a:t>
            </a:fld>
            <a:endParaRPr kumimoji="1" lang="ja-JP" altLang="en-US"/>
          </a:p>
        </p:txBody>
      </p:sp>
    </p:spTree>
    <p:extLst>
      <p:ext uri="{BB962C8B-B14F-4D97-AF65-F5344CB8AC3E}">
        <p14:creationId xmlns:p14="http://schemas.microsoft.com/office/powerpoint/2010/main" val="37293069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DA4C563C-2778-45AA-A396-47A936ECBC9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7EBE271-6EDF-4536-9486-3FD0B9D3E69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374C96D-12CE-43D1-BDF0-6814C961842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5A1BB0-3F96-4F1B-B426-F5361B0501D0}" type="datetimeFigureOut">
              <a:rPr kumimoji="1" lang="ja-JP" altLang="en-US" smtClean="0"/>
              <a:t>2018/4/13</a:t>
            </a:fld>
            <a:endParaRPr kumimoji="1" lang="ja-JP" altLang="en-US"/>
          </a:p>
        </p:txBody>
      </p:sp>
      <p:sp>
        <p:nvSpPr>
          <p:cNvPr id="5" name="フッター プレースホルダー 4">
            <a:extLst>
              <a:ext uri="{FF2B5EF4-FFF2-40B4-BE49-F238E27FC236}">
                <a16:creationId xmlns:a16="http://schemas.microsoft.com/office/drawing/2014/main" id="{7435758C-A4C6-46F3-9FB2-6BEB3227173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E9504BA6-0AC5-42BD-B97F-AA2237FCE1C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188457-5152-49A7-B0EB-90C98C77B7A3}" type="slidenum">
              <a:rPr kumimoji="1" lang="ja-JP" altLang="en-US" smtClean="0"/>
              <a:t>‹#›</a:t>
            </a:fld>
            <a:endParaRPr kumimoji="1" lang="ja-JP" altLang="en-US"/>
          </a:p>
        </p:txBody>
      </p:sp>
    </p:spTree>
    <p:extLst>
      <p:ext uri="{BB962C8B-B14F-4D97-AF65-F5344CB8AC3E}">
        <p14:creationId xmlns:p14="http://schemas.microsoft.com/office/powerpoint/2010/main" val="36074216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a:extLst>
              <a:ext uri="{FF2B5EF4-FFF2-40B4-BE49-F238E27FC236}">
                <a16:creationId xmlns:a16="http://schemas.microsoft.com/office/drawing/2014/main" id="{F00B68FA-3A20-43DD-A62E-8ADF17792A29}"/>
              </a:ext>
            </a:extLst>
          </p:cNvPr>
          <p:cNvSpPr>
            <a:spLocks noGrp="1"/>
          </p:cNvSpPr>
          <p:nvPr>
            <p:ph type="ctrTitle"/>
          </p:nvPr>
        </p:nvSpPr>
        <p:spPr/>
        <p:txBody>
          <a:bodyPr/>
          <a:lstStyle/>
          <a:p>
            <a:r>
              <a:rPr kumimoji="1" lang="ja-JP" altLang="en-US" dirty="0">
                <a:latin typeface="HGP明朝E" panose="02020900000000000000" pitchFamily="18" charset="-128"/>
                <a:ea typeface="HGP明朝E" panose="02020900000000000000" pitchFamily="18" charset="-128"/>
              </a:rPr>
              <a:t>米中「貿易戦争」</a:t>
            </a:r>
          </a:p>
        </p:txBody>
      </p:sp>
      <p:sp>
        <p:nvSpPr>
          <p:cNvPr id="7" name="字幕 6">
            <a:extLst>
              <a:ext uri="{FF2B5EF4-FFF2-40B4-BE49-F238E27FC236}">
                <a16:creationId xmlns:a16="http://schemas.microsoft.com/office/drawing/2014/main" id="{71D9A79C-DE15-4805-8C47-7B5CFE1ECFCA}"/>
              </a:ext>
            </a:extLst>
          </p:cNvPr>
          <p:cNvSpPr>
            <a:spLocks noGrp="1"/>
          </p:cNvSpPr>
          <p:nvPr>
            <p:ph type="subTitle" idx="1"/>
          </p:nvPr>
        </p:nvSpPr>
        <p:spPr>
          <a:xfrm>
            <a:off x="1524000" y="4138302"/>
            <a:ext cx="9144000" cy="804958"/>
          </a:xfrm>
        </p:spPr>
        <p:txBody>
          <a:bodyPr>
            <a:normAutofit/>
          </a:bodyPr>
          <a:lstStyle/>
          <a:p>
            <a:r>
              <a:rPr kumimoji="1" lang="ja-JP" altLang="en-US" sz="3600" dirty="0">
                <a:latin typeface="HGP明朝E" panose="02020900000000000000" pitchFamily="18" charset="-128"/>
                <a:ea typeface="HGP明朝E" panose="02020900000000000000" pitchFamily="18" charset="-128"/>
              </a:rPr>
              <a:t>情報パック４月号</a:t>
            </a:r>
          </a:p>
        </p:txBody>
      </p:sp>
    </p:spTree>
    <p:extLst>
      <p:ext uri="{BB962C8B-B14F-4D97-AF65-F5344CB8AC3E}">
        <p14:creationId xmlns:p14="http://schemas.microsoft.com/office/powerpoint/2010/main" val="28134833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DECD0FA-B39E-4DBC-BB5D-FD4971709589}"/>
              </a:ext>
            </a:extLst>
          </p:cNvPr>
          <p:cNvSpPr>
            <a:spLocks noGrp="1"/>
          </p:cNvSpPr>
          <p:nvPr>
            <p:ph type="title"/>
          </p:nvPr>
        </p:nvSpPr>
        <p:spPr>
          <a:xfrm>
            <a:off x="838200" y="381569"/>
            <a:ext cx="10515600" cy="965962"/>
          </a:xfrm>
        </p:spPr>
        <p:txBody>
          <a:bodyPr>
            <a:normAutofit/>
          </a:bodyPr>
          <a:lstStyle/>
          <a:p>
            <a:r>
              <a:rPr lang="ja-JP" altLang="en-US" sz="4000" dirty="0">
                <a:latin typeface="HGP明朝E" panose="02020900000000000000" pitchFamily="18" charset="-128"/>
                <a:ea typeface="HGP明朝E" panose="02020900000000000000" pitchFamily="18" charset="-128"/>
              </a:rPr>
              <a:t>米中の貿易摩擦をめぐる動き</a:t>
            </a:r>
            <a:endParaRPr kumimoji="1" lang="ja-JP" altLang="en-US" sz="4000" dirty="0">
              <a:latin typeface="HGP明朝E" panose="02020900000000000000" pitchFamily="18" charset="-128"/>
              <a:ea typeface="HGP明朝E" panose="02020900000000000000" pitchFamily="18" charset="-128"/>
            </a:endParaRPr>
          </a:p>
        </p:txBody>
      </p:sp>
      <p:sp>
        <p:nvSpPr>
          <p:cNvPr id="3" name="コンテンツ プレースホルダー 2">
            <a:extLst>
              <a:ext uri="{FF2B5EF4-FFF2-40B4-BE49-F238E27FC236}">
                <a16:creationId xmlns:a16="http://schemas.microsoft.com/office/drawing/2014/main" id="{50827991-F4BA-4704-8C04-66AB344E957F}"/>
              </a:ext>
            </a:extLst>
          </p:cNvPr>
          <p:cNvSpPr>
            <a:spLocks noGrp="1"/>
          </p:cNvSpPr>
          <p:nvPr>
            <p:ph sz="half" idx="1"/>
          </p:nvPr>
        </p:nvSpPr>
        <p:spPr>
          <a:xfrm>
            <a:off x="585106" y="1567543"/>
            <a:ext cx="5434694" cy="5197641"/>
          </a:xfrm>
        </p:spPr>
        <p:txBody>
          <a:bodyPr>
            <a:normAutofit/>
          </a:bodyPr>
          <a:lstStyle/>
          <a:p>
            <a:pPr marL="0" indent="0">
              <a:lnSpc>
                <a:spcPct val="120000"/>
              </a:lnSpc>
              <a:buNone/>
            </a:pPr>
            <a:r>
              <a:rPr kumimoji="1" lang="ja-JP" altLang="en-US" dirty="0">
                <a:latin typeface="HGP明朝E" panose="02020900000000000000" pitchFamily="18" charset="-128"/>
                <a:ea typeface="HGP明朝E" panose="02020900000000000000" pitchFamily="18" charset="-128"/>
              </a:rPr>
              <a:t>①米国</a:t>
            </a:r>
            <a:endParaRPr lang="en-US" altLang="ja-JP" dirty="0">
              <a:latin typeface="HGP明朝E" panose="02020900000000000000" pitchFamily="18" charset="-128"/>
              <a:ea typeface="HGP明朝E" panose="02020900000000000000" pitchFamily="18" charset="-128"/>
            </a:endParaRPr>
          </a:p>
          <a:p>
            <a:pPr marL="457200" lvl="1" indent="0">
              <a:lnSpc>
                <a:spcPct val="120000"/>
              </a:lnSpc>
              <a:buNone/>
            </a:pPr>
            <a:r>
              <a:rPr kumimoji="1" lang="ja-JP" altLang="en-US" dirty="0">
                <a:latin typeface="HGP明朝E" panose="02020900000000000000" pitchFamily="18" charset="-128"/>
                <a:ea typeface="HGP明朝E" panose="02020900000000000000" pitchFamily="18" charset="-128"/>
              </a:rPr>
              <a:t>中国の知的財産権侵害などを理由に、中国製品に２５％の高関税を課す大統領令に署名（３月２２日）</a:t>
            </a:r>
            <a:endParaRPr kumimoji="1" lang="en-US" altLang="ja-JP" dirty="0">
              <a:latin typeface="HGP明朝E" panose="02020900000000000000" pitchFamily="18" charset="-128"/>
              <a:ea typeface="HGP明朝E" panose="02020900000000000000" pitchFamily="18" charset="-128"/>
            </a:endParaRPr>
          </a:p>
          <a:p>
            <a:pPr marL="457200" lvl="1" indent="0">
              <a:lnSpc>
                <a:spcPct val="120000"/>
              </a:lnSpc>
              <a:buNone/>
            </a:pPr>
            <a:r>
              <a:rPr lang="ja-JP" altLang="en-US" dirty="0">
                <a:latin typeface="HGP明朝E" panose="02020900000000000000" pitchFamily="18" charset="-128"/>
                <a:ea typeface="HGP明朝E" panose="02020900000000000000" pitchFamily="18" charset="-128"/>
              </a:rPr>
              <a:t>鉄鋼などの輸入制限発動（３月２３日）</a:t>
            </a:r>
            <a:endParaRPr lang="en-US" altLang="ja-JP" dirty="0">
              <a:latin typeface="HGP明朝E" panose="02020900000000000000" pitchFamily="18" charset="-128"/>
              <a:ea typeface="HGP明朝E" panose="02020900000000000000" pitchFamily="18" charset="-128"/>
            </a:endParaRPr>
          </a:p>
          <a:p>
            <a:pPr marL="0" indent="0">
              <a:lnSpc>
                <a:spcPct val="120000"/>
              </a:lnSpc>
              <a:buNone/>
            </a:pPr>
            <a:r>
              <a:rPr kumimoji="1" lang="ja-JP" altLang="en-US" dirty="0">
                <a:solidFill>
                  <a:srgbClr val="FF0000"/>
                </a:solidFill>
                <a:latin typeface="HGP明朝E" panose="02020900000000000000" pitchFamily="18" charset="-128"/>
                <a:ea typeface="HGP明朝E" panose="02020900000000000000" pitchFamily="18" charset="-128"/>
              </a:rPr>
              <a:t>②中国</a:t>
            </a:r>
            <a:endParaRPr kumimoji="1" lang="en-US" altLang="ja-JP" dirty="0">
              <a:solidFill>
                <a:srgbClr val="FF0000"/>
              </a:solidFill>
              <a:latin typeface="HGP明朝E" panose="02020900000000000000" pitchFamily="18" charset="-128"/>
              <a:ea typeface="HGP明朝E" panose="02020900000000000000" pitchFamily="18" charset="-128"/>
            </a:endParaRPr>
          </a:p>
          <a:p>
            <a:pPr marL="457200" lvl="1" indent="0">
              <a:lnSpc>
                <a:spcPct val="120000"/>
              </a:lnSpc>
              <a:buNone/>
            </a:pPr>
            <a:r>
              <a:rPr lang="ja-JP" altLang="en-US" dirty="0">
                <a:solidFill>
                  <a:srgbClr val="FF0000"/>
                </a:solidFill>
                <a:latin typeface="HGP明朝E" panose="02020900000000000000" pitchFamily="18" charset="-128"/>
                <a:ea typeface="HGP明朝E" panose="02020900000000000000" pitchFamily="18" charset="-128"/>
              </a:rPr>
              <a:t>鉄鋼輸入制限への対抗措置として、米国からの輸入品１２８項目に最大２５％の関税を課すと発表（３月２３日）。発動（４月２日）</a:t>
            </a:r>
            <a:endParaRPr lang="en-US" altLang="ja-JP" dirty="0">
              <a:solidFill>
                <a:srgbClr val="FF0000"/>
              </a:solidFill>
              <a:latin typeface="HGP明朝E" panose="02020900000000000000" pitchFamily="18" charset="-128"/>
              <a:ea typeface="HGP明朝E" panose="02020900000000000000" pitchFamily="18" charset="-128"/>
            </a:endParaRPr>
          </a:p>
          <a:p>
            <a:endParaRPr lang="en-US" altLang="ja-JP" dirty="0"/>
          </a:p>
          <a:p>
            <a:pPr marL="457200" lvl="1" indent="0">
              <a:buNone/>
            </a:pPr>
            <a:endParaRPr lang="en-US" altLang="ja-JP" dirty="0"/>
          </a:p>
          <a:p>
            <a:pPr marL="0" indent="0">
              <a:buNone/>
            </a:pPr>
            <a:endParaRPr lang="en-US" altLang="ja-JP" dirty="0"/>
          </a:p>
          <a:p>
            <a:endParaRPr kumimoji="1" lang="ja-JP" altLang="en-US" dirty="0"/>
          </a:p>
        </p:txBody>
      </p:sp>
      <p:pic>
        <p:nvPicPr>
          <p:cNvPr id="1026" name="Picture 2" descr="ãç±³ä¸­è²¿ææ¦äºãã®ç»åæ¤ç´¢çµæ">
            <a:extLst>
              <a:ext uri="{FF2B5EF4-FFF2-40B4-BE49-F238E27FC236}">
                <a16:creationId xmlns:a16="http://schemas.microsoft.com/office/drawing/2014/main" id="{BD43BB15-92E4-4644-8D13-5A8F97C1805D}"/>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410879" y="2167467"/>
            <a:ext cx="5434694" cy="28532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872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DECD0FA-B39E-4DBC-BB5D-FD4971709589}"/>
              </a:ext>
            </a:extLst>
          </p:cNvPr>
          <p:cNvSpPr>
            <a:spLocks noGrp="1"/>
          </p:cNvSpPr>
          <p:nvPr>
            <p:ph type="title"/>
          </p:nvPr>
        </p:nvSpPr>
        <p:spPr>
          <a:xfrm>
            <a:off x="838200" y="381569"/>
            <a:ext cx="10515600" cy="965962"/>
          </a:xfrm>
        </p:spPr>
        <p:txBody>
          <a:bodyPr>
            <a:normAutofit/>
          </a:bodyPr>
          <a:lstStyle/>
          <a:p>
            <a:r>
              <a:rPr lang="ja-JP" altLang="en-US" sz="4000" dirty="0">
                <a:latin typeface="HGP明朝E" panose="02020900000000000000" pitchFamily="18" charset="-128"/>
                <a:ea typeface="HGP明朝E" panose="02020900000000000000" pitchFamily="18" charset="-128"/>
              </a:rPr>
              <a:t>米中の貿易摩擦をめぐる動き</a:t>
            </a:r>
            <a:endParaRPr kumimoji="1" lang="ja-JP" altLang="en-US" sz="4000" dirty="0">
              <a:latin typeface="HGP明朝E" panose="02020900000000000000" pitchFamily="18" charset="-128"/>
              <a:ea typeface="HGP明朝E" panose="02020900000000000000" pitchFamily="18" charset="-128"/>
            </a:endParaRPr>
          </a:p>
        </p:txBody>
      </p:sp>
      <p:sp>
        <p:nvSpPr>
          <p:cNvPr id="3" name="コンテンツ プレースホルダー 2">
            <a:extLst>
              <a:ext uri="{FF2B5EF4-FFF2-40B4-BE49-F238E27FC236}">
                <a16:creationId xmlns:a16="http://schemas.microsoft.com/office/drawing/2014/main" id="{50827991-F4BA-4704-8C04-66AB344E957F}"/>
              </a:ext>
            </a:extLst>
          </p:cNvPr>
          <p:cNvSpPr>
            <a:spLocks noGrp="1"/>
          </p:cNvSpPr>
          <p:nvPr>
            <p:ph sz="half" idx="1"/>
          </p:nvPr>
        </p:nvSpPr>
        <p:spPr>
          <a:xfrm>
            <a:off x="776896" y="1567544"/>
            <a:ext cx="5242904" cy="4908888"/>
          </a:xfrm>
        </p:spPr>
        <p:txBody>
          <a:bodyPr>
            <a:normAutofit fontScale="92500" lnSpcReduction="20000"/>
          </a:bodyPr>
          <a:lstStyle/>
          <a:p>
            <a:pPr marL="0" indent="0">
              <a:lnSpc>
                <a:spcPct val="120000"/>
              </a:lnSpc>
              <a:buNone/>
            </a:pPr>
            <a:r>
              <a:rPr lang="ja-JP" altLang="en-US" dirty="0">
                <a:latin typeface="HGP明朝E" panose="02020900000000000000" pitchFamily="18" charset="-128"/>
                <a:ea typeface="HGP明朝E" panose="02020900000000000000" pitchFamily="18" charset="-128"/>
              </a:rPr>
              <a:t>③米国</a:t>
            </a:r>
            <a:endParaRPr lang="en-US" altLang="ja-JP" dirty="0">
              <a:latin typeface="HGP明朝E" panose="02020900000000000000" pitchFamily="18" charset="-128"/>
              <a:ea typeface="HGP明朝E" panose="02020900000000000000" pitchFamily="18" charset="-128"/>
            </a:endParaRPr>
          </a:p>
          <a:p>
            <a:pPr marL="457200" lvl="1" indent="0">
              <a:lnSpc>
                <a:spcPct val="120000"/>
              </a:lnSpc>
              <a:buNone/>
            </a:pPr>
            <a:r>
              <a:rPr lang="ja-JP" altLang="en-US" dirty="0">
                <a:latin typeface="HGP明朝E" panose="02020900000000000000" pitchFamily="18" charset="-128"/>
                <a:ea typeface="HGP明朝E" panose="02020900000000000000" pitchFamily="18" charset="-128"/>
              </a:rPr>
              <a:t>知財侵害の制裁として高関税を課す約１３００品目、総額５００億㌦の中国製品案を公表（４月３日）</a:t>
            </a:r>
            <a:endParaRPr lang="en-US" altLang="ja-JP" dirty="0">
              <a:latin typeface="HGP明朝E" panose="02020900000000000000" pitchFamily="18" charset="-128"/>
              <a:ea typeface="HGP明朝E" panose="02020900000000000000" pitchFamily="18" charset="-128"/>
            </a:endParaRPr>
          </a:p>
          <a:p>
            <a:pPr marL="0" indent="0">
              <a:lnSpc>
                <a:spcPct val="120000"/>
              </a:lnSpc>
              <a:buNone/>
            </a:pPr>
            <a:r>
              <a:rPr lang="ja-JP" altLang="en-US" dirty="0">
                <a:solidFill>
                  <a:srgbClr val="FF0000"/>
                </a:solidFill>
                <a:latin typeface="HGP明朝E" panose="02020900000000000000" pitchFamily="18" charset="-128"/>
                <a:ea typeface="HGP明朝E" panose="02020900000000000000" pitchFamily="18" charset="-128"/>
              </a:rPr>
              <a:t>④中国</a:t>
            </a:r>
            <a:endParaRPr lang="en-US" altLang="ja-JP" dirty="0">
              <a:solidFill>
                <a:srgbClr val="FF0000"/>
              </a:solidFill>
              <a:latin typeface="HGP明朝E" panose="02020900000000000000" pitchFamily="18" charset="-128"/>
              <a:ea typeface="HGP明朝E" panose="02020900000000000000" pitchFamily="18" charset="-128"/>
            </a:endParaRPr>
          </a:p>
          <a:p>
            <a:pPr marL="457200" lvl="1" indent="0">
              <a:lnSpc>
                <a:spcPct val="120000"/>
              </a:lnSpc>
              <a:buNone/>
            </a:pPr>
            <a:r>
              <a:rPr lang="ja-JP" altLang="en-US" dirty="0">
                <a:solidFill>
                  <a:srgbClr val="FF0000"/>
                </a:solidFill>
                <a:latin typeface="HGP明朝E" panose="02020900000000000000" pitchFamily="18" charset="-128"/>
                <a:ea typeface="HGP明朝E" panose="02020900000000000000" pitchFamily="18" charset="-128"/>
              </a:rPr>
              <a:t>対中制裁の報復として１０６品目、総額５００億㌦の米国製品に２５％の関税を課すと発表（４月４日）</a:t>
            </a:r>
            <a:endParaRPr lang="en-US" altLang="ja-JP" dirty="0">
              <a:solidFill>
                <a:srgbClr val="FF0000"/>
              </a:solidFill>
              <a:latin typeface="HGP明朝E" panose="02020900000000000000" pitchFamily="18" charset="-128"/>
              <a:ea typeface="HGP明朝E" panose="02020900000000000000" pitchFamily="18" charset="-128"/>
            </a:endParaRPr>
          </a:p>
          <a:p>
            <a:pPr marL="0" indent="0">
              <a:lnSpc>
                <a:spcPct val="120000"/>
              </a:lnSpc>
              <a:buNone/>
            </a:pPr>
            <a:r>
              <a:rPr lang="ja-JP" altLang="en-US" dirty="0">
                <a:latin typeface="HGP明朝E" panose="02020900000000000000" pitchFamily="18" charset="-128"/>
                <a:ea typeface="HGP明朝E" panose="02020900000000000000" pitchFamily="18" charset="-128"/>
              </a:rPr>
              <a:t>⑤米国</a:t>
            </a:r>
            <a:endParaRPr lang="en-US" altLang="ja-JP" dirty="0">
              <a:latin typeface="HGP明朝E" panose="02020900000000000000" pitchFamily="18" charset="-128"/>
              <a:ea typeface="HGP明朝E" panose="02020900000000000000" pitchFamily="18" charset="-128"/>
            </a:endParaRPr>
          </a:p>
          <a:p>
            <a:pPr marL="457200" lvl="1" indent="0">
              <a:lnSpc>
                <a:spcPct val="120000"/>
              </a:lnSpc>
              <a:buNone/>
            </a:pPr>
            <a:r>
              <a:rPr lang="ja-JP" altLang="en-US" dirty="0">
                <a:latin typeface="HGP明朝E" panose="02020900000000000000" pitchFamily="18" charset="-128"/>
                <a:ea typeface="HGP明朝E" panose="02020900000000000000" pitchFamily="18" charset="-128"/>
              </a:rPr>
              <a:t>トランプ氏が対中制裁の総額を５００億㌦から１５００億㌦に増額するように指示（４月５日）</a:t>
            </a:r>
            <a:endParaRPr lang="en-US" altLang="ja-JP" dirty="0">
              <a:latin typeface="HGP明朝E" panose="02020900000000000000" pitchFamily="18" charset="-128"/>
              <a:ea typeface="HGP明朝E" panose="02020900000000000000" pitchFamily="18" charset="-128"/>
            </a:endParaRPr>
          </a:p>
          <a:p>
            <a:endParaRPr lang="en-US" altLang="ja-JP" dirty="0"/>
          </a:p>
          <a:p>
            <a:pPr marL="457200" lvl="1" indent="0">
              <a:buNone/>
            </a:pPr>
            <a:endParaRPr lang="en-US" altLang="ja-JP" dirty="0"/>
          </a:p>
          <a:p>
            <a:pPr marL="0" indent="0">
              <a:buNone/>
            </a:pPr>
            <a:endParaRPr lang="en-US" altLang="ja-JP" dirty="0"/>
          </a:p>
          <a:p>
            <a:endParaRPr kumimoji="1" lang="ja-JP" altLang="en-US" dirty="0"/>
          </a:p>
        </p:txBody>
      </p:sp>
      <p:pic>
        <p:nvPicPr>
          <p:cNvPr id="2050" name="Picture 2" descr="ãç±³ä¸­è²¿ææ¦äºãã®ç»åæ¤ç´¢çµæ">
            <a:extLst>
              <a:ext uri="{FF2B5EF4-FFF2-40B4-BE49-F238E27FC236}">
                <a16:creationId xmlns:a16="http://schemas.microsoft.com/office/drawing/2014/main" id="{2E4EC432-675A-4E07-8008-5B1D77B5AA16}"/>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260172" y="2048932"/>
            <a:ext cx="5689601" cy="37930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670302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D09FE2-8846-4769-9740-3ED1291C36DD}"/>
              </a:ext>
            </a:extLst>
          </p:cNvPr>
          <p:cNvSpPr>
            <a:spLocks noGrp="1"/>
          </p:cNvSpPr>
          <p:nvPr>
            <p:ph type="title"/>
          </p:nvPr>
        </p:nvSpPr>
        <p:spPr/>
        <p:txBody>
          <a:bodyPr/>
          <a:lstStyle/>
          <a:p>
            <a:r>
              <a:rPr kumimoji="1" lang="ja-JP" altLang="en-US" dirty="0">
                <a:latin typeface="HGP明朝E" panose="02020900000000000000" pitchFamily="18" charset="-128"/>
                <a:ea typeface="HGP明朝E" panose="02020900000000000000" pitchFamily="18" charset="-128"/>
              </a:rPr>
              <a:t>米国の狙い</a:t>
            </a:r>
          </a:p>
        </p:txBody>
      </p:sp>
      <p:sp>
        <p:nvSpPr>
          <p:cNvPr id="5" name="コンテンツ プレースホルダー 4">
            <a:extLst>
              <a:ext uri="{FF2B5EF4-FFF2-40B4-BE49-F238E27FC236}">
                <a16:creationId xmlns:a16="http://schemas.microsoft.com/office/drawing/2014/main" id="{73B8233E-38F3-4401-8C28-8198E4D4FA06}"/>
              </a:ext>
            </a:extLst>
          </p:cNvPr>
          <p:cNvSpPr>
            <a:spLocks noGrp="1"/>
          </p:cNvSpPr>
          <p:nvPr>
            <p:ph idx="1"/>
          </p:nvPr>
        </p:nvSpPr>
        <p:spPr/>
        <p:txBody>
          <a:bodyPr/>
          <a:lstStyle/>
          <a:p>
            <a:pPr>
              <a:lnSpc>
                <a:spcPct val="100000"/>
              </a:lnSpc>
            </a:pPr>
            <a:r>
              <a:rPr kumimoji="1" lang="ja-JP" altLang="en-US" dirty="0">
                <a:latin typeface="HGP明朝E" panose="02020900000000000000" pitchFamily="18" charset="-128"/>
                <a:ea typeface="HGP明朝E" panose="02020900000000000000" pitchFamily="18" charset="-128"/>
              </a:rPr>
              <a:t>巨額貿易赤字の削減（</a:t>
            </a:r>
            <a:r>
              <a:rPr kumimoji="1" lang="en-US" altLang="ja-JP" dirty="0">
                <a:latin typeface="HGP明朝E" panose="02020900000000000000" pitchFamily="18" charset="-128"/>
                <a:ea typeface="HGP明朝E" panose="02020900000000000000" pitchFamily="18" charset="-128"/>
              </a:rPr>
              <a:t>2017</a:t>
            </a:r>
            <a:r>
              <a:rPr kumimoji="1" lang="ja-JP" altLang="en-US" dirty="0">
                <a:latin typeface="HGP明朝E" panose="02020900000000000000" pitchFamily="18" charset="-128"/>
                <a:ea typeface="HGP明朝E" panose="02020900000000000000" pitchFamily="18" charset="-128"/>
              </a:rPr>
              <a:t>年</a:t>
            </a:r>
            <a:r>
              <a:rPr lang="en-US" altLang="ja-JP" dirty="0">
                <a:latin typeface="HGP明朝E" panose="02020900000000000000" pitchFamily="18" charset="-128"/>
                <a:ea typeface="HGP明朝E" panose="02020900000000000000" pitchFamily="18" charset="-128"/>
              </a:rPr>
              <a:t>7962</a:t>
            </a:r>
            <a:r>
              <a:rPr lang="ja-JP" altLang="en-US" dirty="0">
                <a:latin typeface="HGP明朝E" panose="02020900000000000000" pitchFamily="18" charset="-128"/>
                <a:ea typeface="HGP明朝E" panose="02020900000000000000" pitchFamily="18" charset="-128"/>
              </a:rPr>
              <a:t>億ドル、半分は対中貿易）</a:t>
            </a:r>
            <a:endParaRPr lang="en-US" altLang="ja-JP" dirty="0">
              <a:latin typeface="HGP明朝E" panose="02020900000000000000" pitchFamily="18" charset="-128"/>
              <a:ea typeface="HGP明朝E" panose="02020900000000000000" pitchFamily="18" charset="-128"/>
            </a:endParaRPr>
          </a:p>
          <a:p>
            <a:pPr>
              <a:lnSpc>
                <a:spcPct val="100000"/>
              </a:lnSpc>
            </a:pPr>
            <a:endParaRPr lang="en-US" altLang="ja-JP" dirty="0">
              <a:latin typeface="HGP明朝E" panose="02020900000000000000" pitchFamily="18" charset="-128"/>
              <a:ea typeface="HGP明朝E" panose="02020900000000000000" pitchFamily="18" charset="-128"/>
            </a:endParaRPr>
          </a:p>
          <a:p>
            <a:pPr>
              <a:lnSpc>
                <a:spcPct val="100000"/>
              </a:lnSpc>
            </a:pPr>
            <a:r>
              <a:rPr kumimoji="1" lang="ja-JP" altLang="en-US" dirty="0">
                <a:latin typeface="HGP明朝E" panose="02020900000000000000" pitchFamily="18" charset="-128"/>
                <a:ea typeface="HGP明朝E" panose="02020900000000000000" pitchFamily="18" charset="-128"/>
              </a:rPr>
              <a:t>知的財産の侵害</a:t>
            </a:r>
            <a:endParaRPr kumimoji="1" lang="en-US" altLang="ja-JP" dirty="0">
              <a:latin typeface="HGP明朝E" panose="02020900000000000000" pitchFamily="18" charset="-128"/>
              <a:ea typeface="HGP明朝E" panose="02020900000000000000" pitchFamily="18" charset="-128"/>
            </a:endParaRPr>
          </a:p>
          <a:p>
            <a:pPr lvl="1">
              <a:lnSpc>
                <a:spcPct val="100000"/>
              </a:lnSpc>
            </a:pPr>
            <a:r>
              <a:rPr kumimoji="1" lang="ja-JP" altLang="en-US" dirty="0">
                <a:latin typeface="HGP明朝E" panose="02020900000000000000" pitchFamily="18" charset="-128"/>
                <a:ea typeface="HGP明朝E" panose="02020900000000000000" pitchFamily="18" charset="-128"/>
              </a:rPr>
              <a:t>通商法</a:t>
            </a:r>
            <a:r>
              <a:rPr kumimoji="1" lang="en-US" altLang="ja-JP" dirty="0">
                <a:latin typeface="HGP明朝E" panose="02020900000000000000" pitchFamily="18" charset="-128"/>
                <a:ea typeface="HGP明朝E" panose="02020900000000000000" pitchFamily="18" charset="-128"/>
              </a:rPr>
              <a:t>301</a:t>
            </a:r>
            <a:r>
              <a:rPr kumimoji="1" lang="ja-JP" altLang="en-US" dirty="0">
                <a:latin typeface="HGP明朝E" panose="02020900000000000000" pitchFamily="18" charset="-128"/>
                <a:ea typeface="HGP明朝E" panose="02020900000000000000" pitchFamily="18" charset="-128"/>
              </a:rPr>
              <a:t>条に基づく調査を通商代表部に指示。（昨夏）</a:t>
            </a:r>
            <a:endParaRPr kumimoji="1" lang="en-US" altLang="ja-JP" dirty="0">
              <a:latin typeface="HGP明朝E" panose="02020900000000000000" pitchFamily="18" charset="-128"/>
              <a:ea typeface="HGP明朝E" panose="02020900000000000000" pitchFamily="18" charset="-128"/>
            </a:endParaRPr>
          </a:p>
          <a:p>
            <a:pPr>
              <a:lnSpc>
                <a:spcPct val="100000"/>
              </a:lnSpc>
            </a:pPr>
            <a:r>
              <a:rPr kumimoji="1" lang="ja-JP" altLang="en-US" dirty="0">
                <a:latin typeface="HGP明朝E" panose="02020900000000000000" pitchFamily="18" charset="-128"/>
                <a:ea typeface="HGP明朝E" panose="02020900000000000000" pitchFamily="18" charset="-128"/>
              </a:rPr>
              <a:t>調査結果</a:t>
            </a:r>
            <a:endParaRPr kumimoji="1" lang="en-US" altLang="ja-JP" dirty="0">
              <a:latin typeface="HGP明朝E" panose="02020900000000000000" pitchFamily="18" charset="-128"/>
              <a:ea typeface="HGP明朝E" panose="02020900000000000000" pitchFamily="18" charset="-128"/>
            </a:endParaRPr>
          </a:p>
          <a:p>
            <a:pPr marL="457200" lvl="1" indent="0">
              <a:lnSpc>
                <a:spcPct val="100000"/>
              </a:lnSpc>
              <a:buNone/>
            </a:pPr>
            <a:r>
              <a:rPr lang="ja-JP" altLang="en-US" dirty="0">
                <a:latin typeface="HGP明朝E" panose="02020900000000000000" pitchFamily="18" charset="-128"/>
                <a:ea typeface="HGP明朝E" panose="02020900000000000000" pitchFamily="18" charset="-128"/>
              </a:rPr>
              <a:t>①米国企業から現地企業に対して技術移転の強要</a:t>
            </a:r>
            <a:endParaRPr lang="en-US" altLang="ja-JP" dirty="0">
              <a:latin typeface="HGP明朝E" panose="02020900000000000000" pitchFamily="18" charset="-128"/>
              <a:ea typeface="HGP明朝E" panose="02020900000000000000" pitchFamily="18" charset="-128"/>
            </a:endParaRPr>
          </a:p>
          <a:p>
            <a:pPr marL="457200" lvl="1" indent="0">
              <a:lnSpc>
                <a:spcPct val="100000"/>
              </a:lnSpc>
              <a:buNone/>
            </a:pPr>
            <a:r>
              <a:rPr kumimoji="1" lang="ja-JP" altLang="en-US" dirty="0">
                <a:latin typeface="HGP明朝E" panose="02020900000000000000" pitchFamily="18" charset="-128"/>
                <a:ea typeface="HGP明朝E" panose="02020900000000000000" pitchFamily="18" charset="-128"/>
              </a:rPr>
              <a:t>②米企業の企業秘密を知るためのハッカー攻撃</a:t>
            </a:r>
            <a:endParaRPr kumimoji="1" lang="en-US" altLang="ja-JP" dirty="0">
              <a:latin typeface="HGP明朝E" panose="02020900000000000000" pitchFamily="18" charset="-128"/>
              <a:ea typeface="HGP明朝E" panose="02020900000000000000" pitchFamily="18" charset="-128"/>
            </a:endParaRPr>
          </a:p>
          <a:p>
            <a:pPr marL="457200" lvl="1" indent="0">
              <a:lnSpc>
                <a:spcPct val="100000"/>
              </a:lnSpc>
              <a:buNone/>
            </a:pPr>
            <a:r>
              <a:rPr lang="en-US" altLang="ja-JP" dirty="0">
                <a:latin typeface="HGP明朝E" panose="02020900000000000000" pitchFamily="18" charset="-128"/>
                <a:ea typeface="HGP明朝E" panose="02020900000000000000" pitchFamily="18" charset="-128"/>
              </a:rPr>
              <a:t>※</a:t>
            </a:r>
            <a:r>
              <a:rPr lang="ja-JP" altLang="en-US" dirty="0">
                <a:latin typeface="HGP明朝E" panose="02020900000000000000" pitchFamily="18" charset="-128"/>
                <a:ea typeface="HGP明朝E" panose="02020900000000000000" pitchFamily="18" charset="-128"/>
              </a:rPr>
              <a:t>知的財産侵害による米国経済の損失は年間最大</a:t>
            </a:r>
            <a:r>
              <a:rPr lang="en-US" altLang="ja-JP" dirty="0">
                <a:latin typeface="HGP明朝E" panose="02020900000000000000" pitchFamily="18" charset="-128"/>
                <a:ea typeface="HGP明朝E" panose="02020900000000000000" pitchFamily="18" charset="-128"/>
              </a:rPr>
              <a:t>6000</a:t>
            </a:r>
            <a:r>
              <a:rPr lang="ja-JP" altLang="en-US" dirty="0">
                <a:latin typeface="HGP明朝E" panose="02020900000000000000" pitchFamily="18" charset="-128"/>
                <a:ea typeface="HGP明朝E" panose="02020900000000000000" pitchFamily="18" charset="-128"/>
              </a:rPr>
              <a:t>億㌦（約</a:t>
            </a:r>
            <a:r>
              <a:rPr lang="en-US" altLang="ja-JP" dirty="0">
                <a:latin typeface="HGP明朝E" panose="02020900000000000000" pitchFamily="18" charset="-128"/>
                <a:ea typeface="HGP明朝E" panose="02020900000000000000" pitchFamily="18" charset="-128"/>
              </a:rPr>
              <a:t>60</a:t>
            </a:r>
            <a:r>
              <a:rPr lang="ja-JP" altLang="en-US" dirty="0">
                <a:latin typeface="HGP明朝E" panose="02020900000000000000" pitchFamily="18" charset="-128"/>
                <a:ea typeface="HGP明朝E" panose="02020900000000000000" pitchFamily="18" charset="-128"/>
              </a:rPr>
              <a:t>兆円）</a:t>
            </a:r>
            <a:endParaRPr kumimoji="1" lang="ja-JP" altLang="en-US" dirty="0">
              <a:latin typeface="HGP明朝E" panose="02020900000000000000" pitchFamily="18" charset="-128"/>
              <a:ea typeface="HGP明朝E" panose="02020900000000000000" pitchFamily="18" charset="-128"/>
            </a:endParaRPr>
          </a:p>
        </p:txBody>
      </p:sp>
    </p:spTree>
    <p:extLst>
      <p:ext uri="{BB962C8B-B14F-4D97-AF65-F5344CB8AC3E}">
        <p14:creationId xmlns:p14="http://schemas.microsoft.com/office/powerpoint/2010/main" val="34627530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C553778-16FE-449E-BA0F-F69DB0DD842F}"/>
              </a:ext>
            </a:extLst>
          </p:cNvPr>
          <p:cNvSpPr>
            <a:spLocks noGrp="1"/>
          </p:cNvSpPr>
          <p:nvPr>
            <p:ph type="title"/>
          </p:nvPr>
        </p:nvSpPr>
        <p:spPr/>
        <p:txBody>
          <a:bodyPr/>
          <a:lstStyle/>
          <a:p>
            <a:r>
              <a:rPr kumimoji="1" lang="ja-JP" altLang="en-US" sz="4000" dirty="0">
                <a:latin typeface="HGP明朝E" panose="02020900000000000000" pitchFamily="18" charset="-128"/>
                <a:ea typeface="HGP明朝E" panose="02020900000000000000" pitchFamily="18" charset="-128"/>
              </a:rPr>
              <a:t>日本も中国の不公正な取引慣行に強い不満</a:t>
            </a:r>
            <a:endParaRPr kumimoji="1" lang="ja-JP" altLang="en-US" dirty="0">
              <a:latin typeface="HGP明朝E" panose="02020900000000000000" pitchFamily="18" charset="-128"/>
              <a:ea typeface="HGP明朝E" panose="02020900000000000000" pitchFamily="18" charset="-128"/>
            </a:endParaRPr>
          </a:p>
        </p:txBody>
      </p:sp>
      <p:sp>
        <p:nvSpPr>
          <p:cNvPr id="3" name="コンテンツ プレースホルダー 2">
            <a:extLst>
              <a:ext uri="{FF2B5EF4-FFF2-40B4-BE49-F238E27FC236}">
                <a16:creationId xmlns:a16="http://schemas.microsoft.com/office/drawing/2014/main" id="{FAA3127B-DDCE-435A-A11A-92D887145D21}"/>
              </a:ext>
            </a:extLst>
          </p:cNvPr>
          <p:cNvSpPr>
            <a:spLocks noGrp="1"/>
          </p:cNvSpPr>
          <p:nvPr>
            <p:ph idx="1"/>
          </p:nvPr>
        </p:nvSpPr>
        <p:spPr/>
        <p:txBody>
          <a:bodyPr/>
          <a:lstStyle/>
          <a:p>
            <a:pPr>
              <a:lnSpc>
                <a:spcPct val="100000"/>
              </a:lnSpc>
            </a:pPr>
            <a:r>
              <a:rPr kumimoji="1" lang="ja-JP" altLang="en-US" dirty="0">
                <a:latin typeface="HGP明朝E" panose="02020900000000000000" pitchFamily="18" charset="-128"/>
                <a:ea typeface="HGP明朝E" panose="02020900000000000000" pitchFamily="18" charset="-128"/>
              </a:rPr>
              <a:t>中国が昨年</a:t>
            </a:r>
            <a:r>
              <a:rPr kumimoji="1" lang="en-US" altLang="ja-JP" dirty="0">
                <a:latin typeface="HGP明朝E" panose="02020900000000000000" pitchFamily="18" charset="-128"/>
                <a:ea typeface="HGP明朝E" panose="02020900000000000000" pitchFamily="18" charset="-128"/>
              </a:rPr>
              <a:t>6</a:t>
            </a:r>
            <a:r>
              <a:rPr kumimoji="1" lang="ja-JP" altLang="en-US" dirty="0">
                <a:latin typeface="HGP明朝E" panose="02020900000000000000" pitchFamily="18" charset="-128"/>
                <a:ea typeface="HGP明朝E" panose="02020900000000000000" pitchFamily="18" charset="-128"/>
              </a:rPr>
              <a:t>月に施行した「サイバーセキュリティ法」</a:t>
            </a:r>
            <a:endParaRPr kumimoji="1" lang="en-US" altLang="ja-JP" dirty="0">
              <a:latin typeface="HGP明朝E" panose="02020900000000000000" pitchFamily="18" charset="-128"/>
              <a:ea typeface="HGP明朝E" panose="02020900000000000000" pitchFamily="18" charset="-128"/>
            </a:endParaRPr>
          </a:p>
          <a:p>
            <a:pPr lvl="1">
              <a:lnSpc>
                <a:spcPct val="100000"/>
              </a:lnSpc>
            </a:pPr>
            <a:r>
              <a:rPr kumimoji="1" lang="ja-JP" altLang="en-US" dirty="0">
                <a:latin typeface="HGP明朝E" panose="02020900000000000000" pitchFamily="18" charset="-128"/>
                <a:ea typeface="HGP明朝E" panose="02020900000000000000" pitchFamily="18" charset="-128"/>
              </a:rPr>
              <a:t>個人情報や重要データの越境を禁じる新法</a:t>
            </a:r>
            <a:endParaRPr kumimoji="1" lang="en-US" altLang="ja-JP" dirty="0">
              <a:latin typeface="HGP明朝E" panose="02020900000000000000" pitchFamily="18" charset="-128"/>
              <a:ea typeface="HGP明朝E" panose="02020900000000000000" pitchFamily="18" charset="-128"/>
            </a:endParaRPr>
          </a:p>
          <a:p>
            <a:pPr lvl="1">
              <a:lnSpc>
                <a:spcPct val="100000"/>
              </a:lnSpc>
            </a:pPr>
            <a:endParaRPr kumimoji="1" lang="en-US" altLang="ja-JP" dirty="0">
              <a:latin typeface="HGP明朝E" panose="02020900000000000000" pitchFamily="18" charset="-128"/>
              <a:ea typeface="HGP明朝E" panose="02020900000000000000" pitchFamily="18" charset="-128"/>
            </a:endParaRPr>
          </a:p>
          <a:p>
            <a:pPr>
              <a:lnSpc>
                <a:spcPct val="100000"/>
              </a:lnSpc>
            </a:pPr>
            <a:r>
              <a:rPr lang="ja-JP" altLang="en-US" dirty="0">
                <a:latin typeface="HGP明朝E" panose="02020900000000000000" pitchFamily="18" charset="-128"/>
                <a:ea typeface="HGP明朝E" panose="02020900000000000000" pitchFamily="18" charset="-128"/>
              </a:rPr>
              <a:t>斎藤保・ＩＨＩ会長</a:t>
            </a:r>
            <a:endParaRPr lang="en-US" altLang="ja-JP" dirty="0">
              <a:latin typeface="HGP明朝E" panose="02020900000000000000" pitchFamily="18" charset="-128"/>
              <a:ea typeface="HGP明朝E" panose="02020900000000000000" pitchFamily="18" charset="-128"/>
            </a:endParaRPr>
          </a:p>
          <a:p>
            <a:pPr marL="457200" lvl="1" indent="0">
              <a:lnSpc>
                <a:spcPct val="100000"/>
              </a:lnSpc>
              <a:buNone/>
            </a:pPr>
            <a:r>
              <a:rPr kumimoji="1" lang="ja-JP" altLang="en-US" dirty="0">
                <a:latin typeface="HGP明朝E" panose="02020900000000000000" pitchFamily="18" charset="-128"/>
                <a:ea typeface="HGP明朝E" panose="02020900000000000000" pitchFamily="18" charset="-128"/>
              </a:rPr>
              <a:t>「中国で取集したデータの持ち出し制限がかかることは、参入障壁でしかないうえに公正な競争を阻害する」</a:t>
            </a:r>
            <a:endParaRPr kumimoji="1" lang="en-US" altLang="ja-JP" dirty="0">
              <a:latin typeface="HGP明朝E" panose="02020900000000000000" pitchFamily="18" charset="-128"/>
              <a:ea typeface="HGP明朝E" panose="02020900000000000000" pitchFamily="18" charset="-128"/>
            </a:endParaRPr>
          </a:p>
          <a:p>
            <a:pPr>
              <a:lnSpc>
                <a:spcPct val="100000"/>
              </a:lnSpc>
            </a:pPr>
            <a:r>
              <a:rPr kumimoji="1" lang="ja-JP" altLang="en-US" dirty="0">
                <a:latin typeface="HGP明朝E" panose="02020900000000000000" pitchFamily="18" charset="-128"/>
                <a:ea typeface="HGP明朝E" panose="02020900000000000000" pitchFamily="18" charset="-128"/>
              </a:rPr>
              <a:t>石川和彦・旭硝子会長</a:t>
            </a:r>
            <a:endParaRPr kumimoji="1" lang="en-US" altLang="ja-JP" dirty="0">
              <a:latin typeface="HGP明朝E" panose="02020900000000000000" pitchFamily="18" charset="-128"/>
              <a:ea typeface="HGP明朝E" panose="02020900000000000000" pitchFamily="18" charset="-128"/>
            </a:endParaRPr>
          </a:p>
          <a:p>
            <a:pPr marL="457200" lvl="1" indent="0">
              <a:lnSpc>
                <a:spcPct val="100000"/>
              </a:lnSpc>
              <a:buNone/>
            </a:pPr>
            <a:r>
              <a:rPr kumimoji="1" lang="ja-JP" altLang="en-US" dirty="0">
                <a:latin typeface="HGP明朝E" panose="02020900000000000000" pitchFamily="18" charset="-128"/>
                <a:ea typeface="HGP明朝E" panose="02020900000000000000" pitchFamily="18" charset="-128"/>
              </a:rPr>
              <a:t>「中国工場で得た製造の手法をデータとして蓄積し、それをグループの海外工場で使うことができるように企業内のデータ通信は必要」</a:t>
            </a:r>
          </a:p>
        </p:txBody>
      </p:sp>
    </p:spTree>
    <p:extLst>
      <p:ext uri="{BB962C8B-B14F-4D97-AF65-F5344CB8AC3E}">
        <p14:creationId xmlns:p14="http://schemas.microsoft.com/office/powerpoint/2010/main" val="9720186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765BF61-A39A-45B4-A3B5-B5DDDB7442ED}"/>
              </a:ext>
            </a:extLst>
          </p:cNvPr>
          <p:cNvSpPr>
            <a:spLocks noGrp="1"/>
          </p:cNvSpPr>
          <p:nvPr>
            <p:ph type="title"/>
          </p:nvPr>
        </p:nvSpPr>
        <p:spPr/>
        <p:txBody>
          <a:bodyPr/>
          <a:lstStyle/>
          <a:p>
            <a:r>
              <a:rPr kumimoji="1" lang="ja-JP" altLang="en-US" dirty="0">
                <a:latin typeface="HGP明朝E" panose="02020900000000000000" pitchFamily="18" charset="-128"/>
                <a:ea typeface="HGP明朝E" panose="02020900000000000000" pitchFamily="18" charset="-128"/>
              </a:rPr>
              <a:t>米国の主張</a:t>
            </a:r>
          </a:p>
        </p:txBody>
      </p:sp>
      <p:sp>
        <p:nvSpPr>
          <p:cNvPr id="3" name="コンテンツ プレースホルダー 2">
            <a:extLst>
              <a:ext uri="{FF2B5EF4-FFF2-40B4-BE49-F238E27FC236}">
                <a16:creationId xmlns:a16="http://schemas.microsoft.com/office/drawing/2014/main" id="{6D815686-6896-480E-AEB4-CCC390179E7D}"/>
              </a:ext>
            </a:extLst>
          </p:cNvPr>
          <p:cNvSpPr>
            <a:spLocks noGrp="1"/>
          </p:cNvSpPr>
          <p:nvPr>
            <p:ph idx="1"/>
          </p:nvPr>
        </p:nvSpPr>
        <p:spPr/>
        <p:txBody>
          <a:bodyPr/>
          <a:lstStyle/>
          <a:p>
            <a:pPr>
              <a:lnSpc>
                <a:spcPct val="100000"/>
              </a:lnSpc>
            </a:pPr>
            <a:r>
              <a:rPr kumimoji="1" lang="ja-JP" altLang="en-US" dirty="0">
                <a:latin typeface="HGP明朝E" panose="02020900000000000000" pitchFamily="18" charset="-128"/>
                <a:ea typeface="HGP明朝E" panose="02020900000000000000" pitchFamily="18" charset="-128"/>
              </a:rPr>
              <a:t>ピーター・ナバロ　国家通商会議議長</a:t>
            </a:r>
            <a:endParaRPr kumimoji="1" lang="en-US" altLang="ja-JP" dirty="0">
              <a:latin typeface="HGP明朝E" panose="02020900000000000000" pitchFamily="18" charset="-128"/>
              <a:ea typeface="HGP明朝E" panose="02020900000000000000" pitchFamily="18" charset="-128"/>
            </a:endParaRPr>
          </a:p>
          <a:p>
            <a:pPr lvl="1">
              <a:lnSpc>
                <a:spcPct val="100000"/>
              </a:lnSpc>
            </a:pPr>
            <a:r>
              <a:rPr lang="ja-JP" altLang="en-US" dirty="0">
                <a:latin typeface="HGP明朝E" panose="02020900000000000000" pitchFamily="18" charset="-128"/>
                <a:ea typeface="HGP明朝E" panose="02020900000000000000" pitchFamily="18" charset="-128"/>
              </a:rPr>
              <a:t>「トランプ政権が求めているのは米中間の貿易の公平な競争条件だ」</a:t>
            </a:r>
            <a:endParaRPr lang="en-US" altLang="ja-JP" dirty="0">
              <a:latin typeface="HGP明朝E" panose="02020900000000000000" pitchFamily="18" charset="-128"/>
              <a:ea typeface="HGP明朝E" panose="02020900000000000000" pitchFamily="18" charset="-128"/>
            </a:endParaRPr>
          </a:p>
          <a:p>
            <a:pPr lvl="1">
              <a:lnSpc>
                <a:spcPct val="100000"/>
              </a:lnSpc>
            </a:pPr>
            <a:endParaRPr lang="en-US" altLang="ja-JP" dirty="0">
              <a:latin typeface="HGP明朝E" panose="02020900000000000000" pitchFamily="18" charset="-128"/>
              <a:ea typeface="HGP明朝E" panose="02020900000000000000" pitchFamily="18" charset="-128"/>
            </a:endParaRPr>
          </a:p>
          <a:p>
            <a:pPr>
              <a:lnSpc>
                <a:spcPct val="100000"/>
              </a:lnSpc>
            </a:pPr>
            <a:r>
              <a:rPr lang="ja-JP" altLang="en-US" dirty="0">
                <a:latin typeface="HGP明朝E" panose="02020900000000000000" pitchFamily="18" charset="-128"/>
                <a:ea typeface="HGP明朝E" panose="02020900000000000000" pitchFamily="18" charset="-128"/>
              </a:rPr>
              <a:t>ウォルターズ大統領副報道官</a:t>
            </a:r>
            <a:endParaRPr lang="en-US" altLang="ja-JP" dirty="0">
              <a:latin typeface="HGP明朝E" panose="02020900000000000000" pitchFamily="18" charset="-128"/>
              <a:ea typeface="HGP明朝E" panose="02020900000000000000" pitchFamily="18" charset="-128"/>
            </a:endParaRPr>
          </a:p>
          <a:p>
            <a:pPr lvl="1">
              <a:lnSpc>
                <a:spcPct val="100000"/>
              </a:lnSpc>
            </a:pPr>
            <a:r>
              <a:rPr kumimoji="1" lang="ja-JP" altLang="en-US" dirty="0">
                <a:latin typeface="HGP明朝E" panose="02020900000000000000" pitchFamily="18" charset="-128"/>
                <a:ea typeface="HGP明朝E" panose="02020900000000000000" pitchFamily="18" charset="-128"/>
              </a:rPr>
              <a:t>「中国は公正に輸出された米国製品を標的にするのではなく、自分たちの不公正な慣行をやめるべきだ」</a:t>
            </a:r>
            <a:endParaRPr kumimoji="1" lang="en-US" altLang="ja-JP" dirty="0">
              <a:latin typeface="HGP明朝E" panose="02020900000000000000" pitchFamily="18" charset="-128"/>
              <a:ea typeface="HGP明朝E" panose="02020900000000000000" pitchFamily="18" charset="-128"/>
            </a:endParaRPr>
          </a:p>
          <a:p>
            <a:pPr lvl="1">
              <a:lnSpc>
                <a:spcPct val="100000"/>
              </a:lnSpc>
            </a:pPr>
            <a:r>
              <a:rPr lang="ja-JP" altLang="en-US" dirty="0">
                <a:latin typeface="HGP明朝E" panose="02020900000000000000" pitchFamily="18" charset="-128"/>
                <a:ea typeface="HGP明朝E" panose="02020900000000000000" pitchFamily="18" charset="-128"/>
              </a:rPr>
              <a:t>「根本問題は国営企業が政府から補助金を受け取り、鉄鋼などを過剰に生産していることだ」</a:t>
            </a:r>
            <a:endParaRPr kumimoji="1" lang="en-US" altLang="ja-JP" dirty="0">
              <a:latin typeface="HGP明朝E" panose="02020900000000000000" pitchFamily="18" charset="-128"/>
              <a:ea typeface="HGP明朝E" panose="02020900000000000000" pitchFamily="18" charset="-128"/>
            </a:endParaRPr>
          </a:p>
        </p:txBody>
      </p:sp>
    </p:spTree>
    <p:extLst>
      <p:ext uri="{BB962C8B-B14F-4D97-AF65-F5344CB8AC3E}">
        <p14:creationId xmlns:p14="http://schemas.microsoft.com/office/powerpoint/2010/main" val="5301431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FFAAB7-027F-435D-A182-C479FA616F56}"/>
              </a:ext>
            </a:extLst>
          </p:cNvPr>
          <p:cNvSpPr>
            <a:spLocks noGrp="1"/>
          </p:cNvSpPr>
          <p:nvPr>
            <p:ph type="title"/>
          </p:nvPr>
        </p:nvSpPr>
        <p:spPr/>
        <p:txBody>
          <a:bodyPr/>
          <a:lstStyle/>
          <a:p>
            <a:r>
              <a:rPr kumimoji="1" lang="ja-JP" altLang="en-US" dirty="0">
                <a:latin typeface="HGP明朝E" panose="02020900000000000000" pitchFamily="18" charset="-128"/>
                <a:ea typeface="HGP明朝E" panose="02020900000000000000" pitchFamily="18" charset="-128"/>
              </a:rPr>
              <a:t>中国経済の仕組み＝赤い資本主義</a:t>
            </a:r>
          </a:p>
        </p:txBody>
      </p:sp>
      <p:sp>
        <p:nvSpPr>
          <p:cNvPr id="3" name="コンテンツ プレースホルダー 2">
            <a:extLst>
              <a:ext uri="{FF2B5EF4-FFF2-40B4-BE49-F238E27FC236}">
                <a16:creationId xmlns:a16="http://schemas.microsoft.com/office/drawing/2014/main" id="{E0BD5520-A379-4608-B2DF-31DA5A3A1DE4}"/>
              </a:ext>
            </a:extLst>
          </p:cNvPr>
          <p:cNvSpPr>
            <a:spLocks noGrp="1"/>
          </p:cNvSpPr>
          <p:nvPr>
            <p:ph idx="1"/>
          </p:nvPr>
        </p:nvSpPr>
        <p:spPr>
          <a:xfrm>
            <a:off x="687519" y="1825624"/>
            <a:ext cx="10666281" cy="4795181"/>
          </a:xfrm>
        </p:spPr>
        <p:txBody>
          <a:bodyPr>
            <a:normAutofit/>
          </a:bodyPr>
          <a:lstStyle/>
          <a:p>
            <a:r>
              <a:rPr kumimoji="1" lang="ja-JP" altLang="en-US" dirty="0">
                <a:latin typeface="HGP明朝E" panose="02020900000000000000" pitchFamily="18" charset="-128"/>
                <a:ea typeface="HGP明朝E" panose="02020900000000000000" pitchFamily="18" charset="-128"/>
              </a:rPr>
              <a:t>中国共産党による独裁政治を支えている国営企業（基幹的重要企業）</a:t>
            </a:r>
            <a:endParaRPr kumimoji="1" lang="en-US" altLang="ja-JP" dirty="0">
              <a:latin typeface="HGP明朝E" panose="02020900000000000000" pitchFamily="18" charset="-128"/>
              <a:ea typeface="HGP明朝E" panose="02020900000000000000" pitchFamily="18" charset="-128"/>
            </a:endParaRPr>
          </a:p>
          <a:p>
            <a:r>
              <a:rPr kumimoji="1" lang="ja-JP" altLang="en-US">
                <a:latin typeface="HGP明朝E" panose="02020900000000000000" pitchFamily="18" charset="-128"/>
                <a:ea typeface="HGP明朝E" panose="02020900000000000000" pitchFamily="18" charset="-128"/>
              </a:rPr>
              <a:t>国営企業</a:t>
            </a:r>
            <a:r>
              <a:rPr kumimoji="1" lang="ja-JP" altLang="en-US" dirty="0">
                <a:latin typeface="HGP明朝E" panose="02020900000000000000" pitchFamily="18" charset="-128"/>
                <a:ea typeface="HGP明朝E" panose="02020900000000000000" pitchFamily="18" charset="-128"/>
              </a:rPr>
              <a:t>が国際競争に負ければ、自国経済をコントロールできなくなる</a:t>
            </a:r>
            <a:endParaRPr kumimoji="1" lang="en-US" altLang="ja-JP" dirty="0">
              <a:latin typeface="HGP明朝E" panose="02020900000000000000" pitchFamily="18" charset="-128"/>
              <a:ea typeface="HGP明朝E" panose="02020900000000000000" pitchFamily="18" charset="-128"/>
            </a:endParaRPr>
          </a:p>
          <a:p>
            <a:r>
              <a:rPr lang="ja-JP" altLang="en-US" dirty="0">
                <a:latin typeface="HGP明朝E" panose="02020900000000000000" pitchFamily="18" charset="-128"/>
                <a:ea typeface="HGP明朝E" panose="02020900000000000000" pitchFamily="18" charset="-128"/>
              </a:rPr>
              <a:t>一部業界では他国製品に関税をかけたり、外資による投資を規制したりして自国の雇用や産業を守ることをやめられない</a:t>
            </a:r>
            <a:endParaRPr lang="en-US" altLang="ja-JP" dirty="0">
              <a:latin typeface="HGP明朝E" panose="02020900000000000000" pitchFamily="18" charset="-128"/>
              <a:ea typeface="HGP明朝E" panose="02020900000000000000" pitchFamily="18" charset="-128"/>
            </a:endParaRPr>
          </a:p>
          <a:p>
            <a:r>
              <a:rPr kumimoji="1" lang="ja-JP" altLang="en-US" dirty="0">
                <a:latin typeface="HGP明朝E" panose="02020900000000000000" pitchFamily="18" charset="-128"/>
                <a:ea typeface="HGP明朝E" panose="02020900000000000000" pitchFamily="18" charset="-128"/>
              </a:rPr>
              <a:t>自国が輸出する局面では自由貿易を主張。しかし、自国市場に入ってくるものには規制や障壁を設けている。</a:t>
            </a:r>
            <a:endParaRPr kumimoji="1" lang="en-US" altLang="ja-JP" dirty="0">
              <a:latin typeface="HGP明朝E" panose="02020900000000000000" pitchFamily="18" charset="-128"/>
              <a:ea typeface="HGP明朝E" panose="02020900000000000000" pitchFamily="18" charset="-128"/>
            </a:endParaRPr>
          </a:p>
          <a:p>
            <a:endParaRPr kumimoji="1" lang="en-US" altLang="ja-JP" dirty="0">
              <a:latin typeface="HGP明朝E" panose="02020900000000000000" pitchFamily="18" charset="-128"/>
              <a:ea typeface="HGP明朝E" panose="02020900000000000000" pitchFamily="18" charset="-128"/>
            </a:endParaRPr>
          </a:p>
          <a:p>
            <a:pPr marL="0" indent="0">
              <a:buNone/>
            </a:pPr>
            <a:r>
              <a:rPr lang="en-US" altLang="ja-JP" dirty="0">
                <a:solidFill>
                  <a:srgbClr val="FF0000"/>
                </a:solidFill>
                <a:latin typeface="HGP明朝E" panose="02020900000000000000" pitchFamily="18" charset="-128"/>
                <a:ea typeface="HGP明朝E" panose="02020900000000000000" pitchFamily="18" charset="-128"/>
              </a:rPr>
              <a:t>※</a:t>
            </a:r>
            <a:r>
              <a:rPr lang="ja-JP" altLang="en-US" dirty="0">
                <a:solidFill>
                  <a:srgbClr val="FF0000"/>
                </a:solidFill>
                <a:latin typeface="HGP明朝E" panose="02020900000000000000" pitchFamily="18" charset="-128"/>
                <a:ea typeface="HGP明朝E" panose="02020900000000000000" pitchFamily="18" charset="-128"/>
              </a:rPr>
              <a:t>世界中が被害を受けている。</a:t>
            </a:r>
            <a:endParaRPr kumimoji="1" lang="ja-JP" altLang="en-US" dirty="0">
              <a:solidFill>
                <a:srgbClr val="FF0000"/>
              </a:solidFill>
              <a:latin typeface="HGP明朝E" panose="02020900000000000000" pitchFamily="18" charset="-128"/>
              <a:ea typeface="HGP明朝E" panose="02020900000000000000" pitchFamily="18" charset="-128"/>
            </a:endParaRPr>
          </a:p>
        </p:txBody>
      </p:sp>
    </p:spTree>
    <p:extLst>
      <p:ext uri="{BB962C8B-B14F-4D97-AF65-F5344CB8AC3E}">
        <p14:creationId xmlns:p14="http://schemas.microsoft.com/office/powerpoint/2010/main" val="31745712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03392850-FF1D-4C26-97B5-FE30EB9FDBE4}"/>
              </a:ext>
            </a:extLst>
          </p:cNvPr>
          <p:cNvSpPr>
            <a:spLocks noGrp="1"/>
          </p:cNvSpPr>
          <p:nvPr>
            <p:ph type="title"/>
          </p:nvPr>
        </p:nvSpPr>
        <p:spPr/>
        <p:txBody>
          <a:bodyPr/>
          <a:lstStyle/>
          <a:p>
            <a:r>
              <a:rPr lang="ja-JP" altLang="en-US" dirty="0">
                <a:latin typeface="HGP明朝E" panose="02020900000000000000" pitchFamily="18" charset="-128"/>
                <a:ea typeface="HGP明朝E" panose="02020900000000000000" pitchFamily="18" charset="-128"/>
              </a:rPr>
              <a:t>変更を迫ることができるのは米国のみ。複合戦略。</a:t>
            </a:r>
            <a:endParaRPr kumimoji="1" lang="ja-JP" altLang="en-US" dirty="0"/>
          </a:p>
        </p:txBody>
      </p:sp>
      <p:sp>
        <p:nvSpPr>
          <p:cNvPr id="5" name="テキスト プレースホルダー 4">
            <a:extLst>
              <a:ext uri="{FF2B5EF4-FFF2-40B4-BE49-F238E27FC236}">
                <a16:creationId xmlns:a16="http://schemas.microsoft.com/office/drawing/2014/main" id="{C32ED53E-C7CC-49D6-B0CF-02B486DAFDAF}"/>
              </a:ext>
            </a:extLst>
          </p:cNvPr>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314662869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78</TotalTime>
  <Words>489</Words>
  <Application>Microsoft Office PowerPoint</Application>
  <PresentationFormat>ワイド画面</PresentationFormat>
  <Paragraphs>51</Paragraphs>
  <Slides>8</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8</vt:i4>
      </vt:variant>
    </vt:vector>
  </HeadingPairs>
  <TitlesOfParts>
    <vt:vector size="13" baseType="lpstr">
      <vt:lpstr>HGP明朝E</vt:lpstr>
      <vt:lpstr>游ゴシック</vt:lpstr>
      <vt:lpstr>游ゴシック Light</vt:lpstr>
      <vt:lpstr>Arial</vt:lpstr>
      <vt:lpstr>Office テーマ</vt:lpstr>
      <vt:lpstr>米中「貿易戦争」</vt:lpstr>
      <vt:lpstr>米中の貿易摩擦をめぐる動き</vt:lpstr>
      <vt:lpstr>米中の貿易摩擦をめぐる動き</vt:lpstr>
      <vt:lpstr>米国の狙い</vt:lpstr>
      <vt:lpstr>日本も中国の不公正な取引慣行に強い不満</vt:lpstr>
      <vt:lpstr>米国の主張</vt:lpstr>
      <vt:lpstr>中国経済の仕組み＝赤い資本主義</vt:lpstr>
      <vt:lpstr>変更を迫ることができるのは米国のみ。複合戦略。</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米中「貿易戦争」</dc:title>
  <dc:creator>yoshio watanabe</dc:creator>
  <cp:lastModifiedBy>yoshio watanabe</cp:lastModifiedBy>
  <cp:revision>11</cp:revision>
  <cp:lastPrinted>2018-04-12T20:52:28Z</cp:lastPrinted>
  <dcterms:created xsi:type="dcterms:W3CDTF">2018-04-12T13:30:56Z</dcterms:created>
  <dcterms:modified xsi:type="dcterms:W3CDTF">2018-04-13T00:38:23Z</dcterms:modified>
</cp:coreProperties>
</file>