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12"/>
  </p:handoutMasterIdLst>
  <p:sldIdLst>
    <p:sldId id="256" r:id="rId3"/>
    <p:sldId id="261" r:id="rId4"/>
    <p:sldId id="257" r:id="rId5"/>
    <p:sldId id="258" r:id="rId6"/>
    <p:sldId id="260" r:id="rId7"/>
    <p:sldId id="262" r:id="rId8"/>
    <p:sldId id="263" r:id="rId9"/>
    <p:sldId id="264" r:id="rId10"/>
    <p:sldId id="265" r:id="rId11"/>
  </p:sldIdLst>
  <p:sldSz cx="12192000" cy="6858000"/>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5" autoAdjust="0"/>
    <p:restoredTop sz="94660"/>
  </p:normalViewPr>
  <p:slideViewPr>
    <p:cSldViewPr snapToGrid="0">
      <p:cViewPr varScale="1">
        <p:scale>
          <a:sx n="68" d="100"/>
          <a:sy n="68" d="100"/>
        </p:scale>
        <p:origin x="-132" y="-47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1543" cy="3398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2798" y="0"/>
            <a:ext cx="4301543" cy="339884"/>
          </a:xfrm>
          <a:prstGeom prst="rect">
            <a:avLst/>
          </a:prstGeom>
        </p:spPr>
        <p:txBody>
          <a:bodyPr vert="horz" lIns="91440" tIns="45720" rIns="91440" bIns="45720" rtlCol="0"/>
          <a:lstStyle>
            <a:lvl1pPr algn="r">
              <a:defRPr sz="1200"/>
            </a:lvl1pPr>
          </a:lstStyle>
          <a:p>
            <a:fld id="{EFB753A3-85CF-4A4E-80DD-648AC45D3CB6}" type="datetimeFigureOut">
              <a:rPr kumimoji="1" lang="ja-JP" altLang="en-US" smtClean="0"/>
              <a:t>2018/5/10</a:t>
            </a:fld>
            <a:endParaRPr kumimoji="1" lang="ja-JP" altLang="en-US"/>
          </a:p>
        </p:txBody>
      </p:sp>
      <p:sp>
        <p:nvSpPr>
          <p:cNvPr id="4" name="フッター プレースホルダー 3"/>
          <p:cNvSpPr>
            <a:spLocks noGrp="1"/>
          </p:cNvSpPr>
          <p:nvPr>
            <p:ph type="ftr" sz="quarter" idx="2"/>
          </p:nvPr>
        </p:nvSpPr>
        <p:spPr>
          <a:xfrm>
            <a:off x="0" y="6456612"/>
            <a:ext cx="4301543" cy="33988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2798" y="6456612"/>
            <a:ext cx="4301543" cy="339884"/>
          </a:xfrm>
          <a:prstGeom prst="rect">
            <a:avLst/>
          </a:prstGeom>
        </p:spPr>
        <p:txBody>
          <a:bodyPr vert="horz" lIns="91440" tIns="45720" rIns="91440" bIns="45720" rtlCol="0" anchor="b"/>
          <a:lstStyle>
            <a:lvl1pPr algn="r">
              <a:defRPr sz="1200"/>
            </a:lvl1pPr>
          </a:lstStyle>
          <a:p>
            <a:fld id="{D492F08C-5823-4771-8CEE-2242E75F0E0B}" type="slidenum">
              <a:rPr kumimoji="1" lang="ja-JP" altLang="en-US" smtClean="0"/>
              <a:t>‹#›</a:t>
            </a:fld>
            <a:endParaRPr kumimoji="1" lang="ja-JP" altLang="en-US"/>
          </a:p>
        </p:txBody>
      </p:sp>
    </p:spTree>
    <p:extLst>
      <p:ext uri="{BB962C8B-B14F-4D97-AF65-F5344CB8AC3E}">
        <p14:creationId xmlns:p14="http://schemas.microsoft.com/office/powerpoint/2010/main" val="403318123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CC3EFFA-7122-4690-9AB5-C65919D5CDE5}"/>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6C4A74FE-64F8-45AE-9254-8C5C9CE03A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7D0A917D-BC78-4CC6-85F7-159789671895}"/>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74B44881-7BBA-4E72-81B5-2F2138FC78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E73193A2-C2C8-40DB-A90F-AEEAB3BB9E25}"/>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417011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C706BE6-F98E-4043-9C25-21B1C4CE219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E8448B0E-B377-4375-8399-3CA14A552EDB}"/>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533A39FE-C39E-4A98-8208-4CD390101BEF}"/>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2AB3E59C-DECA-4933-B11E-62F6F632216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F1D88CC6-ABE7-4376-9588-1AFF55A0ECD9}"/>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3788260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5058FCE3-0C20-4BDB-BF6D-84EF38507DA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CAEBF48A-CBC0-419F-A70C-6785F773DEE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6248871D-2641-49E5-9E0C-C8E52B683927}"/>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E54663D5-F5EE-44AF-B11C-870CFAC151F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B64B164D-56BD-4364-A030-F275E9A1D943}"/>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2693682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A7C9858-0BE0-4DBB-BEA2-26702274402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xmlns="" id="{6CAE39FC-8B5B-446C-9CB9-5BEDEE9C41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xmlns="" id="{73FAA3EF-BBA1-44DE-9A6D-44913E72E41B}"/>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E8F830EE-139C-4EB4-AA52-F50A363AD4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C7BCB026-2845-400C-854D-9B752D452549}"/>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1377874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4A302AC-8B6F-4B15-B680-B8B5D3E715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C01E1E0D-4F3F-4EBE-9113-A4F55C08FF40}"/>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F3F9261B-6485-42E1-A16E-746C5F57D9FB}"/>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749053EA-E483-40A1-BC2B-80BBD8E64B3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1D4DF2E4-08DE-419C-9332-048A4EBA065A}"/>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623636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5D0A2AB-934D-470D-90DF-494A8180B1A0}"/>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E4C7FCEB-62FC-478A-9890-F63F790AAE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1C4BC647-CB4D-4DBF-B082-6E3820829A97}"/>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C4893C36-5889-42DA-A7B2-2C507D3BAC8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B6234C89-7658-45E8-A1A3-51161BB91CE8}"/>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3129006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E54B8BB-5A0B-4694-BBB5-3FD73E5468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885B34AF-59EC-4D9F-AA78-298A2089AAB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3F25D1FF-EBA4-457E-9396-E6B2F13F9A8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91F7CD9F-67C1-4601-A9B4-DB35325643AB}"/>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6" name="フッター プレースホルダー 5">
            <a:extLst>
              <a:ext uri="{FF2B5EF4-FFF2-40B4-BE49-F238E27FC236}">
                <a16:creationId xmlns:a16="http://schemas.microsoft.com/office/drawing/2014/main" xmlns="" id="{0145D256-B61E-45BB-B664-9D637020D70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9CDCAF80-4AE3-436D-A45C-98E4FE01E569}"/>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990324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F3DFEF92-5081-4F99-841A-8B055C47640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45F9EDCD-16FD-4960-A84C-B32C36659A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EDD8DE29-A611-4D2B-B839-A1ADAF5FC5D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D9FB169E-0555-4EBD-93FE-359B0139E6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82A15BFE-BD51-4D41-9348-434390806E5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599EB4CF-850C-4D51-B2E5-DCBD2146649A}"/>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8" name="フッター プレースホルダー 7">
            <a:extLst>
              <a:ext uri="{FF2B5EF4-FFF2-40B4-BE49-F238E27FC236}">
                <a16:creationId xmlns:a16="http://schemas.microsoft.com/office/drawing/2014/main" xmlns="" id="{B12C6571-48DE-4B15-9E44-96E5E64DB9C6}"/>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DA99250B-9E64-42CC-AD4F-C18823B42815}"/>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11525183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C29BD8C-00E6-4A26-BAD1-A6A010BF624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6949AE61-46FC-42F2-8118-3ACA312F67CA}"/>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4" name="フッター プレースホルダー 3">
            <a:extLst>
              <a:ext uri="{FF2B5EF4-FFF2-40B4-BE49-F238E27FC236}">
                <a16:creationId xmlns:a16="http://schemas.microsoft.com/office/drawing/2014/main" xmlns="" id="{947FE4F2-9246-43C4-B0E2-52B14D0732D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DC2CD281-64E2-47B2-B8E5-1F6D2097ED2A}"/>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4288028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3B54ECDA-1E91-47FF-B8F5-3798C14818A7}"/>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3" name="フッター プレースホルダー 2">
            <a:extLst>
              <a:ext uri="{FF2B5EF4-FFF2-40B4-BE49-F238E27FC236}">
                <a16:creationId xmlns:a16="http://schemas.microsoft.com/office/drawing/2014/main" xmlns="" id="{DD6CE8A1-EE06-412E-8A4D-E3BAD99F724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B9A8573A-3678-453B-AADC-250FD6E8708F}"/>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2575008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A6E5D91-2DE9-4252-95E5-28DFF56D11B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D6ABC907-7A56-4E24-86CD-F4A68EDC03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1AAC9427-91A7-4604-B169-0F0D8AAA5B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FF569A1F-4509-4811-9615-24A738A4C973}"/>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6" name="フッター プレースホルダー 5">
            <a:extLst>
              <a:ext uri="{FF2B5EF4-FFF2-40B4-BE49-F238E27FC236}">
                <a16:creationId xmlns:a16="http://schemas.microsoft.com/office/drawing/2014/main" xmlns="" id="{2A3ADD8B-5F3E-4FD8-80C6-568E1B186B7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4754BE8F-1294-4EC8-9D6E-D09D92DD45EA}"/>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1056873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7904D9A0-7983-45E9-A31F-4D88218DA05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F82A5B50-BE73-434E-9432-88D90814F9B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2082F83E-8331-4AC4-836B-D01F3982F361}"/>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EC1E57DD-F24B-4217-8F8F-20721828D78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47FC71A0-EEFF-4660-9FF6-3E7E391C0099}"/>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16117096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CD37BAB6-4008-46BB-BEE3-3B51B9AB541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4AF0211B-9E34-4443-9435-EA5E7D7951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2888185F-F1A9-4253-B540-AF4EEF6F54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6A68C806-1CC2-4E4D-99B7-0E9AA2E9C255}"/>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6" name="フッター プレースホルダー 5">
            <a:extLst>
              <a:ext uri="{FF2B5EF4-FFF2-40B4-BE49-F238E27FC236}">
                <a16:creationId xmlns:a16="http://schemas.microsoft.com/office/drawing/2014/main" xmlns="" id="{17921F61-3CFC-46F8-B617-ADBFEB5DE4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16CBFAF3-CE4B-444B-B41B-2F36EF78DD61}"/>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28405475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62E3AE69-20E5-41AA-8FB8-2CF89D04018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8C6A08B2-0B91-483C-9CBA-85B8A67E5C5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C0D51FC6-57A0-452C-991A-A1382C456364}"/>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CEFA41D5-EEF3-4A9B-A8D2-158752281B6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AD1D5A24-1444-4CCD-9BF4-DD2C3D78118A}"/>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34996106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xmlns="" id="{84874415-5E2A-47BF-ADD9-CB52C7CAA25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xmlns="" id="{EEFA6652-7113-4814-896C-FB350B83234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118B67FF-B88F-491B-97FB-0BE21C244E9B}"/>
              </a:ext>
            </a:extLst>
          </p:cNvPr>
          <p:cNvSpPr>
            <a:spLocks noGrp="1"/>
          </p:cNvSpPr>
          <p:nvPr>
            <p:ph type="dt" sz="half" idx="10"/>
          </p:nvPr>
        </p:nvSpPr>
        <p:spPr/>
        <p:txBody>
          <a:bodyPr/>
          <a:lstStyle/>
          <a:p>
            <a:fld id="{2FE2EA7F-F373-44D2-9435-92A2F4DEE7D0}"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2936830A-5890-46AC-8DA6-04A391D349D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72B0ABD9-B55B-4E24-A424-4B43D24A25A3}"/>
              </a:ext>
            </a:extLst>
          </p:cNvPr>
          <p:cNvSpPr>
            <a:spLocks noGrp="1"/>
          </p:cNvSpPr>
          <p:nvPr>
            <p:ph type="sldNum" sz="quarter" idx="12"/>
          </p:nvPr>
        </p:nvSpPr>
        <p:spPr/>
        <p:txBody>
          <a:body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1213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5D8D34F1-CD74-437C-B1A3-EF92471F3C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044ECD09-DBDC-403F-A7F4-A449326AB4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xmlns="" id="{BE1591FB-5565-4CC4-9829-B8020E3EEDBB}"/>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8F84BA7F-68E6-4280-86E7-4C471B3ACFF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xmlns="" id="{B6B4F23C-3B79-4F37-97CE-E530A6DA1A82}"/>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2233669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D5A6AAD1-D6D2-43B6-9A48-42449E7CA48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B5DA5ACF-0217-4A9C-BF86-F76A51BCC61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xmlns="" id="{AE92CCB4-D1F5-4B71-9A47-7B3B8B5992C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xmlns="" id="{4459A7FE-C21F-42C9-9F6E-2E3D0798B5F6}"/>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6" name="フッター プレースホルダー 5">
            <a:extLst>
              <a:ext uri="{FF2B5EF4-FFF2-40B4-BE49-F238E27FC236}">
                <a16:creationId xmlns:a16="http://schemas.microsoft.com/office/drawing/2014/main" xmlns="" id="{80E76DC0-A0CF-4B69-9FB9-6C493F2E41F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1D4C5A64-2088-4734-9011-58F8A3FE58DF}"/>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240021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A05D8BC5-3AF7-4E66-BE30-3AF396F7FC7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011B00C2-8634-4D77-BC99-85C6FE8F00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xmlns="" id="{359BFAEC-F81C-4A89-87FB-4EA963D959C1}"/>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xmlns="" id="{F288B415-F0CA-453A-8A9D-1BAB61BECF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xmlns="" id="{4E76EE63-B9E6-48A8-8744-2FDBB2001F3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xmlns="" id="{EC379D6C-6B04-4143-BEEC-F2DDE39F87A1}"/>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8" name="フッター プレースホルダー 7">
            <a:extLst>
              <a:ext uri="{FF2B5EF4-FFF2-40B4-BE49-F238E27FC236}">
                <a16:creationId xmlns:a16="http://schemas.microsoft.com/office/drawing/2014/main" xmlns="" id="{373B22F4-4DDD-4576-8162-8795FAAE4DA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xmlns="" id="{6934D4CD-34A4-4A95-B55F-51F231773397}"/>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2186405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9040C0DF-3B29-4E71-8EC6-97FE7EB56FF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xmlns="" id="{F213B31A-E184-41AC-A4CB-10E0F6425DC6}"/>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4" name="フッター プレースホルダー 3">
            <a:extLst>
              <a:ext uri="{FF2B5EF4-FFF2-40B4-BE49-F238E27FC236}">
                <a16:creationId xmlns:a16="http://schemas.microsoft.com/office/drawing/2014/main" xmlns="" id="{00C0DFF1-CEBE-4DF3-83BA-C929B1428E4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xmlns="" id="{5F2B8510-498A-4028-AF0E-DD68D563F4A0}"/>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3593498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xmlns="" id="{8DB4B97C-641A-43CB-AE13-2175B8C3F9B4}"/>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3" name="フッター プレースホルダー 2">
            <a:extLst>
              <a:ext uri="{FF2B5EF4-FFF2-40B4-BE49-F238E27FC236}">
                <a16:creationId xmlns:a16="http://schemas.microsoft.com/office/drawing/2014/main" xmlns="" id="{2B3F27D8-73D6-4685-BFE1-8B78BFA74D1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xmlns="" id="{CF83399E-B72F-4356-9D42-64D88F5B76CB}"/>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298744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B6AAE914-1B66-4458-8BD3-2E7464C3FB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xmlns="" id="{F6A7532A-A6F9-4723-A868-8B651D5311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xmlns="" id="{3E21B729-DEA2-4149-A083-0594C87F6F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84747E46-9D17-443B-98BA-038098C51FA1}"/>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6" name="フッター プレースホルダー 5">
            <a:extLst>
              <a:ext uri="{FF2B5EF4-FFF2-40B4-BE49-F238E27FC236}">
                <a16:creationId xmlns:a16="http://schemas.microsoft.com/office/drawing/2014/main" xmlns="" id="{649DF826-54F5-4080-BAF1-C63D80B116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73E77654-6408-4B44-886E-E6A3E0F7C693}"/>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129765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4FB952CA-F83B-4AA5-8358-910D72EF179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xmlns="" id="{DB69BFB1-EE67-4D1B-B8D7-B78FECA6C2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xmlns="" id="{30CEF9BA-A8AD-4785-A4C2-18A3F0A28E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xmlns="" id="{C8F86C0E-9C5A-4E24-B75E-A434CAED3BA2}"/>
              </a:ext>
            </a:extLst>
          </p:cNvPr>
          <p:cNvSpPr>
            <a:spLocks noGrp="1"/>
          </p:cNvSpPr>
          <p:nvPr>
            <p:ph type="dt" sz="half" idx="10"/>
          </p:nvPr>
        </p:nvSpPr>
        <p:spPr/>
        <p:txBody>
          <a:bodyPr/>
          <a:lstStyle/>
          <a:p>
            <a:fld id="{2DBE6413-65B1-4A7B-878B-6A572BB526A2}" type="datetimeFigureOut">
              <a:rPr kumimoji="1" lang="ja-JP" altLang="en-US" smtClean="0"/>
              <a:t>2018/5/10</a:t>
            </a:fld>
            <a:endParaRPr kumimoji="1" lang="ja-JP" altLang="en-US"/>
          </a:p>
        </p:txBody>
      </p:sp>
      <p:sp>
        <p:nvSpPr>
          <p:cNvPr id="6" name="フッター プレースホルダー 5">
            <a:extLst>
              <a:ext uri="{FF2B5EF4-FFF2-40B4-BE49-F238E27FC236}">
                <a16:creationId xmlns:a16="http://schemas.microsoft.com/office/drawing/2014/main" xmlns="" id="{E2FB460B-2100-4B9F-849B-459D5F73DB1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xmlns="" id="{E1257991-08F4-48F2-AF5D-BB98FAFD9519}"/>
              </a:ext>
            </a:extLst>
          </p:cNvPr>
          <p:cNvSpPr>
            <a:spLocks noGrp="1"/>
          </p:cNvSpPr>
          <p:nvPr>
            <p:ph type="sldNum" sz="quarter" idx="12"/>
          </p:nvPr>
        </p:nvSpPr>
        <p:spPr/>
        <p:txBody>
          <a:body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3969138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76B6083D-1B1C-4E4E-BE22-4A26624558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72A05466-C828-4F95-8298-84501B4362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DE18E16C-A2C6-445C-828D-530E5E81D3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BE6413-65B1-4A7B-878B-6A572BB526A2}"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AA573F38-DDBA-45D4-B504-37C11E5B61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74FA980E-263A-446C-9E3B-9D39348CF24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D099A7-7B3F-4901-A1A8-03D0AF909AE7}" type="slidenum">
              <a:rPr kumimoji="1" lang="ja-JP" altLang="en-US" smtClean="0"/>
              <a:t>‹#›</a:t>
            </a:fld>
            <a:endParaRPr kumimoji="1" lang="ja-JP" altLang="en-US"/>
          </a:p>
        </p:txBody>
      </p:sp>
    </p:spTree>
    <p:extLst>
      <p:ext uri="{BB962C8B-B14F-4D97-AF65-F5344CB8AC3E}">
        <p14:creationId xmlns:p14="http://schemas.microsoft.com/office/powerpoint/2010/main" val="65909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xmlns="" id="{C29728AF-7B17-42A0-8BE7-D2A4F748FD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xmlns="" id="{1A29B072-F50C-4EC8-B4AE-1E0DCBA81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xmlns="" id="{11437D98-3CAF-4E45-809E-AA97BA3DA8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2EA7F-F373-44D2-9435-92A2F4DEE7D0}" type="datetimeFigureOut">
              <a:rPr kumimoji="1" lang="ja-JP" altLang="en-US" smtClean="0"/>
              <a:t>2018/5/10</a:t>
            </a:fld>
            <a:endParaRPr kumimoji="1" lang="ja-JP" altLang="en-US"/>
          </a:p>
        </p:txBody>
      </p:sp>
      <p:sp>
        <p:nvSpPr>
          <p:cNvPr id="5" name="フッター プレースホルダー 4">
            <a:extLst>
              <a:ext uri="{FF2B5EF4-FFF2-40B4-BE49-F238E27FC236}">
                <a16:creationId xmlns:a16="http://schemas.microsoft.com/office/drawing/2014/main" xmlns="" id="{86AB5DDE-C28A-4C20-8C7A-1DF8A26A43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xmlns="" id="{8751C336-8EB1-4D7E-B48E-D882686832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6F8CE5-689D-42EA-A8A9-87FB5370EB03}" type="slidenum">
              <a:rPr kumimoji="1" lang="ja-JP" altLang="en-US" smtClean="0"/>
              <a:t>‹#›</a:t>
            </a:fld>
            <a:endParaRPr kumimoji="1" lang="ja-JP" altLang="en-US"/>
          </a:p>
        </p:txBody>
      </p:sp>
    </p:spTree>
    <p:extLst>
      <p:ext uri="{BB962C8B-B14F-4D97-AF65-F5344CB8AC3E}">
        <p14:creationId xmlns:p14="http://schemas.microsoft.com/office/powerpoint/2010/main" val="18872238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ED719080-71F2-450B-8F4C-85D9EA580C13}"/>
              </a:ext>
            </a:extLst>
          </p:cNvPr>
          <p:cNvSpPr>
            <a:spLocks noGrp="1"/>
          </p:cNvSpPr>
          <p:nvPr>
            <p:ph type="ctrTitle"/>
          </p:nvPr>
        </p:nvSpPr>
        <p:spPr/>
        <p:txBody>
          <a:bodyPr/>
          <a:lstStyle/>
          <a:p>
            <a:r>
              <a:rPr kumimoji="1" lang="ja-JP" altLang="en-US" dirty="0">
                <a:latin typeface="HGP明朝E" panose="02020900000000000000" pitchFamily="18" charset="-128"/>
                <a:ea typeface="HGP明朝E" panose="02020900000000000000" pitchFamily="18" charset="-128"/>
              </a:rPr>
              <a:t>米朝首脳会談に向けて</a:t>
            </a:r>
          </a:p>
        </p:txBody>
      </p:sp>
      <p:sp>
        <p:nvSpPr>
          <p:cNvPr id="3" name="字幕 2">
            <a:extLst>
              <a:ext uri="{FF2B5EF4-FFF2-40B4-BE49-F238E27FC236}">
                <a16:creationId xmlns:a16="http://schemas.microsoft.com/office/drawing/2014/main" xmlns="" id="{8679E354-1958-4E44-A8DB-F2E3BC740926}"/>
              </a:ext>
            </a:extLst>
          </p:cNvPr>
          <p:cNvSpPr>
            <a:spLocks noGrp="1"/>
          </p:cNvSpPr>
          <p:nvPr>
            <p:ph type="subTitle" idx="1"/>
          </p:nvPr>
        </p:nvSpPr>
        <p:spPr/>
        <p:txBody>
          <a:bodyPr/>
          <a:lstStyle/>
          <a:p>
            <a:r>
              <a:rPr kumimoji="1" lang="ja-JP" altLang="en-US" dirty="0">
                <a:latin typeface="HGP明朝E" panose="02020900000000000000" pitchFamily="18" charset="-128"/>
                <a:ea typeface="HGP明朝E" panose="02020900000000000000" pitchFamily="18" charset="-128"/>
              </a:rPr>
              <a:t>情報パック</a:t>
            </a:r>
            <a:r>
              <a:rPr kumimoji="1" lang="en-US" altLang="ja-JP" dirty="0">
                <a:latin typeface="HGP明朝E" panose="02020900000000000000" pitchFamily="18" charset="-128"/>
                <a:ea typeface="HGP明朝E" panose="02020900000000000000" pitchFamily="18" charset="-128"/>
              </a:rPr>
              <a:t>5</a:t>
            </a:r>
            <a:r>
              <a:rPr kumimoji="1" lang="ja-JP" altLang="en-US" dirty="0">
                <a:latin typeface="HGP明朝E" panose="02020900000000000000" pitchFamily="18" charset="-128"/>
                <a:ea typeface="HGP明朝E" panose="02020900000000000000" pitchFamily="18" charset="-128"/>
              </a:rPr>
              <a:t>月号</a:t>
            </a:r>
          </a:p>
        </p:txBody>
      </p:sp>
    </p:spTree>
    <p:extLst>
      <p:ext uri="{BB962C8B-B14F-4D97-AF65-F5344CB8AC3E}">
        <p14:creationId xmlns:p14="http://schemas.microsoft.com/office/powerpoint/2010/main" val="2698447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ãååé¦è³ä¼è«ãã®ç»åæ¤ç´¢çµæ">
            <a:extLst>
              <a:ext uri="{FF2B5EF4-FFF2-40B4-BE49-F238E27FC236}">
                <a16:creationId xmlns:a16="http://schemas.microsoft.com/office/drawing/2014/main" xmlns="" id="{ACB0C104-D50B-4621-A633-D77A9A8EAC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224" y="1"/>
            <a:ext cx="1003355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70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05C3B784-37C7-484F-8C9F-614425101815}"/>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南北首脳会談（</a:t>
            </a:r>
            <a:r>
              <a:rPr kumimoji="1" lang="en-US" altLang="ja-JP" dirty="0">
                <a:latin typeface="HGP明朝E" panose="02020900000000000000" pitchFamily="18" charset="-128"/>
                <a:ea typeface="HGP明朝E" panose="02020900000000000000" pitchFamily="18" charset="-128"/>
              </a:rPr>
              <a:t>4</a:t>
            </a:r>
            <a:r>
              <a:rPr kumimoji="1" lang="ja-JP" altLang="en-US" dirty="0">
                <a:latin typeface="HGP明朝E" panose="02020900000000000000" pitchFamily="18" charset="-128"/>
                <a:ea typeface="HGP明朝E" panose="02020900000000000000" pitchFamily="18" charset="-128"/>
              </a:rPr>
              <a:t>月</a:t>
            </a:r>
            <a:r>
              <a:rPr kumimoji="1" lang="en-US" altLang="ja-JP" dirty="0">
                <a:latin typeface="HGP明朝E" panose="02020900000000000000" pitchFamily="18" charset="-128"/>
                <a:ea typeface="HGP明朝E" panose="02020900000000000000" pitchFamily="18" charset="-128"/>
              </a:rPr>
              <a:t>27</a:t>
            </a:r>
            <a:r>
              <a:rPr lang="ja-JP" altLang="en-US" dirty="0">
                <a:latin typeface="HGP明朝E" panose="02020900000000000000" pitchFamily="18" charset="-128"/>
                <a:ea typeface="HGP明朝E" panose="02020900000000000000" pitchFamily="18" charset="-128"/>
              </a:rPr>
              <a:t>日）</a:t>
            </a:r>
            <a:r>
              <a:rPr lang="ja-JP" altLang="en-US" sz="3600" dirty="0">
                <a:latin typeface="HGP明朝E" panose="02020900000000000000" pitchFamily="18" charset="-128"/>
                <a:ea typeface="HGP明朝E" panose="02020900000000000000" pitchFamily="18" charset="-128"/>
              </a:rPr>
              <a:t>「板門店宣言」</a:t>
            </a:r>
            <a:endParaRPr kumimoji="1" lang="ja-JP" altLang="en-US" dirty="0">
              <a:latin typeface="HGP明朝E" panose="02020900000000000000" pitchFamily="18" charset="-128"/>
              <a:ea typeface="HGP明朝E" panose="02020900000000000000" pitchFamily="18" charset="-128"/>
            </a:endParaRPr>
          </a:p>
        </p:txBody>
      </p:sp>
      <p:sp>
        <p:nvSpPr>
          <p:cNvPr id="3" name="コンテンツ プレースホルダー 2">
            <a:extLst>
              <a:ext uri="{FF2B5EF4-FFF2-40B4-BE49-F238E27FC236}">
                <a16:creationId xmlns:a16="http://schemas.microsoft.com/office/drawing/2014/main" xmlns="" id="{F6DB3F35-542C-4FCE-A4CC-BFA8BE8F5ECE}"/>
              </a:ext>
            </a:extLst>
          </p:cNvPr>
          <p:cNvSpPr>
            <a:spLocks noGrp="1"/>
          </p:cNvSpPr>
          <p:nvPr>
            <p:ph idx="1"/>
          </p:nvPr>
        </p:nvSpPr>
        <p:spPr/>
        <p:txBody>
          <a:bodyPr/>
          <a:lstStyle/>
          <a:p>
            <a:pPr marL="0" indent="0">
              <a:buNone/>
            </a:pPr>
            <a:r>
              <a:rPr lang="ja-JP" altLang="ja-JP" b="1" dirty="0">
                <a:latin typeface="HGP明朝E" panose="02020900000000000000" pitchFamily="18" charset="-128"/>
                <a:ea typeface="HGP明朝E" panose="02020900000000000000" pitchFamily="18" charset="-128"/>
              </a:rPr>
              <a:t>１、南と北は南北関係の全面的で画期的な改善と発展を成し遂げることにより、途絶えた民族の血脈をつなぎ、共同繁栄と自主統一の未来を引き寄せていく。</a:t>
            </a:r>
            <a:endParaRPr lang="en-US" altLang="ja-JP" b="1" dirty="0">
              <a:latin typeface="HGP明朝E" panose="02020900000000000000" pitchFamily="18" charset="-128"/>
              <a:ea typeface="HGP明朝E" panose="02020900000000000000" pitchFamily="18" charset="-128"/>
            </a:endParaRPr>
          </a:p>
          <a:p>
            <a:pPr marL="0" indent="0">
              <a:buNone/>
            </a:pPr>
            <a:endParaRPr lang="ja-JP" altLang="ja-JP" dirty="0">
              <a:latin typeface="HGP明朝E" panose="02020900000000000000" pitchFamily="18" charset="-128"/>
              <a:ea typeface="HGP明朝E" panose="02020900000000000000" pitchFamily="18" charset="-128"/>
            </a:endParaRPr>
          </a:p>
          <a:p>
            <a:pPr marL="0" indent="0">
              <a:buNone/>
            </a:pPr>
            <a:r>
              <a:rPr lang="ja-JP" altLang="ja-JP" b="1" dirty="0">
                <a:latin typeface="HGP明朝E" panose="02020900000000000000" pitchFamily="18" charset="-128"/>
                <a:ea typeface="HGP明朝E" panose="02020900000000000000" pitchFamily="18" charset="-128"/>
              </a:rPr>
              <a:t>２、南と北は朝鮮半島で尖鋭</a:t>
            </a:r>
            <a:r>
              <a:rPr lang="ja-JP" altLang="en-US" b="1" dirty="0">
                <a:latin typeface="HGP明朝E" panose="02020900000000000000" pitchFamily="18" charset="-128"/>
                <a:ea typeface="HGP明朝E" panose="02020900000000000000" pitchFamily="18" charset="-128"/>
              </a:rPr>
              <a:t>化した</a:t>
            </a:r>
            <a:r>
              <a:rPr lang="ja-JP" altLang="ja-JP" b="1" dirty="0">
                <a:latin typeface="HGP明朝E" panose="02020900000000000000" pitchFamily="18" charset="-128"/>
                <a:ea typeface="HGP明朝E" panose="02020900000000000000" pitchFamily="18" charset="-128"/>
              </a:rPr>
              <a:t>軍事的な緊張状態を緩和し、戦争の危険を</a:t>
            </a:r>
            <a:r>
              <a:rPr lang="ja-JP" altLang="en-US" b="1" dirty="0">
                <a:latin typeface="HGP明朝E" panose="02020900000000000000" pitchFamily="18" charset="-128"/>
                <a:ea typeface="HGP明朝E" panose="02020900000000000000" pitchFamily="18" charset="-128"/>
              </a:rPr>
              <a:t>実質</a:t>
            </a:r>
            <a:r>
              <a:rPr lang="ja-JP" altLang="ja-JP" b="1" dirty="0">
                <a:latin typeface="HGP明朝E" panose="02020900000000000000" pitchFamily="18" charset="-128"/>
                <a:ea typeface="HGP明朝E" panose="02020900000000000000" pitchFamily="18" charset="-128"/>
              </a:rPr>
              <a:t>的に解消するために共同で努力していく。</a:t>
            </a:r>
            <a:endParaRPr lang="en-US" altLang="ja-JP" b="1" dirty="0">
              <a:latin typeface="HGP明朝E" panose="02020900000000000000" pitchFamily="18" charset="-128"/>
              <a:ea typeface="HGP明朝E" panose="02020900000000000000" pitchFamily="18" charset="-128"/>
            </a:endParaRPr>
          </a:p>
          <a:p>
            <a:pPr marL="0" indent="0">
              <a:buNone/>
            </a:pPr>
            <a:endParaRPr lang="ja-JP" altLang="ja-JP" dirty="0">
              <a:latin typeface="HGP明朝E" panose="02020900000000000000" pitchFamily="18" charset="-128"/>
              <a:ea typeface="HGP明朝E" panose="02020900000000000000" pitchFamily="18" charset="-128"/>
            </a:endParaRPr>
          </a:p>
          <a:p>
            <a:pPr marL="0" indent="0">
              <a:buNone/>
            </a:pPr>
            <a:r>
              <a:rPr lang="ja-JP" altLang="ja-JP" b="1" dirty="0">
                <a:latin typeface="HGP明朝E" panose="02020900000000000000" pitchFamily="18" charset="-128"/>
                <a:ea typeface="HGP明朝E" panose="02020900000000000000" pitchFamily="18" charset="-128"/>
              </a:rPr>
              <a:t>３、南と北は朝鮮半島の恒久的で強固な平和体制構築のために積極的に協力していく。</a:t>
            </a:r>
            <a:endParaRPr lang="ja-JP" altLang="ja-JP" dirty="0">
              <a:latin typeface="HGP明朝E" panose="02020900000000000000" pitchFamily="18" charset="-128"/>
              <a:ea typeface="HGP明朝E" panose="02020900000000000000" pitchFamily="18" charset="-128"/>
            </a:endParaRPr>
          </a:p>
          <a:p>
            <a:endParaRPr kumimoji="1" lang="ja-JP" altLang="en-US" dirty="0"/>
          </a:p>
        </p:txBody>
      </p:sp>
    </p:spTree>
    <p:extLst>
      <p:ext uri="{BB962C8B-B14F-4D97-AF65-F5344CB8AC3E}">
        <p14:creationId xmlns:p14="http://schemas.microsoft.com/office/powerpoint/2010/main" val="1810537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21DFEFB0-68FE-46D4-B7AB-E9E2084E6F00}"/>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注目点</a:t>
            </a:r>
            <a:r>
              <a:rPr kumimoji="1" lang="en-US" altLang="ja-JP" dirty="0"/>
              <a:t>	</a:t>
            </a:r>
            <a:endParaRPr kumimoji="1" lang="ja-JP" altLang="en-US" dirty="0"/>
          </a:p>
        </p:txBody>
      </p:sp>
      <p:sp>
        <p:nvSpPr>
          <p:cNvPr id="3" name="コンテンツ プレースホルダー 2">
            <a:extLst>
              <a:ext uri="{FF2B5EF4-FFF2-40B4-BE49-F238E27FC236}">
                <a16:creationId xmlns:a16="http://schemas.microsoft.com/office/drawing/2014/main" xmlns="" id="{E43A3BE9-76EB-47DE-84EB-188C1D6491EB}"/>
              </a:ext>
            </a:extLst>
          </p:cNvPr>
          <p:cNvSpPr>
            <a:spLocks noGrp="1"/>
          </p:cNvSpPr>
          <p:nvPr>
            <p:ph idx="1"/>
          </p:nvPr>
        </p:nvSpPr>
        <p:spPr>
          <a:xfrm>
            <a:off x="838200" y="1408854"/>
            <a:ext cx="10515600" cy="5282892"/>
          </a:xfrm>
        </p:spPr>
        <p:txBody>
          <a:bodyPr>
            <a:normAutofit/>
          </a:bodyPr>
          <a:lstStyle/>
          <a:p>
            <a:pPr marL="0" indent="0">
              <a:buNone/>
            </a:pPr>
            <a:r>
              <a:rPr lang="ja-JP" altLang="ja-JP" b="1" dirty="0">
                <a:latin typeface="HGP明朝E" panose="02020900000000000000" pitchFamily="18" charset="-128"/>
                <a:ea typeface="HGP明朝E" panose="02020900000000000000" pitchFamily="18" charset="-128"/>
              </a:rPr>
              <a:t>３、南と北は朝鮮半島の恒久的で強固な平和体制構築のために積極的に協力していく。</a:t>
            </a:r>
            <a:endParaRPr lang="en-US" altLang="ja-JP" b="1" dirty="0">
              <a:latin typeface="HGP明朝E" panose="02020900000000000000" pitchFamily="18" charset="-128"/>
              <a:ea typeface="HGP明朝E" panose="02020900000000000000" pitchFamily="18" charset="-128"/>
            </a:endParaRPr>
          </a:p>
          <a:p>
            <a:pPr marL="0" indent="0">
              <a:buNone/>
            </a:pPr>
            <a:endParaRPr lang="en-US" altLang="ja-JP" b="1" dirty="0">
              <a:latin typeface="HGP明朝E" panose="02020900000000000000" pitchFamily="18" charset="-128"/>
              <a:ea typeface="HGP明朝E" panose="02020900000000000000" pitchFamily="18" charset="-128"/>
            </a:endParaRPr>
          </a:p>
          <a:p>
            <a:pPr marL="0" indent="0">
              <a:buNone/>
            </a:pPr>
            <a:r>
              <a:rPr lang="ja-JP" altLang="ja-JP" dirty="0">
                <a:latin typeface="HGP明朝E" panose="02020900000000000000" pitchFamily="18" charset="-128"/>
                <a:ea typeface="HGP明朝E" panose="02020900000000000000" pitchFamily="18" charset="-128"/>
              </a:rPr>
              <a:t>（３）南と北は</a:t>
            </a:r>
            <a:r>
              <a:rPr lang="ja-JP" altLang="en-US" dirty="0">
                <a:latin typeface="HGP明朝E" panose="02020900000000000000" pitchFamily="18" charset="-128"/>
                <a:ea typeface="HGP明朝E" panose="02020900000000000000" pitchFamily="18" charset="-128"/>
              </a:rPr>
              <a:t>休戦</a:t>
            </a:r>
            <a:r>
              <a:rPr lang="ja-JP" altLang="ja-JP" dirty="0">
                <a:latin typeface="HGP明朝E" panose="02020900000000000000" pitchFamily="18" charset="-128"/>
                <a:ea typeface="HGP明朝E" panose="02020900000000000000" pitchFamily="18" charset="-128"/>
              </a:rPr>
              <a:t>協定締結から６５年になる今年に、終戦を宣言し、</a:t>
            </a:r>
            <a:r>
              <a:rPr lang="ja-JP" altLang="en-US" dirty="0">
                <a:latin typeface="HGP明朝E" panose="02020900000000000000" pitchFamily="18" charset="-128"/>
                <a:ea typeface="HGP明朝E" panose="02020900000000000000" pitchFamily="18" charset="-128"/>
              </a:rPr>
              <a:t>休戦協定を平和協定に</a:t>
            </a:r>
            <a:r>
              <a:rPr lang="ja-JP" altLang="ja-JP" dirty="0">
                <a:latin typeface="HGP明朝E" panose="02020900000000000000" pitchFamily="18" charset="-128"/>
                <a:ea typeface="HGP明朝E" panose="02020900000000000000" pitchFamily="18" charset="-128"/>
              </a:rPr>
              <a:t>転換し、恒久的で強固な平和体制の構築のための南北米三者、南北米中四者会談の開催を積極的に推進していくことにした。</a:t>
            </a:r>
            <a:endParaRPr lang="ja-JP" altLang="ja-JP" dirty="0">
              <a:solidFill>
                <a:srgbClr val="FF0000"/>
              </a:solidFill>
              <a:latin typeface="HGP明朝E" panose="02020900000000000000" pitchFamily="18" charset="-128"/>
              <a:ea typeface="HGP明朝E" panose="02020900000000000000" pitchFamily="18" charset="-128"/>
            </a:endParaRPr>
          </a:p>
          <a:p>
            <a:pPr marL="0" indent="0">
              <a:buNone/>
            </a:pPr>
            <a:endParaRPr lang="en-US" altLang="ja-JP" dirty="0">
              <a:latin typeface="HGP明朝E" panose="02020900000000000000" pitchFamily="18" charset="-128"/>
              <a:ea typeface="HGP明朝E" panose="02020900000000000000" pitchFamily="18" charset="-128"/>
            </a:endParaRPr>
          </a:p>
          <a:p>
            <a:pPr marL="0" indent="0">
              <a:buNone/>
            </a:pPr>
            <a:r>
              <a:rPr lang="ja-JP" altLang="ja-JP" dirty="0">
                <a:latin typeface="HGP明朝E" panose="02020900000000000000" pitchFamily="18" charset="-128"/>
                <a:ea typeface="HGP明朝E" panose="02020900000000000000" pitchFamily="18" charset="-128"/>
              </a:rPr>
              <a:t>（４）南と北は、完全な非核化を通じ、核のない朝鮮半島を実現するという共通の目標を再確認した。</a:t>
            </a:r>
            <a:endParaRPr lang="ja-JP" altLang="ja-JP" dirty="0">
              <a:solidFill>
                <a:srgbClr val="FF0000"/>
              </a:solidFill>
              <a:latin typeface="HGP明朝E" panose="02020900000000000000" pitchFamily="18" charset="-128"/>
              <a:ea typeface="HGP明朝E" panose="02020900000000000000" pitchFamily="18" charset="-128"/>
            </a:endParaRPr>
          </a:p>
          <a:p>
            <a:endParaRPr kumimoji="1" lang="ja-JP" altLang="en-US" dirty="0"/>
          </a:p>
        </p:txBody>
      </p:sp>
    </p:spTree>
    <p:extLst>
      <p:ext uri="{BB962C8B-B14F-4D97-AF65-F5344CB8AC3E}">
        <p14:creationId xmlns:p14="http://schemas.microsoft.com/office/powerpoint/2010/main" val="2795464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D13034F0-95B0-4BC2-A170-711B5A62F774}"/>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北朝鮮の非核化をめぐる関係国の外交</a:t>
            </a:r>
          </a:p>
        </p:txBody>
      </p:sp>
      <p:sp>
        <p:nvSpPr>
          <p:cNvPr id="5" name="コンテンツ プレースホルダー 4">
            <a:extLst>
              <a:ext uri="{FF2B5EF4-FFF2-40B4-BE49-F238E27FC236}">
                <a16:creationId xmlns:a16="http://schemas.microsoft.com/office/drawing/2014/main" xmlns="" id="{82E36AEC-C091-4546-A0F4-2A51E9842A65}"/>
              </a:ext>
            </a:extLst>
          </p:cNvPr>
          <p:cNvSpPr>
            <a:spLocks noGrp="1"/>
          </p:cNvSpPr>
          <p:nvPr>
            <p:ph idx="1"/>
          </p:nvPr>
        </p:nvSpPr>
        <p:spPr/>
        <p:txBody>
          <a:bodyPr/>
          <a:lstStyle/>
          <a:p>
            <a:pPr marL="0" indent="0">
              <a:buNone/>
            </a:pPr>
            <a:r>
              <a:rPr lang="ja-JP" altLang="en-US" dirty="0">
                <a:latin typeface="HGP明朝E" panose="02020900000000000000" pitchFamily="18" charset="-128"/>
                <a:ea typeface="HGP明朝E" panose="02020900000000000000" pitchFamily="18" charset="-128"/>
              </a:rPr>
              <a:t>＜</a:t>
            </a:r>
            <a:r>
              <a:rPr kumimoji="1" lang="ja-JP" altLang="en-US" dirty="0">
                <a:latin typeface="HGP明朝E" panose="02020900000000000000" pitchFamily="18" charset="-128"/>
                <a:ea typeface="HGP明朝E" panose="02020900000000000000" pitchFamily="18" charset="-128"/>
              </a:rPr>
              <a:t>積極外交の展開＞</a:t>
            </a:r>
            <a:endParaRPr kumimoji="1" lang="en-US" altLang="ja-JP" dirty="0">
              <a:latin typeface="HGP明朝E" panose="02020900000000000000" pitchFamily="18" charset="-128"/>
              <a:ea typeface="HGP明朝E" panose="02020900000000000000" pitchFamily="18" charset="-128"/>
            </a:endParaRPr>
          </a:p>
          <a:p>
            <a:r>
              <a:rPr lang="en-US" altLang="ja-JP" dirty="0">
                <a:latin typeface="HGP明朝E" panose="02020900000000000000" pitchFamily="18" charset="-128"/>
                <a:ea typeface="HGP明朝E" panose="02020900000000000000" pitchFamily="18" charset="-128"/>
              </a:rPr>
              <a:t>1</a:t>
            </a:r>
            <a:r>
              <a:rPr lang="ja-JP" altLang="ja-JP"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9</a:t>
            </a:r>
            <a:r>
              <a:rPr lang="ja-JP" altLang="ja-JP" dirty="0">
                <a:latin typeface="HGP明朝E" panose="02020900000000000000" pitchFamily="18" charset="-128"/>
                <a:ea typeface="HGP明朝E" panose="02020900000000000000" pitchFamily="18" charset="-128"/>
              </a:rPr>
              <a:t>日　南北高位級会談</a:t>
            </a:r>
          </a:p>
          <a:p>
            <a:r>
              <a:rPr lang="en-US" altLang="ja-JP" dirty="0">
                <a:latin typeface="HGP明朝E" panose="02020900000000000000" pitchFamily="18" charset="-128"/>
                <a:ea typeface="HGP明朝E" panose="02020900000000000000" pitchFamily="18" charset="-128"/>
              </a:rPr>
              <a:t>2</a:t>
            </a:r>
            <a:r>
              <a:rPr lang="ja-JP" altLang="ja-JP"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9</a:t>
            </a:r>
            <a:r>
              <a:rPr lang="ja-JP" altLang="ja-JP" dirty="0">
                <a:latin typeface="HGP明朝E" panose="02020900000000000000" pitchFamily="18" charset="-128"/>
                <a:ea typeface="HGP明朝E" panose="02020900000000000000" pitchFamily="18" charset="-128"/>
              </a:rPr>
              <a:t>日　文在寅</a:t>
            </a:r>
            <a:r>
              <a:rPr lang="ja-JP" altLang="en-US" dirty="0">
                <a:latin typeface="HGP明朝E" panose="02020900000000000000" pitchFamily="18" charset="-128"/>
                <a:ea typeface="HGP明朝E" panose="02020900000000000000" pitchFamily="18" charset="-128"/>
              </a:rPr>
              <a:t>大統領</a:t>
            </a:r>
            <a:r>
              <a:rPr lang="ja-JP" altLang="ja-JP" dirty="0">
                <a:latin typeface="HGP明朝E" panose="02020900000000000000" pitchFamily="18" charset="-128"/>
                <a:ea typeface="HGP明朝E" panose="02020900000000000000" pitchFamily="18" charset="-128"/>
              </a:rPr>
              <a:t>、ペンス</a:t>
            </a:r>
            <a:r>
              <a:rPr lang="ja-JP" altLang="en-US" dirty="0">
                <a:latin typeface="HGP明朝E" panose="02020900000000000000" pitchFamily="18" charset="-128"/>
                <a:ea typeface="HGP明朝E" panose="02020900000000000000" pitchFamily="18" charset="-128"/>
              </a:rPr>
              <a:t>・米副大統領</a:t>
            </a:r>
            <a:r>
              <a:rPr lang="ja-JP" altLang="ja-JP" dirty="0">
                <a:latin typeface="HGP明朝E" panose="02020900000000000000" pitchFamily="18" charset="-128"/>
                <a:ea typeface="HGP明朝E" panose="02020900000000000000" pitchFamily="18" charset="-128"/>
              </a:rPr>
              <a:t>会談</a:t>
            </a:r>
          </a:p>
          <a:p>
            <a:r>
              <a:rPr lang="en-US" altLang="ja-JP" dirty="0">
                <a:latin typeface="HGP明朝E" panose="02020900000000000000" pitchFamily="18" charset="-128"/>
                <a:ea typeface="HGP明朝E" panose="02020900000000000000" pitchFamily="18" charset="-128"/>
              </a:rPr>
              <a:t>2</a:t>
            </a:r>
            <a:r>
              <a:rPr lang="ja-JP" altLang="ja-JP"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10</a:t>
            </a:r>
            <a:r>
              <a:rPr lang="ja-JP" altLang="ja-JP" dirty="0">
                <a:latin typeface="HGP明朝E" panose="02020900000000000000" pitchFamily="18" charset="-128"/>
                <a:ea typeface="HGP明朝E" panose="02020900000000000000" pitchFamily="18" charset="-128"/>
              </a:rPr>
              <a:t>日　南北首脳級会談（文在寅大統領と金与正副部長ら）</a:t>
            </a:r>
          </a:p>
          <a:p>
            <a:r>
              <a:rPr lang="en-US" altLang="ja-JP" dirty="0">
                <a:latin typeface="HGP明朝E" panose="02020900000000000000" pitchFamily="18" charset="-128"/>
                <a:ea typeface="HGP明朝E" panose="02020900000000000000" pitchFamily="18" charset="-128"/>
              </a:rPr>
              <a:t>3</a:t>
            </a:r>
            <a:r>
              <a:rPr lang="ja-JP" altLang="ja-JP"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5</a:t>
            </a:r>
            <a:r>
              <a:rPr lang="ja-JP" altLang="ja-JP" dirty="0">
                <a:latin typeface="HGP明朝E" panose="02020900000000000000" pitchFamily="18" charset="-128"/>
                <a:ea typeface="HGP明朝E" panose="02020900000000000000" pitchFamily="18" charset="-128"/>
              </a:rPr>
              <a:t>日　韓国特使団と金正恩委員長会談</a:t>
            </a:r>
          </a:p>
          <a:p>
            <a:r>
              <a:rPr lang="en-US" altLang="ja-JP" dirty="0">
                <a:latin typeface="HGP明朝E" panose="02020900000000000000" pitchFamily="18" charset="-128"/>
                <a:ea typeface="HGP明朝E" panose="02020900000000000000" pitchFamily="18" charset="-128"/>
              </a:rPr>
              <a:t>3</a:t>
            </a:r>
            <a:r>
              <a:rPr lang="ja-JP" altLang="ja-JP"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8</a:t>
            </a:r>
            <a:r>
              <a:rPr lang="ja-JP" altLang="ja-JP" dirty="0">
                <a:latin typeface="HGP明朝E" panose="02020900000000000000" pitchFamily="18" charset="-128"/>
                <a:ea typeface="HGP明朝E" panose="02020900000000000000" pitchFamily="18" charset="-128"/>
              </a:rPr>
              <a:t>日　韓国特使団とトランプ大統領会談</a:t>
            </a:r>
          </a:p>
          <a:p>
            <a:pPr marL="0" indent="0">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　　　　</a:t>
            </a:r>
            <a:r>
              <a:rPr lang="en-US" altLang="ja-JP" dirty="0">
                <a:latin typeface="HGP明朝E" panose="02020900000000000000" pitchFamily="18" charset="-128"/>
                <a:ea typeface="HGP明朝E" panose="02020900000000000000" pitchFamily="18" charset="-128"/>
              </a:rPr>
              <a:t>5</a:t>
            </a:r>
            <a:r>
              <a:rPr lang="ja-JP" altLang="ja-JP" dirty="0">
                <a:latin typeface="HGP明朝E" panose="02020900000000000000" pitchFamily="18" charset="-128"/>
                <a:ea typeface="HGP明朝E" panose="02020900000000000000" pitchFamily="18" charset="-128"/>
              </a:rPr>
              <a:t>月までに米朝首脳会談を開催すること表明</a:t>
            </a:r>
          </a:p>
          <a:p>
            <a:r>
              <a:rPr lang="en-US" altLang="ja-JP" dirty="0">
                <a:solidFill>
                  <a:srgbClr val="FF0000"/>
                </a:solidFill>
                <a:latin typeface="HGP明朝E" panose="02020900000000000000" pitchFamily="18" charset="-128"/>
                <a:ea typeface="HGP明朝E" panose="02020900000000000000" pitchFamily="18" charset="-128"/>
              </a:rPr>
              <a:t>3</a:t>
            </a:r>
            <a:r>
              <a:rPr lang="ja-JP" altLang="ja-JP" dirty="0">
                <a:solidFill>
                  <a:srgbClr val="FF0000"/>
                </a:solidFill>
                <a:latin typeface="HGP明朝E" panose="02020900000000000000" pitchFamily="18" charset="-128"/>
                <a:ea typeface="HGP明朝E" panose="02020900000000000000" pitchFamily="18" charset="-128"/>
              </a:rPr>
              <a:t>月</a:t>
            </a:r>
            <a:r>
              <a:rPr lang="en-US" altLang="ja-JP" dirty="0">
                <a:solidFill>
                  <a:srgbClr val="FF0000"/>
                </a:solidFill>
                <a:latin typeface="HGP明朝E" panose="02020900000000000000" pitchFamily="18" charset="-128"/>
                <a:ea typeface="HGP明朝E" panose="02020900000000000000" pitchFamily="18" charset="-128"/>
              </a:rPr>
              <a:t>22</a:t>
            </a:r>
            <a:r>
              <a:rPr lang="ja-JP" altLang="ja-JP" dirty="0" err="1">
                <a:solidFill>
                  <a:srgbClr val="FF0000"/>
                </a:solidFill>
                <a:latin typeface="HGP明朝E" panose="02020900000000000000" pitchFamily="18" charset="-128"/>
                <a:ea typeface="HGP明朝E" panose="02020900000000000000" pitchFamily="18" charset="-128"/>
              </a:rPr>
              <a:t>，</a:t>
            </a:r>
            <a:r>
              <a:rPr lang="en-US" altLang="ja-JP" dirty="0">
                <a:solidFill>
                  <a:srgbClr val="FF0000"/>
                </a:solidFill>
                <a:latin typeface="HGP明朝E" panose="02020900000000000000" pitchFamily="18" charset="-128"/>
                <a:ea typeface="HGP明朝E" panose="02020900000000000000" pitchFamily="18" charset="-128"/>
              </a:rPr>
              <a:t>23</a:t>
            </a:r>
            <a:r>
              <a:rPr lang="ja-JP" altLang="ja-JP" dirty="0">
                <a:solidFill>
                  <a:srgbClr val="FF0000"/>
                </a:solidFill>
                <a:latin typeface="HGP明朝E" panose="02020900000000000000" pitchFamily="18" charset="-128"/>
                <a:ea typeface="HGP明朝E" panose="02020900000000000000" pitchFamily="18" charset="-128"/>
              </a:rPr>
              <a:t>日　米国、対中貿易制裁措置を発表、一部発動</a:t>
            </a:r>
          </a:p>
          <a:p>
            <a:endParaRPr kumimoji="1" lang="ja-JP" altLang="en-US" dirty="0"/>
          </a:p>
        </p:txBody>
      </p:sp>
    </p:spTree>
    <p:extLst>
      <p:ext uri="{BB962C8B-B14F-4D97-AF65-F5344CB8AC3E}">
        <p14:creationId xmlns:p14="http://schemas.microsoft.com/office/powerpoint/2010/main" val="13522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B20A755A-1860-48C0-B7D3-C1115ABE6E04}"/>
              </a:ext>
            </a:extLst>
          </p:cNvPr>
          <p:cNvSpPr>
            <a:spLocks noGrp="1"/>
          </p:cNvSpPr>
          <p:nvPr>
            <p:ph idx="1"/>
          </p:nvPr>
        </p:nvSpPr>
        <p:spPr>
          <a:xfrm>
            <a:off x="838200" y="526473"/>
            <a:ext cx="10515600" cy="5650490"/>
          </a:xfrm>
        </p:spPr>
        <p:txBody>
          <a:bodyPr>
            <a:normAutofit/>
          </a:bodyPr>
          <a:lstStyle/>
          <a:p>
            <a:r>
              <a:rPr lang="en-US" altLang="ja-JP" dirty="0">
                <a:latin typeface="HGP明朝E" panose="02020900000000000000" pitchFamily="18" charset="-128"/>
                <a:ea typeface="HGP明朝E" panose="02020900000000000000" pitchFamily="18" charset="-128"/>
              </a:rPr>
              <a:t>3</a:t>
            </a:r>
            <a:r>
              <a:rPr lang="ja-JP" altLang="ja-JP"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25</a:t>
            </a:r>
            <a:r>
              <a:rPr lang="ja-JP" altLang="ja-JP" dirty="0">
                <a:latin typeface="HGP明朝E" panose="02020900000000000000" pitchFamily="18" charset="-128"/>
                <a:ea typeface="HGP明朝E" panose="02020900000000000000" pitchFamily="18" charset="-128"/>
              </a:rPr>
              <a:t>～</a:t>
            </a:r>
            <a:r>
              <a:rPr lang="en-US" altLang="ja-JP" dirty="0">
                <a:latin typeface="HGP明朝E" panose="02020900000000000000" pitchFamily="18" charset="-128"/>
                <a:ea typeface="HGP明朝E" panose="02020900000000000000" pitchFamily="18" charset="-128"/>
              </a:rPr>
              <a:t>28</a:t>
            </a:r>
            <a:r>
              <a:rPr lang="ja-JP" altLang="ja-JP" dirty="0">
                <a:latin typeface="HGP明朝E" panose="02020900000000000000" pitchFamily="18" charset="-128"/>
                <a:ea typeface="HGP明朝E" panose="02020900000000000000" pitchFamily="18" charset="-128"/>
              </a:rPr>
              <a:t>日　中朝首脳会談（電撃的訪問を中国が受け入れる）</a:t>
            </a:r>
            <a:endParaRPr lang="en-US" altLang="ja-JP" dirty="0">
              <a:latin typeface="HGP明朝E" panose="02020900000000000000" pitchFamily="18" charset="-128"/>
              <a:ea typeface="HGP明朝E" panose="02020900000000000000" pitchFamily="18" charset="-128"/>
            </a:endParaRPr>
          </a:p>
          <a:p>
            <a:r>
              <a:rPr lang="en-US" altLang="ja-JP" dirty="0">
                <a:solidFill>
                  <a:srgbClr val="FF0000"/>
                </a:solidFill>
                <a:latin typeface="HGP明朝E" panose="02020900000000000000" pitchFamily="18" charset="-128"/>
                <a:ea typeface="HGP明朝E" panose="02020900000000000000" pitchFamily="18" charset="-128"/>
              </a:rPr>
              <a:t>3</a:t>
            </a:r>
            <a:r>
              <a:rPr lang="ja-JP" altLang="en-US" dirty="0">
                <a:solidFill>
                  <a:srgbClr val="FF0000"/>
                </a:solidFill>
                <a:latin typeface="HGP明朝E" panose="02020900000000000000" pitchFamily="18" charset="-128"/>
                <a:ea typeface="HGP明朝E" panose="02020900000000000000" pitchFamily="18" charset="-128"/>
              </a:rPr>
              <a:t>月末から</a:t>
            </a:r>
            <a:r>
              <a:rPr lang="en-US" altLang="ja-JP" dirty="0">
                <a:solidFill>
                  <a:srgbClr val="FF0000"/>
                </a:solidFill>
                <a:latin typeface="HGP明朝E" panose="02020900000000000000" pitchFamily="18" charset="-128"/>
                <a:ea typeface="HGP明朝E" panose="02020900000000000000" pitchFamily="18" charset="-128"/>
              </a:rPr>
              <a:t>4</a:t>
            </a:r>
            <a:r>
              <a:rPr lang="ja-JP" altLang="en-US" dirty="0">
                <a:solidFill>
                  <a:srgbClr val="FF0000"/>
                </a:solidFill>
                <a:latin typeface="HGP明朝E" panose="02020900000000000000" pitchFamily="18" charset="-128"/>
                <a:ea typeface="HGP明朝E" panose="02020900000000000000" pitchFamily="18" charset="-128"/>
              </a:rPr>
              <a:t>月初旬　ポンペオＣＩＡ長官訪朝</a:t>
            </a:r>
            <a:endParaRPr lang="ja-JP" altLang="ja-JP" dirty="0">
              <a:solidFill>
                <a:srgbClr val="FF0000"/>
              </a:solidFill>
              <a:latin typeface="HGP明朝E" panose="02020900000000000000" pitchFamily="18" charset="-128"/>
              <a:ea typeface="HGP明朝E" panose="02020900000000000000" pitchFamily="18" charset="-128"/>
            </a:endParaRPr>
          </a:p>
          <a:p>
            <a:r>
              <a:rPr lang="en-US" altLang="ja-JP" dirty="0">
                <a:solidFill>
                  <a:srgbClr val="0070C0"/>
                </a:solidFill>
                <a:latin typeface="HGP明朝E" panose="02020900000000000000" pitchFamily="18" charset="-128"/>
                <a:ea typeface="HGP明朝E" panose="02020900000000000000" pitchFamily="18" charset="-128"/>
              </a:rPr>
              <a:t>4</a:t>
            </a:r>
            <a:r>
              <a:rPr lang="ja-JP" altLang="ja-JP" dirty="0">
                <a:solidFill>
                  <a:srgbClr val="0070C0"/>
                </a:solidFill>
                <a:latin typeface="HGP明朝E" panose="02020900000000000000" pitchFamily="18" charset="-128"/>
                <a:ea typeface="HGP明朝E" panose="02020900000000000000" pitchFamily="18" charset="-128"/>
              </a:rPr>
              <a:t>月</a:t>
            </a:r>
            <a:r>
              <a:rPr lang="en-US" altLang="ja-JP" dirty="0">
                <a:solidFill>
                  <a:srgbClr val="0070C0"/>
                </a:solidFill>
                <a:latin typeface="HGP明朝E" panose="02020900000000000000" pitchFamily="18" charset="-128"/>
                <a:ea typeface="HGP明朝E" panose="02020900000000000000" pitchFamily="18" charset="-128"/>
              </a:rPr>
              <a:t>3</a:t>
            </a:r>
            <a:r>
              <a:rPr lang="ja-JP" altLang="ja-JP" dirty="0">
                <a:solidFill>
                  <a:srgbClr val="0070C0"/>
                </a:solidFill>
                <a:latin typeface="HGP明朝E" panose="02020900000000000000" pitchFamily="18" charset="-128"/>
                <a:ea typeface="HGP明朝E" panose="02020900000000000000" pitchFamily="18" charset="-128"/>
              </a:rPr>
              <a:t>日　トランプ大統領、シリアからの米軍撤退を示唆</a:t>
            </a:r>
          </a:p>
          <a:p>
            <a:r>
              <a:rPr lang="en-US" altLang="ja-JP" dirty="0">
                <a:solidFill>
                  <a:srgbClr val="0070C0"/>
                </a:solidFill>
                <a:latin typeface="HGP明朝E" panose="02020900000000000000" pitchFamily="18" charset="-128"/>
                <a:ea typeface="HGP明朝E" panose="02020900000000000000" pitchFamily="18" charset="-128"/>
              </a:rPr>
              <a:t>4</a:t>
            </a:r>
            <a:r>
              <a:rPr lang="ja-JP" altLang="ja-JP" dirty="0">
                <a:solidFill>
                  <a:srgbClr val="0070C0"/>
                </a:solidFill>
                <a:latin typeface="HGP明朝E" panose="02020900000000000000" pitchFamily="18" charset="-128"/>
                <a:ea typeface="HGP明朝E" panose="02020900000000000000" pitchFamily="18" charset="-128"/>
              </a:rPr>
              <a:t>月</a:t>
            </a:r>
            <a:r>
              <a:rPr lang="en-US" altLang="ja-JP" dirty="0">
                <a:solidFill>
                  <a:srgbClr val="0070C0"/>
                </a:solidFill>
                <a:latin typeface="HGP明朝E" panose="02020900000000000000" pitchFamily="18" charset="-128"/>
                <a:ea typeface="HGP明朝E" panose="02020900000000000000" pitchFamily="18" charset="-128"/>
              </a:rPr>
              <a:t>7</a:t>
            </a:r>
            <a:r>
              <a:rPr lang="ja-JP" altLang="ja-JP" dirty="0">
                <a:solidFill>
                  <a:srgbClr val="0070C0"/>
                </a:solidFill>
                <a:latin typeface="HGP明朝E" panose="02020900000000000000" pitchFamily="18" charset="-128"/>
                <a:ea typeface="HGP明朝E" panose="02020900000000000000" pitchFamily="18" charset="-128"/>
              </a:rPr>
              <a:t>日　シリアのダマスカス近郊で化学兵器使用</a:t>
            </a:r>
          </a:p>
          <a:p>
            <a:r>
              <a:rPr lang="en-US" altLang="ja-JP" dirty="0">
                <a:solidFill>
                  <a:srgbClr val="0070C0"/>
                </a:solidFill>
                <a:latin typeface="HGP明朝E" panose="02020900000000000000" pitchFamily="18" charset="-128"/>
                <a:ea typeface="HGP明朝E" panose="02020900000000000000" pitchFamily="18" charset="-128"/>
              </a:rPr>
              <a:t>4</a:t>
            </a:r>
            <a:r>
              <a:rPr lang="ja-JP" altLang="ja-JP" dirty="0">
                <a:solidFill>
                  <a:srgbClr val="0070C0"/>
                </a:solidFill>
                <a:latin typeface="HGP明朝E" panose="02020900000000000000" pitchFamily="18" charset="-128"/>
                <a:ea typeface="HGP明朝E" panose="02020900000000000000" pitchFamily="18" charset="-128"/>
              </a:rPr>
              <a:t>月</a:t>
            </a:r>
            <a:r>
              <a:rPr lang="en-US" altLang="ja-JP" dirty="0">
                <a:solidFill>
                  <a:srgbClr val="0070C0"/>
                </a:solidFill>
                <a:latin typeface="HGP明朝E" panose="02020900000000000000" pitchFamily="18" charset="-128"/>
                <a:ea typeface="HGP明朝E" panose="02020900000000000000" pitchFamily="18" charset="-128"/>
              </a:rPr>
              <a:t>12</a:t>
            </a:r>
            <a:r>
              <a:rPr lang="ja-JP" altLang="ja-JP" dirty="0">
                <a:solidFill>
                  <a:srgbClr val="0070C0"/>
                </a:solidFill>
                <a:latin typeface="HGP明朝E" panose="02020900000000000000" pitchFamily="18" charset="-128"/>
                <a:ea typeface="HGP明朝E" panose="02020900000000000000" pitchFamily="18" charset="-128"/>
              </a:rPr>
              <a:t>日　国連安保理、シリア政府非難、調査団派遣決議案</a:t>
            </a:r>
          </a:p>
          <a:p>
            <a:pPr marL="0" indent="0">
              <a:buNone/>
            </a:pPr>
            <a:r>
              <a:rPr lang="ja-JP" altLang="en-US" dirty="0">
                <a:solidFill>
                  <a:srgbClr val="0070C0"/>
                </a:solidFill>
                <a:latin typeface="HGP明朝E" panose="02020900000000000000" pitchFamily="18" charset="-128"/>
                <a:ea typeface="HGP明朝E" panose="02020900000000000000" pitchFamily="18" charset="-128"/>
              </a:rPr>
              <a:t>　　　　　　　</a:t>
            </a:r>
            <a:r>
              <a:rPr lang="ja-JP" altLang="ja-JP" dirty="0">
                <a:solidFill>
                  <a:srgbClr val="0070C0"/>
                </a:solidFill>
                <a:latin typeface="HGP明朝E" panose="02020900000000000000" pitchFamily="18" charset="-128"/>
                <a:ea typeface="HGP明朝E" panose="02020900000000000000" pitchFamily="18" charset="-128"/>
              </a:rPr>
              <a:t>ロシアの拒否権で否決</a:t>
            </a:r>
          </a:p>
          <a:p>
            <a:r>
              <a:rPr lang="en-US" altLang="ja-JP" dirty="0">
                <a:solidFill>
                  <a:srgbClr val="0070C0"/>
                </a:solidFill>
                <a:latin typeface="HGP明朝E" panose="02020900000000000000" pitchFamily="18" charset="-128"/>
                <a:ea typeface="HGP明朝E" panose="02020900000000000000" pitchFamily="18" charset="-128"/>
              </a:rPr>
              <a:t>4</a:t>
            </a:r>
            <a:r>
              <a:rPr lang="ja-JP" altLang="ja-JP" dirty="0">
                <a:solidFill>
                  <a:srgbClr val="0070C0"/>
                </a:solidFill>
                <a:latin typeface="HGP明朝E" panose="02020900000000000000" pitchFamily="18" charset="-128"/>
                <a:ea typeface="HGP明朝E" panose="02020900000000000000" pitchFamily="18" charset="-128"/>
              </a:rPr>
              <a:t>月</a:t>
            </a:r>
            <a:r>
              <a:rPr lang="en-US" altLang="ja-JP" dirty="0">
                <a:solidFill>
                  <a:srgbClr val="0070C0"/>
                </a:solidFill>
                <a:latin typeface="HGP明朝E" panose="02020900000000000000" pitchFamily="18" charset="-128"/>
                <a:ea typeface="HGP明朝E" panose="02020900000000000000" pitchFamily="18" charset="-128"/>
              </a:rPr>
              <a:t>13</a:t>
            </a:r>
            <a:r>
              <a:rPr lang="ja-JP" altLang="ja-JP" dirty="0">
                <a:solidFill>
                  <a:srgbClr val="0070C0"/>
                </a:solidFill>
                <a:latin typeface="HGP明朝E" panose="02020900000000000000" pitchFamily="18" charset="-128"/>
                <a:ea typeface="HGP明朝E" panose="02020900000000000000" pitchFamily="18" charset="-128"/>
              </a:rPr>
              <a:t>日　米英仏、シリアの化学兵器関連施設を攻撃（Ｂ１Ｂも参加）</a:t>
            </a:r>
          </a:p>
          <a:p>
            <a:r>
              <a:rPr lang="en-US" altLang="ja-JP" dirty="0">
                <a:solidFill>
                  <a:srgbClr val="FF0000"/>
                </a:solidFill>
                <a:latin typeface="HGP明朝E" panose="02020900000000000000" pitchFamily="18" charset="-128"/>
                <a:ea typeface="HGP明朝E" panose="02020900000000000000" pitchFamily="18" charset="-128"/>
              </a:rPr>
              <a:t>4</a:t>
            </a:r>
            <a:r>
              <a:rPr lang="ja-JP" altLang="ja-JP" dirty="0">
                <a:solidFill>
                  <a:srgbClr val="FF0000"/>
                </a:solidFill>
                <a:latin typeface="HGP明朝E" panose="02020900000000000000" pitchFamily="18" charset="-128"/>
                <a:ea typeface="HGP明朝E" panose="02020900000000000000" pitchFamily="18" charset="-128"/>
              </a:rPr>
              <a:t>月</a:t>
            </a:r>
            <a:r>
              <a:rPr lang="en-US" altLang="ja-JP" dirty="0">
                <a:solidFill>
                  <a:srgbClr val="FF0000"/>
                </a:solidFill>
                <a:latin typeface="HGP明朝E" panose="02020900000000000000" pitchFamily="18" charset="-128"/>
                <a:ea typeface="HGP明朝E" panose="02020900000000000000" pitchFamily="18" charset="-128"/>
              </a:rPr>
              <a:t>18</a:t>
            </a:r>
            <a:r>
              <a:rPr lang="ja-JP" altLang="ja-JP" dirty="0" err="1">
                <a:solidFill>
                  <a:srgbClr val="FF0000"/>
                </a:solidFill>
                <a:latin typeface="HGP明朝E" panose="02020900000000000000" pitchFamily="18" charset="-128"/>
                <a:ea typeface="HGP明朝E" panose="02020900000000000000" pitchFamily="18" charset="-128"/>
              </a:rPr>
              <a:t>，</a:t>
            </a:r>
            <a:r>
              <a:rPr lang="en-US" altLang="ja-JP" dirty="0">
                <a:solidFill>
                  <a:srgbClr val="FF0000"/>
                </a:solidFill>
                <a:latin typeface="HGP明朝E" panose="02020900000000000000" pitchFamily="18" charset="-128"/>
                <a:ea typeface="HGP明朝E" panose="02020900000000000000" pitchFamily="18" charset="-128"/>
              </a:rPr>
              <a:t>19</a:t>
            </a:r>
            <a:r>
              <a:rPr lang="ja-JP" altLang="ja-JP" dirty="0">
                <a:solidFill>
                  <a:srgbClr val="FF0000"/>
                </a:solidFill>
                <a:latin typeface="HGP明朝E" panose="02020900000000000000" pitchFamily="18" charset="-128"/>
                <a:ea typeface="HGP明朝E" panose="02020900000000000000" pitchFamily="18" charset="-128"/>
              </a:rPr>
              <a:t>日　日米首脳会談</a:t>
            </a:r>
          </a:p>
          <a:p>
            <a:r>
              <a:rPr lang="en-US" altLang="ja-JP" dirty="0">
                <a:latin typeface="HGP明朝E" panose="02020900000000000000" pitchFamily="18" charset="-128"/>
                <a:ea typeface="HGP明朝E" panose="02020900000000000000" pitchFamily="18" charset="-128"/>
              </a:rPr>
              <a:t>4</a:t>
            </a:r>
            <a:r>
              <a:rPr lang="ja-JP" altLang="ja-JP" dirty="0">
                <a:latin typeface="HGP明朝E" panose="02020900000000000000" pitchFamily="18" charset="-128"/>
                <a:ea typeface="HGP明朝E" panose="02020900000000000000" pitchFamily="18" charset="-128"/>
              </a:rPr>
              <a:t>月</a:t>
            </a:r>
            <a:r>
              <a:rPr lang="en-US" altLang="ja-JP" dirty="0">
                <a:latin typeface="HGP明朝E" panose="02020900000000000000" pitchFamily="18" charset="-128"/>
                <a:ea typeface="HGP明朝E" panose="02020900000000000000" pitchFamily="18" charset="-128"/>
              </a:rPr>
              <a:t>21</a:t>
            </a:r>
            <a:r>
              <a:rPr lang="ja-JP" altLang="ja-JP" dirty="0">
                <a:latin typeface="HGP明朝E" panose="02020900000000000000" pitchFamily="18" charset="-128"/>
                <a:ea typeface="HGP明朝E" panose="02020900000000000000" pitchFamily="18" charset="-128"/>
              </a:rPr>
              <a:t>日　金正恩委員長、中央委員会総会で報告</a:t>
            </a:r>
          </a:p>
          <a:p>
            <a:pPr marL="0" indent="0">
              <a:buNone/>
            </a:pPr>
            <a:r>
              <a:rPr lang="ja-JP" altLang="en-US" dirty="0">
                <a:latin typeface="HGP明朝E" panose="02020900000000000000" pitchFamily="18" charset="-128"/>
                <a:ea typeface="HGP明朝E" panose="02020900000000000000" pitchFamily="18" charset="-128"/>
              </a:rPr>
              <a:t>　　　　　　</a:t>
            </a:r>
            <a:r>
              <a:rPr lang="ja-JP" altLang="ja-JP" dirty="0">
                <a:latin typeface="HGP明朝E" panose="02020900000000000000" pitchFamily="18" charset="-128"/>
                <a:ea typeface="HGP明朝E" panose="02020900000000000000" pitchFamily="18" charset="-128"/>
              </a:rPr>
              <a:t>　ＩＣＢＭ、中長距離ミサイルの発射中止、核実験場の廃棄</a:t>
            </a:r>
          </a:p>
          <a:p>
            <a:pPr marL="0" indent="0">
              <a:buNone/>
            </a:pPr>
            <a:r>
              <a:rPr lang="ja-JP" altLang="en-US" dirty="0">
                <a:latin typeface="HGP明朝E" panose="02020900000000000000" pitchFamily="18" charset="-128"/>
                <a:ea typeface="HGP明朝E" panose="02020900000000000000" pitchFamily="18" charset="-128"/>
              </a:rPr>
              <a:t>　　　　　　</a:t>
            </a:r>
            <a:r>
              <a:rPr lang="en-US" altLang="ja-JP" u="sng" dirty="0">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a:t>
            </a:r>
            <a:r>
              <a:rPr lang="ja-JP" altLang="ja-JP" u="sng" dirty="0">
                <a:effectLst>
                  <a:outerShdw blurRad="38100" dist="38100" dir="2700000" algn="tl">
                    <a:srgbClr val="000000">
                      <a:alpha val="43137"/>
                    </a:srgbClr>
                  </a:outerShdw>
                </a:effectLst>
                <a:latin typeface="HGP明朝E" panose="02020900000000000000" pitchFamily="18" charset="-128"/>
                <a:ea typeface="HGP明朝E" panose="02020900000000000000" pitchFamily="18" charset="-128"/>
              </a:rPr>
              <a:t>事実上の核保有国宣言</a:t>
            </a:r>
          </a:p>
          <a:p>
            <a:endParaRPr kumimoji="1" lang="ja-JP" altLang="en-US" dirty="0"/>
          </a:p>
        </p:txBody>
      </p:sp>
    </p:spTree>
    <p:extLst>
      <p:ext uri="{BB962C8B-B14F-4D97-AF65-F5344CB8AC3E}">
        <p14:creationId xmlns:p14="http://schemas.microsoft.com/office/powerpoint/2010/main" val="3569603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xmlns="" id="{B20A755A-1860-48C0-B7D3-C1115ABE6E04}"/>
              </a:ext>
            </a:extLst>
          </p:cNvPr>
          <p:cNvSpPr>
            <a:spLocks noGrp="1"/>
          </p:cNvSpPr>
          <p:nvPr>
            <p:ph idx="1"/>
          </p:nvPr>
        </p:nvSpPr>
        <p:spPr>
          <a:xfrm>
            <a:off x="838200" y="526473"/>
            <a:ext cx="10515600" cy="5650490"/>
          </a:xfrm>
        </p:spPr>
        <p:txBody>
          <a:bodyPr>
            <a:normAutofit/>
          </a:bodyPr>
          <a:lstStyle/>
          <a:p>
            <a:r>
              <a:rPr kumimoji="1" lang="en-US" altLang="ja-JP" sz="3200" dirty="0">
                <a:latin typeface="HGP明朝E" panose="02020900000000000000" pitchFamily="18" charset="-128"/>
                <a:ea typeface="HGP明朝E" panose="02020900000000000000" pitchFamily="18" charset="-128"/>
              </a:rPr>
              <a:t>4</a:t>
            </a:r>
            <a:r>
              <a:rPr kumimoji="1" lang="ja-JP" altLang="en-US" sz="3200" dirty="0">
                <a:latin typeface="HGP明朝E" panose="02020900000000000000" pitchFamily="18" charset="-128"/>
                <a:ea typeface="HGP明朝E" panose="02020900000000000000" pitchFamily="18" charset="-128"/>
              </a:rPr>
              <a:t>月</a:t>
            </a:r>
            <a:r>
              <a:rPr kumimoji="1" lang="en-US" altLang="ja-JP" sz="3200" dirty="0">
                <a:latin typeface="HGP明朝E" panose="02020900000000000000" pitchFamily="18" charset="-128"/>
                <a:ea typeface="HGP明朝E" panose="02020900000000000000" pitchFamily="18" charset="-128"/>
              </a:rPr>
              <a:t>27</a:t>
            </a:r>
            <a:r>
              <a:rPr kumimoji="1" lang="ja-JP" altLang="en-US" sz="3200" dirty="0">
                <a:latin typeface="HGP明朝E" panose="02020900000000000000" pitchFamily="18" charset="-128"/>
                <a:ea typeface="HGP明朝E" panose="02020900000000000000" pitchFamily="18" charset="-128"/>
              </a:rPr>
              <a:t>日　南北首脳会談</a:t>
            </a:r>
            <a:endParaRPr kumimoji="1" lang="en-US" altLang="ja-JP" sz="3200" dirty="0">
              <a:latin typeface="HGP明朝E" panose="02020900000000000000" pitchFamily="18" charset="-128"/>
              <a:ea typeface="HGP明朝E" panose="02020900000000000000" pitchFamily="18" charset="-128"/>
            </a:endParaRPr>
          </a:p>
          <a:p>
            <a:r>
              <a:rPr lang="en-US" altLang="ja-JP" sz="3200" dirty="0">
                <a:solidFill>
                  <a:srgbClr val="FF0000"/>
                </a:solidFill>
                <a:latin typeface="HGP明朝E" panose="02020900000000000000" pitchFamily="18" charset="-128"/>
                <a:ea typeface="HGP明朝E" panose="02020900000000000000" pitchFamily="18" charset="-128"/>
              </a:rPr>
              <a:t>4</a:t>
            </a:r>
            <a:r>
              <a:rPr lang="ja-JP" altLang="en-US" sz="3200" dirty="0">
                <a:solidFill>
                  <a:srgbClr val="FF0000"/>
                </a:solidFill>
                <a:latin typeface="HGP明朝E" panose="02020900000000000000" pitchFamily="18" charset="-128"/>
                <a:ea typeface="HGP明朝E" panose="02020900000000000000" pitchFamily="18" charset="-128"/>
              </a:rPr>
              <a:t>月</a:t>
            </a:r>
            <a:r>
              <a:rPr lang="en-US" altLang="ja-JP" sz="3200" dirty="0">
                <a:solidFill>
                  <a:srgbClr val="FF0000"/>
                </a:solidFill>
                <a:latin typeface="HGP明朝E" panose="02020900000000000000" pitchFamily="18" charset="-128"/>
                <a:ea typeface="HGP明朝E" panose="02020900000000000000" pitchFamily="18" charset="-128"/>
              </a:rPr>
              <a:t>29</a:t>
            </a:r>
            <a:r>
              <a:rPr lang="ja-JP" altLang="en-US" sz="3200" dirty="0">
                <a:solidFill>
                  <a:srgbClr val="FF0000"/>
                </a:solidFill>
                <a:latin typeface="HGP明朝E" panose="02020900000000000000" pitchFamily="18" charset="-128"/>
                <a:ea typeface="HGP明朝E" panose="02020900000000000000" pitchFamily="18" charset="-128"/>
              </a:rPr>
              <a:t>日　日韓首脳電話会談</a:t>
            </a:r>
            <a:endParaRPr lang="en-US" altLang="ja-JP" sz="3200" dirty="0">
              <a:solidFill>
                <a:srgbClr val="FF0000"/>
              </a:solidFill>
              <a:latin typeface="HGP明朝E" panose="02020900000000000000" pitchFamily="18" charset="-128"/>
              <a:ea typeface="HGP明朝E" panose="02020900000000000000" pitchFamily="18" charset="-128"/>
            </a:endParaRPr>
          </a:p>
          <a:p>
            <a:pPr lvl="1"/>
            <a:r>
              <a:rPr lang="ja-JP" altLang="ja-JP" sz="2800" dirty="0">
                <a:solidFill>
                  <a:srgbClr val="FF0000"/>
                </a:solidFill>
                <a:latin typeface="HGP明朝E" panose="02020900000000000000" pitchFamily="18" charset="-128"/>
                <a:ea typeface="HGP明朝E" panose="02020900000000000000" pitchFamily="18" charset="-128"/>
              </a:rPr>
              <a:t>文大統領が拉致問題を金正恩委員長に伝えたことを確認</a:t>
            </a:r>
            <a:endParaRPr lang="en-US" altLang="ja-JP" sz="2800" dirty="0">
              <a:solidFill>
                <a:srgbClr val="FF0000"/>
              </a:solidFill>
              <a:latin typeface="HGP明朝E" panose="02020900000000000000" pitchFamily="18" charset="-128"/>
              <a:ea typeface="HGP明朝E" panose="02020900000000000000" pitchFamily="18" charset="-128"/>
            </a:endParaRPr>
          </a:p>
          <a:p>
            <a:pPr lvl="1"/>
            <a:r>
              <a:rPr kumimoji="1" lang="ja-JP" altLang="en-US" sz="2800" dirty="0">
                <a:solidFill>
                  <a:srgbClr val="FF0000"/>
                </a:solidFill>
                <a:latin typeface="HGP明朝E" panose="02020900000000000000" pitchFamily="18" charset="-128"/>
                <a:ea typeface="HGP明朝E" panose="02020900000000000000" pitchFamily="18" charset="-128"/>
              </a:rPr>
              <a:t>金正恩委員長が日朝首脳会談に意欲</a:t>
            </a:r>
            <a:endParaRPr kumimoji="1" lang="en-US" altLang="ja-JP" sz="2800" dirty="0">
              <a:solidFill>
                <a:srgbClr val="FF0000"/>
              </a:solidFill>
              <a:latin typeface="HGP明朝E" panose="02020900000000000000" pitchFamily="18" charset="-128"/>
              <a:ea typeface="HGP明朝E" panose="02020900000000000000" pitchFamily="18" charset="-128"/>
            </a:endParaRPr>
          </a:p>
          <a:p>
            <a:r>
              <a:rPr lang="en-US" altLang="ja-JP" sz="3200" dirty="0">
                <a:latin typeface="HGP明朝E" panose="02020900000000000000" pitchFamily="18" charset="-128"/>
                <a:ea typeface="HGP明朝E" panose="02020900000000000000" pitchFamily="18" charset="-128"/>
              </a:rPr>
              <a:t>5</a:t>
            </a:r>
            <a:r>
              <a:rPr lang="ja-JP" altLang="en-US" sz="3200" dirty="0">
                <a:latin typeface="HGP明朝E" panose="02020900000000000000" pitchFamily="18" charset="-128"/>
                <a:ea typeface="HGP明朝E" panose="02020900000000000000" pitchFamily="18" charset="-128"/>
              </a:rPr>
              <a:t>月</a:t>
            </a:r>
            <a:r>
              <a:rPr lang="en-US" altLang="ja-JP" sz="3200" dirty="0">
                <a:latin typeface="HGP明朝E" panose="02020900000000000000" pitchFamily="18" charset="-128"/>
                <a:ea typeface="HGP明朝E" panose="02020900000000000000" pitchFamily="18" charset="-128"/>
              </a:rPr>
              <a:t>8</a:t>
            </a:r>
            <a:r>
              <a:rPr lang="ja-JP" altLang="en-US" sz="3200" dirty="0">
                <a:latin typeface="HGP明朝E" panose="02020900000000000000" pitchFamily="18" charset="-128"/>
                <a:ea typeface="HGP明朝E" panose="02020900000000000000" pitchFamily="18" charset="-128"/>
              </a:rPr>
              <a:t>日　二回目の中朝首脳会談（大連にて）</a:t>
            </a:r>
            <a:endParaRPr lang="en-US" altLang="ja-JP" sz="3200" dirty="0">
              <a:latin typeface="HGP明朝E" panose="02020900000000000000" pitchFamily="18" charset="-128"/>
              <a:ea typeface="HGP明朝E" panose="02020900000000000000" pitchFamily="18" charset="-128"/>
            </a:endParaRPr>
          </a:p>
          <a:p>
            <a:r>
              <a:rPr kumimoji="1" lang="en-US" altLang="ja-JP" sz="3200" dirty="0">
                <a:latin typeface="HGP明朝E" panose="02020900000000000000" pitchFamily="18" charset="-128"/>
                <a:ea typeface="HGP明朝E" panose="02020900000000000000" pitchFamily="18" charset="-128"/>
              </a:rPr>
              <a:t>5</a:t>
            </a:r>
            <a:r>
              <a:rPr kumimoji="1" lang="ja-JP" altLang="en-US" sz="3200" dirty="0">
                <a:latin typeface="HGP明朝E" panose="02020900000000000000" pitchFamily="18" charset="-128"/>
                <a:ea typeface="HGP明朝E" panose="02020900000000000000" pitchFamily="18" charset="-128"/>
              </a:rPr>
              <a:t>月</a:t>
            </a:r>
            <a:r>
              <a:rPr kumimoji="1" lang="en-US" altLang="ja-JP" sz="3200" dirty="0">
                <a:latin typeface="HGP明朝E" panose="02020900000000000000" pitchFamily="18" charset="-128"/>
                <a:ea typeface="HGP明朝E" panose="02020900000000000000" pitchFamily="18" charset="-128"/>
              </a:rPr>
              <a:t>9</a:t>
            </a:r>
            <a:r>
              <a:rPr kumimoji="1" lang="ja-JP" altLang="en-US" sz="3200" dirty="0">
                <a:latin typeface="HGP明朝E" panose="02020900000000000000" pitchFamily="18" charset="-128"/>
                <a:ea typeface="HGP明朝E" panose="02020900000000000000" pitchFamily="18" charset="-128"/>
              </a:rPr>
              <a:t>日　ポンペオ国務長官の訪朝（三人の米国人解放）</a:t>
            </a:r>
            <a:endParaRPr kumimoji="1" lang="en-US" altLang="ja-JP" sz="3200" dirty="0">
              <a:latin typeface="HGP明朝E" panose="02020900000000000000" pitchFamily="18" charset="-128"/>
              <a:ea typeface="HGP明朝E" panose="02020900000000000000" pitchFamily="18" charset="-128"/>
            </a:endParaRPr>
          </a:p>
          <a:p>
            <a:r>
              <a:rPr lang="en-US" altLang="ja-JP" sz="3200" dirty="0">
                <a:latin typeface="HGP明朝E" panose="02020900000000000000" pitchFamily="18" charset="-128"/>
                <a:ea typeface="HGP明朝E" panose="02020900000000000000" pitchFamily="18" charset="-128"/>
              </a:rPr>
              <a:t>5</a:t>
            </a:r>
            <a:r>
              <a:rPr lang="ja-JP" altLang="en-US" sz="3200" dirty="0">
                <a:latin typeface="HGP明朝E" panose="02020900000000000000" pitchFamily="18" charset="-128"/>
                <a:ea typeface="HGP明朝E" panose="02020900000000000000" pitchFamily="18" charset="-128"/>
              </a:rPr>
              <a:t>月</a:t>
            </a:r>
            <a:r>
              <a:rPr lang="en-US" altLang="ja-JP" sz="3200" dirty="0">
                <a:latin typeface="HGP明朝E" panose="02020900000000000000" pitchFamily="18" charset="-128"/>
                <a:ea typeface="HGP明朝E" panose="02020900000000000000" pitchFamily="18" charset="-128"/>
              </a:rPr>
              <a:t>9</a:t>
            </a:r>
            <a:r>
              <a:rPr lang="ja-JP" altLang="en-US" sz="3200" dirty="0">
                <a:latin typeface="HGP明朝E" panose="02020900000000000000" pitchFamily="18" charset="-128"/>
                <a:ea typeface="HGP明朝E" panose="02020900000000000000" pitchFamily="18" charset="-128"/>
              </a:rPr>
              <a:t>日　日韓中首脳会談</a:t>
            </a:r>
            <a:endParaRPr kumimoji="1" lang="ja-JP" altLang="en-US" sz="3200"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16604616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xmlns="" id="{873EB3DD-F42B-45D1-B76B-DED23D97E3B2}"/>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米朝首脳会談の課題</a:t>
            </a:r>
            <a:r>
              <a:rPr kumimoji="1" lang="en-US" altLang="ja-JP" dirty="0"/>
              <a:t>	</a:t>
            </a:r>
            <a:endParaRPr kumimoji="1" lang="ja-JP" altLang="en-US" dirty="0"/>
          </a:p>
        </p:txBody>
      </p:sp>
      <p:sp>
        <p:nvSpPr>
          <p:cNvPr id="3" name="コンテンツ プレースホルダー 2">
            <a:extLst>
              <a:ext uri="{FF2B5EF4-FFF2-40B4-BE49-F238E27FC236}">
                <a16:creationId xmlns:a16="http://schemas.microsoft.com/office/drawing/2014/main" xmlns="" id="{3D4880EE-5860-4323-96F6-7A4EF07FDA7D}"/>
              </a:ext>
            </a:extLst>
          </p:cNvPr>
          <p:cNvSpPr>
            <a:spLocks noGrp="1"/>
          </p:cNvSpPr>
          <p:nvPr>
            <p:ph idx="1"/>
          </p:nvPr>
        </p:nvSpPr>
        <p:spPr/>
        <p:txBody>
          <a:bodyPr/>
          <a:lstStyle/>
          <a:p>
            <a:r>
              <a:rPr kumimoji="1" lang="ja-JP" altLang="en-US" dirty="0">
                <a:latin typeface="HGP明朝E" panose="02020900000000000000" pitchFamily="18" charset="-128"/>
                <a:ea typeface="HGP明朝E" panose="02020900000000000000" pitchFamily="18" charset="-128"/>
              </a:rPr>
              <a:t>北朝鮮の非核化</a:t>
            </a:r>
            <a:endParaRPr kumimoji="1" lang="en-US" altLang="ja-JP" dirty="0">
              <a:latin typeface="HGP明朝E" panose="02020900000000000000" pitchFamily="18" charset="-128"/>
              <a:ea typeface="HGP明朝E" panose="02020900000000000000" pitchFamily="18" charset="-128"/>
            </a:endParaRPr>
          </a:p>
          <a:p>
            <a:pPr marL="457200" lvl="1" indent="0">
              <a:buNone/>
            </a:pPr>
            <a:r>
              <a:rPr lang="ja-JP" altLang="en-US" dirty="0">
                <a:latin typeface="HGP明朝E" panose="02020900000000000000" pitchFamily="18" charset="-128"/>
                <a:ea typeface="HGP明朝E" panose="02020900000000000000" pitchFamily="18" charset="-128"/>
              </a:rPr>
              <a:t>▼その方法と期限</a:t>
            </a:r>
            <a:endParaRPr lang="en-US" altLang="ja-JP" dirty="0">
              <a:latin typeface="HGP明朝E" panose="02020900000000000000" pitchFamily="18" charset="-128"/>
              <a:ea typeface="HGP明朝E" panose="02020900000000000000" pitchFamily="18" charset="-128"/>
            </a:endParaRPr>
          </a:p>
          <a:p>
            <a:pPr lvl="1"/>
            <a:r>
              <a:rPr lang="en-US" altLang="ja-JP" dirty="0">
                <a:latin typeface="HGP明朝E" panose="02020900000000000000" pitchFamily="18" charset="-128"/>
                <a:ea typeface="HGP明朝E" panose="02020900000000000000" pitchFamily="18" charset="-128"/>
              </a:rPr>
              <a:t>1994</a:t>
            </a:r>
            <a:r>
              <a:rPr lang="ja-JP" altLang="en-US" dirty="0">
                <a:latin typeface="HGP明朝E" panose="02020900000000000000" pitchFamily="18" charset="-128"/>
                <a:ea typeface="HGP明朝E" panose="02020900000000000000" pitchFamily="18" charset="-128"/>
              </a:rPr>
              <a:t>年の米朝合意、</a:t>
            </a:r>
            <a:r>
              <a:rPr lang="en-US" altLang="ja-JP" dirty="0">
                <a:latin typeface="HGP明朝E" panose="02020900000000000000" pitchFamily="18" charset="-128"/>
                <a:ea typeface="HGP明朝E" panose="02020900000000000000" pitchFamily="18" charset="-128"/>
              </a:rPr>
              <a:t>2005</a:t>
            </a:r>
            <a:r>
              <a:rPr lang="ja-JP" altLang="en-US" dirty="0">
                <a:latin typeface="HGP明朝E" panose="02020900000000000000" pitchFamily="18" charset="-128"/>
                <a:ea typeface="HGP明朝E" panose="02020900000000000000" pitchFamily="18" charset="-128"/>
              </a:rPr>
              <a:t>年の</a:t>
            </a:r>
            <a:r>
              <a:rPr lang="en-US" altLang="ja-JP" dirty="0">
                <a:latin typeface="HGP明朝E" panose="02020900000000000000" pitchFamily="18" charset="-128"/>
                <a:ea typeface="HGP明朝E" panose="02020900000000000000" pitchFamily="18" charset="-128"/>
              </a:rPr>
              <a:t>6</a:t>
            </a:r>
            <a:r>
              <a:rPr lang="ja-JP" altLang="en-US" dirty="0">
                <a:latin typeface="HGP明朝E" panose="02020900000000000000" pitchFamily="18" charset="-128"/>
                <a:ea typeface="HGP明朝E" panose="02020900000000000000" pitchFamily="18" charset="-128"/>
              </a:rPr>
              <a:t>者協議・共同声明の教訓</a:t>
            </a:r>
            <a:endParaRPr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「リビア方式」に似たものが議論の中心になる（ボルトン）</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日米は</a:t>
            </a:r>
            <a:r>
              <a:rPr kumimoji="1" lang="en-US" altLang="ja-JP" dirty="0">
                <a:latin typeface="HGP明朝E" panose="02020900000000000000" pitchFamily="18" charset="-128"/>
                <a:ea typeface="HGP明朝E" panose="02020900000000000000" pitchFamily="18" charset="-128"/>
              </a:rPr>
              <a:t>2020</a:t>
            </a:r>
            <a:r>
              <a:rPr kumimoji="1" lang="ja-JP" altLang="en-US" dirty="0">
                <a:latin typeface="HGP明朝E" panose="02020900000000000000" pitchFamily="18" charset="-128"/>
                <a:ea typeface="HGP明朝E" panose="02020900000000000000" pitchFamily="18" charset="-128"/>
              </a:rPr>
              <a:t>年</a:t>
            </a:r>
            <a:r>
              <a:rPr lang="ja-JP" altLang="en-US" dirty="0">
                <a:latin typeface="HGP明朝E" panose="02020900000000000000" pitchFamily="18" charset="-128"/>
                <a:ea typeface="HGP明朝E" panose="02020900000000000000" pitchFamily="18" charset="-128"/>
              </a:rPr>
              <a:t>までを</a:t>
            </a:r>
            <a:r>
              <a:rPr kumimoji="1" lang="ja-JP" altLang="en-US" dirty="0">
                <a:latin typeface="HGP明朝E" panose="02020900000000000000" pitchFamily="18" charset="-128"/>
                <a:ea typeface="HGP明朝E" panose="02020900000000000000" pitchFamily="18" charset="-128"/>
              </a:rPr>
              <a:t>期限とする考え</a:t>
            </a:r>
            <a:endParaRPr kumimoji="1" lang="en-US" altLang="ja-JP" dirty="0">
              <a:latin typeface="HGP明朝E" panose="02020900000000000000" pitchFamily="18" charset="-128"/>
              <a:ea typeface="HGP明朝E" panose="02020900000000000000" pitchFamily="18" charset="-128"/>
            </a:endParaRPr>
          </a:p>
          <a:p>
            <a:pPr marL="0" indent="0">
              <a:buNone/>
            </a:pPr>
            <a:endParaRPr kumimoji="1"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拉致・人権問題</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最後のチャンス</a:t>
            </a:r>
            <a:endParaRPr kumimoji="1" lang="en-US" altLang="ja-JP" dirty="0">
              <a:latin typeface="HGP明朝E" panose="02020900000000000000" pitchFamily="18" charset="-128"/>
              <a:ea typeface="HGP明朝E" panose="02020900000000000000" pitchFamily="18" charset="-128"/>
            </a:endParaRPr>
          </a:p>
          <a:p>
            <a:pPr lvl="1"/>
            <a:r>
              <a:rPr lang="ja-JP" altLang="en-US" dirty="0">
                <a:latin typeface="HGP明朝E" panose="02020900000000000000" pitchFamily="18" charset="-128"/>
                <a:ea typeface="HGP明朝E" panose="02020900000000000000" pitchFamily="18" charset="-128"/>
              </a:rPr>
              <a:t>日朝平壌宣言（</a:t>
            </a:r>
            <a:r>
              <a:rPr lang="en-US" altLang="ja-JP" dirty="0">
                <a:latin typeface="HGP明朝E" panose="02020900000000000000" pitchFamily="18" charset="-128"/>
                <a:ea typeface="HGP明朝E" panose="02020900000000000000" pitchFamily="18" charset="-128"/>
              </a:rPr>
              <a:t>2002</a:t>
            </a:r>
            <a:r>
              <a:rPr lang="ja-JP" altLang="en-US" dirty="0">
                <a:latin typeface="HGP明朝E" panose="02020900000000000000" pitchFamily="18" charset="-128"/>
                <a:ea typeface="HGP明朝E" panose="02020900000000000000" pitchFamily="18" charset="-128"/>
              </a:rPr>
              <a:t>年）が動き出す</a:t>
            </a:r>
            <a:endParaRPr lang="en-US" altLang="ja-JP" dirty="0">
              <a:latin typeface="HGP明朝E" panose="02020900000000000000" pitchFamily="18" charset="-128"/>
              <a:ea typeface="HGP明朝E" panose="02020900000000000000" pitchFamily="18" charset="-128"/>
            </a:endParaRPr>
          </a:p>
          <a:p>
            <a:pPr lvl="1"/>
            <a:r>
              <a:rPr kumimoji="1" lang="ja-JP" altLang="en-US" dirty="0">
                <a:latin typeface="HGP明朝E" panose="02020900000000000000" pitchFamily="18" charset="-128"/>
                <a:ea typeface="HGP明朝E" panose="02020900000000000000" pitchFamily="18" charset="-128"/>
              </a:rPr>
              <a:t>北朝鮮への「経済協力支援金」</a:t>
            </a:r>
          </a:p>
        </p:txBody>
      </p:sp>
    </p:spTree>
    <p:extLst>
      <p:ext uri="{BB962C8B-B14F-4D97-AF65-F5344CB8AC3E}">
        <p14:creationId xmlns:p14="http://schemas.microsoft.com/office/powerpoint/2010/main" val="23497822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E57AF3BE-2093-4C4F-9083-AAF1F30A63C4}"/>
              </a:ext>
            </a:extLst>
          </p:cNvPr>
          <p:cNvSpPr>
            <a:spLocks noGrp="1"/>
          </p:cNvSpPr>
          <p:nvPr>
            <p:ph type="title"/>
          </p:nvPr>
        </p:nvSpPr>
        <p:spPr/>
        <p:txBody>
          <a:bodyPr/>
          <a:lstStyle/>
          <a:p>
            <a:r>
              <a:rPr kumimoji="1" lang="ja-JP" altLang="en-US" dirty="0">
                <a:latin typeface="HGP明朝E" panose="02020900000000000000" pitchFamily="18" charset="-128"/>
                <a:ea typeface="HGP明朝E" panose="02020900000000000000" pitchFamily="18" charset="-128"/>
              </a:rPr>
              <a:t>北東アジア・地殻変動期へ</a:t>
            </a:r>
          </a:p>
        </p:txBody>
      </p:sp>
      <p:sp>
        <p:nvSpPr>
          <p:cNvPr id="5" name="テキスト プレースホルダー 4">
            <a:extLst>
              <a:ext uri="{FF2B5EF4-FFF2-40B4-BE49-F238E27FC236}">
                <a16:creationId xmlns:a16="http://schemas.microsoft.com/office/drawing/2014/main" xmlns="" id="{E74DCA8D-62FB-45FE-853B-B75BA55F970A}"/>
              </a:ext>
            </a:extLst>
          </p:cNvPr>
          <p:cNvSpPr>
            <a:spLocks noGrp="1"/>
          </p:cNvSpPr>
          <p:nvPr>
            <p:ph type="body" idx="1"/>
          </p:nvPr>
        </p:nvSpPr>
        <p:spPr/>
        <p:txBody>
          <a:bodyPr/>
          <a:lstStyle/>
          <a:p>
            <a:r>
              <a:rPr kumimoji="1" lang="ja-JP" altLang="en-US" dirty="0">
                <a:latin typeface="HGP明朝E" panose="02020900000000000000" pitchFamily="18" charset="-128"/>
                <a:ea typeface="HGP明朝E" panose="02020900000000000000" pitchFamily="18" charset="-128"/>
              </a:rPr>
              <a:t>平和の仕組み</a:t>
            </a:r>
            <a:endParaRPr kumimoji="1" lang="en-US" altLang="ja-JP" dirty="0">
              <a:latin typeface="HGP明朝E" panose="02020900000000000000" pitchFamily="18" charset="-128"/>
              <a:ea typeface="HGP明朝E" panose="02020900000000000000" pitchFamily="18" charset="-128"/>
            </a:endParaRPr>
          </a:p>
          <a:p>
            <a:r>
              <a:rPr lang="ja-JP" altLang="en-US" dirty="0">
                <a:latin typeface="HGP明朝E" panose="02020900000000000000" pitchFamily="18" charset="-128"/>
                <a:ea typeface="HGP明朝E" panose="02020900000000000000" pitchFamily="18" charset="-128"/>
              </a:rPr>
              <a:t>経済協力と繁栄プロジェクトの共有</a:t>
            </a:r>
            <a:endParaRPr kumimoji="1" lang="ja-JP" altLang="en-US" dirty="0">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35195889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363</Words>
  <Application>Microsoft Office PowerPoint</Application>
  <PresentationFormat>ユーザー設定</PresentationFormat>
  <Paragraphs>55</Paragraphs>
  <Slides>9</Slides>
  <Notes>0</Notes>
  <HiddenSlides>0</HiddenSlides>
  <MMClips>0</MMClips>
  <ScaleCrop>false</ScaleCrop>
  <HeadingPairs>
    <vt:vector size="4" baseType="variant">
      <vt:variant>
        <vt:lpstr>テーマ</vt:lpstr>
      </vt:variant>
      <vt:variant>
        <vt:i4>2</vt:i4>
      </vt:variant>
      <vt:variant>
        <vt:lpstr>スライド タイトル</vt:lpstr>
      </vt:variant>
      <vt:variant>
        <vt:i4>9</vt:i4>
      </vt:variant>
    </vt:vector>
  </HeadingPairs>
  <TitlesOfParts>
    <vt:vector size="11" baseType="lpstr">
      <vt:lpstr>Office テーマ</vt:lpstr>
      <vt:lpstr>1_Office テーマ</vt:lpstr>
      <vt:lpstr>米朝首脳会談に向けて</vt:lpstr>
      <vt:lpstr>PowerPoint プレゼンテーション</vt:lpstr>
      <vt:lpstr>南北首脳会談（4月27日）「板門店宣言」</vt:lpstr>
      <vt:lpstr>注目点 </vt:lpstr>
      <vt:lpstr>北朝鮮の非核化をめぐる関係国の外交</vt:lpstr>
      <vt:lpstr>PowerPoint プレゼンテーション</vt:lpstr>
      <vt:lpstr>PowerPoint プレゼンテーション</vt:lpstr>
      <vt:lpstr>米朝首脳会談の課題 </vt:lpstr>
      <vt:lpstr>北東アジア・地殻変動期へ</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watanabe yoshio</dc:creator>
  <cp:lastModifiedBy>user10</cp:lastModifiedBy>
  <cp:revision>6</cp:revision>
  <cp:lastPrinted>2018-05-10T06:51:04Z</cp:lastPrinted>
  <dcterms:created xsi:type="dcterms:W3CDTF">2018-05-09T23:54:08Z</dcterms:created>
  <dcterms:modified xsi:type="dcterms:W3CDTF">2018-05-10T06:54:39Z</dcterms:modified>
</cp:coreProperties>
</file>