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329" r:id="rId3"/>
    <p:sldId id="1330" r:id="rId4"/>
    <p:sldId id="1331" r:id="rId5"/>
    <p:sldId id="1340" r:id="rId6"/>
    <p:sldId id="1341" r:id="rId7"/>
    <p:sldId id="1343" r:id="rId8"/>
    <p:sldId id="1344" r:id="rId9"/>
    <p:sldId id="1345" r:id="rId10"/>
    <p:sldId id="1346" r:id="rId11"/>
    <p:sldId id="283"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5" autoAdjust="0"/>
    <p:restoredTop sz="94660"/>
  </p:normalViewPr>
  <p:slideViewPr>
    <p:cSldViewPr snapToGrid="0">
      <p:cViewPr varScale="1">
        <p:scale>
          <a:sx n="81" d="100"/>
          <a:sy n="81" d="100"/>
        </p:scale>
        <p:origin x="10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0FA07E-9B8C-46EE-AD07-514E3C9D06D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2917C65-8B8A-454E-A3C9-5CF441BFAA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C06CB24-FCBC-4B08-87FB-E4F883C42127}"/>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5" name="フッター プレースホルダー 4">
            <a:extLst>
              <a:ext uri="{FF2B5EF4-FFF2-40B4-BE49-F238E27FC236}">
                <a16:creationId xmlns:a16="http://schemas.microsoft.com/office/drawing/2014/main" id="{B7F55B97-DBFC-4CED-A53F-97549E1DE44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547DCA-402A-4D69-999B-597981FDA341}"/>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3778669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C7D401-B9D4-4823-8B4E-0B52B82F7B0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B8FBB79-99EF-429D-A54E-BC6029201FC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DCE97A6-6CC6-4588-A6A1-0320854EAE7A}"/>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5" name="フッター プレースホルダー 4">
            <a:extLst>
              <a:ext uri="{FF2B5EF4-FFF2-40B4-BE49-F238E27FC236}">
                <a16:creationId xmlns:a16="http://schemas.microsoft.com/office/drawing/2014/main" id="{3DC453BF-25D6-48CD-B131-11A8507A77E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F839BE-3A45-4DCC-80BF-93A3ABF93027}"/>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1823814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7890AFB-7397-4A84-B602-8A4C717E48B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11B6173-9AD2-4975-A9EE-019437BCCC6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DC06C53-0CD0-4E8E-9753-9C49C27BA38C}"/>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5" name="フッター プレースホルダー 4">
            <a:extLst>
              <a:ext uri="{FF2B5EF4-FFF2-40B4-BE49-F238E27FC236}">
                <a16:creationId xmlns:a16="http://schemas.microsoft.com/office/drawing/2014/main" id="{8C3E0579-8FC8-46D3-B362-18555A04B5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BCB1253-DC3F-4F85-930C-6C810460812A}"/>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2095168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129A14-3547-4879-9C8A-96ED47933C0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BE5865E-2DB3-4560-AB80-826FDD09D00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E95A404-2847-4A72-BF6B-E53F108E73E8}"/>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5" name="フッター プレースホルダー 4">
            <a:extLst>
              <a:ext uri="{FF2B5EF4-FFF2-40B4-BE49-F238E27FC236}">
                <a16:creationId xmlns:a16="http://schemas.microsoft.com/office/drawing/2014/main" id="{1F1FA7F7-74A6-487D-AFDD-23AB1DF259E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2D6E3C-3EC8-4E29-B51A-0615AE80B27D}"/>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220988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1CC2C8-4A9D-405D-84B1-5D30285EC80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5A3DE2-B79F-492C-A8A5-FEF11442B3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5CD7B23-1EFF-4BDE-A7F9-E2213A34ACD6}"/>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5" name="フッター プレースホルダー 4">
            <a:extLst>
              <a:ext uri="{FF2B5EF4-FFF2-40B4-BE49-F238E27FC236}">
                <a16:creationId xmlns:a16="http://schemas.microsoft.com/office/drawing/2014/main" id="{2B139677-2AE1-44C1-8E51-31AE76B9FA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60B97F-3FFE-434F-BF44-CA681F6C4BFE}"/>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303605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66B781-53CD-4E89-824D-9EF486B679C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112C1C-F264-49EB-8CF1-0E7BE4739ED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7A34F65-6296-4DBC-A466-A1869033A86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9CBF1F8-8264-4B43-AE84-F6129B7B6127}"/>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6" name="フッター プレースホルダー 5">
            <a:extLst>
              <a:ext uri="{FF2B5EF4-FFF2-40B4-BE49-F238E27FC236}">
                <a16:creationId xmlns:a16="http://schemas.microsoft.com/office/drawing/2014/main" id="{24D47AE7-9FCA-4012-B8AA-0FC74DF416C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60658C-734F-4C7F-80B4-A8101D6446BD}"/>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216034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856942-D51D-40C7-B40F-EC10DCD8CF1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80FB940-901F-4F47-8A4B-EC90B8A495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098CEA4-2A6A-4AEE-B56D-235A671648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6AC3070-4A29-480F-A5FB-2FA8BBDD03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26A7905-E385-4719-8D2B-37565CE63C8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1653CCA-3E05-4520-BEE0-7426D0308AE5}"/>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8" name="フッター プレースホルダー 7">
            <a:extLst>
              <a:ext uri="{FF2B5EF4-FFF2-40B4-BE49-F238E27FC236}">
                <a16:creationId xmlns:a16="http://schemas.microsoft.com/office/drawing/2014/main" id="{4A2A1686-B325-4F6B-BE3C-90FB40EBBBA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DA24957-E777-4E16-9A42-74ABD3B2BC6A}"/>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1006281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253BE2-805B-4100-98FD-51260E5866D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D0106C9-8FA9-4164-8A20-6B988AB1C715}"/>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4" name="フッター プレースホルダー 3">
            <a:extLst>
              <a:ext uri="{FF2B5EF4-FFF2-40B4-BE49-F238E27FC236}">
                <a16:creationId xmlns:a16="http://schemas.microsoft.com/office/drawing/2014/main" id="{B36CF951-3648-4924-BA49-A9814A77BF0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5B7A8B3-F9BD-43FA-9533-431E2EFA4DA6}"/>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6958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5A7A436-4BF6-40A5-B941-CFBAD9B4DC34}"/>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3" name="フッター プレースホルダー 2">
            <a:extLst>
              <a:ext uri="{FF2B5EF4-FFF2-40B4-BE49-F238E27FC236}">
                <a16:creationId xmlns:a16="http://schemas.microsoft.com/office/drawing/2014/main" id="{0323712D-9E26-4A2E-9781-4616972E34F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BE2A28D-62D4-4578-8704-57A1DF68B233}"/>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2151637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FB2415-DFA0-480F-95D0-3554CC413A0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713A9C9-3976-46DD-BBC6-C8BDB89C3C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F7866AE-91B3-41F4-95E1-F7B1B38A37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9502549-4EE9-4D81-9B66-4684D38E1C0E}"/>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6" name="フッター プレースホルダー 5">
            <a:extLst>
              <a:ext uri="{FF2B5EF4-FFF2-40B4-BE49-F238E27FC236}">
                <a16:creationId xmlns:a16="http://schemas.microsoft.com/office/drawing/2014/main" id="{40E0BA74-10B6-4605-A9CA-AF99BA56F08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64A03E-062C-455B-9305-D768EF2AD5D9}"/>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1450095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8820D1-FA9B-4E97-8F77-98B88477D5D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9118000-60EE-44CD-84A9-FDE8395986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3B8280C-530E-4FBE-9F60-C29E9684A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5F8AF5C-E21C-4637-A26D-4779C19C4D68}"/>
              </a:ext>
            </a:extLst>
          </p:cNvPr>
          <p:cNvSpPr>
            <a:spLocks noGrp="1"/>
          </p:cNvSpPr>
          <p:nvPr>
            <p:ph type="dt" sz="half" idx="10"/>
          </p:nvPr>
        </p:nvSpPr>
        <p:spPr/>
        <p:txBody>
          <a:bodyPr/>
          <a:lstStyle/>
          <a:p>
            <a:fld id="{C92D0ABB-EC50-464D-839F-2E50F26CC416}" type="datetimeFigureOut">
              <a:rPr kumimoji="1" lang="ja-JP" altLang="en-US" smtClean="0"/>
              <a:t>2018/7/12</a:t>
            </a:fld>
            <a:endParaRPr kumimoji="1" lang="ja-JP" altLang="en-US"/>
          </a:p>
        </p:txBody>
      </p:sp>
      <p:sp>
        <p:nvSpPr>
          <p:cNvPr id="6" name="フッター プレースホルダー 5">
            <a:extLst>
              <a:ext uri="{FF2B5EF4-FFF2-40B4-BE49-F238E27FC236}">
                <a16:creationId xmlns:a16="http://schemas.microsoft.com/office/drawing/2014/main" id="{4B3F446C-BB77-4680-AB32-4DE3F971FD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8090D95-9452-4A0C-8BCC-9E134E85CF14}"/>
              </a:ext>
            </a:extLst>
          </p:cNvPr>
          <p:cNvSpPr>
            <a:spLocks noGrp="1"/>
          </p:cNvSpPr>
          <p:nvPr>
            <p:ph type="sldNum" sz="quarter" idx="12"/>
          </p:nvPr>
        </p:nvSpPr>
        <p:spPr/>
        <p:txBody>
          <a:body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286062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00E4656-F394-473A-B3BA-A0C9A7BB31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964CF60-B05A-47A2-B555-CA49EEA2ED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DA51FC-943A-4DB3-A287-835070F540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D0ABB-EC50-464D-839F-2E50F26CC416}" type="datetimeFigureOut">
              <a:rPr kumimoji="1" lang="ja-JP" altLang="en-US" smtClean="0"/>
              <a:t>2018/7/12</a:t>
            </a:fld>
            <a:endParaRPr kumimoji="1" lang="ja-JP" altLang="en-US"/>
          </a:p>
        </p:txBody>
      </p:sp>
      <p:sp>
        <p:nvSpPr>
          <p:cNvPr id="5" name="フッター プレースホルダー 4">
            <a:extLst>
              <a:ext uri="{FF2B5EF4-FFF2-40B4-BE49-F238E27FC236}">
                <a16:creationId xmlns:a16="http://schemas.microsoft.com/office/drawing/2014/main" id="{23505586-8AFB-4005-9F12-2B1B53AC9A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649F933-EC58-42D4-B886-FDD83F95DD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4D45A-F145-49F0-9AEB-261A76822BDE}" type="slidenum">
              <a:rPr kumimoji="1" lang="ja-JP" altLang="en-US" smtClean="0"/>
              <a:t>‹#›</a:t>
            </a:fld>
            <a:endParaRPr kumimoji="1" lang="ja-JP" altLang="en-US"/>
          </a:p>
        </p:txBody>
      </p:sp>
    </p:spTree>
    <p:extLst>
      <p:ext uri="{BB962C8B-B14F-4D97-AF65-F5344CB8AC3E}">
        <p14:creationId xmlns:p14="http://schemas.microsoft.com/office/powerpoint/2010/main" val="1622644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6F37D4-933E-4E23-B441-0F0272014584}"/>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歴史的米朝首脳会談と</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その後の展開</a:t>
            </a:r>
          </a:p>
        </p:txBody>
      </p:sp>
      <p:sp>
        <p:nvSpPr>
          <p:cNvPr id="3" name="字幕 2">
            <a:extLst>
              <a:ext uri="{FF2B5EF4-FFF2-40B4-BE49-F238E27FC236}">
                <a16:creationId xmlns:a16="http://schemas.microsoft.com/office/drawing/2014/main" id="{2E047944-841E-46E0-8022-CEEB543E1A9F}"/>
              </a:ext>
            </a:extLst>
          </p:cNvPr>
          <p:cNvSpPr>
            <a:spLocks noGrp="1"/>
          </p:cNvSpPr>
          <p:nvPr>
            <p:ph type="subTitle" idx="1"/>
          </p:nvPr>
        </p:nvSpPr>
        <p:spPr/>
        <p:txBody>
          <a:bodyPr/>
          <a:lstStyle/>
          <a:p>
            <a:r>
              <a:rPr kumimoji="1" lang="ja-JP" altLang="en-US" dirty="0">
                <a:latin typeface="HGP明朝E" panose="02020900000000000000" pitchFamily="18" charset="-128"/>
                <a:ea typeface="HGP明朝E" panose="02020900000000000000" pitchFamily="18" charset="-128"/>
              </a:rPr>
              <a:t>情報パック</a:t>
            </a:r>
            <a:r>
              <a:rPr kumimoji="1" lang="en-US" altLang="ja-JP" dirty="0">
                <a:latin typeface="HGP明朝E" panose="02020900000000000000" pitchFamily="18" charset="-128"/>
                <a:ea typeface="HGP明朝E" panose="02020900000000000000" pitchFamily="18" charset="-128"/>
              </a:rPr>
              <a:t>7</a:t>
            </a:r>
            <a:r>
              <a:rPr kumimoji="1" lang="ja-JP" altLang="en-US" dirty="0">
                <a:latin typeface="HGP明朝E" panose="02020900000000000000" pitchFamily="18" charset="-128"/>
                <a:ea typeface="HGP明朝E" panose="02020900000000000000" pitchFamily="18" charset="-128"/>
              </a:rPr>
              <a:t>月号</a:t>
            </a:r>
          </a:p>
        </p:txBody>
      </p:sp>
    </p:spTree>
    <p:extLst>
      <p:ext uri="{BB962C8B-B14F-4D97-AF65-F5344CB8AC3E}">
        <p14:creationId xmlns:p14="http://schemas.microsoft.com/office/powerpoint/2010/main" val="2013146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E0593B-E33C-4E68-805D-65B0CD40713C}"/>
              </a:ext>
            </a:extLst>
          </p:cNvPr>
          <p:cNvSpPr>
            <a:spLocks noGrp="1"/>
          </p:cNvSpPr>
          <p:nvPr>
            <p:ph type="title"/>
          </p:nvPr>
        </p:nvSpPr>
        <p:spPr/>
        <p:txBody>
          <a:bodyPr>
            <a:normAutofit/>
          </a:bodyPr>
          <a:lstStyle/>
          <a:p>
            <a:r>
              <a:rPr lang="ja-JP" altLang="en-US" sz="5400" dirty="0">
                <a:latin typeface="HGS明朝E" panose="02020900000000000000" pitchFamily="18" charset="-128"/>
                <a:ea typeface="HGS明朝E" panose="02020900000000000000" pitchFamily="18" charset="-128"/>
              </a:rPr>
              <a:t>北朝鮮の「強気」と限界</a:t>
            </a:r>
            <a:endParaRPr kumimoji="1" lang="ja-JP" altLang="en-US" sz="5400" dirty="0">
              <a:latin typeface="HGS明朝E" panose="02020900000000000000" pitchFamily="18" charset="-128"/>
              <a:ea typeface="HGS明朝E" panose="02020900000000000000" pitchFamily="18" charset="-128"/>
            </a:endParaRPr>
          </a:p>
        </p:txBody>
      </p:sp>
      <p:sp>
        <p:nvSpPr>
          <p:cNvPr id="3" name="コンテンツ プレースホルダー 2">
            <a:extLst>
              <a:ext uri="{FF2B5EF4-FFF2-40B4-BE49-F238E27FC236}">
                <a16:creationId xmlns:a16="http://schemas.microsoft.com/office/drawing/2014/main" id="{E69CD70A-680A-4249-A28E-11169836CEEB}"/>
              </a:ext>
            </a:extLst>
          </p:cNvPr>
          <p:cNvSpPr>
            <a:spLocks noGrp="1"/>
          </p:cNvSpPr>
          <p:nvPr>
            <p:ph idx="1"/>
          </p:nvPr>
        </p:nvSpPr>
        <p:spPr/>
        <p:txBody>
          <a:bodyPr>
            <a:normAutofit/>
          </a:bodyPr>
          <a:lstStyle/>
          <a:p>
            <a:r>
              <a:rPr kumimoji="1" lang="ja-JP" altLang="en-US" sz="3600" dirty="0">
                <a:latin typeface="HGS明朝E" panose="02020900000000000000" pitchFamily="18" charset="-128"/>
                <a:ea typeface="HGS明朝E" panose="02020900000000000000" pitchFamily="18" charset="-128"/>
              </a:rPr>
              <a:t>強気の背景</a:t>
            </a:r>
            <a:endParaRPr kumimoji="1" lang="en-US" altLang="ja-JP" sz="3600" dirty="0">
              <a:latin typeface="HGS明朝E" panose="02020900000000000000" pitchFamily="18" charset="-128"/>
              <a:ea typeface="HGS明朝E" panose="02020900000000000000" pitchFamily="18" charset="-128"/>
            </a:endParaRPr>
          </a:p>
          <a:p>
            <a:r>
              <a:rPr kumimoji="1" lang="ja-JP" altLang="en-US" sz="3600" dirty="0">
                <a:latin typeface="HGS明朝E" panose="02020900000000000000" pitchFamily="18" charset="-128"/>
                <a:ea typeface="HGS明朝E" panose="02020900000000000000" pitchFamily="18" charset="-128"/>
              </a:rPr>
              <a:t>中国との関係の再構築（体制保証と経済協力）</a:t>
            </a:r>
            <a:endParaRPr kumimoji="1" lang="en-US" altLang="ja-JP" sz="3600" dirty="0">
              <a:latin typeface="HGS明朝E" panose="02020900000000000000" pitchFamily="18" charset="-128"/>
              <a:ea typeface="HGS明朝E" panose="02020900000000000000" pitchFamily="18" charset="-128"/>
            </a:endParaRPr>
          </a:p>
          <a:p>
            <a:pPr marL="0" indent="0">
              <a:buNone/>
            </a:pPr>
            <a:endParaRPr kumimoji="1" lang="en-US" altLang="ja-JP" sz="3600" dirty="0">
              <a:latin typeface="HGS明朝E" panose="02020900000000000000" pitchFamily="18" charset="-128"/>
              <a:ea typeface="HGS明朝E" panose="02020900000000000000" pitchFamily="18" charset="-128"/>
            </a:endParaRPr>
          </a:p>
          <a:p>
            <a:pPr marL="0" indent="0">
              <a:buNone/>
            </a:pPr>
            <a:endParaRPr lang="en-US" altLang="ja-JP" sz="3600" dirty="0">
              <a:latin typeface="HGS明朝E" panose="02020900000000000000" pitchFamily="18" charset="-128"/>
              <a:ea typeface="HGS明朝E" panose="02020900000000000000" pitchFamily="18" charset="-128"/>
            </a:endParaRPr>
          </a:p>
          <a:p>
            <a:r>
              <a:rPr kumimoji="1" lang="ja-JP" altLang="en-US" sz="3600" dirty="0">
                <a:latin typeface="HGS明朝E" panose="02020900000000000000" pitchFamily="18" charset="-128"/>
                <a:ea typeface="HGS明朝E" panose="02020900000000000000" pitchFamily="18" charset="-128"/>
              </a:rPr>
              <a:t>蝙蝠（こうもり）外交は自滅の道</a:t>
            </a:r>
            <a:endParaRPr kumimoji="1" lang="en-US" altLang="ja-JP" sz="3600" dirty="0">
              <a:latin typeface="HGS明朝E" panose="02020900000000000000" pitchFamily="18" charset="-128"/>
              <a:ea typeface="HGS明朝E" panose="02020900000000000000" pitchFamily="18" charset="-128"/>
            </a:endParaRPr>
          </a:p>
          <a:p>
            <a:r>
              <a:rPr lang="ja-JP" altLang="en-US" sz="3600" dirty="0">
                <a:latin typeface="HGS明朝E" panose="02020900000000000000" pitchFamily="18" charset="-128"/>
                <a:ea typeface="HGS明朝E" panose="02020900000000000000" pitchFamily="18" charset="-128"/>
              </a:rPr>
              <a:t>米国は中国に圧力をかけ、軍事オプションを浮上させることになる</a:t>
            </a:r>
            <a:endParaRPr kumimoji="1" lang="ja-JP" altLang="en-US" sz="3600" dirty="0">
              <a:latin typeface="HGS明朝E" panose="02020900000000000000" pitchFamily="18" charset="-128"/>
              <a:ea typeface="HGS明朝E" panose="02020900000000000000" pitchFamily="18" charset="-128"/>
            </a:endParaRPr>
          </a:p>
        </p:txBody>
      </p:sp>
      <p:sp>
        <p:nvSpPr>
          <p:cNvPr id="4" name="矢印: 上下 3">
            <a:extLst>
              <a:ext uri="{FF2B5EF4-FFF2-40B4-BE49-F238E27FC236}">
                <a16:creationId xmlns:a16="http://schemas.microsoft.com/office/drawing/2014/main" id="{9968B954-F1C3-46E0-A980-05B2A7385B2B}"/>
              </a:ext>
            </a:extLst>
          </p:cNvPr>
          <p:cNvSpPr/>
          <p:nvPr/>
        </p:nvSpPr>
        <p:spPr>
          <a:xfrm>
            <a:off x="2871787" y="3354917"/>
            <a:ext cx="428625" cy="62865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87639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57AF3BE-2093-4C4F-9083-AAF1F30A63C4}"/>
              </a:ext>
            </a:extLst>
          </p:cNvPr>
          <p:cNvSpPr>
            <a:spLocks noGrp="1"/>
          </p:cNvSpPr>
          <p:nvPr>
            <p:ph type="title"/>
          </p:nvPr>
        </p:nvSpPr>
        <p:spPr/>
        <p:txBody>
          <a:bodyPr/>
          <a:lstStyle/>
          <a:p>
            <a:pPr algn="ctr"/>
            <a:r>
              <a:rPr kumimoji="1" lang="ja-JP" altLang="en-US" dirty="0">
                <a:latin typeface="HGP明朝E" panose="02020900000000000000" pitchFamily="18" charset="-128"/>
                <a:ea typeface="HGP明朝E" panose="02020900000000000000" pitchFamily="18" charset="-128"/>
              </a:rPr>
              <a:t>北東アジア・地殻変動期へ</a:t>
            </a:r>
            <a:br>
              <a:rPr kumimoji="1" lang="en-US" altLang="ja-JP" dirty="0">
                <a:latin typeface="HGP明朝E" panose="02020900000000000000" pitchFamily="18" charset="-128"/>
                <a:ea typeface="HGP明朝E" panose="02020900000000000000" pitchFamily="18" charset="-128"/>
              </a:rPr>
            </a:br>
            <a:br>
              <a:rPr kumimoji="1" lang="en-US" altLang="ja-JP" dirty="0">
                <a:latin typeface="HGP明朝E" panose="02020900000000000000" pitchFamily="18" charset="-128"/>
                <a:ea typeface="HGP明朝E" panose="02020900000000000000" pitchFamily="18" charset="-128"/>
              </a:rPr>
            </a:br>
            <a:r>
              <a:rPr lang="ja-JP" altLang="en-US" sz="4000" dirty="0">
                <a:latin typeface="HGP明朝E" panose="02020900000000000000" pitchFamily="18" charset="-128"/>
                <a:ea typeface="HGP明朝E" panose="02020900000000000000" pitchFamily="18" charset="-128"/>
              </a:rPr>
              <a:t>始まったばかり</a:t>
            </a:r>
            <a:endParaRPr kumimoji="1" lang="ja-JP" altLang="en-US" dirty="0">
              <a:latin typeface="HGP明朝E" panose="02020900000000000000" pitchFamily="18" charset="-128"/>
              <a:ea typeface="HGP明朝E" panose="02020900000000000000" pitchFamily="18" charset="-128"/>
            </a:endParaRPr>
          </a:p>
        </p:txBody>
      </p:sp>
      <p:sp>
        <p:nvSpPr>
          <p:cNvPr id="5" name="テキスト プレースホルダー 4">
            <a:extLst>
              <a:ext uri="{FF2B5EF4-FFF2-40B4-BE49-F238E27FC236}">
                <a16:creationId xmlns:a16="http://schemas.microsoft.com/office/drawing/2014/main" id="{E74DCA8D-62FB-45FE-853B-B75BA55F970A}"/>
              </a:ext>
            </a:extLst>
          </p:cNvPr>
          <p:cNvSpPr>
            <a:spLocks noGrp="1"/>
          </p:cNvSpPr>
          <p:nvPr>
            <p:ph type="body" idx="1"/>
          </p:nvPr>
        </p:nvSpPr>
        <p:spPr>
          <a:xfrm>
            <a:off x="831850" y="5232402"/>
            <a:ext cx="10515600" cy="1500187"/>
          </a:xfrm>
        </p:spPr>
        <p:txBody>
          <a:bodyPr>
            <a:normAutofit/>
          </a:bodyPr>
          <a:lstStyle/>
          <a:p>
            <a:pPr algn="ctr"/>
            <a:r>
              <a:rPr kumimoji="1" lang="ja-JP" altLang="en-US" sz="3200" dirty="0">
                <a:latin typeface="HGP明朝E" panose="02020900000000000000" pitchFamily="18" charset="-128"/>
                <a:ea typeface="HGP明朝E" panose="02020900000000000000" pitchFamily="18" charset="-128"/>
              </a:rPr>
              <a:t>平和の仕組み</a:t>
            </a:r>
            <a:endParaRPr kumimoji="1" lang="en-US" altLang="ja-JP" sz="3200" dirty="0">
              <a:latin typeface="HGP明朝E" panose="02020900000000000000" pitchFamily="18" charset="-128"/>
              <a:ea typeface="HGP明朝E" panose="02020900000000000000" pitchFamily="18" charset="-128"/>
            </a:endParaRPr>
          </a:p>
          <a:p>
            <a:pPr algn="ctr"/>
            <a:r>
              <a:rPr lang="ja-JP" altLang="en-US" sz="3200" dirty="0">
                <a:latin typeface="HGP明朝E" panose="02020900000000000000" pitchFamily="18" charset="-128"/>
                <a:ea typeface="HGP明朝E" panose="02020900000000000000" pitchFamily="18" charset="-128"/>
              </a:rPr>
              <a:t>経済協力と繁栄プロジェクトの共有</a:t>
            </a:r>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51958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81A31B8-EDC3-4473-873A-7C26A268F502}"/>
              </a:ext>
            </a:extLst>
          </p:cNvPr>
          <p:cNvSpPr>
            <a:spLocks noGrp="1"/>
          </p:cNvSpPr>
          <p:nvPr>
            <p:ph type="title"/>
          </p:nvPr>
        </p:nvSpPr>
        <p:spPr/>
        <p:txBody>
          <a:bodyPr/>
          <a:lstStyle/>
          <a:p>
            <a:r>
              <a:rPr kumimoji="1" lang="ja-JP" altLang="en-US" dirty="0">
                <a:latin typeface="HGS明朝E" panose="02020900000000000000" pitchFamily="18" charset="-128"/>
                <a:ea typeface="HGS明朝E" panose="02020900000000000000" pitchFamily="18" charset="-128"/>
              </a:rPr>
              <a:t>米朝首脳会談（</a:t>
            </a:r>
            <a:r>
              <a:rPr kumimoji="1" lang="en-US" altLang="ja-JP" dirty="0">
                <a:latin typeface="HGS明朝E" panose="02020900000000000000" pitchFamily="18" charset="-128"/>
                <a:ea typeface="HGS明朝E" panose="02020900000000000000" pitchFamily="18" charset="-128"/>
              </a:rPr>
              <a:t>6</a:t>
            </a:r>
            <a:r>
              <a:rPr kumimoji="1" lang="ja-JP" altLang="en-US" dirty="0">
                <a:latin typeface="HGS明朝E" panose="02020900000000000000" pitchFamily="18" charset="-128"/>
                <a:ea typeface="HGS明朝E" panose="02020900000000000000" pitchFamily="18" charset="-128"/>
              </a:rPr>
              <a:t>月</a:t>
            </a:r>
            <a:r>
              <a:rPr kumimoji="1" lang="en-US" altLang="ja-JP" dirty="0">
                <a:latin typeface="HGS明朝E" panose="02020900000000000000" pitchFamily="18" charset="-128"/>
                <a:ea typeface="HGS明朝E" panose="02020900000000000000" pitchFamily="18" charset="-128"/>
              </a:rPr>
              <a:t>12</a:t>
            </a:r>
            <a:r>
              <a:rPr kumimoji="1" lang="ja-JP" altLang="en-US" dirty="0">
                <a:latin typeface="HGS明朝E" panose="02020900000000000000" pitchFamily="18" charset="-128"/>
                <a:ea typeface="HGS明朝E" panose="02020900000000000000" pitchFamily="18" charset="-128"/>
              </a:rPr>
              <a:t>日）</a:t>
            </a:r>
          </a:p>
        </p:txBody>
      </p:sp>
      <p:sp>
        <p:nvSpPr>
          <p:cNvPr id="5" name="テキスト プレースホルダー 4">
            <a:extLst>
              <a:ext uri="{FF2B5EF4-FFF2-40B4-BE49-F238E27FC236}">
                <a16:creationId xmlns:a16="http://schemas.microsoft.com/office/drawing/2014/main" id="{8A26D02F-B21B-4658-A67B-C1726E3E3737}"/>
              </a:ext>
            </a:extLst>
          </p:cNvPr>
          <p:cNvSpPr>
            <a:spLocks noGrp="1"/>
          </p:cNvSpPr>
          <p:nvPr>
            <p:ph type="body" idx="1"/>
          </p:nvPr>
        </p:nvSpPr>
        <p:spPr/>
        <p:txBody>
          <a:bodyPr/>
          <a:lstStyle/>
          <a:p>
            <a:r>
              <a:rPr kumimoji="1" lang="ja-JP" altLang="en-US" sz="3200" dirty="0">
                <a:solidFill>
                  <a:srgbClr val="FF0000"/>
                </a:solidFill>
                <a:latin typeface="HGS明朝E" panose="02020900000000000000" pitchFamily="18" charset="-128"/>
                <a:ea typeface="HGS明朝E" panose="02020900000000000000" pitchFamily="18" charset="-128"/>
              </a:rPr>
              <a:t>シンガポール</a:t>
            </a:r>
            <a:endParaRPr kumimoji="1" lang="ja-JP" altLang="en-US" dirty="0">
              <a:solidFill>
                <a:srgbClr val="FF0000"/>
              </a:solidFill>
              <a:latin typeface="HGS明朝E" panose="02020900000000000000" pitchFamily="18" charset="-128"/>
              <a:ea typeface="HGS明朝E" panose="02020900000000000000" pitchFamily="18" charset="-128"/>
            </a:endParaRPr>
          </a:p>
        </p:txBody>
      </p:sp>
    </p:spTree>
    <p:extLst>
      <p:ext uri="{BB962C8B-B14F-4D97-AF65-F5344CB8AC3E}">
        <p14:creationId xmlns:p14="http://schemas.microsoft.com/office/powerpoint/2010/main" val="1810896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53BE3F-3681-4BC8-815A-617E25632D03}"/>
              </a:ext>
            </a:extLst>
          </p:cNvPr>
          <p:cNvSpPr>
            <a:spLocks noGrp="1"/>
          </p:cNvSpPr>
          <p:nvPr>
            <p:ph type="title"/>
          </p:nvPr>
        </p:nvSpPr>
        <p:spPr>
          <a:xfrm>
            <a:off x="838200" y="365125"/>
            <a:ext cx="10515600" cy="1325563"/>
          </a:xfrm>
        </p:spPr>
        <p:txBody>
          <a:bodyPr/>
          <a:lstStyle/>
          <a:p>
            <a:r>
              <a:rPr kumimoji="1" lang="ja-JP" altLang="en-US">
                <a:latin typeface="HGP明朝E" panose="02020900000000000000" pitchFamily="18" charset="-128"/>
                <a:ea typeface="HGP明朝E" panose="02020900000000000000" pitchFamily="18" charset="-128"/>
              </a:rPr>
              <a:t>史上初の米朝首脳会談、史上初の合意</a:t>
            </a:r>
            <a:r>
              <a:rPr kumimoji="1" lang="en-US" altLang="ja-JP">
                <a:latin typeface="HGP明朝E" panose="02020900000000000000" pitchFamily="18" charset="-128"/>
                <a:ea typeface="HGP明朝E" panose="02020900000000000000" pitchFamily="18" charset="-128"/>
              </a:rPr>
              <a:t>	</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id="{49BC20AC-3358-4FCD-BFFF-1E40C3FA85E9}"/>
              </a:ext>
            </a:extLst>
          </p:cNvPr>
          <p:cNvSpPr>
            <a:spLocks noGrp="1"/>
          </p:cNvSpPr>
          <p:nvPr>
            <p:ph sz="half" idx="1"/>
          </p:nvPr>
        </p:nvSpPr>
        <p:spPr>
          <a:xfrm>
            <a:off x="838200" y="1825625"/>
            <a:ext cx="5181600" cy="4351338"/>
          </a:xfrm>
        </p:spPr>
        <p:txBody>
          <a:bodyPr>
            <a:normAutofit/>
          </a:bodyPr>
          <a:lstStyle/>
          <a:p>
            <a:pPr>
              <a:lnSpc>
                <a:spcPct val="150000"/>
              </a:lnSpc>
            </a:pPr>
            <a:r>
              <a:rPr lang="ja-JP" altLang="en-US" dirty="0">
                <a:latin typeface="HGP明朝E" panose="02020900000000000000" pitchFamily="18" charset="-128"/>
                <a:ea typeface="HGP明朝E" panose="02020900000000000000" pitchFamily="18" charset="-128"/>
              </a:rPr>
              <a:t>トランプ大統領</a:t>
            </a:r>
            <a:endParaRPr lang="en-US" altLang="ja-JP" dirty="0">
              <a:latin typeface="HGP明朝E" panose="02020900000000000000" pitchFamily="18" charset="-128"/>
              <a:ea typeface="HGP明朝E" panose="02020900000000000000" pitchFamily="18" charset="-128"/>
            </a:endParaRPr>
          </a:p>
          <a:p>
            <a:pPr marL="0" indent="0">
              <a:lnSpc>
                <a:spcPct val="150000"/>
              </a:lnSpc>
              <a:buNone/>
            </a:pPr>
            <a:r>
              <a:rPr lang="ja-JP" altLang="en-US" dirty="0">
                <a:latin typeface="HGP明朝E" panose="02020900000000000000" pitchFamily="18" charset="-128"/>
                <a:ea typeface="HGP明朝E" panose="02020900000000000000" pitchFamily="18" charset="-128"/>
              </a:rPr>
              <a:t>　「（合意は）非常に包括的なものだ。できるだけ迅速にプロセスを進める」</a:t>
            </a:r>
            <a:endParaRPr lang="en-US" altLang="ja-JP" dirty="0">
              <a:latin typeface="HGP明朝E" panose="02020900000000000000" pitchFamily="18" charset="-128"/>
              <a:ea typeface="HGP明朝E" panose="02020900000000000000" pitchFamily="18" charset="-128"/>
            </a:endParaRPr>
          </a:p>
        </p:txBody>
      </p:sp>
      <p:pic>
        <p:nvPicPr>
          <p:cNvPr id="1026" name="Picture 2" descr="ãç±³æé¦è³ä¼è«ãã®ç»åæ¤ç´¢çµæ">
            <a:extLst>
              <a:ext uri="{FF2B5EF4-FFF2-40B4-BE49-F238E27FC236}">
                <a16:creationId xmlns:a16="http://schemas.microsoft.com/office/drawing/2014/main" id="{FF1FB651-65DD-4D92-9883-1EC1F720A1E5}"/>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8866" y="1981199"/>
            <a:ext cx="5855714" cy="39079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259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B23976-E0C7-4BB5-99D1-D629F46A637D}"/>
              </a:ext>
            </a:extLst>
          </p:cNvPr>
          <p:cNvSpPr>
            <a:spLocks noGrp="1"/>
          </p:cNvSpPr>
          <p:nvPr>
            <p:ph type="title"/>
          </p:nvPr>
        </p:nvSpPr>
        <p:spPr>
          <a:xfrm>
            <a:off x="838200" y="365126"/>
            <a:ext cx="10515600" cy="1075748"/>
          </a:xfrm>
        </p:spPr>
        <p:txBody>
          <a:bodyPr/>
          <a:lstStyle/>
          <a:p>
            <a:r>
              <a:rPr kumimoji="1" lang="ja-JP" altLang="en-US" dirty="0">
                <a:latin typeface="HGS明朝E" panose="02020900000000000000" pitchFamily="18" charset="-128"/>
                <a:ea typeface="HGS明朝E" panose="02020900000000000000" pitchFamily="18" charset="-128"/>
              </a:rPr>
              <a:t>合意内容</a:t>
            </a:r>
          </a:p>
        </p:txBody>
      </p:sp>
      <p:sp>
        <p:nvSpPr>
          <p:cNvPr id="3" name="コンテンツ プレースホルダー 2">
            <a:extLst>
              <a:ext uri="{FF2B5EF4-FFF2-40B4-BE49-F238E27FC236}">
                <a16:creationId xmlns:a16="http://schemas.microsoft.com/office/drawing/2014/main" id="{65B85E19-3570-4C6E-9A26-6A995BF4637D}"/>
              </a:ext>
            </a:extLst>
          </p:cNvPr>
          <p:cNvSpPr>
            <a:spLocks noGrp="1"/>
          </p:cNvSpPr>
          <p:nvPr>
            <p:ph idx="1"/>
          </p:nvPr>
        </p:nvSpPr>
        <p:spPr>
          <a:xfrm>
            <a:off x="600074" y="1440874"/>
            <a:ext cx="11301413" cy="5188526"/>
          </a:xfrm>
        </p:spPr>
        <p:txBody>
          <a:bodyPr>
            <a:normAutofit lnSpcReduction="10000"/>
          </a:bodyPr>
          <a:lstStyle/>
          <a:p>
            <a:pPr>
              <a:lnSpc>
                <a:spcPct val="120000"/>
              </a:lnSpc>
            </a:pPr>
            <a:r>
              <a:rPr lang="ja-JP" altLang="en-US" dirty="0">
                <a:latin typeface="HGP明朝E" panose="02020900000000000000" pitchFamily="18" charset="-128"/>
                <a:ea typeface="HGP明朝E" panose="02020900000000000000" pitchFamily="18" charset="-128"/>
              </a:rPr>
              <a:t>トランプ大統領は北朝鮮に安全の保証を与え、金正恩委員長は朝鮮半島の完全な非核化に向けた責務を再確認</a:t>
            </a:r>
            <a:endParaRPr lang="en-US" altLang="ja-JP" dirty="0">
              <a:latin typeface="HGP明朝E" panose="02020900000000000000" pitchFamily="18" charset="-128"/>
              <a:ea typeface="HGP明朝E" panose="02020900000000000000" pitchFamily="18" charset="-128"/>
            </a:endParaRPr>
          </a:p>
          <a:p>
            <a:pPr marL="0" indent="0">
              <a:lnSpc>
                <a:spcPct val="120000"/>
              </a:lnSpc>
              <a:buNone/>
            </a:pPr>
            <a:r>
              <a:rPr lang="ja-JP" altLang="en-US" sz="2400" dirty="0">
                <a:latin typeface="HGP明朝E" panose="02020900000000000000" pitchFamily="18" charset="-128"/>
                <a:ea typeface="HGP明朝E" panose="02020900000000000000" pitchFamily="18" charset="-128"/>
              </a:rPr>
              <a:t>①米朝の両国民が平和と繁栄を望んでいることに従って、新しい米朝関係を構築する。</a:t>
            </a:r>
            <a:endParaRPr lang="en-US" altLang="ja-JP" sz="2400" dirty="0">
              <a:latin typeface="HGP明朝E" panose="02020900000000000000" pitchFamily="18" charset="-128"/>
              <a:ea typeface="HGP明朝E" panose="02020900000000000000" pitchFamily="18" charset="-128"/>
            </a:endParaRPr>
          </a:p>
          <a:p>
            <a:pPr marL="0" indent="0">
              <a:lnSpc>
                <a:spcPct val="120000"/>
              </a:lnSpc>
              <a:buNone/>
            </a:pPr>
            <a:r>
              <a:rPr lang="ja-JP" altLang="en-US" sz="2400" dirty="0">
                <a:latin typeface="HGP明朝E" panose="02020900000000000000" pitchFamily="18" charset="-128"/>
                <a:ea typeface="HGP明朝E" panose="02020900000000000000" pitchFamily="18" charset="-128"/>
              </a:rPr>
              <a:t>②朝鮮半島に永続的で安定的な平和体制を構築するためともに努力する。</a:t>
            </a:r>
          </a:p>
          <a:p>
            <a:pPr marL="0" indent="0">
              <a:lnSpc>
                <a:spcPct val="120000"/>
              </a:lnSpc>
              <a:buNone/>
            </a:pPr>
            <a:r>
              <a:rPr lang="ja-JP" altLang="en-US" sz="2400" dirty="0">
                <a:latin typeface="HGP明朝E" panose="02020900000000000000" pitchFamily="18" charset="-128"/>
                <a:ea typeface="HGP明朝E" panose="02020900000000000000" pitchFamily="18" charset="-128"/>
              </a:rPr>
              <a:t>③</a:t>
            </a:r>
            <a:r>
              <a:rPr lang="ja-JP" altLang="en-US" sz="2400" dirty="0">
                <a:solidFill>
                  <a:srgbClr val="FF0000"/>
                </a:solidFill>
                <a:latin typeface="HGP明朝E" panose="02020900000000000000" pitchFamily="18" charset="-128"/>
                <a:ea typeface="HGP明朝E" panose="02020900000000000000" pitchFamily="18" charset="-128"/>
              </a:rPr>
              <a:t>４月２７日の板門店宣言</a:t>
            </a:r>
            <a:r>
              <a:rPr lang="ja-JP" altLang="en-US" sz="2400" dirty="0">
                <a:latin typeface="HGP明朝E" panose="02020900000000000000" pitchFamily="18" charset="-128"/>
                <a:ea typeface="HGP明朝E" panose="02020900000000000000" pitchFamily="18" charset="-128"/>
              </a:rPr>
              <a:t>を再確認する。</a:t>
            </a:r>
          </a:p>
          <a:p>
            <a:pPr marL="0" indent="0">
              <a:lnSpc>
                <a:spcPct val="120000"/>
              </a:lnSpc>
              <a:buNone/>
            </a:pPr>
            <a:r>
              <a:rPr lang="ja-JP" altLang="en-US" sz="2400" dirty="0">
                <a:latin typeface="HGP明朝E" panose="02020900000000000000" pitchFamily="18" charset="-128"/>
                <a:ea typeface="HGP明朝E" panose="02020900000000000000" pitchFamily="18" charset="-128"/>
              </a:rPr>
              <a:t>④米朝は戦争捕虜（ＰＯＷ）や行方不明兵の遺骨の回収に尽力する。</a:t>
            </a:r>
            <a:endParaRPr lang="en-US" altLang="ja-JP" sz="2400" dirty="0">
              <a:latin typeface="HGP明朝E" panose="02020900000000000000" pitchFamily="18" charset="-128"/>
              <a:ea typeface="HGP明朝E" panose="02020900000000000000" pitchFamily="18" charset="-128"/>
            </a:endParaRPr>
          </a:p>
          <a:p>
            <a:pPr marL="0" indent="0">
              <a:lnSpc>
                <a:spcPct val="120000"/>
              </a:lnSpc>
              <a:buNone/>
            </a:pPr>
            <a:r>
              <a:rPr lang="ja-JP" altLang="en-US" sz="2400" dirty="0">
                <a:latin typeface="HGP明朝E" panose="02020900000000000000" pitchFamily="18" charset="-128"/>
                <a:ea typeface="HGP明朝E" panose="02020900000000000000" pitchFamily="18" charset="-128"/>
              </a:rPr>
              <a:t>　両国は、今回の合意を実現させるため、</a:t>
            </a:r>
            <a:r>
              <a:rPr lang="ja-JP" altLang="en-US" sz="2400" dirty="0">
                <a:solidFill>
                  <a:srgbClr val="FF0000"/>
                </a:solidFill>
                <a:latin typeface="HGP明朝E" panose="02020900000000000000" pitchFamily="18" charset="-128"/>
                <a:ea typeface="HGP明朝E" panose="02020900000000000000" pitchFamily="18" charset="-128"/>
              </a:rPr>
              <a:t>ポンペオ米国務長官</a:t>
            </a:r>
            <a:r>
              <a:rPr lang="ja-JP" altLang="en-US" sz="2400" dirty="0">
                <a:latin typeface="HGP明朝E" panose="02020900000000000000" pitchFamily="18" charset="-128"/>
                <a:ea typeface="HGP明朝E" panose="02020900000000000000" pitchFamily="18" charset="-128"/>
              </a:rPr>
              <a:t>と北朝鮮高官による協議を早急に始めることでも一致した。</a:t>
            </a:r>
            <a:endParaRPr lang="en-US" altLang="ja-JP" sz="2400" dirty="0">
              <a:latin typeface="HGP明朝E" panose="02020900000000000000" pitchFamily="18" charset="-128"/>
              <a:ea typeface="HGP明朝E" panose="02020900000000000000" pitchFamily="18" charset="-128"/>
            </a:endParaRPr>
          </a:p>
          <a:p>
            <a:pPr marL="0" indent="0">
              <a:lnSpc>
                <a:spcPct val="120000"/>
              </a:lnSpc>
              <a:buNone/>
            </a:pPr>
            <a:r>
              <a:rPr lang="en-US" altLang="ja-JP" dirty="0">
                <a:solidFill>
                  <a:srgbClr val="FF0000"/>
                </a:solidFill>
                <a:latin typeface="HGP明朝E" panose="02020900000000000000" pitchFamily="18" charset="-128"/>
                <a:ea typeface="HGP明朝E" panose="02020900000000000000" pitchFamily="18" charset="-128"/>
              </a:rPr>
              <a:t>※</a:t>
            </a:r>
            <a:r>
              <a:rPr lang="ja-JP" altLang="en-US" dirty="0">
                <a:solidFill>
                  <a:srgbClr val="FF0000"/>
                </a:solidFill>
                <a:latin typeface="HGP明朝E" panose="02020900000000000000" pitchFamily="18" charset="-128"/>
                <a:ea typeface="HGP明朝E" panose="02020900000000000000" pitchFamily="18" charset="-128"/>
              </a:rPr>
              <a:t>北朝鮮の「完全かつ検証可能で不可逆的な非核化」（ＣＶＩＤ）には触れていない。</a:t>
            </a:r>
            <a:endParaRPr kumimoji="1" lang="ja-JP" altLang="en-US" sz="9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631483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ãã¸ã§ã³ãã«ãã³ãã®ç»åæ¤ç´¢çµæ">
            <a:extLst>
              <a:ext uri="{FF2B5EF4-FFF2-40B4-BE49-F238E27FC236}">
                <a16:creationId xmlns:a16="http://schemas.microsoft.com/office/drawing/2014/main" id="{824DED61-7CE7-4BE4-85C3-05ABFCF03A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1066" y="13552"/>
            <a:ext cx="8832085" cy="559954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9A0650BB-F829-4441-A1A4-B7E647754C0C}"/>
              </a:ext>
            </a:extLst>
          </p:cNvPr>
          <p:cNvSpPr txBox="1"/>
          <p:nvPr/>
        </p:nvSpPr>
        <p:spPr>
          <a:xfrm>
            <a:off x="778933" y="6001173"/>
            <a:ext cx="10810239" cy="523220"/>
          </a:xfrm>
          <a:prstGeom prst="rect">
            <a:avLst/>
          </a:prstGeom>
          <a:solidFill>
            <a:schemeClr val="accent6">
              <a:lumMod val="20000"/>
              <a:lumOff val="80000"/>
            </a:schemeClr>
          </a:solidFill>
          <a:ln>
            <a:solidFill>
              <a:schemeClr val="accent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ポンペオ国務長官と強硬派ボルトン大統領補佐官</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1627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67951B-C56F-4C3B-99FC-4F0BF6F3E41C}"/>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トランプ方式、新しいアプローチ</a:t>
            </a:r>
          </a:p>
        </p:txBody>
      </p:sp>
      <p:sp>
        <p:nvSpPr>
          <p:cNvPr id="3" name="コンテンツ プレースホルダー 2">
            <a:extLst>
              <a:ext uri="{FF2B5EF4-FFF2-40B4-BE49-F238E27FC236}">
                <a16:creationId xmlns:a16="http://schemas.microsoft.com/office/drawing/2014/main" id="{33EF057E-A61A-4B85-9F10-13CABB6F68D2}"/>
              </a:ext>
            </a:extLst>
          </p:cNvPr>
          <p:cNvSpPr>
            <a:spLocks noGrp="1"/>
          </p:cNvSpPr>
          <p:nvPr>
            <p:ph sz="half" idx="1"/>
          </p:nvPr>
        </p:nvSpPr>
        <p:spPr>
          <a:xfrm>
            <a:off x="838200" y="1825625"/>
            <a:ext cx="5181600" cy="4667250"/>
          </a:xfrm>
          <a:solidFill>
            <a:schemeClr val="accent4">
              <a:lumMod val="20000"/>
              <a:lumOff val="80000"/>
            </a:schemeClr>
          </a:solidFill>
          <a:ln>
            <a:solidFill>
              <a:schemeClr val="accent1"/>
            </a:solidFill>
          </a:ln>
        </p:spPr>
        <p:txBody>
          <a:bodyPr>
            <a:normAutofit fontScale="92500" lnSpcReduction="10000"/>
          </a:bodyPr>
          <a:lstStyle/>
          <a:p>
            <a:pPr marL="0" indent="0">
              <a:lnSpc>
                <a:spcPct val="110000"/>
              </a:lnSpc>
              <a:buNone/>
            </a:pPr>
            <a:r>
              <a:rPr lang="ja-JP" altLang="en-US" sz="3000" dirty="0">
                <a:latin typeface="HGP明朝E" panose="02020900000000000000" pitchFamily="18" charset="-128"/>
                <a:ea typeface="HGP明朝E" panose="02020900000000000000" pitchFamily="18" charset="-128"/>
              </a:rPr>
              <a:t>共同声明文　項目の前の文言</a:t>
            </a:r>
            <a:endParaRPr lang="en-US" altLang="ja-JP" sz="3000" dirty="0">
              <a:latin typeface="HGP明朝E" panose="02020900000000000000" pitchFamily="18" charset="-128"/>
              <a:ea typeface="HGP明朝E" panose="02020900000000000000" pitchFamily="18" charset="-128"/>
            </a:endParaRPr>
          </a:p>
          <a:p>
            <a:pPr>
              <a:lnSpc>
                <a:spcPct val="110000"/>
              </a:lnSpc>
            </a:pPr>
            <a:r>
              <a:rPr lang="ja-JP" altLang="en-US" sz="3000" dirty="0">
                <a:latin typeface="HGP明朝E" panose="02020900000000000000" pitchFamily="18" charset="-128"/>
                <a:ea typeface="HGP明朝E" panose="02020900000000000000" pitchFamily="18" charset="-128"/>
              </a:rPr>
              <a:t>新たな米朝関係の構築が朝鮮半島のみならず、世界の平和と繁栄に貢献することを信じ、また、</a:t>
            </a:r>
            <a:r>
              <a:rPr lang="ja-JP" altLang="en-US" sz="3000" dirty="0">
                <a:solidFill>
                  <a:srgbClr val="FF0000"/>
                </a:solidFill>
                <a:latin typeface="HGP明朝E" panose="02020900000000000000" pitchFamily="18" charset="-128"/>
                <a:ea typeface="HGP明朝E" panose="02020900000000000000" pitchFamily="18" charset="-128"/>
              </a:rPr>
              <a:t>両国の信頼関係の構築によって</a:t>
            </a:r>
            <a:r>
              <a:rPr lang="ja-JP" altLang="en-US" sz="3000" dirty="0">
                <a:latin typeface="HGP明朝E" panose="02020900000000000000" pitchFamily="18" charset="-128"/>
                <a:ea typeface="HGP明朝E" panose="02020900000000000000" pitchFamily="18" charset="-128"/>
              </a:rPr>
              <a:t>、朝鮮半島の非核化を進めることができることを認識し、トランプ大統領と金委員長は以下の通り、宣言する</a:t>
            </a:r>
            <a:r>
              <a:rPr lang="ja-JP" altLang="en-US" dirty="0">
                <a:latin typeface="HGP明朝E" panose="02020900000000000000" pitchFamily="18" charset="-128"/>
                <a:ea typeface="HGP明朝E" panose="02020900000000000000" pitchFamily="18" charset="-128"/>
              </a:rPr>
              <a:t>。</a:t>
            </a:r>
            <a:endParaRPr kumimoji="1" lang="ja-JP" altLang="en-US" dirty="0">
              <a:latin typeface="HGP明朝E" panose="02020900000000000000" pitchFamily="18" charset="-128"/>
              <a:ea typeface="HGP明朝E" panose="02020900000000000000" pitchFamily="18" charset="-128"/>
            </a:endParaRPr>
          </a:p>
        </p:txBody>
      </p:sp>
      <p:sp>
        <p:nvSpPr>
          <p:cNvPr id="4" name="コンテンツ プレースホルダー 3">
            <a:extLst>
              <a:ext uri="{FF2B5EF4-FFF2-40B4-BE49-F238E27FC236}">
                <a16:creationId xmlns:a16="http://schemas.microsoft.com/office/drawing/2014/main" id="{DD4F4421-6CD2-43AE-96B9-4947605E924F}"/>
              </a:ext>
            </a:extLst>
          </p:cNvPr>
          <p:cNvSpPr>
            <a:spLocks noGrp="1"/>
          </p:cNvSpPr>
          <p:nvPr>
            <p:ph sz="half" idx="2"/>
          </p:nvPr>
        </p:nvSpPr>
        <p:spPr>
          <a:xfrm>
            <a:off x="6172200" y="1825625"/>
            <a:ext cx="5181600" cy="4667250"/>
          </a:xfrm>
          <a:solidFill>
            <a:schemeClr val="accent6">
              <a:lumMod val="20000"/>
              <a:lumOff val="80000"/>
            </a:schemeClr>
          </a:solidFill>
          <a:ln>
            <a:solidFill>
              <a:schemeClr val="accent1"/>
            </a:solidFill>
          </a:ln>
        </p:spPr>
        <p:txBody>
          <a:bodyPr>
            <a:normAutofit fontScale="92500" lnSpcReduction="10000"/>
          </a:bodyPr>
          <a:lstStyle/>
          <a:p>
            <a:r>
              <a:rPr kumimoji="1" lang="ja-JP" altLang="en-US" dirty="0">
                <a:latin typeface="HGP明朝E" panose="02020900000000000000" pitchFamily="18" charset="-128"/>
                <a:ea typeface="HGP明朝E" panose="02020900000000000000" pitchFamily="18" charset="-128"/>
              </a:rPr>
              <a:t>「まず放棄」。その前に、両国の信頼関係の構築</a:t>
            </a:r>
            <a:endParaRPr kumimoji="1" lang="en-US" altLang="ja-JP" dirty="0">
              <a:latin typeface="HGP明朝E" panose="02020900000000000000" pitchFamily="18" charset="-128"/>
              <a:ea typeface="HGP明朝E" panose="02020900000000000000" pitchFamily="18" charset="-128"/>
            </a:endParaRPr>
          </a:p>
          <a:p>
            <a:pPr marL="0" indent="0">
              <a:buNone/>
            </a:pPr>
            <a:r>
              <a:rPr kumimoji="1" lang="ja-JP" altLang="en-US" dirty="0">
                <a:latin typeface="HGP明朝E" panose="02020900000000000000" pitchFamily="18" charset="-128"/>
                <a:ea typeface="HGP明朝E" panose="02020900000000000000" pitchFamily="18" charset="-128"/>
              </a:rPr>
              <a:t>　　　　　</a:t>
            </a:r>
            <a:endParaRPr kumimoji="1" lang="en-US" altLang="ja-JP" dirty="0">
              <a:latin typeface="HGP明朝E" panose="02020900000000000000" pitchFamily="18" charset="-128"/>
              <a:ea typeface="HGP明朝E" panose="02020900000000000000" pitchFamily="18" charset="-128"/>
            </a:endParaRPr>
          </a:p>
          <a:p>
            <a:pPr marL="0" indent="0">
              <a:buNone/>
            </a:pPr>
            <a:endParaRPr kumimoji="1" lang="en-US" altLang="ja-JP" dirty="0">
              <a:latin typeface="HGP明朝E" panose="02020900000000000000" pitchFamily="18" charset="-128"/>
              <a:ea typeface="HGP明朝E" panose="02020900000000000000" pitchFamily="18" charset="-128"/>
            </a:endParaRPr>
          </a:p>
          <a:p>
            <a:r>
              <a:rPr lang="ja-JP" altLang="en-US" dirty="0">
                <a:solidFill>
                  <a:srgbClr val="FF0000"/>
                </a:solidFill>
                <a:latin typeface="HGP明朝E" panose="02020900000000000000" pitchFamily="18" charset="-128"/>
                <a:ea typeface="HGP明朝E" panose="02020900000000000000" pitchFamily="18" charset="-128"/>
              </a:rPr>
              <a:t>トランプ大統領が、米韓合同軍事演習の中止を表明（対話継続が条件）</a:t>
            </a:r>
            <a:endParaRPr kumimoji="1" lang="en-US" altLang="ja-JP" dirty="0">
              <a:solidFill>
                <a:srgbClr val="FF0000"/>
              </a:solidFill>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トランプ大統領、首脳会談で約</a:t>
            </a:r>
            <a:r>
              <a:rPr lang="en-US" altLang="ja-JP" dirty="0">
                <a:latin typeface="HGP明朝E" panose="02020900000000000000" pitchFamily="18" charset="-128"/>
                <a:ea typeface="HGP明朝E" panose="02020900000000000000" pitchFamily="18" charset="-128"/>
              </a:rPr>
              <a:t>4</a:t>
            </a:r>
            <a:r>
              <a:rPr lang="ja-JP" altLang="en-US" dirty="0">
                <a:latin typeface="HGP明朝E" panose="02020900000000000000" pitchFamily="18" charset="-128"/>
                <a:ea typeface="HGP明朝E" panose="02020900000000000000" pitchFamily="18" charset="-128"/>
              </a:rPr>
              <a:t>分間の映像を見せた</a:t>
            </a:r>
            <a:endParaRPr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結果は二つのみ。過去に戻るのか、前に進むのか</a:t>
            </a:r>
            <a:endParaRPr kumimoji="1" lang="en-US" altLang="ja-JP" dirty="0">
              <a:latin typeface="HGP明朝E" panose="02020900000000000000" pitchFamily="18" charset="-128"/>
              <a:ea typeface="HGP明朝E" panose="02020900000000000000" pitchFamily="18" charset="-128"/>
            </a:endParaRPr>
          </a:p>
          <a:p>
            <a:r>
              <a:rPr kumimoji="1" lang="ja-JP" altLang="en-US" dirty="0">
                <a:solidFill>
                  <a:srgbClr val="FF0000"/>
                </a:solidFill>
                <a:latin typeface="HGP明朝E" panose="02020900000000000000" pitchFamily="18" charset="-128"/>
                <a:ea typeface="HGP明朝E" panose="02020900000000000000" pitchFamily="18" charset="-128"/>
              </a:rPr>
              <a:t>完全非核化まで、制裁は継続する</a:t>
            </a:r>
          </a:p>
        </p:txBody>
      </p:sp>
      <p:sp>
        <p:nvSpPr>
          <p:cNvPr id="5" name="矢印: 下 4">
            <a:extLst>
              <a:ext uri="{FF2B5EF4-FFF2-40B4-BE49-F238E27FC236}">
                <a16:creationId xmlns:a16="http://schemas.microsoft.com/office/drawing/2014/main" id="{5954B2FC-1E0A-4DA1-AB5B-B725B6A42F2F}"/>
              </a:ext>
            </a:extLst>
          </p:cNvPr>
          <p:cNvSpPr/>
          <p:nvPr/>
        </p:nvSpPr>
        <p:spPr>
          <a:xfrm>
            <a:off x="7800109" y="2646218"/>
            <a:ext cx="900546" cy="5403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24515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519BF6-70C6-43AA-89F2-BED92424FF38}"/>
              </a:ext>
            </a:extLst>
          </p:cNvPr>
          <p:cNvSpPr>
            <a:spLocks noGrp="1"/>
          </p:cNvSpPr>
          <p:nvPr>
            <p:ph type="title"/>
          </p:nvPr>
        </p:nvSpPr>
        <p:spPr/>
        <p:txBody>
          <a:bodyPr>
            <a:normAutofit/>
          </a:bodyPr>
          <a:lstStyle/>
          <a:p>
            <a:r>
              <a:rPr kumimoji="1" lang="ja-JP" altLang="en-US" sz="5400" dirty="0">
                <a:latin typeface="HGS明朝E" panose="02020900000000000000" pitchFamily="18" charset="-128"/>
                <a:ea typeface="HGS明朝E" panose="02020900000000000000" pitchFamily="18" charset="-128"/>
              </a:rPr>
              <a:t>米朝実務高級会談</a:t>
            </a:r>
          </a:p>
        </p:txBody>
      </p:sp>
      <p:sp>
        <p:nvSpPr>
          <p:cNvPr id="4" name="コンテンツ プレースホルダー 3">
            <a:extLst>
              <a:ext uri="{FF2B5EF4-FFF2-40B4-BE49-F238E27FC236}">
                <a16:creationId xmlns:a16="http://schemas.microsoft.com/office/drawing/2014/main" id="{836A842E-DDE8-41B9-9820-18F6272E1FD7}"/>
              </a:ext>
            </a:extLst>
          </p:cNvPr>
          <p:cNvSpPr>
            <a:spLocks noGrp="1"/>
          </p:cNvSpPr>
          <p:nvPr>
            <p:ph sz="half" idx="1"/>
          </p:nvPr>
        </p:nvSpPr>
        <p:spPr>
          <a:xfrm>
            <a:off x="400050" y="1825625"/>
            <a:ext cx="5619750" cy="4351338"/>
          </a:xfrm>
        </p:spPr>
        <p:txBody>
          <a:bodyPr>
            <a:normAutofit/>
          </a:bodyPr>
          <a:lstStyle/>
          <a:p>
            <a:pPr marL="0" indent="0">
              <a:buNone/>
            </a:pPr>
            <a:r>
              <a:rPr kumimoji="1" lang="en-US" altLang="ja-JP" sz="4000" dirty="0">
                <a:latin typeface="HGS明朝E" panose="02020900000000000000" pitchFamily="18" charset="-128"/>
                <a:ea typeface="HGS明朝E" panose="02020900000000000000" pitchFamily="18" charset="-128"/>
              </a:rPr>
              <a:t>7</a:t>
            </a:r>
            <a:r>
              <a:rPr kumimoji="1" lang="ja-JP" altLang="en-US" sz="4000" dirty="0">
                <a:latin typeface="HGS明朝E" panose="02020900000000000000" pitchFamily="18" charset="-128"/>
                <a:ea typeface="HGS明朝E" panose="02020900000000000000" pitchFamily="18" charset="-128"/>
              </a:rPr>
              <a:t>月</a:t>
            </a:r>
            <a:r>
              <a:rPr kumimoji="1" lang="en-US" altLang="ja-JP" sz="4000" dirty="0">
                <a:latin typeface="HGS明朝E" panose="02020900000000000000" pitchFamily="18" charset="-128"/>
                <a:ea typeface="HGS明朝E" panose="02020900000000000000" pitchFamily="18" charset="-128"/>
              </a:rPr>
              <a:t>6</a:t>
            </a:r>
            <a:r>
              <a:rPr lang="ja-JP" altLang="en-US" sz="4000" dirty="0">
                <a:latin typeface="HGS明朝E" panose="02020900000000000000" pitchFamily="18" charset="-128"/>
                <a:ea typeface="HGS明朝E" panose="02020900000000000000" pitchFamily="18" charset="-128"/>
              </a:rPr>
              <a:t>～</a:t>
            </a:r>
            <a:r>
              <a:rPr lang="en-US" altLang="ja-JP" sz="4000" dirty="0">
                <a:latin typeface="HGS明朝E" panose="02020900000000000000" pitchFamily="18" charset="-128"/>
                <a:ea typeface="HGS明朝E" panose="02020900000000000000" pitchFamily="18" charset="-128"/>
              </a:rPr>
              <a:t>7</a:t>
            </a:r>
            <a:r>
              <a:rPr lang="ja-JP" altLang="en-US" sz="4000" dirty="0">
                <a:latin typeface="HGS明朝E" panose="02020900000000000000" pitchFamily="18" charset="-128"/>
                <a:ea typeface="HGS明朝E" panose="02020900000000000000" pitchFamily="18" charset="-128"/>
              </a:rPr>
              <a:t>日</a:t>
            </a:r>
            <a:endParaRPr lang="en-US" altLang="ja-JP" sz="4000" dirty="0">
              <a:latin typeface="HGS明朝E" panose="02020900000000000000" pitchFamily="18" charset="-128"/>
              <a:ea typeface="HGS明朝E" panose="02020900000000000000" pitchFamily="18" charset="-128"/>
            </a:endParaRPr>
          </a:p>
          <a:p>
            <a:pPr marL="0" indent="0">
              <a:buNone/>
            </a:pPr>
            <a:endParaRPr lang="en-US" altLang="ja-JP" sz="3200" dirty="0">
              <a:latin typeface="HGS明朝E" panose="02020900000000000000" pitchFamily="18" charset="-128"/>
              <a:ea typeface="HGS明朝E" panose="02020900000000000000" pitchFamily="18" charset="-128"/>
            </a:endParaRPr>
          </a:p>
          <a:p>
            <a:pPr marL="0" indent="0">
              <a:buNone/>
            </a:pPr>
            <a:r>
              <a:rPr kumimoji="1" lang="ja-JP" altLang="en-US" sz="3200" dirty="0">
                <a:latin typeface="HGS明朝E" panose="02020900000000000000" pitchFamily="18" charset="-128"/>
                <a:ea typeface="HGS明朝E" panose="02020900000000000000" pitchFamily="18" charset="-128"/>
              </a:rPr>
              <a:t>ポンペオ国務長官と</a:t>
            </a:r>
            <a:endParaRPr kumimoji="1" lang="en-US" altLang="ja-JP" sz="3200" dirty="0">
              <a:latin typeface="HGS明朝E" panose="02020900000000000000" pitchFamily="18" charset="-128"/>
              <a:ea typeface="HGS明朝E" panose="02020900000000000000" pitchFamily="18" charset="-128"/>
            </a:endParaRPr>
          </a:p>
          <a:p>
            <a:pPr marL="0" indent="0">
              <a:buNone/>
            </a:pPr>
            <a:r>
              <a:rPr kumimoji="1" lang="ja-JP" altLang="en-US" sz="3200" dirty="0">
                <a:latin typeface="HGS明朝E" panose="02020900000000000000" pitchFamily="18" charset="-128"/>
                <a:ea typeface="HGS明朝E" panose="02020900000000000000" pitchFamily="18" charset="-128"/>
              </a:rPr>
              <a:t>金英哲党副委員長</a:t>
            </a:r>
            <a:endParaRPr kumimoji="1" lang="en-US" altLang="ja-JP" sz="3200" dirty="0">
              <a:latin typeface="HGS明朝E" panose="02020900000000000000" pitchFamily="18" charset="-128"/>
              <a:ea typeface="HGS明朝E" panose="02020900000000000000" pitchFamily="18" charset="-128"/>
            </a:endParaRPr>
          </a:p>
          <a:p>
            <a:pPr marL="0" indent="0">
              <a:buNone/>
            </a:pPr>
            <a:endParaRPr kumimoji="1" lang="en-US" altLang="ja-JP" sz="3200" dirty="0">
              <a:latin typeface="HGS明朝E" panose="02020900000000000000" pitchFamily="18" charset="-128"/>
              <a:ea typeface="HGS明朝E" panose="02020900000000000000" pitchFamily="18" charset="-128"/>
            </a:endParaRPr>
          </a:p>
          <a:p>
            <a:pPr marL="0" indent="0">
              <a:buNone/>
            </a:pPr>
            <a:r>
              <a:rPr lang="ja-JP" altLang="en-US" sz="3200" dirty="0">
                <a:latin typeface="HGS明朝E" panose="02020900000000000000" pitchFamily="18" charset="-128"/>
                <a:ea typeface="HGS明朝E" panose="02020900000000000000" pitchFamily="18" charset="-128"/>
              </a:rPr>
              <a:t>二回の会談</a:t>
            </a:r>
            <a:endParaRPr lang="en-US" altLang="ja-JP" sz="3200" dirty="0">
              <a:latin typeface="HGS明朝E" panose="02020900000000000000" pitchFamily="18" charset="-128"/>
              <a:ea typeface="HGS明朝E" panose="02020900000000000000" pitchFamily="18" charset="-128"/>
            </a:endParaRPr>
          </a:p>
          <a:p>
            <a:pPr marL="0" indent="0">
              <a:buNone/>
            </a:pPr>
            <a:r>
              <a:rPr kumimoji="1" lang="ja-JP" altLang="en-US" sz="3200" dirty="0">
                <a:latin typeface="HGS明朝E" panose="02020900000000000000" pitchFamily="18" charset="-128"/>
                <a:ea typeface="HGS明朝E" panose="02020900000000000000" pitchFamily="18" charset="-128"/>
              </a:rPr>
              <a:t>金正恩委員長との会談はなし</a:t>
            </a:r>
          </a:p>
        </p:txBody>
      </p:sp>
      <p:pic>
        <p:nvPicPr>
          <p:cNvPr id="1026" name="Picture 2" descr="ããã³ããªãéè±å²ä¼è«ãã®ç»åæ¤ç´¢çµæ">
            <a:extLst>
              <a:ext uri="{FF2B5EF4-FFF2-40B4-BE49-F238E27FC236}">
                <a16:creationId xmlns:a16="http://schemas.microsoft.com/office/drawing/2014/main" id="{D4346EFE-0EE3-4A1E-9C5D-678799B1A86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20231" y="1752597"/>
            <a:ext cx="6011909" cy="4001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924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3E06F6-2D54-45AB-A60A-E6263776CAE8}"/>
              </a:ext>
            </a:extLst>
          </p:cNvPr>
          <p:cNvSpPr>
            <a:spLocks noGrp="1"/>
          </p:cNvSpPr>
          <p:nvPr>
            <p:ph type="title"/>
          </p:nvPr>
        </p:nvSpPr>
        <p:spPr>
          <a:xfrm>
            <a:off x="377427" y="365125"/>
            <a:ext cx="11499056" cy="1325563"/>
          </a:xfrm>
        </p:spPr>
        <p:txBody>
          <a:bodyPr>
            <a:normAutofit/>
          </a:bodyPr>
          <a:lstStyle/>
          <a:p>
            <a:r>
              <a:rPr kumimoji="1" lang="ja-JP" altLang="en-US" sz="5400" dirty="0">
                <a:latin typeface="HGS明朝E" panose="02020900000000000000" pitchFamily="18" charset="-128"/>
                <a:ea typeface="HGS明朝E" panose="02020900000000000000" pitchFamily="18" charset="-128"/>
              </a:rPr>
              <a:t>協議に対する評価、米朝に大きな溝</a:t>
            </a:r>
          </a:p>
        </p:txBody>
      </p:sp>
      <p:sp>
        <p:nvSpPr>
          <p:cNvPr id="3" name="コンテンツ プレースホルダー 2">
            <a:extLst>
              <a:ext uri="{FF2B5EF4-FFF2-40B4-BE49-F238E27FC236}">
                <a16:creationId xmlns:a16="http://schemas.microsoft.com/office/drawing/2014/main" id="{4E7AE870-89D0-437A-81F8-9E82BA4D8565}"/>
              </a:ext>
            </a:extLst>
          </p:cNvPr>
          <p:cNvSpPr>
            <a:spLocks noGrp="1"/>
          </p:cNvSpPr>
          <p:nvPr>
            <p:ph sz="half" idx="1"/>
          </p:nvPr>
        </p:nvSpPr>
        <p:spPr>
          <a:xfrm>
            <a:off x="657226" y="1825625"/>
            <a:ext cx="5362574" cy="4351338"/>
          </a:xfrm>
          <a:ln>
            <a:solidFill>
              <a:schemeClr val="accent1"/>
            </a:solidFill>
          </a:ln>
        </p:spPr>
        <p:txBody>
          <a:bodyPr>
            <a:normAutofit/>
          </a:bodyPr>
          <a:lstStyle/>
          <a:p>
            <a:pPr marL="0" indent="0">
              <a:buNone/>
            </a:pPr>
            <a:r>
              <a:rPr kumimoji="1" lang="ja-JP" altLang="en-US" sz="3600" dirty="0">
                <a:latin typeface="HGS明朝E" panose="02020900000000000000" pitchFamily="18" charset="-128"/>
                <a:ea typeface="HGS明朝E" panose="02020900000000000000" pitchFamily="18" charset="-128"/>
              </a:rPr>
              <a:t>米側の</a:t>
            </a:r>
            <a:r>
              <a:rPr lang="ja-JP" altLang="en-US" sz="3600" dirty="0">
                <a:latin typeface="HGS明朝E" panose="02020900000000000000" pitchFamily="18" charset="-128"/>
                <a:ea typeface="HGS明朝E" panose="02020900000000000000" pitchFamily="18" charset="-128"/>
              </a:rPr>
              <a:t>発表</a:t>
            </a:r>
            <a:endParaRPr lang="en-US" altLang="ja-JP" sz="3600" dirty="0">
              <a:latin typeface="HGS明朝E" panose="02020900000000000000" pitchFamily="18" charset="-128"/>
              <a:ea typeface="HGS明朝E" panose="02020900000000000000" pitchFamily="18" charset="-128"/>
            </a:endParaRPr>
          </a:p>
          <a:p>
            <a:r>
              <a:rPr kumimoji="1" lang="ja-JP" altLang="en-US" sz="3600" dirty="0">
                <a:latin typeface="HGS明朝E" panose="02020900000000000000" pitchFamily="18" charset="-128"/>
                <a:ea typeface="HGS明朝E" panose="02020900000000000000" pitchFamily="18" charset="-128"/>
              </a:rPr>
              <a:t>断固とした立場をとった</a:t>
            </a:r>
            <a:endParaRPr kumimoji="1" lang="en-US" altLang="ja-JP" sz="3600" dirty="0">
              <a:latin typeface="HGS明朝E" panose="02020900000000000000" pitchFamily="18" charset="-128"/>
              <a:ea typeface="HGS明朝E" panose="02020900000000000000" pitchFamily="18" charset="-128"/>
            </a:endParaRPr>
          </a:p>
          <a:p>
            <a:r>
              <a:rPr lang="ja-JP" altLang="en-US" sz="3600" dirty="0">
                <a:latin typeface="HGS明朝E" panose="02020900000000000000" pitchFamily="18" charset="-128"/>
                <a:ea typeface="HGS明朝E" panose="02020900000000000000" pitchFamily="18" charset="-128"/>
              </a:rPr>
              <a:t>進展した</a:t>
            </a:r>
            <a:endParaRPr lang="en-US" altLang="ja-JP" sz="3600" dirty="0">
              <a:latin typeface="HGS明朝E" panose="02020900000000000000" pitchFamily="18" charset="-128"/>
              <a:ea typeface="HGS明朝E" panose="02020900000000000000" pitchFamily="18" charset="-128"/>
            </a:endParaRPr>
          </a:p>
          <a:p>
            <a:r>
              <a:rPr kumimoji="1" lang="ja-JP" altLang="en-US" sz="3600" dirty="0">
                <a:latin typeface="HGS明朝E" panose="02020900000000000000" pitchFamily="18" charset="-128"/>
                <a:ea typeface="HGS明朝E" panose="02020900000000000000" pitchFamily="18" charset="-128"/>
              </a:rPr>
              <a:t>作業部会の設置で合意</a:t>
            </a:r>
            <a:endParaRPr kumimoji="1" lang="en-US" altLang="ja-JP" sz="3600" dirty="0">
              <a:latin typeface="HGS明朝E" panose="02020900000000000000" pitchFamily="18" charset="-128"/>
              <a:ea typeface="HGS明朝E" panose="02020900000000000000" pitchFamily="18" charset="-128"/>
            </a:endParaRPr>
          </a:p>
          <a:p>
            <a:r>
              <a:rPr lang="ja-JP" altLang="en-US" sz="3600" dirty="0">
                <a:latin typeface="HGS明朝E" panose="02020900000000000000" pitchFamily="18" charset="-128"/>
                <a:ea typeface="HGS明朝E" panose="02020900000000000000" pitchFamily="18" charset="-128"/>
              </a:rPr>
              <a:t>米代表はソン・キム駐フィリピン大使</a:t>
            </a:r>
            <a:endParaRPr kumimoji="1" lang="ja-JP" altLang="en-US" sz="3600" dirty="0">
              <a:latin typeface="HGS明朝E" panose="02020900000000000000" pitchFamily="18" charset="-128"/>
              <a:ea typeface="HGS明朝E" panose="02020900000000000000" pitchFamily="18" charset="-128"/>
            </a:endParaRPr>
          </a:p>
        </p:txBody>
      </p:sp>
      <p:sp>
        <p:nvSpPr>
          <p:cNvPr id="4" name="コンテンツ プレースホルダー 3">
            <a:extLst>
              <a:ext uri="{FF2B5EF4-FFF2-40B4-BE49-F238E27FC236}">
                <a16:creationId xmlns:a16="http://schemas.microsoft.com/office/drawing/2014/main" id="{727D6375-CE8D-4D07-8A84-47B2904DDE76}"/>
              </a:ext>
            </a:extLst>
          </p:cNvPr>
          <p:cNvSpPr>
            <a:spLocks noGrp="1"/>
          </p:cNvSpPr>
          <p:nvPr>
            <p:ph sz="half" idx="2"/>
          </p:nvPr>
        </p:nvSpPr>
        <p:spPr>
          <a:ln>
            <a:solidFill>
              <a:schemeClr val="accent1"/>
            </a:solidFill>
          </a:ln>
        </p:spPr>
        <p:txBody>
          <a:bodyPr>
            <a:normAutofit/>
          </a:bodyPr>
          <a:lstStyle/>
          <a:p>
            <a:pPr marL="0" indent="0">
              <a:buNone/>
            </a:pPr>
            <a:r>
              <a:rPr kumimoji="1" lang="ja-JP" altLang="en-US" sz="3600" dirty="0">
                <a:latin typeface="HGS明朝E" panose="02020900000000000000" pitchFamily="18" charset="-128"/>
                <a:ea typeface="HGS明朝E" panose="02020900000000000000" pitchFamily="18" charset="-128"/>
              </a:rPr>
              <a:t>北朝鮮側の発表</a:t>
            </a:r>
            <a:endParaRPr kumimoji="1" lang="en-US" altLang="ja-JP" sz="3600" dirty="0">
              <a:latin typeface="HGS明朝E" panose="02020900000000000000" pitchFamily="18" charset="-128"/>
              <a:ea typeface="HGS明朝E" panose="02020900000000000000" pitchFamily="18" charset="-128"/>
            </a:endParaRPr>
          </a:p>
          <a:p>
            <a:r>
              <a:rPr lang="ja-JP" altLang="en-US" sz="3600" dirty="0">
                <a:latin typeface="HGS明朝E" panose="02020900000000000000" pitchFamily="18" charset="-128"/>
                <a:ea typeface="HGS明朝E" panose="02020900000000000000" pitchFamily="18" charset="-128"/>
              </a:rPr>
              <a:t>外務省が声明を発表</a:t>
            </a:r>
            <a:endParaRPr lang="en-US" altLang="ja-JP" sz="3600" dirty="0">
              <a:latin typeface="HGS明朝E" panose="02020900000000000000" pitchFamily="18" charset="-128"/>
              <a:ea typeface="HGS明朝E" panose="02020900000000000000" pitchFamily="18" charset="-128"/>
            </a:endParaRPr>
          </a:p>
          <a:p>
            <a:r>
              <a:rPr kumimoji="1" lang="ja-JP" altLang="en-US" sz="3600" dirty="0">
                <a:latin typeface="HGS明朝E" panose="02020900000000000000" pitchFamily="18" charset="-128"/>
                <a:ea typeface="HGS明朝E" panose="02020900000000000000" pitchFamily="18" charset="-128"/>
              </a:rPr>
              <a:t>米側の態度は傲慢</a:t>
            </a:r>
            <a:endParaRPr kumimoji="1" lang="en-US" altLang="ja-JP" sz="3600" dirty="0">
              <a:latin typeface="HGS明朝E" panose="02020900000000000000" pitchFamily="18" charset="-128"/>
              <a:ea typeface="HGS明朝E" panose="02020900000000000000" pitchFamily="18" charset="-128"/>
            </a:endParaRPr>
          </a:p>
          <a:p>
            <a:r>
              <a:rPr lang="ja-JP" altLang="en-US" sz="3600" dirty="0">
                <a:latin typeface="HGS明朝E" panose="02020900000000000000" pitchFamily="18" charset="-128"/>
                <a:ea typeface="HGS明朝E" panose="02020900000000000000" pitchFamily="18" charset="-128"/>
              </a:rPr>
              <a:t>一方的な非核化要求は強盗のよう</a:t>
            </a:r>
            <a:endParaRPr lang="en-US" altLang="ja-JP" sz="3600" dirty="0">
              <a:latin typeface="HGS明朝E" panose="02020900000000000000" pitchFamily="18" charset="-128"/>
              <a:ea typeface="HGS明朝E" panose="02020900000000000000" pitchFamily="18" charset="-128"/>
            </a:endParaRPr>
          </a:p>
          <a:p>
            <a:r>
              <a:rPr kumimoji="1" lang="ja-JP" altLang="en-US" sz="3600" dirty="0">
                <a:latin typeface="HGS明朝E" panose="02020900000000000000" pitchFamily="18" charset="-128"/>
                <a:ea typeface="HGS明朝E" panose="02020900000000000000" pitchFamily="18" charset="-128"/>
              </a:rPr>
              <a:t>古い方式を踏襲すれば失敗するしかない</a:t>
            </a:r>
          </a:p>
        </p:txBody>
      </p:sp>
    </p:spTree>
    <p:extLst>
      <p:ext uri="{BB962C8B-B14F-4D97-AF65-F5344CB8AC3E}">
        <p14:creationId xmlns:p14="http://schemas.microsoft.com/office/powerpoint/2010/main" val="2121419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C87E0A-F644-4DC4-9206-1307438DADDA}"/>
              </a:ext>
            </a:extLst>
          </p:cNvPr>
          <p:cNvSpPr>
            <a:spLocks noGrp="1"/>
          </p:cNvSpPr>
          <p:nvPr>
            <p:ph type="title"/>
          </p:nvPr>
        </p:nvSpPr>
        <p:spPr/>
        <p:txBody>
          <a:bodyPr>
            <a:normAutofit/>
          </a:bodyPr>
          <a:lstStyle/>
          <a:p>
            <a:r>
              <a:rPr lang="ja-JP" altLang="en-US" sz="6000" dirty="0">
                <a:latin typeface="HGS明朝E" panose="02020900000000000000" pitchFamily="18" charset="-128"/>
                <a:ea typeface="HGS明朝E" panose="02020900000000000000" pitchFamily="18" charset="-128"/>
              </a:rPr>
              <a:t>北朝鮮、乱暴な批判</a:t>
            </a:r>
            <a:endParaRPr kumimoji="1" lang="ja-JP" altLang="en-US" sz="6000" dirty="0">
              <a:latin typeface="HGS明朝E" panose="02020900000000000000" pitchFamily="18" charset="-128"/>
              <a:ea typeface="HGS明朝E" panose="02020900000000000000" pitchFamily="18" charset="-128"/>
            </a:endParaRPr>
          </a:p>
        </p:txBody>
      </p:sp>
      <p:sp>
        <p:nvSpPr>
          <p:cNvPr id="5" name="コンテンツ プレースホルダー 4">
            <a:extLst>
              <a:ext uri="{FF2B5EF4-FFF2-40B4-BE49-F238E27FC236}">
                <a16:creationId xmlns:a16="http://schemas.microsoft.com/office/drawing/2014/main" id="{3CE0F118-60F0-48D4-B2A1-A889898F06AF}"/>
              </a:ext>
            </a:extLst>
          </p:cNvPr>
          <p:cNvSpPr>
            <a:spLocks noGrp="1"/>
          </p:cNvSpPr>
          <p:nvPr>
            <p:ph idx="1"/>
          </p:nvPr>
        </p:nvSpPr>
        <p:spPr>
          <a:xfrm>
            <a:off x="838200" y="1825625"/>
            <a:ext cx="10515600" cy="4667250"/>
          </a:xfrm>
        </p:spPr>
        <p:txBody>
          <a:bodyPr>
            <a:normAutofit fontScale="92500" lnSpcReduction="10000"/>
          </a:bodyPr>
          <a:lstStyle/>
          <a:p>
            <a:r>
              <a:rPr kumimoji="1" lang="ja-JP" altLang="en-US" sz="3500" dirty="0">
                <a:latin typeface="HGS明朝E" panose="02020900000000000000" pitchFamily="18" charset="-128"/>
                <a:ea typeface="HGS明朝E" panose="02020900000000000000" pitchFamily="18" charset="-128"/>
              </a:rPr>
              <a:t>米韓合同軍事演習の中止は、核実験場の不可逆的な廃棄と比べ物にならない</a:t>
            </a:r>
            <a:endParaRPr kumimoji="1" lang="en-US" altLang="ja-JP" sz="3500" dirty="0">
              <a:latin typeface="HGS明朝E" panose="02020900000000000000" pitchFamily="18" charset="-128"/>
              <a:ea typeface="HGS明朝E" panose="02020900000000000000" pitchFamily="18" charset="-128"/>
            </a:endParaRPr>
          </a:p>
          <a:p>
            <a:endParaRPr kumimoji="1" lang="en-US" altLang="ja-JP" dirty="0"/>
          </a:p>
          <a:p>
            <a:endParaRPr lang="en-US" altLang="ja-JP" dirty="0"/>
          </a:p>
          <a:p>
            <a:r>
              <a:rPr kumimoji="1" lang="ja-JP" altLang="en-US" sz="3000" dirty="0">
                <a:latin typeface="HGS明朝E" panose="02020900000000000000" pitchFamily="18" charset="-128"/>
                <a:ea typeface="HGS明朝E" panose="02020900000000000000" pitchFamily="18" charset="-128"/>
              </a:rPr>
              <a:t>北の遅延戦術か</a:t>
            </a:r>
            <a:endParaRPr kumimoji="1" lang="en-US" altLang="ja-JP" sz="3000" dirty="0">
              <a:latin typeface="HGS明朝E" panose="02020900000000000000" pitchFamily="18" charset="-128"/>
              <a:ea typeface="HGS明朝E" panose="02020900000000000000" pitchFamily="18" charset="-128"/>
            </a:endParaRPr>
          </a:p>
          <a:p>
            <a:r>
              <a:rPr lang="ja-JP" altLang="en-US" sz="3000" dirty="0">
                <a:latin typeface="HGS明朝E" panose="02020900000000000000" pitchFamily="18" charset="-128"/>
                <a:ea typeface="HGS明朝E" panose="02020900000000000000" pitchFamily="18" charset="-128"/>
              </a:rPr>
              <a:t>核実験場の爆破（</a:t>
            </a:r>
            <a:r>
              <a:rPr lang="en-US" altLang="ja-JP" sz="3000" dirty="0">
                <a:latin typeface="HGS明朝E" panose="02020900000000000000" pitchFamily="18" charset="-128"/>
                <a:ea typeface="HGS明朝E" panose="02020900000000000000" pitchFamily="18" charset="-128"/>
              </a:rPr>
              <a:t>5</a:t>
            </a:r>
            <a:r>
              <a:rPr lang="ja-JP" altLang="en-US" sz="3000" dirty="0">
                <a:latin typeface="HGS明朝E" panose="02020900000000000000" pitchFamily="18" charset="-128"/>
                <a:ea typeface="HGS明朝E" panose="02020900000000000000" pitchFamily="18" charset="-128"/>
              </a:rPr>
              <a:t>月</a:t>
            </a:r>
            <a:r>
              <a:rPr lang="en-US" altLang="ja-JP" sz="3000" dirty="0">
                <a:latin typeface="HGS明朝E" panose="02020900000000000000" pitchFamily="18" charset="-128"/>
                <a:ea typeface="HGS明朝E" panose="02020900000000000000" pitchFamily="18" charset="-128"/>
              </a:rPr>
              <a:t>24</a:t>
            </a:r>
            <a:r>
              <a:rPr lang="ja-JP" altLang="en-US" sz="3000" dirty="0">
                <a:latin typeface="HGS明朝E" panose="02020900000000000000" pitchFamily="18" charset="-128"/>
                <a:ea typeface="HGS明朝E" panose="02020900000000000000" pitchFamily="18" charset="-128"/>
              </a:rPr>
              <a:t>日、豊渓里）は、全く評価できない</a:t>
            </a:r>
            <a:endParaRPr lang="en-US" altLang="ja-JP" sz="3000" dirty="0">
              <a:latin typeface="HGS明朝E" panose="02020900000000000000" pitchFamily="18" charset="-128"/>
              <a:ea typeface="HGS明朝E" panose="02020900000000000000" pitchFamily="18" charset="-128"/>
            </a:endParaRPr>
          </a:p>
          <a:p>
            <a:r>
              <a:rPr lang="ja-JP" altLang="en-US" sz="3000" dirty="0">
                <a:latin typeface="HGS明朝E" panose="02020900000000000000" pitchFamily="18" charset="-128"/>
                <a:ea typeface="HGS明朝E" panose="02020900000000000000" pitchFamily="18" charset="-128"/>
              </a:rPr>
              <a:t>核問題の専門家を招待するといいながら実行しなかった</a:t>
            </a:r>
            <a:endParaRPr lang="en-US" altLang="ja-JP" sz="3000" dirty="0">
              <a:latin typeface="HGS明朝E" panose="02020900000000000000" pitchFamily="18" charset="-128"/>
              <a:ea typeface="HGS明朝E" panose="02020900000000000000" pitchFamily="18" charset="-128"/>
            </a:endParaRPr>
          </a:p>
          <a:p>
            <a:r>
              <a:rPr kumimoji="1" lang="ja-JP" altLang="en-US" sz="3000" dirty="0">
                <a:latin typeface="HGS明朝E" panose="02020900000000000000" pitchFamily="18" charset="-128"/>
                <a:ea typeface="HGS明朝E" panose="02020900000000000000" pitchFamily="18" charset="-128"/>
              </a:rPr>
              <a:t>外国記者団に放射線量の計測器具の所持も認めなかった</a:t>
            </a:r>
            <a:endParaRPr kumimoji="1" lang="en-US" altLang="ja-JP" sz="3000" dirty="0">
              <a:latin typeface="HGS明朝E" panose="02020900000000000000" pitchFamily="18" charset="-128"/>
              <a:ea typeface="HGS明朝E" panose="02020900000000000000" pitchFamily="18" charset="-128"/>
            </a:endParaRPr>
          </a:p>
          <a:p>
            <a:r>
              <a:rPr lang="ja-JP" altLang="en-US" sz="3000" dirty="0">
                <a:latin typeface="HGS明朝E" panose="02020900000000000000" pitchFamily="18" charset="-128"/>
                <a:ea typeface="HGS明朝E" panose="02020900000000000000" pitchFamily="18" charset="-128"/>
              </a:rPr>
              <a:t>爆破されたところが「本物」かどうか、廃棄されたかどうか検証できない</a:t>
            </a:r>
            <a:endParaRPr kumimoji="1" lang="en-US" altLang="ja-JP" sz="3000" dirty="0">
              <a:latin typeface="HGS明朝E" panose="02020900000000000000" pitchFamily="18" charset="-128"/>
              <a:ea typeface="HGS明朝E" panose="02020900000000000000" pitchFamily="18" charset="-128"/>
            </a:endParaRPr>
          </a:p>
          <a:p>
            <a:endParaRPr kumimoji="1" lang="ja-JP" altLang="en-US" dirty="0"/>
          </a:p>
        </p:txBody>
      </p:sp>
      <p:sp>
        <p:nvSpPr>
          <p:cNvPr id="6" name="矢印: 上下 5">
            <a:extLst>
              <a:ext uri="{FF2B5EF4-FFF2-40B4-BE49-F238E27FC236}">
                <a16:creationId xmlns:a16="http://schemas.microsoft.com/office/drawing/2014/main" id="{561D27F3-80D9-491D-987F-6DB80BE8586E}"/>
              </a:ext>
            </a:extLst>
          </p:cNvPr>
          <p:cNvSpPr/>
          <p:nvPr/>
        </p:nvSpPr>
        <p:spPr>
          <a:xfrm>
            <a:off x="4600574" y="2814641"/>
            <a:ext cx="671513" cy="82867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024318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403</Words>
  <Application>Microsoft Office PowerPoint</Application>
  <PresentationFormat>ワイド画面</PresentationFormat>
  <Paragraphs>64</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HGP明朝E</vt:lpstr>
      <vt:lpstr>HGS明朝E</vt:lpstr>
      <vt:lpstr>游ゴシック</vt:lpstr>
      <vt:lpstr>游ゴシック Light</vt:lpstr>
      <vt:lpstr>Arial</vt:lpstr>
      <vt:lpstr>Office テーマ</vt:lpstr>
      <vt:lpstr>歴史的米朝首脳会談と その後の展開</vt:lpstr>
      <vt:lpstr>米朝首脳会談（6月12日）</vt:lpstr>
      <vt:lpstr>史上初の米朝首脳会談、史上初の合意 </vt:lpstr>
      <vt:lpstr>合意内容</vt:lpstr>
      <vt:lpstr>PowerPoint プレゼンテーション</vt:lpstr>
      <vt:lpstr>トランプ方式、新しいアプローチ</vt:lpstr>
      <vt:lpstr>米朝実務高級会談</vt:lpstr>
      <vt:lpstr>協議に対する評価、米朝に大きな溝</vt:lpstr>
      <vt:lpstr>北朝鮮、乱暴な批判</vt:lpstr>
      <vt:lpstr>北朝鮮の「強気」と限界</vt:lpstr>
      <vt:lpstr>北東アジア・地殻変動期へ  始まったばかり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歴史的米朝首脳会談と その後の展開</dc:title>
  <dc:creator>watanabe yoshio</dc:creator>
  <cp:lastModifiedBy>hiroshi</cp:lastModifiedBy>
  <cp:revision>2</cp:revision>
  <dcterms:created xsi:type="dcterms:W3CDTF">2018-07-09T22:19:04Z</dcterms:created>
  <dcterms:modified xsi:type="dcterms:W3CDTF">2018-07-12T11:59:41Z</dcterms:modified>
</cp:coreProperties>
</file>