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3" r:id="rId5"/>
    <p:sldId id="266" r:id="rId6"/>
    <p:sldId id="277" r:id="rId7"/>
    <p:sldId id="261" r:id="rId8"/>
    <p:sldId id="265" r:id="rId9"/>
    <p:sldId id="258" r:id="rId10"/>
    <p:sldId id="262" r:id="rId11"/>
    <p:sldId id="275" r:id="rId12"/>
    <p:sldId id="274" r:id="rId13"/>
    <p:sldId id="272" r:id="rId14"/>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48CC9-B6C6-48CC-B623-F8088041B6D7}" v="2612" dt="2018-08-30T16:08:32.558"/>
    <p1510:client id="{4778D6F8-6507-4C69-A360-41830239206E}" v="56" dt="2018-08-31T05:09:23.2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3ED0B1-3F84-44E9-8A71-222ED813336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FDB7D93-FFF2-4335-83C4-0858AE4143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A3A985D-17CE-48D3-87D2-01C9A602752A}"/>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5" name="フッター プレースホルダー 4">
            <a:extLst>
              <a:ext uri="{FF2B5EF4-FFF2-40B4-BE49-F238E27FC236}">
                <a16:creationId xmlns:a16="http://schemas.microsoft.com/office/drawing/2014/main" id="{119556B3-EC91-4F00-93F0-8243F82D5BF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FDE0190-DB42-446D-A7F4-A8F5CADE532F}"/>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1448619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8F11BC-E72A-47D4-B4FB-C7064E425B3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62D6AB-E30D-4AA8-A813-347A1A05626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129DD4-5D11-4A46-BFE1-BA7BE0EFD9E8}"/>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5" name="フッター プレースホルダー 4">
            <a:extLst>
              <a:ext uri="{FF2B5EF4-FFF2-40B4-BE49-F238E27FC236}">
                <a16:creationId xmlns:a16="http://schemas.microsoft.com/office/drawing/2014/main" id="{2E7BCFBF-2D52-4928-BEA3-1F7FC3C616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AA6F42-9D14-4DE1-968F-31576FBBB1AA}"/>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701533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E4F1A79-5BFD-485D-AB79-703816F3DCC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609FEE5-90C8-4FCB-A392-1B055A476DA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5F1C338-4FFB-4662-ABD4-E2EC28028512}"/>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5" name="フッター プレースホルダー 4">
            <a:extLst>
              <a:ext uri="{FF2B5EF4-FFF2-40B4-BE49-F238E27FC236}">
                <a16:creationId xmlns:a16="http://schemas.microsoft.com/office/drawing/2014/main" id="{E81D411C-B87A-4D0C-A63C-3E3D30342EF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E646C6-B12E-4280-885B-B766E9D3C111}"/>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127155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BE86EB-AE07-453C-8A88-68BF0145B8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51776B-8002-4726-9A90-E63F710D021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6F0C02-C0A5-4405-9905-25C0381D5F0D}"/>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5" name="フッター プレースホルダー 4">
            <a:extLst>
              <a:ext uri="{FF2B5EF4-FFF2-40B4-BE49-F238E27FC236}">
                <a16:creationId xmlns:a16="http://schemas.microsoft.com/office/drawing/2014/main" id="{FD9AED1E-4B68-459A-9AB3-55566522C6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1156C9-CF2A-45C8-BEA9-0C5E3C4EB707}"/>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342565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78CC05-1E60-4188-8A5A-B30A381295C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DECDF5-529E-49C4-BD85-67D8D69189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C82ADF1-DBD4-4012-A292-564FA3ACDA2F}"/>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5" name="フッター プレースホルダー 4">
            <a:extLst>
              <a:ext uri="{FF2B5EF4-FFF2-40B4-BE49-F238E27FC236}">
                <a16:creationId xmlns:a16="http://schemas.microsoft.com/office/drawing/2014/main" id="{77D121E6-CA5A-4227-B86C-1D8F9F35F12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B42BB4E-F317-40AA-8C35-202792B0448C}"/>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64922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453600-CC1D-4B79-BDA0-AE4EC97B61E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849857-BF6C-49BE-A903-3CBD170CC2C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F3BB07-245A-47C9-AAEB-B4AE3BCCB5C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B7FFDA8-4C9F-44C2-9C9E-86B5CF88FA8D}"/>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6" name="フッター プレースホルダー 5">
            <a:extLst>
              <a:ext uri="{FF2B5EF4-FFF2-40B4-BE49-F238E27FC236}">
                <a16:creationId xmlns:a16="http://schemas.microsoft.com/office/drawing/2014/main" id="{392F0F26-83DA-48AF-A55E-329175978C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CCD126-FE52-4BDE-AEC7-D7A89CA89B7C}"/>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16326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7B84-0AB4-4689-BD2C-071F8CAF98A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C5546DE-3C47-417F-AC3F-9A68DC7DC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827B554-E01B-4770-AA2A-00B3E21883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4115BF7-F049-4B0B-9277-2E79E6C1C2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C114288-A918-4BCC-857A-AC869843169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12D8EE7-08F9-4F92-86AC-6F577FE84BF0}"/>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8" name="フッター プレースホルダー 7">
            <a:extLst>
              <a:ext uri="{FF2B5EF4-FFF2-40B4-BE49-F238E27FC236}">
                <a16:creationId xmlns:a16="http://schemas.microsoft.com/office/drawing/2014/main" id="{494F27F5-CB81-4BC4-9C4F-8CD5AF223EF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AE2D747-FA34-4C74-AD32-C40D1CB101F7}"/>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336503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AF9414-F797-47D6-B92B-072DB06D7DB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4BC00D1-C0D4-4FB1-8C20-AD7B9C2EFD7D}"/>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4" name="フッター プレースホルダー 3">
            <a:extLst>
              <a:ext uri="{FF2B5EF4-FFF2-40B4-BE49-F238E27FC236}">
                <a16:creationId xmlns:a16="http://schemas.microsoft.com/office/drawing/2014/main" id="{75F1240B-8A0F-4E87-BE94-26F8BD62A59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F05A07D-BBFF-4900-A185-A2B1B2EF566A}"/>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81876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73F3E1F-4125-4D52-9F20-FB6561357036}"/>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3" name="フッター プレースホルダー 2">
            <a:extLst>
              <a:ext uri="{FF2B5EF4-FFF2-40B4-BE49-F238E27FC236}">
                <a16:creationId xmlns:a16="http://schemas.microsoft.com/office/drawing/2014/main" id="{B6A4F7D9-C0FD-4515-904D-6FBE7EF0862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2D0E1A8-C3BF-4CA5-B0C2-C142CECDDBF0}"/>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77646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CA6B9-059C-4D9E-B696-3443B13BD67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FF429A-6F3F-4888-BBEA-C0FF073AE8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DC4B479-79F9-45EC-B522-932529460B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76DEF21-5A61-48B5-B8B4-83E8B320240B}"/>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6" name="フッター プレースホルダー 5">
            <a:extLst>
              <a:ext uri="{FF2B5EF4-FFF2-40B4-BE49-F238E27FC236}">
                <a16:creationId xmlns:a16="http://schemas.microsoft.com/office/drawing/2014/main" id="{6EA9FD0F-87B5-49C6-96E8-60C14462E0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8F7CB4-FABB-40FC-BB67-FB148C5E880E}"/>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219276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70ACA-65F5-4F67-B0BF-771404E29AA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60C4DE3-F562-48BB-B54C-B7E13AFD94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464FA2EF-42EC-4E5F-9B01-F960AC0EE7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122574-8950-454F-A7EE-00F88BD22157}"/>
              </a:ext>
            </a:extLst>
          </p:cNvPr>
          <p:cNvSpPr>
            <a:spLocks noGrp="1"/>
          </p:cNvSpPr>
          <p:nvPr>
            <p:ph type="dt" sz="half" idx="10"/>
          </p:nvPr>
        </p:nvSpPr>
        <p:spPr/>
        <p:txBody>
          <a:bodyPr/>
          <a:lstStyle/>
          <a:p>
            <a:fld id="{C2E981B9-7A58-4B23-A242-BE6EAB4D8314}" type="datetimeFigureOut">
              <a:rPr kumimoji="1" lang="ja-JP" altLang="en-US" smtClean="0"/>
              <a:t>2018/9/6</a:t>
            </a:fld>
            <a:endParaRPr kumimoji="1" lang="ja-JP" altLang="en-US"/>
          </a:p>
        </p:txBody>
      </p:sp>
      <p:sp>
        <p:nvSpPr>
          <p:cNvPr id="6" name="フッター プレースホルダー 5">
            <a:extLst>
              <a:ext uri="{FF2B5EF4-FFF2-40B4-BE49-F238E27FC236}">
                <a16:creationId xmlns:a16="http://schemas.microsoft.com/office/drawing/2014/main" id="{D1062DF1-1623-45D2-B53A-CDB9ADCCBD2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168100-3DB4-458A-B028-9A8F8A15FE26}"/>
              </a:ext>
            </a:extLst>
          </p:cNvPr>
          <p:cNvSpPr>
            <a:spLocks noGrp="1"/>
          </p:cNvSpPr>
          <p:nvPr>
            <p:ph type="sldNum" sz="quarter" idx="12"/>
          </p:nvPr>
        </p:nvSpPr>
        <p:spPr/>
        <p:txBody>
          <a:body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71618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EE74537-2853-4E8D-BB15-6A0233E29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E394C5-4E38-49D0-ABBF-4F03AB8B4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22F5BF-40AA-44D5-8BAF-CA6A614C78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981B9-7A58-4B23-A242-BE6EAB4D8314}" type="datetimeFigureOut">
              <a:rPr kumimoji="1" lang="ja-JP" altLang="en-US" smtClean="0"/>
              <a:t>2018/9/6</a:t>
            </a:fld>
            <a:endParaRPr kumimoji="1" lang="ja-JP" altLang="en-US"/>
          </a:p>
        </p:txBody>
      </p:sp>
      <p:sp>
        <p:nvSpPr>
          <p:cNvPr id="5" name="フッター プレースホルダー 4">
            <a:extLst>
              <a:ext uri="{FF2B5EF4-FFF2-40B4-BE49-F238E27FC236}">
                <a16:creationId xmlns:a16="http://schemas.microsoft.com/office/drawing/2014/main" id="{A281339C-8E9C-4634-BDCB-9F2256E9B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272CBBC-B7C4-4B25-9F42-92B37415B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74710-D361-432F-889C-D80E0CE48A40}" type="slidenum">
              <a:rPr kumimoji="1" lang="ja-JP" altLang="en-US" smtClean="0"/>
              <a:t>‹#›</a:t>
            </a:fld>
            <a:endParaRPr kumimoji="1" lang="ja-JP" altLang="en-US"/>
          </a:p>
        </p:txBody>
      </p:sp>
    </p:spTree>
    <p:extLst>
      <p:ext uri="{BB962C8B-B14F-4D97-AF65-F5344CB8AC3E}">
        <p14:creationId xmlns:p14="http://schemas.microsoft.com/office/powerpoint/2010/main" val="1157975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659AEA-4B77-48BC-80AA-6BDECAA43E64}"/>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沖縄県知事選</a:t>
            </a:r>
          </a:p>
        </p:txBody>
      </p:sp>
      <p:sp>
        <p:nvSpPr>
          <p:cNvPr id="3" name="字幕 2">
            <a:extLst>
              <a:ext uri="{FF2B5EF4-FFF2-40B4-BE49-F238E27FC236}">
                <a16:creationId xmlns:a16="http://schemas.microsoft.com/office/drawing/2014/main" id="{CD7545E0-B7B7-4190-9107-BB180E1D52E1}"/>
              </a:ext>
            </a:extLst>
          </p:cNvPr>
          <p:cNvSpPr>
            <a:spLocks noGrp="1"/>
          </p:cNvSpPr>
          <p:nvPr>
            <p:ph type="subTitle" idx="1"/>
          </p:nvPr>
        </p:nvSpPr>
        <p:spPr>
          <a:xfrm>
            <a:off x="1524000" y="4681538"/>
            <a:ext cx="9144000" cy="1655762"/>
          </a:xfrm>
        </p:spPr>
        <p:txBody>
          <a:bodyPr/>
          <a:lstStyle/>
          <a:p>
            <a:r>
              <a:rPr kumimoji="1" lang="ja-JP" altLang="en-US" dirty="0">
                <a:latin typeface="HGP明朝E" panose="02020900000000000000" pitchFamily="18" charset="-128"/>
                <a:ea typeface="HGP明朝E" panose="02020900000000000000" pitchFamily="18" charset="-128"/>
              </a:rPr>
              <a:t>情報パック９月号</a:t>
            </a:r>
          </a:p>
        </p:txBody>
      </p:sp>
    </p:spTree>
    <p:extLst>
      <p:ext uri="{BB962C8B-B14F-4D97-AF65-F5344CB8AC3E}">
        <p14:creationId xmlns:p14="http://schemas.microsoft.com/office/powerpoint/2010/main" val="3253547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DE5FB-ED7D-4EA9-80C8-BA045DC2960C}"/>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沖縄の「基地」</a:t>
            </a:r>
          </a:p>
        </p:txBody>
      </p:sp>
      <p:sp>
        <p:nvSpPr>
          <p:cNvPr id="3" name="コンテンツ プレースホルダー 2">
            <a:extLst>
              <a:ext uri="{FF2B5EF4-FFF2-40B4-BE49-F238E27FC236}">
                <a16:creationId xmlns:a16="http://schemas.microsoft.com/office/drawing/2014/main" id="{8F48B7C0-A7EC-4909-9039-E7FF276FB4AE}"/>
              </a:ext>
            </a:extLst>
          </p:cNvPr>
          <p:cNvSpPr>
            <a:spLocks noGrp="1"/>
          </p:cNvSpPr>
          <p:nvPr>
            <p:ph idx="1"/>
          </p:nvPr>
        </p:nvSpPr>
        <p:spPr>
          <a:xfrm>
            <a:off x="838200" y="1825625"/>
            <a:ext cx="10515600" cy="4667250"/>
          </a:xfrm>
        </p:spPr>
        <p:txBody>
          <a:bodyPr>
            <a:normAutofit fontScale="77500" lnSpcReduction="20000"/>
          </a:bodyPr>
          <a:lstStyle/>
          <a:p>
            <a:pPr marL="0" indent="0">
              <a:buNone/>
            </a:pPr>
            <a:r>
              <a:rPr kumimoji="1" lang="ja-JP" altLang="en-US" dirty="0">
                <a:latin typeface="HGP明朝E" panose="02020900000000000000" pitchFamily="18" charset="-128"/>
                <a:ea typeface="HGP明朝E" panose="02020900000000000000" pitchFamily="18" charset="-128"/>
              </a:rPr>
              <a:t>①普天間飛行場移設について</a:t>
            </a:r>
            <a:endParaRPr kumimoji="1"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＜経緯＞</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１９９６年女子小学生暴行事件（米海兵隊員による）</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２００６年普天間飛行移設合意（辺野古地区へ）</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１３年１２月仲井真弘多知事（当時）が「承認」</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１４年１１月沖縄県知事選　翁長氏当選（約１０万票の差をつけて圧勝）</a:t>
            </a:r>
          </a:p>
          <a:p>
            <a:r>
              <a:rPr lang="ja-JP" altLang="en-US" dirty="0">
                <a:latin typeface="HGP明朝E" panose="02020900000000000000" pitchFamily="18" charset="-128"/>
                <a:ea typeface="HGP明朝E" panose="02020900000000000000" pitchFamily="18" charset="-128"/>
              </a:rPr>
              <a:t>１５年１０月翁長知事が「承認」取り消し。国は違法であるとして行政訴訟を提訴</a:t>
            </a:r>
          </a:p>
          <a:p>
            <a:r>
              <a:rPr lang="ja-JP" altLang="en-US" dirty="0">
                <a:latin typeface="HGP明朝E" panose="02020900000000000000" pitchFamily="18" charset="-128"/>
                <a:ea typeface="HGP明朝E" panose="02020900000000000000" pitchFamily="18" charset="-128"/>
              </a:rPr>
              <a:t>１６年１２月　最高裁、翁長氏の行為を違法として退ける。その後、移設工事を国は再開</a:t>
            </a:r>
            <a:endParaRPr lang="en-US" altLang="ja-JP" dirty="0">
              <a:latin typeface="HGP明朝E" panose="02020900000000000000" pitchFamily="18" charset="-128"/>
              <a:ea typeface="HGP明朝E" panose="02020900000000000000" pitchFamily="18" charset="-128"/>
            </a:endParaRPr>
          </a:p>
          <a:p>
            <a:endParaRPr lang="ja-JP" altLang="en-US" dirty="0">
              <a:latin typeface="HGP明朝E" panose="02020900000000000000" pitchFamily="18" charset="-128"/>
              <a:ea typeface="HGP明朝E" panose="02020900000000000000" pitchFamily="18" charset="-128"/>
            </a:endParaRPr>
          </a:p>
          <a:p>
            <a:pPr marL="0" indent="0">
              <a:buNone/>
            </a:pPr>
            <a:r>
              <a:rPr lang="en-US" altLang="ja-JP" dirty="0">
                <a:latin typeface="HGP明朝E" panose="02020900000000000000" pitchFamily="18" charset="-128"/>
                <a:ea typeface="HGP明朝E" panose="02020900000000000000" pitchFamily="18" charset="-128"/>
              </a:rPr>
              <a:t>※</a:t>
            </a:r>
            <a:r>
              <a:rPr lang="ja-JP" altLang="en-US" dirty="0">
                <a:latin typeface="HGP明朝E" panose="02020900000000000000" pitchFamily="18" charset="-128"/>
                <a:ea typeface="HGP明朝E" panose="02020900000000000000" pitchFamily="18" charset="-128"/>
              </a:rPr>
              <a:t>「取り消し」</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承認時の手続きに瑕疵があったことを理由に承認時にさかのぼって無効とする</a:t>
            </a:r>
          </a:p>
          <a:p>
            <a:pPr marL="0" indent="0">
              <a:buNone/>
            </a:pPr>
            <a:r>
              <a:rPr lang="en-US" altLang="ja-JP" dirty="0">
                <a:latin typeface="HGP明朝E" panose="02020900000000000000" pitchFamily="18" charset="-128"/>
                <a:ea typeface="HGP明朝E" panose="02020900000000000000" pitchFamily="18" charset="-128"/>
              </a:rPr>
              <a:t>※</a:t>
            </a:r>
            <a:r>
              <a:rPr lang="ja-JP" altLang="en-US" dirty="0">
                <a:latin typeface="HGP明朝E" panose="02020900000000000000" pitchFamily="18" charset="-128"/>
                <a:ea typeface="HGP明朝E" panose="02020900000000000000" pitchFamily="18" charset="-128"/>
              </a:rPr>
              <a:t>「撤回」（７月に表明）</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承認後に重大な法律違反が起きるなどした場合、将来にわたり承認の効力を失わせる</a:t>
            </a:r>
          </a:p>
          <a:p>
            <a:endParaRPr lang="ja-JP" altLang="en-US" dirty="0">
              <a:latin typeface="HGP明朝E" panose="02020900000000000000" pitchFamily="18" charset="-128"/>
              <a:ea typeface="HGP明朝E" panose="02020900000000000000" pitchFamily="18" charset="-128"/>
            </a:endParaRPr>
          </a:p>
          <a:p>
            <a:endParaRPr lang="en-US" altLang="ja-JP" dirty="0">
              <a:latin typeface="HGP明朝E" panose="02020900000000000000" pitchFamily="18" charset="-128"/>
              <a:ea typeface="HGP明朝E" panose="02020900000000000000" pitchFamily="18" charset="-128"/>
            </a:endParaRPr>
          </a:p>
          <a:p>
            <a:pPr marL="0" indent="0">
              <a:buNone/>
            </a:pPr>
            <a:endParaRPr lang="en-US"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02324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76CA5F1-82C2-4748-9D2C-D20AF7AB73B1}"/>
              </a:ext>
            </a:extLst>
          </p:cNvPr>
          <p:cNvSpPr>
            <a:spLocks noGrp="1"/>
          </p:cNvSpPr>
          <p:nvPr>
            <p:ph idx="1"/>
          </p:nvPr>
        </p:nvSpPr>
        <p:spPr>
          <a:xfrm>
            <a:off x="838200" y="584391"/>
            <a:ext cx="10515600" cy="5592572"/>
          </a:xfrm>
        </p:spPr>
        <p:txBody>
          <a:bodyPr>
            <a:normAutofit/>
          </a:bodyPr>
          <a:lstStyle/>
          <a:p>
            <a:pPr marL="0" indent="0">
              <a:buNone/>
            </a:pPr>
            <a:r>
              <a:rPr lang="ja-JP" altLang="en-US" dirty="0">
                <a:latin typeface="HGP明朝E" panose="02020900000000000000" pitchFamily="18" charset="-128"/>
                <a:ea typeface="HGP明朝E" panose="02020900000000000000" pitchFamily="18" charset="-128"/>
              </a:rPr>
              <a:t>②翁長知事の「撤回」表明　７月２７日</a:t>
            </a:r>
            <a:endParaRPr lang="en-US" altLang="ja-JP" dirty="0">
              <a:latin typeface="HGP明朝E" panose="02020900000000000000" pitchFamily="18" charset="-128"/>
              <a:ea typeface="HGP明朝E" panose="02020900000000000000" pitchFamily="18" charset="-128"/>
            </a:endParaRPr>
          </a:p>
          <a:p>
            <a:pPr marL="0" indent="0">
              <a:buNone/>
            </a:pP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東アジアにおきましては南北首脳会談、あるいはまた米朝首脳会談のあとも、今月上旬には米国務長官が訪朝をし、２４日にはトランプ大統領が北朝鮮のミサイル施設解体を歓迎するコメントを発するなど</a:t>
            </a:r>
            <a:r>
              <a:rPr lang="ja-JP" altLang="en-US" dirty="0">
                <a:solidFill>
                  <a:srgbClr val="FF0000"/>
                </a:solidFill>
                <a:latin typeface="HGP明朝E" panose="02020900000000000000" pitchFamily="18" charset="-128"/>
                <a:ea typeface="HGP明朝E" panose="02020900000000000000" pitchFamily="18" charset="-128"/>
              </a:rPr>
              <a:t>朝鮮半島の非核化と緊張緩和に向けた米朝の努力は続けられています。</a:t>
            </a:r>
          </a:p>
          <a:p>
            <a:r>
              <a:rPr lang="ja-JP" altLang="en-US" dirty="0">
                <a:latin typeface="HGP明朝E" panose="02020900000000000000" pitchFamily="18" charset="-128"/>
                <a:ea typeface="HGP明朝E" panose="02020900000000000000" pitchFamily="18" charset="-128"/>
              </a:rPr>
              <a:t>このような中、２０年以上も前に決定された辺野古新基地建設を見直すこともなく強引に押し進めようとする政府の姿勢は、到底容認できるものではありません。私としては平和を求める大きな流れからも取り残されているのではないかと危惧していることを申し上げた上で発表事項に入らせていただきます。</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46384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7F5F840-7B9F-4DE0-8B33-94C359D72605}"/>
              </a:ext>
            </a:extLst>
          </p:cNvPr>
          <p:cNvSpPr>
            <a:spLocks noGrp="1"/>
          </p:cNvSpPr>
          <p:nvPr>
            <p:ph idx="1"/>
          </p:nvPr>
        </p:nvSpPr>
        <p:spPr>
          <a:xfrm>
            <a:off x="838200" y="708144"/>
            <a:ext cx="10515600" cy="5468819"/>
          </a:xfrm>
        </p:spPr>
        <p:txBody>
          <a:bodyPr>
            <a:normAutofit/>
          </a:bodyPr>
          <a:lstStyle/>
          <a:p>
            <a:pPr marL="0" indent="0">
              <a:buNone/>
            </a:pPr>
            <a:r>
              <a:rPr kumimoji="1" lang="ja-JP" altLang="en-US" dirty="0">
                <a:latin typeface="HGP明朝E" panose="02020900000000000000" pitchFamily="18" charset="-128"/>
                <a:ea typeface="HGP明朝E" panose="02020900000000000000" pitchFamily="18" charset="-128"/>
              </a:rPr>
              <a:t>③米国、国防権限法成立（８月１３日）</a:t>
            </a:r>
            <a:endParaRPr kumimoji="1" lang="en-US" altLang="ja-JP" dirty="0">
              <a:latin typeface="HGP明朝E" panose="02020900000000000000" pitchFamily="18" charset="-128"/>
              <a:ea typeface="HGP明朝E" panose="02020900000000000000" pitchFamily="18" charset="-128"/>
            </a:endParaRPr>
          </a:p>
          <a:p>
            <a:pPr marL="0" indent="0">
              <a:buNone/>
            </a:pPr>
            <a:endParaRPr kumimoji="1" lang="en-US" altLang="ja-JP" dirty="0">
              <a:latin typeface="HGP明朝E" panose="02020900000000000000" pitchFamily="18" charset="-128"/>
              <a:ea typeface="HGP明朝E" panose="02020900000000000000" pitchFamily="18" charset="-128"/>
            </a:endParaRPr>
          </a:p>
          <a:p>
            <a:pPr lvl="1"/>
            <a:r>
              <a:rPr lang="ja-JP" altLang="ja-JP" dirty="0">
                <a:latin typeface="HGP明朝E" panose="02020900000000000000" pitchFamily="18" charset="-128"/>
                <a:ea typeface="HGP明朝E" panose="02020900000000000000" pitchFamily="18" charset="-128"/>
              </a:rPr>
              <a:t>２０１９会計年度（１８年１０月から１９年９月）の国防予算の大枠や国防方針などを定め</a:t>
            </a:r>
            <a:r>
              <a:rPr lang="ja-JP" altLang="en-US" dirty="0">
                <a:latin typeface="HGP明朝E" panose="02020900000000000000" pitchFamily="18" charset="-128"/>
                <a:ea typeface="HGP明朝E" panose="02020900000000000000" pitchFamily="18" charset="-128"/>
              </a:rPr>
              <a:t>ている（約７１６０億㌦＝約７９兆円）</a:t>
            </a:r>
            <a:endParaRPr lang="en-US" altLang="ja-JP" dirty="0">
              <a:latin typeface="HGP明朝E" panose="02020900000000000000" pitchFamily="18" charset="-128"/>
              <a:ea typeface="HGP明朝E" panose="02020900000000000000" pitchFamily="18" charset="-128"/>
            </a:endParaRPr>
          </a:p>
          <a:p>
            <a:pPr marL="457200" lvl="1" indent="0">
              <a:buNone/>
            </a:pPr>
            <a:r>
              <a:rPr kumimoji="1" lang="ja-JP" altLang="en-US" dirty="0">
                <a:latin typeface="HGP明朝E" panose="02020900000000000000" pitchFamily="18" charset="-128"/>
                <a:ea typeface="HGP明朝E" panose="02020900000000000000" pitchFamily="18" charset="-128"/>
              </a:rPr>
              <a:t>＜ポイント＞</a:t>
            </a:r>
            <a:endParaRPr kumimoji="1" lang="en-US" altLang="ja-JP" dirty="0">
              <a:latin typeface="HGP明朝E" panose="02020900000000000000" pitchFamily="18" charset="-128"/>
              <a:ea typeface="HGP明朝E" panose="02020900000000000000" pitchFamily="18" charset="-128"/>
            </a:endParaRPr>
          </a:p>
          <a:p>
            <a:pPr lvl="1"/>
            <a:r>
              <a:rPr lang="ja-JP" altLang="ja-JP" dirty="0">
                <a:latin typeface="HGP明朝E" panose="02020900000000000000" pitchFamily="18" charset="-128"/>
                <a:ea typeface="HGP明朝E" panose="02020900000000000000" pitchFamily="18" charset="-128"/>
              </a:rPr>
              <a:t>中国通信大手の利用禁止（米政府機関が中国の通信大手「中興通訊（ＺＴＥ）」と「華為技術（ファーウェイ）」のサービスや機器を利用することを禁じた）</a:t>
            </a:r>
          </a:p>
          <a:p>
            <a:pPr lvl="1"/>
            <a:r>
              <a:rPr lang="ja-JP" altLang="ja-JP" dirty="0">
                <a:latin typeface="HGP明朝E" panose="02020900000000000000" pitchFamily="18" charset="-128"/>
                <a:ea typeface="HGP明朝E" panose="02020900000000000000" pitchFamily="18" charset="-128"/>
              </a:rPr>
              <a:t>多国間練習からの中国締め出し（米海軍主催の環太平洋合同演習・リムパック）への中国の参加を禁止した</a:t>
            </a:r>
          </a:p>
          <a:p>
            <a:pPr lvl="1"/>
            <a:r>
              <a:rPr lang="ja-JP" altLang="ja-JP" dirty="0">
                <a:latin typeface="HGP明朝E" panose="02020900000000000000" pitchFamily="18" charset="-128"/>
                <a:ea typeface="HGP明朝E" panose="02020900000000000000" pitchFamily="18" charset="-128"/>
              </a:rPr>
              <a:t>台湾の防衛能力向上を支援する</a:t>
            </a:r>
          </a:p>
          <a:p>
            <a:pPr lvl="1"/>
            <a:r>
              <a:rPr lang="ja-JP" altLang="ja-JP" dirty="0">
                <a:latin typeface="HGP明朝E" panose="02020900000000000000" pitchFamily="18" charset="-128"/>
                <a:ea typeface="HGP明朝E" panose="02020900000000000000" pitchFamily="18" charset="-128"/>
              </a:rPr>
              <a:t>対米投資の審査の厳格化</a:t>
            </a:r>
          </a:p>
          <a:p>
            <a:pPr lvl="1"/>
            <a:r>
              <a:rPr lang="ja-JP" altLang="ja-JP" dirty="0">
                <a:latin typeface="HGP明朝E" panose="02020900000000000000" pitchFamily="18" charset="-128"/>
                <a:ea typeface="HGP明朝E" panose="02020900000000000000" pitchFamily="18" charset="-128"/>
              </a:rPr>
              <a:t>将来的な縮小を模索する在韓米軍（２万８５００人規模）については、すくなくとも２万２０００人規模を維持するようもとめ</a:t>
            </a:r>
            <a:r>
              <a:rPr lang="ja-JP" altLang="en-US" dirty="0">
                <a:latin typeface="HGP明朝E" panose="02020900000000000000" pitchFamily="18" charset="-128"/>
                <a:ea typeface="HGP明朝E" panose="02020900000000000000" pitchFamily="18" charset="-128"/>
              </a:rPr>
              <a:t>る、など</a:t>
            </a:r>
            <a:endParaRPr lang="ja-JP" altLang="ja-JP" dirty="0">
              <a:latin typeface="HGP明朝E" panose="02020900000000000000" pitchFamily="18" charset="-128"/>
              <a:ea typeface="HGP明朝E" panose="02020900000000000000" pitchFamily="18" charset="-128"/>
            </a:endParaRPr>
          </a:p>
          <a:p>
            <a:pPr lvl="1"/>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787620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2990AC-CA4A-409C-BFC4-4446F0290C7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沖縄知事選「惑星直列」の</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実現を</a:t>
            </a:r>
          </a:p>
        </p:txBody>
      </p:sp>
      <p:sp>
        <p:nvSpPr>
          <p:cNvPr id="3" name="テキスト プレースホルダー 2">
            <a:extLst>
              <a:ext uri="{FF2B5EF4-FFF2-40B4-BE49-F238E27FC236}">
                <a16:creationId xmlns:a16="http://schemas.microsoft.com/office/drawing/2014/main" id="{8696FA49-2C76-42CE-9A06-39A74EC51DFD}"/>
              </a:ext>
            </a:extLst>
          </p:cNvPr>
          <p:cNvSpPr>
            <a:spLocks noGrp="1"/>
          </p:cNvSpPr>
          <p:nvPr>
            <p:ph type="body" idx="1"/>
          </p:nvPr>
        </p:nvSpPr>
        <p:spPr>
          <a:xfrm>
            <a:off x="831850" y="4889505"/>
            <a:ext cx="10515600" cy="1500187"/>
          </a:xfrm>
        </p:spPr>
        <p:txBody>
          <a:bodyPr/>
          <a:lstStyle/>
          <a:p>
            <a:r>
              <a:rPr lang="ja-JP" altLang="en-US" sz="4000" dirty="0">
                <a:latin typeface="HGP明朝E" panose="02020900000000000000" pitchFamily="18" charset="-128"/>
                <a:ea typeface="HGP明朝E" panose="02020900000000000000" pitchFamily="18" charset="-128"/>
              </a:rPr>
              <a:t>内閣、沖縄県知事、宜野湾市長、名護市長</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80061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FC1067-1264-4691-98F7-B1AE317E4117}"/>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県知事選挙</a:t>
            </a:r>
            <a:r>
              <a:rPr kumimoji="1" lang="en-US" altLang="ja-JP" dirty="0">
                <a:latin typeface="HGP明朝E" panose="02020900000000000000" pitchFamily="18" charset="-128"/>
                <a:ea typeface="HGP明朝E" panose="02020900000000000000" pitchFamily="18" charset="-128"/>
              </a:rPr>
              <a:t>	</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522DED91-867B-4B64-9B9B-9DDD9C7BA087}"/>
              </a:ext>
            </a:extLst>
          </p:cNvPr>
          <p:cNvSpPr>
            <a:spLocks noGrp="1"/>
          </p:cNvSpPr>
          <p:nvPr>
            <p:ph idx="1"/>
          </p:nvPr>
        </p:nvSpPr>
        <p:spPr/>
        <p:txBody>
          <a:bodyPr>
            <a:normAutofit/>
          </a:bodyPr>
          <a:lstStyle/>
          <a:p>
            <a:r>
              <a:rPr kumimoji="1" lang="ja-JP" altLang="en-US" sz="3200" dirty="0">
                <a:latin typeface="HGP明朝E" panose="02020900000000000000" pitchFamily="18" charset="-128"/>
                <a:ea typeface="HGP明朝E" panose="02020900000000000000" pitchFamily="18" charset="-128"/>
              </a:rPr>
              <a:t>９月１３日告示、３０日投開票（１１月１８日の予定だった）</a:t>
            </a:r>
            <a:endParaRPr kumimoji="1"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翁長雄志知事の急逝　８月８日午後６時過ぎ</a:t>
            </a:r>
            <a:endParaRPr kumimoji="1" lang="en-US" altLang="ja-JP" sz="3200" dirty="0">
              <a:latin typeface="HGP明朝E" panose="02020900000000000000" pitchFamily="18" charset="-128"/>
              <a:ea typeface="HGP明朝E" panose="02020900000000000000" pitchFamily="18" charset="-128"/>
            </a:endParaRPr>
          </a:p>
          <a:p>
            <a:r>
              <a:rPr lang="ja-JP" altLang="en-US" sz="3200" dirty="0">
                <a:latin typeface="HGP明朝E" panose="02020900000000000000" pitchFamily="18" charset="-128"/>
                <a:ea typeface="HGP明朝E" panose="02020900000000000000" pitchFamily="18" charset="-128"/>
              </a:rPr>
              <a:t>翁長氏とは</a:t>
            </a:r>
            <a:endParaRPr lang="en-US" altLang="ja-JP" sz="32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旧真和志</a:t>
            </a:r>
            <a:r>
              <a:rPr lang="ja-JP" altLang="en-US" sz="2800" dirty="0">
                <a:latin typeface="HGP明朝E" panose="02020900000000000000" pitchFamily="18" charset="-128"/>
                <a:ea typeface="HGP明朝E" panose="02020900000000000000" pitchFamily="18" charset="-128"/>
              </a:rPr>
              <a:t>（まわし）</a:t>
            </a:r>
            <a:r>
              <a:rPr lang="ja-JP" altLang="ja-JP" sz="2800" dirty="0">
                <a:latin typeface="HGP明朝E" panose="02020900000000000000" pitchFamily="18" charset="-128"/>
                <a:ea typeface="HGP明朝E" panose="02020900000000000000" pitchFamily="18" charset="-128"/>
              </a:rPr>
              <a:t>市（現・那覇市）の市長だった翁長助静</a:t>
            </a:r>
            <a:r>
              <a:rPr lang="ja-JP" altLang="en-US" sz="2800" dirty="0">
                <a:latin typeface="HGP明朝E" panose="02020900000000000000" pitchFamily="18" charset="-128"/>
                <a:ea typeface="HGP明朝E" panose="02020900000000000000" pitchFamily="18" charset="-128"/>
              </a:rPr>
              <a:t>（じょせい）</a:t>
            </a:r>
            <a:r>
              <a:rPr lang="ja-JP" altLang="ja-JP" sz="2800" dirty="0">
                <a:latin typeface="HGP明朝E" panose="02020900000000000000" pitchFamily="18" charset="-128"/>
                <a:ea typeface="HGP明朝E" panose="02020900000000000000" pitchFamily="18" charset="-128"/>
              </a:rPr>
              <a:t>氏の三男</a:t>
            </a:r>
            <a:r>
              <a:rPr lang="ja-JP" altLang="en-US" sz="2800" dirty="0">
                <a:latin typeface="HGP明朝E" panose="02020900000000000000" pitchFamily="18" charset="-128"/>
                <a:ea typeface="HGP明朝E" panose="02020900000000000000" pitchFamily="18" charset="-128"/>
              </a:rPr>
              <a:t>（１９５０年生まれ）</a:t>
            </a:r>
            <a:endParaRPr lang="ja-JP" altLang="ja-JP" sz="28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沖縄保守政治家一家で育った。県議会議員時代、米軍普天間飛行場の名護</a:t>
            </a:r>
            <a:r>
              <a:rPr lang="ja-JP" altLang="en-US" sz="2800" dirty="0">
                <a:latin typeface="HGP明朝E" panose="02020900000000000000" pitchFamily="18" charset="-128"/>
                <a:ea typeface="HGP明朝E" panose="02020900000000000000" pitchFamily="18" charset="-128"/>
              </a:rPr>
              <a:t>市</a:t>
            </a:r>
            <a:r>
              <a:rPr lang="ja-JP" altLang="ja-JP" sz="2800" dirty="0">
                <a:latin typeface="HGP明朝E" panose="02020900000000000000" pitchFamily="18" charset="-128"/>
                <a:ea typeface="HGP明朝E" panose="02020900000000000000" pitchFamily="18" charset="-128"/>
              </a:rPr>
              <a:t>辺野古への移設を推進する立場だった</a:t>
            </a:r>
          </a:p>
          <a:p>
            <a:pPr lvl="1"/>
            <a:r>
              <a:rPr lang="ja-JP" altLang="ja-JP" sz="2800" dirty="0">
                <a:latin typeface="HGP明朝E" panose="02020900000000000000" pitchFamily="18" charset="-128"/>
                <a:ea typeface="HGP明朝E" panose="02020900000000000000" pitchFamily="18" charset="-128"/>
              </a:rPr>
              <a:t>民主党の鳩山内閣が発足し、県民の県外移設への期待が高まる中で辺野古反対に転じた</a:t>
            </a: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06735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DDFB34-80CB-4BFD-8EC4-FB86E09A853F}"/>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候補者</a:t>
            </a:r>
            <a:r>
              <a:rPr kumimoji="1" lang="en-US" altLang="ja-JP" dirty="0">
                <a:latin typeface="HGP明朝E" panose="02020900000000000000" pitchFamily="18" charset="-128"/>
                <a:ea typeface="HGP明朝E" panose="02020900000000000000" pitchFamily="18" charset="-128"/>
              </a:rPr>
              <a:t>	</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9B0BB3DC-A89B-4BA5-A845-B4F6929844E2}"/>
              </a:ext>
            </a:extLst>
          </p:cNvPr>
          <p:cNvSpPr>
            <a:spLocks noGrp="1"/>
          </p:cNvSpPr>
          <p:nvPr>
            <p:ph idx="1"/>
          </p:nvPr>
        </p:nvSpPr>
        <p:spPr/>
        <p:txBody>
          <a:bodyPr>
            <a:normAutofit fontScale="92500" lnSpcReduction="20000"/>
          </a:bodyPr>
          <a:lstStyle/>
          <a:p>
            <a:r>
              <a:rPr lang="ja-JP" altLang="en-US" dirty="0">
                <a:latin typeface="HGP明朝E" panose="02020900000000000000" pitchFamily="18" charset="-128"/>
                <a:ea typeface="HGP明朝E" panose="02020900000000000000" pitchFamily="18" charset="-128"/>
              </a:rPr>
              <a:t>佐喜眞淳（さきま・あつし）前宜野湾市長　８月１４日立候補表明</a:t>
            </a:r>
            <a:endParaRPr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玉城デニー衆議院議員（沖縄三区）自由党</a:t>
            </a:r>
            <a:endParaRPr kumimoji="1"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＜経緯＞</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８月１７日</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翁長氏の親族が後継者に関する</a:t>
            </a:r>
            <a:r>
              <a:rPr kumimoji="1" lang="ja-JP" altLang="en-US" dirty="0">
                <a:solidFill>
                  <a:srgbClr val="FF0000"/>
                </a:solidFill>
                <a:latin typeface="HGP明朝E" panose="02020900000000000000" pitchFamily="18" charset="-128"/>
                <a:ea typeface="HGP明朝E" panose="02020900000000000000" pitchFamily="18" charset="-128"/>
              </a:rPr>
              <a:t>録音記録の存在（？）</a:t>
            </a:r>
            <a:r>
              <a:rPr kumimoji="1" lang="ja-JP" altLang="en-US" dirty="0">
                <a:latin typeface="HGP明朝E" panose="02020900000000000000" pitchFamily="18" charset="-128"/>
                <a:ea typeface="HGP明朝E" panose="02020900000000000000" pitchFamily="18" charset="-128"/>
              </a:rPr>
              <a:t>が明らかに</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呉屋守将（ごや・もりまさ）氏（６９）：金秀グループ、固辞</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玉城デニー氏（５８）、最初は固辞、後出馬の方向へ（２９日正式表明）</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父は沖縄の米軍基地に駐留していた米兵</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琉球放送ラジオの人気番組「ふれ愛パレット」のパーソナリティやタレント</a:t>
            </a:r>
            <a:endParaRPr lang="en-US" altLang="ja-JP" dirty="0">
              <a:latin typeface="HGP明朝E" panose="02020900000000000000" pitchFamily="18" charset="-128"/>
              <a:ea typeface="HGP明朝E" panose="02020900000000000000" pitchFamily="18" charset="-128"/>
            </a:endParaRPr>
          </a:p>
          <a:p>
            <a:pPr lvl="1"/>
            <a:r>
              <a:rPr lang="en-US" altLang="ja-JP" dirty="0">
                <a:latin typeface="HGP明朝E" panose="02020900000000000000" pitchFamily="18" charset="-128"/>
                <a:ea typeface="HGP明朝E" panose="02020900000000000000" pitchFamily="18" charset="-128"/>
              </a:rPr>
              <a:t>2002</a:t>
            </a:r>
            <a:r>
              <a:rPr lang="ja-JP" altLang="en-US" dirty="0">
                <a:latin typeface="HGP明朝E" panose="02020900000000000000" pitchFamily="18" charset="-128"/>
                <a:ea typeface="HGP明朝E" panose="02020900000000000000" pitchFamily="18" charset="-128"/>
              </a:rPr>
              <a:t>年</a:t>
            </a:r>
            <a:r>
              <a:rPr lang="en-US" altLang="ja-JP" dirty="0">
                <a:latin typeface="HGP明朝E" panose="02020900000000000000" pitchFamily="18" charset="-128"/>
                <a:ea typeface="HGP明朝E" panose="02020900000000000000" pitchFamily="18" charset="-128"/>
              </a:rPr>
              <a:t>9</a:t>
            </a:r>
            <a:r>
              <a:rPr lang="ja-JP" altLang="en-US" dirty="0">
                <a:latin typeface="HGP明朝E" panose="02020900000000000000" pitchFamily="18" charset="-128"/>
                <a:ea typeface="HGP明朝E" panose="02020900000000000000" pitchFamily="18" charset="-128"/>
              </a:rPr>
              <a:t>月、沖縄市議会議員選挙に無所属で出馬し、トップ当選</a:t>
            </a:r>
          </a:p>
          <a:p>
            <a:pPr lvl="1"/>
            <a:r>
              <a:rPr lang="en-US" altLang="ja-JP" dirty="0">
                <a:latin typeface="HGP明朝E" panose="02020900000000000000" pitchFamily="18" charset="-128"/>
                <a:ea typeface="HGP明朝E" panose="02020900000000000000" pitchFamily="18" charset="-128"/>
              </a:rPr>
              <a:t>2009</a:t>
            </a:r>
            <a:r>
              <a:rPr lang="ja-JP" altLang="en-US" dirty="0">
                <a:latin typeface="HGP明朝E" panose="02020900000000000000" pitchFamily="18" charset="-128"/>
                <a:ea typeface="HGP明朝E" panose="02020900000000000000" pitchFamily="18" charset="-128"/>
              </a:rPr>
              <a:t>年</a:t>
            </a:r>
            <a:r>
              <a:rPr lang="en-US" altLang="ja-JP" dirty="0">
                <a:latin typeface="HGP明朝E" panose="02020900000000000000" pitchFamily="18" charset="-128"/>
                <a:ea typeface="HGP明朝E" panose="02020900000000000000" pitchFamily="18" charset="-128"/>
              </a:rPr>
              <a:t>8</a:t>
            </a:r>
            <a:r>
              <a:rPr lang="ja-JP" altLang="en-US" dirty="0">
                <a:latin typeface="HGP明朝E" panose="02020900000000000000" pitchFamily="18" charset="-128"/>
                <a:ea typeface="HGP明朝E" panose="02020900000000000000" pitchFamily="18" charset="-128"/>
              </a:rPr>
              <a:t>月、第</a:t>
            </a:r>
            <a:r>
              <a:rPr lang="en-US" altLang="ja-JP" dirty="0">
                <a:latin typeface="HGP明朝E" panose="02020900000000000000" pitchFamily="18" charset="-128"/>
                <a:ea typeface="HGP明朝E" panose="02020900000000000000" pitchFamily="18" charset="-128"/>
              </a:rPr>
              <a:t>45</a:t>
            </a:r>
            <a:r>
              <a:rPr lang="ja-JP" altLang="en-US" dirty="0">
                <a:latin typeface="HGP明朝E" panose="02020900000000000000" pitchFamily="18" charset="-128"/>
                <a:ea typeface="HGP明朝E" panose="02020900000000000000" pitchFamily="18" charset="-128"/>
              </a:rPr>
              <a:t>回衆議院議員総選挙。沖縄</a:t>
            </a:r>
            <a:r>
              <a:rPr lang="en-US" altLang="ja-JP" dirty="0">
                <a:latin typeface="HGP明朝E" panose="02020900000000000000" pitchFamily="18" charset="-128"/>
                <a:ea typeface="HGP明朝E" panose="02020900000000000000" pitchFamily="18" charset="-128"/>
              </a:rPr>
              <a:t>3</a:t>
            </a:r>
            <a:r>
              <a:rPr lang="ja-JP" altLang="en-US" dirty="0">
                <a:latin typeface="HGP明朝E" panose="02020900000000000000" pitchFamily="18" charset="-128"/>
                <a:ea typeface="HGP明朝E" panose="02020900000000000000" pitchFamily="18" charset="-128"/>
              </a:rPr>
              <a:t>区から民主党公認で出馬し初当選。・・・・</a:t>
            </a:r>
            <a:endParaRPr lang="en-US"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38241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AC5369-6406-4694-B62A-97C61562F8A3}"/>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佐喜眞淳（さきま・あつし）５４歳</a:t>
            </a:r>
            <a:r>
              <a:rPr kumimoji="1" lang="en-US" altLang="ja-JP" dirty="0">
                <a:latin typeface="HGP明朝E" panose="02020900000000000000" pitchFamily="18" charset="-128"/>
                <a:ea typeface="HGP明朝E" panose="02020900000000000000" pitchFamily="18" charset="-128"/>
              </a:rPr>
              <a:t>	</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D3C3E65A-BE33-4901-88A4-F6641D7A72CF}"/>
              </a:ext>
            </a:extLst>
          </p:cNvPr>
          <p:cNvSpPr>
            <a:spLocks noGrp="1"/>
          </p:cNvSpPr>
          <p:nvPr>
            <p:ph idx="1"/>
          </p:nvPr>
        </p:nvSpPr>
        <p:spPr/>
        <p:txBody>
          <a:bodyPr>
            <a:normAutofit/>
          </a:bodyPr>
          <a:lstStyle/>
          <a:p>
            <a:r>
              <a:rPr lang="ja-JP" altLang="en-US" dirty="0">
                <a:latin typeface="HGP明朝E" panose="02020900000000000000" pitchFamily="18" charset="-128"/>
                <a:ea typeface="HGP明朝E" panose="02020900000000000000" pitchFamily="18" charset="-128"/>
              </a:rPr>
              <a:t>沖縄県宜野湾市生まれ。千葉商科大学商経学部卒業。</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フランスに留学し、</a:t>
            </a:r>
            <a:r>
              <a:rPr lang="en-US" altLang="ja-JP" dirty="0">
                <a:latin typeface="HGP明朝E" panose="02020900000000000000" pitchFamily="18" charset="-128"/>
                <a:ea typeface="HGP明朝E" panose="02020900000000000000" pitchFamily="18" charset="-128"/>
              </a:rPr>
              <a:t>8</a:t>
            </a:r>
            <a:r>
              <a:rPr lang="ja-JP" altLang="en-US" dirty="0">
                <a:latin typeface="HGP明朝E" panose="02020900000000000000" pitchFamily="18" charset="-128"/>
                <a:ea typeface="HGP明朝E" panose="02020900000000000000" pitchFamily="18" charset="-128"/>
              </a:rPr>
              <a:t>年間滞在。日本に帰国後、自由民主党に入党。</a:t>
            </a:r>
            <a:r>
              <a:rPr lang="en-US" altLang="ja-JP" dirty="0">
                <a:latin typeface="HGP明朝E" panose="02020900000000000000" pitchFamily="18" charset="-128"/>
                <a:ea typeface="HGP明朝E" panose="02020900000000000000" pitchFamily="18" charset="-128"/>
              </a:rPr>
              <a:t>1997</a:t>
            </a:r>
            <a:r>
              <a:rPr lang="ja-JP" altLang="en-US" dirty="0">
                <a:latin typeface="HGP明朝E" panose="02020900000000000000" pitchFamily="18" charset="-128"/>
                <a:ea typeface="HGP明朝E" panose="02020900000000000000" pitchFamily="18" charset="-128"/>
              </a:rPr>
              <a:t>年より旅行会社に勤務。</a:t>
            </a:r>
            <a:endParaRPr lang="en-US" altLang="ja-JP" dirty="0">
              <a:latin typeface="HGP明朝E" panose="02020900000000000000" pitchFamily="18" charset="-128"/>
              <a:ea typeface="HGP明朝E" panose="02020900000000000000" pitchFamily="18" charset="-128"/>
            </a:endParaRPr>
          </a:p>
          <a:p>
            <a:endParaRPr lang="en-US" altLang="ja-JP" dirty="0">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2001</a:t>
            </a:r>
            <a:r>
              <a:rPr lang="ja-JP" altLang="en-US" dirty="0">
                <a:latin typeface="HGP明朝E" panose="02020900000000000000" pitchFamily="18" charset="-128"/>
                <a:ea typeface="HGP明朝E" panose="02020900000000000000" pitchFamily="18" charset="-128"/>
              </a:rPr>
              <a:t>年の宜野湾市議会議員選挙に出馬、初当選</a:t>
            </a:r>
            <a:endParaRPr lang="en-US" altLang="ja-JP" dirty="0">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2005</a:t>
            </a:r>
            <a:r>
              <a:rPr lang="ja-JP" altLang="en-US" dirty="0">
                <a:latin typeface="HGP明朝E" panose="02020900000000000000" pitchFamily="18" charset="-128"/>
                <a:ea typeface="HGP明朝E" panose="02020900000000000000" pitchFamily="18" charset="-128"/>
              </a:rPr>
              <a:t>年にも再選されたが、任期途中で辞職。</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沖縄県議会議員選挙に宜野湾市選挙区から出馬し、当選。</a:t>
            </a:r>
            <a:endParaRPr lang="en-US" altLang="ja-JP" dirty="0">
              <a:latin typeface="HGP明朝E" panose="02020900000000000000" pitchFamily="18" charset="-128"/>
              <a:ea typeface="HGP明朝E" panose="02020900000000000000" pitchFamily="18" charset="-128"/>
            </a:endParaRPr>
          </a:p>
          <a:p>
            <a:r>
              <a:rPr kumimoji="1" lang="en-US" altLang="ja-JP" dirty="0">
                <a:latin typeface="HGP明朝E" panose="02020900000000000000" pitchFamily="18" charset="-128"/>
                <a:ea typeface="HGP明朝E" panose="02020900000000000000" pitchFamily="18" charset="-128"/>
              </a:rPr>
              <a:t>2012</a:t>
            </a:r>
            <a:r>
              <a:rPr kumimoji="1" lang="ja-JP" altLang="en-US" dirty="0">
                <a:latin typeface="HGP明朝E" panose="02020900000000000000" pitchFamily="18" charset="-128"/>
                <a:ea typeface="HGP明朝E" panose="02020900000000000000" pitchFamily="18" charset="-128"/>
              </a:rPr>
              <a:t>年、宜野湾市長選で当選。</a:t>
            </a:r>
            <a:r>
              <a:rPr kumimoji="1" lang="en-US" altLang="ja-JP" dirty="0">
                <a:latin typeface="HGP明朝E" panose="02020900000000000000" pitchFamily="18" charset="-128"/>
                <a:ea typeface="HGP明朝E" panose="02020900000000000000" pitchFamily="18" charset="-128"/>
              </a:rPr>
              <a:t>1</a:t>
            </a:r>
            <a:r>
              <a:rPr kumimoji="1" lang="ja-JP" altLang="en-US" dirty="0">
                <a:latin typeface="HGP明朝E" panose="02020900000000000000" pitchFamily="18" charset="-128"/>
                <a:ea typeface="HGP明朝E" panose="02020900000000000000" pitchFamily="18" charset="-128"/>
              </a:rPr>
              <a:t>６</a:t>
            </a:r>
            <a:r>
              <a:rPr lang="ja-JP" altLang="en-US" dirty="0">
                <a:latin typeface="HGP明朝E" panose="02020900000000000000" pitchFamily="18" charset="-128"/>
                <a:ea typeface="HGP明朝E" panose="02020900000000000000" pitchFamily="18" charset="-128"/>
              </a:rPr>
              <a:t>年再選。</a:t>
            </a:r>
            <a:endParaRPr kumimoji="1" lang="en-US" altLang="ja-JP"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82716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ãä½åçæ·³ãã®ç»åæ¤ç´¢çµæ">
            <a:extLst>
              <a:ext uri="{FF2B5EF4-FFF2-40B4-BE49-F238E27FC236}">
                <a16:creationId xmlns:a16="http://schemas.microsoft.com/office/drawing/2014/main" id="{F88402E4-5E64-4FDF-BDA9-2576931F1CE0}"/>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bwMode="auto">
          <a:xfrm>
            <a:off x="1828799" y="878185"/>
            <a:ext cx="7529513" cy="5101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31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 name="Picture 2" descr="ã¯ãªãã¯ããã¨æ°ããã¦ã£ã³ãã¦ã§éãã¾ã">
            <a:extLst>
              <a:ext uri="{FF2B5EF4-FFF2-40B4-BE49-F238E27FC236}">
                <a16:creationId xmlns:a16="http://schemas.microsoft.com/office/drawing/2014/main" id="{54C78B82-2556-4376-AA90-CC419D763B4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250"/>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4" name="Straight Connector 73">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a:solidFill>
              <a:srgbClr val="D05484"/>
            </a:solidFill>
          </a:ln>
        </p:spPr>
        <p:style>
          <a:lnRef idx="1">
            <a:schemeClr val="accent1"/>
          </a:lnRef>
          <a:fillRef idx="0">
            <a:schemeClr val="accent1"/>
          </a:fillRef>
          <a:effectRef idx="0">
            <a:schemeClr val="accent1"/>
          </a:effectRef>
          <a:fontRef idx="minor">
            <a:schemeClr val="tx1"/>
          </a:fontRef>
        </p:style>
      </p:cxnSp>
      <p:sp>
        <p:nvSpPr>
          <p:cNvPr id="1031" name="Content Placeholder 1030">
            <a:extLst>
              <a:ext uri="{FF2B5EF4-FFF2-40B4-BE49-F238E27FC236}">
                <a16:creationId xmlns:a16="http://schemas.microsoft.com/office/drawing/2014/main" id="{556B9E4E-D340-4623-9085-751489C6E649}"/>
              </a:ext>
            </a:extLst>
          </p:cNvPr>
          <p:cNvSpPr>
            <a:spLocks noGrp="1"/>
          </p:cNvSpPr>
          <p:nvPr>
            <p:ph idx="1"/>
          </p:nvPr>
        </p:nvSpPr>
        <p:spPr>
          <a:xfrm>
            <a:off x="4965431" y="2438400"/>
            <a:ext cx="6586489" cy="3785419"/>
          </a:xfrm>
        </p:spPr>
        <p:txBody>
          <a:bodyPr>
            <a:normAutofit/>
          </a:bodyPr>
          <a:lstStyle/>
          <a:p>
            <a:pPr marL="0" indent="0">
              <a:buNone/>
            </a:pPr>
            <a:r>
              <a:rPr lang="ja-JP" altLang="en-US" sz="4400" dirty="0">
                <a:latin typeface="HGP明朝E" panose="02020900000000000000" pitchFamily="18" charset="-128"/>
                <a:ea typeface="HGP明朝E" panose="02020900000000000000" pitchFamily="18" charset="-128"/>
              </a:rPr>
              <a:t>玉城デニー</a:t>
            </a:r>
            <a:endParaRPr lang="en-US" altLang="ja-JP" sz="4000" dirty="0">
              <a:latin typeface="HGP明朝E" panose="02020900000000000000" pitchFamily="18" charset="-128"/>
              <a:ea typeface="HGP明朝E" panose="02020900000000000000" pitchFamily="18" charset="-128"/>
            </a:endParaRPr>
          </a:p>
          <a:p>
            <a:pPr marL="0" indent="0">
              <a:buNone/>
            </a:pPr>
            <a:r>
              <a:rPr lang="ja-JP" altLang="en-US" sz="4000" dirty="0">
                <a:latin typeface="HGP明朝E" panose="02020900000000000000" pitchFamily="18" charset="-128"/>
                <a:ea typeface="HGP明朝E" panose="02020900000000000000" pitchFamily="18" charset="-128"/>
              </a:rPr>
              <a:t>衆議院議員　自由党　５８歳</a:t>
            </a:r>
            <a:endParaRPr lang="en-US" sz="40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02140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346FC0-6AF3-4552-A3C2-1707912EED09}"/>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「オール沖縄」、「チーム沖縄」</a:t>
            </a:r>
          </a:p>
        </p:txBody>
      </p:sp>
      <p:sp>
        <p:nvSpPr>
          <p:cNvPr id="3" name="コンテンツ プレースホルダー 2">
            <a:extLst>
              <a:ext uri="{FF2B5EF4-FFF2-40B4-BE49-F238E27FC236}">
                <a16:creationId xmlns:a16="http://schemas.microsoft.com/office/drawing/2014/main" id="{4D98A7BC-D6D8-45A1-9C19-27F0CA9936E6}"/>
              </a:ext>
            </a:extLst>
          </p:cNvPr>
          <p:cNvSpPr>
            <a:spLocks noGrp="1"/>
          </p:cNvSpPr>
          <p:nvPr>
            <p:ph idx="1"/>
          </p:nvPr>
        </p:nvSpPr>
        <p:spPr/>
        <p:txBody>
          <a:bodyPr>
            <a:normAutofit lnSpcReduction="10000"/>
          </a:bodyPr>
          <a:lstStyle/>
          <a:p>
            <a:r>
              <a:rPr kumimoji="1" lang="ja-JP" altLang="en-US" sz="3200" dirty="0">
                <a:latin typeface="HGP明朝E" panose="02020900000000000000" pitchFamily="18" charset="-128"/>
                <a:ea typeface="HGP明朝E" panose="02020900000000000000" pitchFamily="18" charset="-128"/>
              </a:rPr>
              <a:t>「オール沖縄」</a:t>
            </a:r>
            <a:endParaRPr kumimoji="1" lang="en-US" altLang="ja-JP" sz="3200" dirty="0">
              <a:latin typeface="HGP明朝E" panose="02020900000000000000" pitchFamily="18" charset="-128"/>
              <a:ea typeface="HGP明朝E" panose="02020900000000000000" pitchFamily="18" charset="-128"/>
            </a:endParaRPr>
          </a:p>
          <a:p>
            <a:pPr lvl="1"/>
            <a:r>
              <a:rPr lang="ja-JP" altLang="en-US" sz="2800" dirty="0">
                <a:latin typeface="HGP明朝E" panose="02020900000000000000" pitchFamily="18" charset="-128"/>
                <a:ea typeface="HGP明朝E" panose="02020900000000000000" pitchFamily="18" charset="-128"/>
              </a:rPr>
              <a:t>沖縄県宜野湾市の米軍普天間基地の名護市辺野古移設反対派による政治的統一戦線・選挙運動</a:t>
            </a:r>
            <a:endParaRPr lang="en-US" altLang="ja-JP" sz="2800" dirty="0">
              <a:latin typeface="HGP明朝E" panose="02020900000000000000" pitchFamily="18" charset="-128"/>
              <a:ea typeface="HGP明朝E" panose="02020900000000000000" pitchFamily="18" charset="-128"/>
            </a:endParaRPr>
          </a:p>
          <a:p>
            <a:pPr lvl="1"/>
            <a:r>
              <a:rPr lang="en-US" altLang="ja-JP" sz="2800" dirty="0">
                <a:latin typeface="HGP明朝E" panose="02020900000000000000" pitchFamily="18" charset="-128"/>
                <a:ea typeface="HGP明朝E" panose="02020900000000000000" pitchFamily="18" charset="-128"/>
              </a:rPr>
              <a:t>2014</a:t>
            </a:r>
            <a:r>
              <a:rPr lang="ja-JP" altLang="en-US" sz="2800" dirty="0">
                <a:latin typeface="HGP明朝E" panose="02020900000000000000" pitchFamily="18" charset="-128"/>
                <a:ea typeface="HGP明朝E" panose="02020900000000000000" pitchFamily="18" charset="-128"/>
              </a:rPr>
              <a:t>年</a:t>
            </a:r>
            <a:r>
              <a:rPr lang="en-US" altLang="ja-JP" sz="2800" dirty="0">
                <a:latin typeface="HGP明朝E" panose="02020900000000000000" pitchFamily="18" charset="-128"/>
                <a:ea typeface="HGP明朝E" panose="02020900000000000000" pitchFamily="18" charset="-128"/>
              </a:rPr>
              <a:t>11</a:t>
            </a:r>
            <a:r>
              <a:rPr lang="ja-JP" altLang="en-US" sz="2800" dirty="0">
                <a:latin typeface="HGP明朝E" panose="02020900000000000000" pitchFamily="18" charset="-128"/>
                <a:ea typeface="HGP明朝E" panose="02020900000000000000" pitchFamily="18" charset="-128"/>
              </a:rPr>
              <a:t>月、翁長雄志氏を応援　１０万票の差で圧勝</a:t>
            </a:r>
            <a:endParaRPr lang="en-US" altLang="ja-JP" sz="2800" dirty="0">
              <a:latin typeface="HGP明朝E" panose="02020900000000000000" pitchFamily="18" charset="-128"/>
              <a:ea typeface="HGP明朝E" panose="02020900000000000000" pitchFamily="18" charset="-128"/>
            </a:endParaRPr>
          </a:p>
          <a:p>
            <a:pPr lvl="1"/>
            <a:endParaRPr lang="en-US" altLang="ja-JP" sz="2800" dirty="0">
              <a:latin typeface="HGP明朝E" panose="02020900000000000000" pitchFamily="18" charset="-128"/>
              <a:ea typeface="HGP明朝E" panose="02020900000000000000" pitchFamily="18" charset="-128"/>
            </a:endParaRPr>
          </a:p>
          <a:p>
            <a:pPr lvl="1"/>
            <a:r>
              <a:rPr lang="en-US" altLang="ja-JP" sz="2800" dirty="0">
                <a:latin typeface="HGP明朝E" panose="02020900000000000000" pitchFamily="18" charset="-128"/>
                <a:ea typeface="HGP明朝E" panose="02020900000000000000" pitchFamily="18" charset="-128"/>
              </a:rPr>
              <a:t>2018</a:t>
            </a:r>
            <a:r>
              <a:rPr lang="ja-JP" altLang="en-US" sz="2800" dirty="0">
                <a:latin typeface="HGP明朝E" panose="02020900000000000000" pitchFamily="18" charset="-128"/>
                <a:ea typeface="HGP明朝E" panose="02020900000000000000" pitchFamily="18" charset="-128"/>
              </a:rPr>
              <a:t>年</a:t>
            </a:r>
            <a:r>
              <a:rPr lang="en-US" altLang="ja-JP" sz="2800" dirty="0">
                <a:latin typeface="HGP明朝E" panose="02020900000000000000" pitchFamily="18" charset="-128"/>
                <a:ea typeface="HGP明朝E" panose="02020900000000000000" pitchFamily="18" charset="-128"/>
              </a:rPr>
              <a:t>2</a:t>
            </a:r>
            <a:r>
              <a:rPr lang="ja-JP" altLang="en-US" sz="2800" dirty="0">
                <a:latin typeface="HGP明朝E" panose="02020900000000000000" pitchFamily="18" charset="-128"/>
                <a:ea typeface="HGP明朝E" panose="02020900000000000000" pitchFamily="18" charset="-128"/>
              </a:rPr>
              <a:t>月の名護市長選挙後　敗北</a:t>
            </a:r>
            <a:endParaRPr lang="en-US" altLang="ja-JP" sz="2800" dirty="0">
              <a:latin typeface="HGP明朝E" panose="02020900000000000000" pitchFamily="18" charset="-128"/>
              <a:ea typeface="HGP明朝E" panose="02020900000000000000" pitchFamily="18" charset="-128"/>
            </a:endParaRPr>
          </a:p>
          <a:p>
            <a:pPr lvl="2"/>
            <a:r>
              <a:rPr lang="ja-JP" altLang="en-US" sz="2400" dirty="0">
                <a:latin typeface="HGP明朝E" panose="02020900000000000000" pitchFamily="18" charset="-128"/>
                <a:ea typeface="HGP明朝E" panose="02020900000000000000" pitchFamily="18" charset="-128"/>
              </a:rPr>
              <a:t>金秀グループの呉屋守将会長が「オール沖縄会議」の共同代表を辞任</a:t>
            </a:r>
            <a:endParaRPr lang="en-US" altLang="ja-JP" sz="2400" dirty="0">
              <a:latin typeface="HGP明朝E" panose="02020900000000000000" pitchFamily="18" charset="-128"/>
              <a:ea typeface="HGP明朝E" panose="02020900000000000000" pitchFamily="18" charset="-128"/>
            </a:endParaRPr>
          </a:p>
          <a:p>
            <a:pPr lvl="2"/>
            <a:r>
              <a:rPr lang="ja-JP" altLang="en-US" sz="2400" dirty="0">
                <a:latin typeface="HGP明朝E" panose="02020900000000000000" pitchFamily="18" charset="-128"/>
                <a:ea typeface="HGP明朝E" panose="02020900000000000000" pitchFamily="18" charset="-128"/>
              </a:rPr>
              <a:t>革新色が強くなっていることに不満</a:t>
            </a:r>
            <a:endParaRPr lang="en-US" altLang="ja-JP" sz="2400" dirty="0">
              <a:latin typeface="HGP明朝E" panose="02020900000000000000" pitchFamily="18" charset="-128"/>
              <a:ea typeface="HGP明朝E" panose="02020900000000000000" pitchFamily="18" charset="-128"/>
            </a:endParaRPr>
          </a:p>
          <a:p>
            <a:pPr lvl="1"/>
            <a:r>
              <a:rPr lang="en-US" altLang="ja-JP" sz="2800" dirty="0">
                <a:latin typeface="HGP明朝E" panose="02020900000000000000" pitchFamily="18" charset="-128"/>
                <a:ea typeface="HGP明朝E" panose="02020900000000000000" pitchFamily="18" charset="-128"/>
              </a:rPr>
              <a:t>2018</a:t>
            </a:r>
            <a:r>
              <a:rPr lang="ja-JP" altLang="en-US" sz="2800" dirty="0">
                <a:latin typeface="HGP明朝E" panose="02020900000000000000" pitchFamily="18" charset="-128"/>
                <a:ea typeface="HGP明朝E" panose="02020900000000000000" pitchFamily="18" charset="-128"/>
              </a:rPr>
              <a:t>年</a:t>
            </a:r>
            <a:r>
              <a:rPr lang="en-US" altLang="ja-JP" sz="2800" dirty="0">
                <a:latin typeface="HGP明朝E" panose="02020900000000000000" pitchFamily="18" charset="-128"/>
                <a:ea typeface="HGP明朝E" panose="02020900000000000000" pitchFamily="18" charset="-128"/>
              </a:rPr>
              <a:t>3</a:t>
            </a:r>
            <a:r>
              <a:rPr lang="ja-JP" altLang="en-US" sz="2800" dirty="0">
                <a:latin typeface="HGP明朝E" panose="02020900000000000000" pitchFamily="18" charset="-128"/>
                <a:ea typeface="HGP明朝E" panose="02020900000000000000" pitchFamily="18" charset="-128"/>
              </a:rPr>
              <a:t>月の石垣市長選後　敗北</a:t>
            </a:r>
            <a:endParaRPr lang="en-US" altLang="ja-JP" sz="2800" dirty="0">
              <a:latin typeface="HGP明朝E" panose="02020900000000000000" pitchFamily="18" charset="-128"/>
              <a:ea typeface="HGP明朝E" panose="02020900000000000000" pitchFamily="18" charset="-128"/>
            </a:endParaRPr>
          </a:p>
          <a:p>
            <a:pPr lvl="2"/>
            <a:r>
              <a:rPr kumimoji="1" lang="ja-JP" altLang="en-US" sz="2400" dirty="0">
                <a:latin typeface="HGP明朝E" panose="02020900000000000000" pitchFamily="18" charset="-128"/>
                <a:ea typeface="HGP明朝E" panose="02020900000000000000" pitchFamily="18" charset="-128"/>
              </a:rPr>
              <a:t>かり</a:t>
            </a:r>
            <a:r>
              <a:rPr kumimoji="1" lang="ja-JP" altLang="en-US" sz="2400" dirty="0" err="1">
                <a:latin typeface="HGP明朝E" panose="02020900000000000000" pitchFamily="18" charset="-128"/>
                <a:ea typeface="HGP明朝E" panose="02020900000000000000" pitchFamily="18" charset="-128"/>
              </a:rPr>
              <a:t>ゆし</a:t>
            </a:r>
            <a:r>
              <a:rPr kumimoji="1" lang="ja-JP" altLang="en-US" sz="2400" dirty="0">
                <a:latin typeface="HGP明朝E" panose="02020900000000000000" pitchFamily="18" charset="-128"/>
                <a:ea typeface="HGP明朝E" panose="02020900000000000000" pitchFamily="18" charset="-128"/>
              </a:rPr>
              <a:t>グループ、</a:t>
            </a:r>
            <a:r>
              <a:rPr kumimoji="1" lang="en-US" altLang="ja-JP" sz="2400" dirty="0">
                <a:latin typeface="HGP明朝E" panose="02020900000000000000" pitchFamily="18" charset="-128"/>
                <a:ea typeface="HGP明朝E" panose="02020900000000000000" pitchFamily="18" charset="-128"/>
              </a:rPr>
              <a:t>4</a:t>
            </a:r>
            <a:r>
              <a:rPr kumimoji="1" lang="ja-JP" altLang="en-US" sz="2400" dirty="0">
                <a:latin typeface="HGP明朝E" panose="02020900000000000000" pitchFamily="18" charset="-128"/>
                <a:ea typeface="HGP明朝E" panose="02020900000000000000" pitchFamily="18" charset="-128"/>
              </a:rPr>
              <a:t>月</a:t>
            </a:r>
            <a:r>
              <a:rPr kumimoji="1" lang="en-US" altLang="ja-JP" sz="2400" dirty="0">
                <a:latin typeface="HGP明朝E" panose="02020900000000000000" pitchFamily="18" charset="-128"/>
                <a:ea typeface="HGP明朝E" panose="02020900000000000000" pitchFamily="18" charset="-128"/>
              </a:rPr>
              <a:t>3</a:t>
            </a:r>
            <a:r>
              <a:rPr kumimoji="1" lang="ja-JP" altLang="en-US" sz="2400" dirty="0">
                <a:latin typeface="HGP明朝E" panose="02020900000000000000" pitchFamily="18" charset="-128"/>
                <a:ea typeface="HGP明朝E" panose="02020900000000000000" pitchFamily="18" charset="-128"/>
              </a:rPr>
              <a:t>日脱退</a:t>
            </a:r>
            <a:endParaRPr kumimoji="1" lang="en-US" altLang="ja-JP" sz="2400" dirty="0">
              <a:latin typeface="HGP明朝E" panose="02020900000000000000" pitchFamily="18" charset="-128"/>
              <a:ea typeface="HGP明朝E" panose="02020900000000000000" pitchFamily="18" charset="-128"/>
            </a:endParaRPr>
          </a:p>
          <a:p>
            <a:pPr lvl="2"/>
            <a:r>
              <a:rPr kumimoji="1" lang="ja-JP" altLang="en-US" sz="2400" dirty="0">
                <a:latin typeface="HGP明朝E" panose="02020900000000000000" pitchFamily="18" charset="-128"/>
                <a:ea typeface="HGP明朝E" panose="02020900000000000000" pitchFamily="18" charset="-128"/>
              </a:rPr>
              <a:t>「政党色が強くなりすぎた」</a:t>
            </a:r>
            <a:endParaRPr kumimoji="1" lang="en-US" altLang="ja-JP" sz="24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32124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346FC0-6AF3-4552-A3C2-1707912EED09}"/>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「オール沖縄」、「チーム沖縄」</a:t>
            </a:r>
          </a:p>
        </p:txBody>
      </p:sp>
      <p:sp>
        <p:nvSpPr>
          <p:cNvPr id="3" name="コンテンツ プレースホルダー 2">
            <a:extLst>
              <a:ext uri="{FF2B5EF4-FFF2-40B4-BE49-F238E27FC236}">
                <a16:creationId xmlns:a16="http://schemas.microsoft.com/office/drawing/2014/main" id="{4D98A7BC-D6D8-45A1-9C19-27F0CA9936E6}"/>
              </a:ext>
            </a:extLst>
          </p:cNvPr>
          <p:cNvSpPr>
            <a:spLocks noGrp="1"/>
          </p:cNvSpPr>
          <p:nvPr>
            <p:ph idx="1"/>
          </p:nvPr>
        </p:nvSpPr>
        <p:spPr/>
        <p:txBody>
          <a:bodyPr>
            <a:normAutofit/>
          </a:bodyPr>
          <a:lstStyle/>
          <a:p>
            <a:r>
              <a:rPr kumimoji="1" lang="ja-JP" altLang="en-US" sz="3200" dirty="0">
                <a:latin typeface="HGP明朝E" panose="02020900000000000000" pitchFamily="18" charset="-128"/>
                <a:ea typeface="HGP明朝E" panose="02020900000000000000" pitchFamily="18" charset="-128"/>
              </a:rPr>
              <a:t>「チーム沖縄」</a:t>
            </a:r>
            <a:endParaRPr kumimoji="1" lang="en-US" altLang="ja-JP" sz="3200" dirty="0">
              <a:latin typeface="HGP明朝E" panose="02020900000000000000" pitchFamily="18" charset="-128"/>
              <a:ea typeface="HGP明朝E" panose="02020900000000000000" pitchFamily="18" charset="-128"/>
            </a:endParaRPr>
          </a:p>
          <a:p>
            <a:r>
              <a:rPr lang="ja-JP" altLang="en-US" sz="3200" dirty="0">
                <a:latin typeface="HGP明朝E" panose="02020900000000000000" pitchFamily="18" charset="-128"/>
                <a:ea typeface="HGP明朝E" panose="02020900000000000000" pitchFamily="18" charset="-128"/>
              </a:rPr>
              <a:t>県内１１市の内、９市の首長はオール沖縄に対抗し、２０１５年５月、「チーム沖縄」を結成</a:t>
            </a:r>
            <a:endParaRPr lang="en-US" altLang="ja-JP" sz="3200" dirty="0">
              <a:latin typeface="HGP明朝E" panose="02020900000000000000" pitchFamily="18" charset="-128"/>
              <a:ea typeface="HGP明朝E" panose="02020900000000000000" pitchFamily="18" charset="-128"/>
            </a:endParaRPr>
          </a:p>
          <a:p>
            <a:endParaRPr lang="en-US" altLang="ja-JP" sz="3200" dirty="0">
              <a:latin typeface="HGP明朝E" panose="02020900000000000000" pitchFamily="18" charset="-128"/>
              <a:ea typeface="HGP明朝E" panose="02020900000000000000" pitchFamily="18" charset="-128"/>
            </a:endParaRPr>
          </a:p>
          <a:p>
            <a:r>
              <a:rPr lang="ja-JP" altLang="en-US" sz="3200" dirty="0">
                <a:latin typeface="HGP明朝E" panose="02020900000000000000" pitchFamily="18" charset="-128"/>
                <a:ea typeface="HGP明朝E" panose="02020900000000000000" pitchFamily="18" charset="-128"/>
              </a:rPr>
              <a:t>９市</a:t>
            </a:r>
            <a:endParaRPr lang="en-US" altLang="ja-JP" sz="3200" dirty="0">
              <a:latin typeface="HGP明朝E" panose="02020900000000000000" pitchFamily="18" charset="-128"/>
              <a:ea typeface="HGP明朝E" panose="02020900000000000000" pitchFamily="18" charset="-128"/>
            </a:endParaRPr>
          </a:p>
          <a:p>
            <a:pPr lvl="1"/>
            <a:r>
              <a:rPr lang="ja-JP" altLang="en-US" sz="2800" dirty="0">
                <a:latin typeface="HGP明朝E" panose="02020900000000000000" pitchFamily="18" charset="-128"/>
                <a:ea typeface="HGP明朝E" panose="02020900000000000000" pitchFamily="18" charset="-128"/>
              </a:rPr>
              <a:t>宮古島、石垣、糸満、豊見城、浦添、宜野湾、沖縄、うるま、名護</a:t>
            </a:r>
          </a:p>
          <a:p>
            <a:endParaRPr lang="ja-JP" altLang="en-US" sz="3200" dirty="0">
              <a:latin typeface="HGP明朝E" panose="02020900000000000000" pitchFamily="18" charset="-128"/>
              <a:ea typeface="HGP明朝E" panose="02020900000000000000" pitchFamily="18" charset="-128"/>
            </a:endParaRPr>
          </a:p>
          <a:p>
            <a:pPr marL="0" indent="0">
              <a:buNone/>
            </a:pPr>
            <a:endParaRPr kumimoji="1" lang="en-US" altLang="ja-JP"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6795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588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5" name="Freeform: Shape 74">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ãæ²ç¸åé¨è¨ç·´å ´ãè¿éãã®ç»åæ¤ç´¢çµæ">
            <a:extLst>
              <a:ext uri="{FF2B5EF4-FFF2-40B4-BE49-F238E27FC236}">
                <a16:creationId xmlns:a16="http://schemas.microsoft.com/office/drawing/2014/main" id="{2733B10E-3410-43A1-A74B-D6CE98A82E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3693" y="1176793"/>
            <a:ext cx="4787522" cy="4548146"/>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14C028C9-6A5E-4810-8044-76E3B8138DD7}"/>
              </a:ext>
            </a:extLst>
          </p:cNvPr>
          <p:cNvSpPr txBox="1"/>
          <p:nvPr/>
        </p:nvSpPr>
        <p:spPr>
          <a:xfrm>
            <a:off x="9719733" y="5604933"/>
            <a:ext cx="2175934" cy="646331"/>
          </a:xfrm>
          <a:prstGeom prst="rect">
            <a:avLst/>
          </a:prstGeom>
          <a:noFill/>
        </p:spPr>
        <p:txBody>
          <a:bodyPr wrap="square" rtlCol="0">
            <a:spAutoFit/>
          </a:bodyPr>
          <a:lstStyle/>
          <a:p>
            <a:r>
              <a:rPr kumimoji="1" lang="ja-JP" altLang="en-US" dirty="0">
                <a:latin typeface="HGS明朝E" panose="02020900000000000000" pitchFamily="18" charset="-128"/>
                <a:ea typeface="HGS明朝E" panose="02020900000000000000" pitchFamily="18" charset="-128"/>
              </a:rPr>
              <a:t>８月２２日で一年半になる</a:t>
            </a:r>
          </a:p>
        </p:txBody>
      </p:sp>
    </p:spTree>
    <p:extLst>
      <p:ext uri="{BB962C8B-B14F-4D97-AF65-F5344CB8AC3E}">
        <p14:creationId xmlns:p14="http://schemas.microsoft.com/office/powerpoint/2010/main" val="9234206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472</Words>
  <Application>Microsoft Office PowerPoint</Application>
  <PresentationFormat>ワイド画面</PresentationFormat>
  <Paragraphs>80</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HGP明朝E</vt:lpstr>
      <vt:lpstr>HGS明朝E</vt:lpstr>
      <vt:lpstr>游ゴシック</vt:lpstr>
      <vt:lpstr>游ゴシック Light</vt:lpstr>
      <vt:lpstr>Arial</vt:lpstr>
      <vt:lpstr>Office テーマ</vt:lpstr>
      <vt:lpstr>沖縄県知事選</vt:lpstr>
      <vt:lpstr>県知事選挙 </vt:lpstr>
      <vt:lpstr>候補者 </vt:lpstr>
      <vt:lpstr>佐喜眞淳（さきま・あつし）５４歳 </vt:lpstr>
      <vt:lpstr>PowerPoint プレゼンテーション</vt:lpstr>
      <vt:lpstr>PowerPoint プレゼンテーション</vt:lpstr>
      <vt:lpstr>「オール沖縄」、「チーム沖縄」</vt:lpstr>
      <vt:lpstr>「オール沖縄」、「チーム沖縄」</vt:lpstr>
      <vt:lpstr>PowerPoint プレゼンテーション</vt:lpstr>
      <vt:lpstr>沖縄の「基地」</vt:lpstr>
      <vt:lpstr>PowerPoint プレゼンテーション</vt:lpstr>
      <vt:lpstr>PowerPoint プレゼンテーション</vt:lpstr>
      <vt:lpstr>沖縄知事選「惑星直列」の 実現を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沖縄県知事選</dc:title>
  <dc:creator>watanabe yoshio</dc:creator>
  <cp:lastModifiedBy>watanabe yoshio</cp:lastModifiedBy>
  <cp:revision>4</cp:revision>
  <dcterms:created xsi:type="dcterms:W3CDTF">2018-09-05T12:27:08Z</dcterms:created>
  <dcterms:modified xsi:type="dcterms:W3CDTF">2018-09-06T07:08:56Z</dcterms:modified>
</cp:coreProperties>
</file>