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10021888" cy="68881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69" d="100"/>
          <a:sy n="69" d="100"/>
        </p:scale>
        <p:origin x="-56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E7AEA52-2293-41BE-BA42-5C3AF4CA0F3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A9D21F97-F76A-471B-8AFB-7A3902039F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CF59153E-2EAA-4B09-9EB1-557E89E39112}"/>
              </a:ext>
            </a:extLst>
          </p:cNvPr>
          <p:cNvSpPr>
            <a:spLocks noGrp="1"/>
          </p:cNvSpPr>
          <p:nvPr>
            <p:ph type="dt" sz="half" idx="10"/>
          </p:nvPr>
        </p:nvSpPr>
        <p:spPr/>
        <p:txBody>
          <a:bodyPr/>
          <a:lstStyle/>
          <a:p>
            <a:fld id="{BAAFD8D4-AAF3-4151-872A-B0CCD6BA4C1C}" type="datetimeFigureOut">
              <a:rPr kumimoji="1" lang="ja-JP" altLang="en-US" smtClean="0"/>
              <a:t>2018/11/6</a:t>
            </a:fld>
            <a:endParaRPr kumimoji="1" lang="ja-JP" altLang="en-US"/>
          </a:p>
        </p:txBody>
      </p:sp>
      <p:sp>
        <p:nvSpPr>
          <p:cNvPr id="5" name="フッター プレースホルダー 4">
            <a:extLst>
              <a:ext uri="{FF2B5EF4-FFF2-40B4-BE49-F238E27FC236}">
                <a16:creationId xmlns:a16="http://schemas.microsoft.com/office/drawing/2014/main" xmlns="" id="{6EEAD2C7-0B78-4508-B5B9-474C7FCDB9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FDB4ABDC-A7EF-4425-AF4C-7305EB03EBC2}"/>
              </a:ext>
            </a:extLst>
          </p:cNvPr>
          <p:cNvSpPr>
            <a:spLocks noGrp="1"/>
          </p:cNvSpPr>
          <p:nvPr>
            <p:ph type="sldNum" sz="quarter" idx="12"/>
          </p:nvPr>
        </p:nvSpPr>
        <p:spPr/>
        <p:txBody>
          <a:body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2554796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CD1DF07-0A4E-4E45-B762-BD0E7D5B37D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055F5D7A-0BA1-4597-95F0-DE9E811CDA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0FFC16A0-26A9-4B4F-AA7E-BAFD026F18DB}"/>
              </a:ext>
            </a:extLst>
          </p:cNvPr>
          <p:cNvSpPr>
            <a:spLocks noGrp="1"/>
          </p:cNvSpPr>
          <p:nvPr>
            <p:ph type="dt" sz="half" idx="10"/>
          </p:nvPr>
        </p:nvSpPr>
        <p:spPr/>
        <p:txBody>
          <a:bodyPr/>
          <a:lstStyle/>
          <a:p>
            <a:fld id="{BAAFD8D4-AAF3-4151-872A-B0CCD6BA4C1C}" type="datetimeFigureOut">
              <a:rPr kumimoji="1" lang="ja-JP" altLang="en-US" smtClean="0"/>
              <a:t>2018/11/6</a:t>
            </a:fld>
            <a:endParaRPr kumimoji="1" lang="ja-JP" altLang="en-US"/>
          </a:p>
        </p:txBody>
      </p:sp>
      <p:sp>
        <p:nvSpPr>
          <p:cNvPr id="5" name="フッター プレースホルダー 4">
            <a:extLst>
              <a:ext uri="{FF2B5EF4-FFF2-40B4-BE49-F238E27FC236}">
                <a16:creationId xmlns:a16="http://schemas.microsoft.com/office/drawing/2014/main" xmlns="" id="{E84DB326-F839-4778-8638-9C2512E7BE2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35710221-A0F4-422E-9D7D-130543FA05A3}"/>
              </a:ext>
            </a:extLst>
          </p:cNvPr>
          <p:cNvSpPr>
            <a:spLocks noGrp="1"/>
          </p:cNvSpPr>
          <p:nvPr>
            <p:ph type="sldNum" sz="quarter" idx="12"/>
          </p:nvPr>
        </p:nvSpPr>
        <p:spPr/>
        <p:txBody>
          <a:body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4142433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E49B3A13-34F5-4D20-A3A0-E476951B2E0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B1225499-BE98-4D96-8642-B756F8C4BCC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9929B140-9C5B-40DD-90B7-1A531DB3E509}"/>
              </a:ext>
            </a:extLst>
          </p:cNvPr>
          <p:cNvSpPr>
            <a:spLocks noGrp="1"/>
          </p:cNvSpPr>
          <p:nvPr>
            <p:ph type="dt" sz="half" idx="10"/>
          </p:nvPr>
        </p:nvSpPr>
        <p:spPr/>
        <p:txBody>
          <a:bodyPr/>
          <a:lstStyle/>
          <a:p>
            <a:fld id="{BAAFD8D4-AAF3-4151-872A-B0CCD6BA4C1C}" type="datetimeFigureOut">
              <a:rPr kumimoji="1" lang="ja-JP" altLang="en-US" smtClean="0"/>
              <a:t>2018/11/6</a:t>
            </a:fld>
            <a:endParaRPr kumimoji="1" lang="ja-JP" altLang="en-US"/>
          </a:p>
        </p:txBody>
      </p:sp>
      <p:sp>
        <p:nvSpPr>
          <p:cNvPr id="5" name="フッター プレースホルダー 4">
            <a:extLst>
              <a:ext uri="{FF2B5EF4-FFF2-40B4-BE49-F238E27FC236}">
                <a16:creationId xmlns:a16="http://schemas.microsoft.com/office/drawing/2014/main" xmlns="" id="{ED705A68-290F-42C7-AD9D-F313399671B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4EC62442-8F2B-4456-A2CF-B373F9B99373}"/>
              </a:ext>
            </a:extLst>
          </p:cNvPr>
          <p:cNvSpPr>
            <a:spLocks noGrp="1"/>
          </p:cNvSpPr>
          <p:nvPr>
            <p:ph type="sldNum" sz="quarter" idx="12"/>
          </p:nvPr>
        </p:nvSpPr>
        <p:spPr/>
        <p:txBody>
          <a:body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242075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CF2BA01-9486-480B-A847-2A605A2D5D4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3D6BD646-7B98-41F9-A5AC-BA74DC50F12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C7CFA917-EFAC-4B0B-8718-AA3998721849}"/>
              </a:ext>
            </a:extLst>
          </p:cNvPr>
          <p:cNvSpPr>
            <a:spLocks noGrp="1"/>
          </p:cNvSpPr>
          <p:nvPr>
            <p:ph type="dt" sz="half" idx="10"/>
          </p:nvPr>
        </p:nvSpPr>
        <p:spPr/>
        <p:txBody>
          <a:bodyPr/>
          <a:lstStyle/>
          <a:p>
            <a:fld id="{BAAFD8D4-AAF3-4151-872A-B0CCD6BA4C1C}" type="datetimeFigureOut">
              <a:rPr kumimoji="1" lang="ja-JP" altLang="en-US" smtClean="0"/>
              <a:t>2018/11/6</a:t>
            </a:fld>
            <a:endParaRPr kumimoji="1" lang="ja-JP" altLang="en-US"/>
          </a:p>
        </p:txBody>
      </p:sp>
      <p:sp>
        <p:nvSpPr>
          <p:cNvPr id="5" name="フッター プレースホルダー 4">
            <a:extLst>
              <a:ext uri="{FF2B5EF4-FFF2-40B4-BE49-F238E27FC236}">
                <a16:creationId xmlns:a16="http://schemas.microsoft.com/office/drawing/2014/main" xmlns="" id="{D408FE75-8300-487E-8B59-2F46DD087E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C446C3AD-7F6A-4C62-A67B-CB305D4C10D8}"/>
              </a:ext>
            </a:extLst>
          </p:cNvPr>
          <p:cNvSpPr>
            <a:spLocks noGrp="1"/>
          </p:cNvSpPr>
          <p:nvPr>
            <p:ph type="sldNum" sz="quarter" idx="12"/>
          </p:nvPr>
        </p:nvSpPr>
        <p:spPr/>
        <p:txBody>
          <a:body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417640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99D3053-27D6-467B-BE60-AA5AA1EE5EE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8AB4CEDB-846B-432F-8BF6-DAB1E9C37A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7ED03D11-A5B9-4AC1-AE50-B1BA4C63663E}"/>
              </a:ext>
            </a:extLst>
          </p:cNvPr>
          <p:cNvSpPr>
            <a:spLocks noGrp="1"/>
          </p:cNvSpPr>
          <p:nvPr>
            <p:ph type="dt" sz="half" idx="10"/>
          </p:nvPr>
        </p:nvSpPr>
        <p:spPr/>
        <p:txBody>
          <a:bodyPr/>
          <a:lstStyle/>
          <a:p>
            <a:fld id="{BAAFD8D4-AAF3-4151-872A-B0CCD6BA4C1C}" type="datetimeFigureOut">
              <a:rPr kumimoji="1" lang="ja-JP" altLang="en-US" smtClean="0"/>
              <a:t>2018/11/6</a:t>
            </a:fld>
            <a:endParaRPr kumimoji="1" lang="ja-JP" altLang="en-US"/>
          </a:p>
        </p:txBody>
      </p:sp>
      <p:sp>
        <p:nvSpPr>
          <p:cNvPr id="5" name="フッター プレースホルダー 4">
            <a:extLst>
              <a:ext uri="{FF2B5EF4-FFF2-40B4-BE49-F238E27FC236}">
                <a16:creationId xmlns:a16="http://schemas.microsoft.com/office/drawing/2014/main" xmlns="" id="{9DD8F172-D6FD-4A1C-99E2-D702623DBB7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FAF9DDC7-988C-4810-9674-5F808AC79A22}"/>
              </a:ext>
            </a:extLst>
          </p:cNvPr>
          <p:cNvSpPr>
            <a:spLocks noGrp="1"/>
          </p:cNvSpPr>
          <p:nvPr>
            <p:ph type="sldNum" sz="quarter" idx="12"/>
          </p:nvPr>
        </p:nvSpPr>
        <p:spPr/>
        <p:txBody>
          <a:body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2310773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2C97CDE-4CA8-4BE4-B80A-D9211B6E215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55AA407C-B88D-44F4-B5E6-AEAB3B5E074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3B64FA5B-B463-4DF6-90CB-1D4BF82EE80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BBC9B690-7313-4FB1-8C52-27D85A5D47C1}"/>
              </a:ext>
            </a:extLst>
          </p:cNvPr>
          <p:cNvSpPr>
            <a:spLocks noGrp="1"/>
          </p:cNvSpPr>
          <p:nvPr>
            <p:ph type="dt" sz="half" idx="10"/>
          </p:nvPr>
        </p:nvSpPr>
        <p:spPr/>
        <p:txBody>
          <a:bodyPr/>
          <a:lstStyle/>
          <a:p>
            <a:fld id="{BAAFD8D4-AAF3-4151-872A-B0CCD6BA4C1C}" type="datetimeFigureOut">
              <a:rPr kumimoji="1" lang="ja-JP" altLang="en-US" smtClean="0"/>
              <a:t>2018/11/6</a:t>
            </a:fld>
            <a:endParaRPr kumimoji="1" lang="ja-JP" altLang="en-US"/>
          </a:p>
        </p:txBody>
      </p:sp>
      <p:sp>
        <p:nvSpPr>
          <p:cNvPr id="6" name="フッター プレースホルダー 5">
            <a:extLst>
              <a:ext uri="{FF2B5EF4-FFF2-40B4-BE49-F238E27FC236}">
                <a16:creationId xmlns:a16="http://schemas.microsoft.com/office/drawing/2014/main" xmlns="" id="{6397F7C6-F854-4800-87BB-BDB782517E9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735BFA4F-B6BB-45BD-B883-44EF40B8ED71}"/>
              </a:ext>
            </a:extLst>
          </p:cNvPr>
          <p:cNvSpPr>
            <a:spLocks noGrp="1"/>
          </p:cNvSpPr>
          <p:nvPr>
            <p:ph type="sldNum" sz="quarter" idx="12"/>
          </p:nvPr>
        </p:nvSpPr>
        <p:spPr/>
        <p:txBody>
          <a:body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699013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2A71C94-76FB-4016-85BB-CB7C27BF9E7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C2C650FD-0147-4EFE-AA06-C8C1F5B0F3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68707725-82BF-4FA9-B1E2-B03AC8EB8F2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CBC50935-D716-40DA-8D33-41BCB9A8A5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48540C78-5404-4FB5-879C-DF67E64F665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ACF3B994-AD75-4C4B-9088-EF0ABE2B60E8}"/>
              </a:ext>
            </a:extLst>
          </p:cNvPr>
          <p:cNvSpPr>
            <a:spLocks noGrp="1"/>
          </p:cNvSpPr>
          <p:nvPr>
            <p:ph type="dt" sz="half" idx="10"/>
          </p:nvPr>
        </p:nvSpPr>
        <p:spPr/>
        <p:txBody>
          <a:bodyPr/>
          <a:lstStyle/>
          <a:p>
            <a:fld id="{BAAFD8D4-AAF3-4151-872A-B0CCD6BA4C1C}" type="datetimeFigureOut">
              <a:rPr kumimoji="1" lang="ja-JP" altLang="en-US" smtClean="0"/>
              <a:t>2018/11/6</a:t>
            </a:fld>
            <a:endParaRPr kumimoji="1" lang="ja-JP" altLang="en-US"/>
          </a:p>
        </p:txBody>
      </p:sp>
      <p:sp>
        <p:nvSpPr>
          <p:cNvPr id="8" name="フッター プレースホルダー 7">
            <a:extLst>
              <a:ext uri="{FF2B5EF4-FFF2-40B4-BE49-F238E27FC236}">
                <a16:creationId xmlns:a16="http://schemas.microsoft.com/office/drawing/2014/main" xmlns="" id="{C75EA421-4B3E-4150-9C4B-1F4F572BD49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xmlns="" id="{EA1DC4E7-6C95-4103-82BE-1C4A3C49FD68}"/>
              </a:ext>
            </a:extLst>
          </p:cNvPr>
          <p:cNvSpPr>
            <a:spLocks noGrp="1"/>
          </p:cNvSpPr>
          <p:nvPr>
            <p:ph type="sldNum" sz="quarter" idx="12"/>
          </p:nvPr>
        </p:nvSpPr>
        <p:spPr/>
        <p:txBody>
          <a:body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4227832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D3CB0CA-0215-4596-ABF3-F1DDAF5BF29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56B4A0A6-10BE-425C-A4A2-6E59F74E867B}"/>
              </a:ext>
            </a:extLst>
          </p:cNvPr>
          <p:cNvSpPr>
            <a:spLocks noGrp="1"/>
          </p:cNvSpPr>
          <p:nvPr>
            <p:ph type="dt" sz="half" idx="10"/>
          </p:nvPr>
        </p:nvSpPr>
        <p:spPr/>
        <p:txBody>
          <a:bodyPr/>
          <a:lstStyle/>
          <a:p>
            <a:fld id="{BAAFD8D4-AAF3-4151-872A-B0CCD6BA4C1C}" type="datetimeFigureOut">
              <a:rPr kumimoji="1" lang="ja-JP" altLang="en-US" smtClean="0"/>
              <a:t>2018/11/6</a:t>
            </a:fld>
            <a:endParaRPr kumimoji="1" lang="ja-JP" altLang="en-US"/>
          </a:p>
        </p:txBody>
      </p:sp>
      <p:sp>
        <p:nvSpPr>
          <p:cNvPr id="4" name="フッター プレースホルダー 3">
            <a:extLst>
              <a:ext uri="{FF2B5EF4-FFF2-40B4-BE49-F238E27FC236}">
                <a16:creationId xmlns:a16="http://schemas.microsoft.com/office/drawing/2014/main" xmlns="" id="{30A3A413-ADF7-4254-8494-2DF73F5B627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xmlns="" id="{B573D94F-5D2F-4B35-AE57-1D59A25D3C32}"/>
              </a:ext>
            </a:extLst>
          </p:cNvPr>
          <p:cNvSpPr>
            <a:spLocks noGrp="1"/>
          </p:cNvSpPr>
          <p:nvPr>
            <p:ph type="sldNum" sz="quarter" idx="12"/>
          </p:nvPr>
        </p:nvSpPr>
        <p:spPr/>
        <p:txBody>
          <a:body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2543038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90905AEF-DE3F-45AF-8232-7C086178DEFF}"/>
              </a:ext>
            </a:extLst>
          </p:cNvPr>
          <p:cNvSpPr>
            <a:spLocks noGrp="1"/>
          </p:cNvSpPr>
          <p:nvPr>
            <p:ph type="dt" sz="half" idx="10"/>
          </p:nvPr>
        </p:nvSpPr>
        <p:spPr/>
        <p:txBody>
          <a:bodyPr/>
          <a:lstStyle/>
          <a:p>
            <a:fld id="{BAAFD8D4-AAF3-4151-872A-B0CCD6BA4C1C}" type="datetimeFigureOut">
              <a:rPr kumimoji="1" lang="ja-JP" altLang="en-US" smtClean="0"/>
              <a:t>2018/11/6</a:t>
            </a:fld>
            <a:endParaRPr kumimoji="1" lang="ja-JP" altLang="en-US"/>
          </a:p>
        </p:txBody>
      </p:sp>
      <p:sp>
        <p:nvSpPr>
          <p:cNvPr id="3" name="フッター プレースホルダー 2">
            <a:extLst>
              <a:ext uri="{FF2B5EF4-FFF2-40B4-BE49-F238E27FC236}">
                <a16:creationId xmlns:a16="http://schemas.microsoft.com/office/drawing/2014/main" xmlns="" id="{0FC2DE13-4777-47B0-8662-A72F83FE765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D9ABE3A0-EA4C-4C35-B95C-F5EA501FA4CB}"/>
              </a:ext>
            </a:extLst>
          </p:cNvPr>
          <p:cNvSpPr>
            <a:spLocks noGrp="1"/>
          </p:cNvSpPr>
          <p:nvPr>
            <p:ph type="sldNum" sz="quarter" idx="12"/>
          </p:nvPr>
        </p:nvSpPr>
        <p:spPr/>
        <p:txBody>
          <a:body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3320132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09E5304-2A22-450D-8D05-7355B4D40DB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913DE9C4-1172-4666-9D7C-AB6439F214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E35DDE9D-1D11-413F-BE0F-21A71574B7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ECC66C11-F95A-4E3E-8789-57DD551BA661}"/>
              </a:ext>
            </a:extLst>
          </p:cNvPr>
          <p:cNvSpPr>
            <a:spLocks noGrp="1"/>
          </p:cNvSpPr>
          <p:nvPr>
            <p:ph type="dt" sz="half" idx="10"/>
          </p:nvPr>
        </p:nvSpPr>
        <p:spPr/>
        <p:txBody>
          <a:bodyPr/>
          <a:lstStyle/>
          <a:p>
            <a:fld id="{BAAFD8D4-AAF3-4151-872A-B0CCD6BA4C1C}" type="datetimeFigureOut">
              <a:rPr kumimoji="1" lang="ja-JP" altLang="en-US" smtClean="0"/>
              <a:t>2018/11/6</a:t>
            </a:fld>
            <a:endParaRPr kumimoji="1" lang="ja-JP" altLang="en-US"/>
          </a:p>
        </p:txBody>
      </p:sp>
      <p:sp>
        <p:nvSpPr>
          <p:cNvPr id="6" name="フッター プレースホルダー 5">
            <a:extLst>
              <a:ext uri="{FF2B5EF4-FFF2-40B4-BE49-F238E27FC236}">
                <a16:creationId xmlns:a16="http://schemas.microsoft.com/office/drawing/2014/main" xmlns="" id="{561A68D8-E1C1-46BB-AA07-EADF48BC715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C5EF441D-4058-4E08-9CE4-E905BBD3B19B}"/>
              </a:ext>
            </a:extLst>
          </p:cNvPr>
          <p:cNvSpPr>
            <a:spLocks noGrp="1"/>
          </p:cNvSpPr>
          <p:nvPr>
            <p:ph type="sldNum" sz="quarter" idx="12"/>
          </p:nvPr>
        </p:nvSpPr>
        <p:spPr/>
        <p:txBody>
          <a:body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2386360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EEEA490-1D77-483F-84B3-3A0EB7D72DE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DA44A546-45A5-44A9-BB16-2741BE3E08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xmlns="" id="{B189CDC1-F0C7-4090-A9B7-971FC8C94D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D2FDE116-E934-4846-9FEC-57755E8095A9}"/>
              </a:ext>
            </a:extLst>
          </p:cNvPr>
          <p:cNvSpPr>
            <a:spLocks noGrp="1"/>
          </p:cNvSpPr>
          <p:nvPr>
            <p:ph type="dt" sz="half" idx="10"/>
          </p:nvPr>
        </p:nvSpPr>
        <p:spPr/>
        <p:txBody>
          <a:bodyPr/>
          <a:lstStyle/>
          <a:p>
            <a:fld id="{BAAFD8D4-AAF3-4151-872A-B0CCD6BA4C1C}" type="datetimeFigureOut">
              <a:rPr kumimoji="1" lang="ja-JP" altLang="en-US" smtClean="0"/>
              <a:t>2018/11/6</a:t>
            </a:fld>
            <a:endParaRPr kumimoji="1" lang="ja-JP" altLang="en-US"/>
          </a:p>
        </p:txBody>
      </p:sp>
      <p:sp>
        <p:nvSpPr>
          <p:cNvPr id="6" name="フッター プレースホルダー 5">
            <a:extLst>
              <a:ext uri="{FF2B5EF4-FFF2-40B4-BE49-F238E27FC236}">
                <a16:creationId xmlns:a16="http://schemas.microsoft.com/office/drawing/2014/main" xmlns="" id="{E02D4AAD-AFE9-45D7-9442-884C823A9E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2BE2C38F-1FE5-4A8A-8544-92788EB6BE07}"/>
              </a:ext>
            </a:extLst>
          </p:cNvPr>
          <p:cNvSpPr>
            <a:spLocks noGrp="1"/>
          </p:cNvSpPr>
          <p:nvPr>
            <p:ph type="sldNum" sz="quarter" idx="12"/>
          </p:nvPr>
        </p:nvSpPr>
        <p:spPr/>
        <p:txBody>
          <a:body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147322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5E5FB606-564E-449B-8C20-6BA4DFE15B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7D8C7824-8B65-4203-9D00-94979D284B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7D634B72-1810-455B-B0D3-9C5826DC29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FD8D4-AAF3-4151-872A-B0CCD6BA4C1C}" type="datetimeFigureOut">
              <a:rPr kumimoji="1" lang="ja-JP" altLang="en-US" smtClean="0"/>
              <a:t>2018/11/6</a:t>
            </a:fld>
            <a:endParaRPr kumimoji="1" lang="ja-JP" altLang="en-US"/>
          </a:p>
        </p:txBody>
      </p:sp>
      <p:sp>
        <p:nvSpPr>
          <p:cNvPr id="5" name="フッター プレースホルダー 4">
            <a:extLst>
              <a:ext uri="{FF2B5EF4-FFF2-40B4-BE49-F238E27FC236}">
                <a16:creationId xmlns:a16="http://schemas.microsoft.com/office/drawing/2014/main" xmlns="" id="{A489A47E-054D-41D7-8D88-62ECE97C7A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79B5EC13-6FB9-455B-89B8-2649B3834E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27495A-D231-4BDD-92A9-927121D41D5C}" type="slidenum">
              <a:rPr kumimoji="1" lang="ja-JP" altLang="en-US" smtClean="0"/>
              <a:t>‹#›</a:t>
            </a:fld>
            <a:endParaRPr kumimoji="1" lang="ja-JP" altLang="en-US"/>
          </a:p>
        </p:txBody>
      </p:sp>
    </p:spTree>
    <p:extLst>
      <p:ext uri="{BB962C8B-B14F-4D97-AF65-F5344CB8AC3E}">
        <p14:creationId xmlns:p14="http://schemas.microsoft.com/office/powerpoint/2010/main" val="1712272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C7150B0-03C9-4221-992B-9F1B4A61084F}"/>
              </a:ext>
            </a:extLst>
          </p:cNvPr>
          <p:cNvSpPr>
            <a:spLocks noGrp="1"/>
          </p:cNvSpPr>
          <p:nvPr>
            <p:ph type="ctrTitle"/>
          </p:nvPr>
        </p:nvSpPr>
        <p:spPr/>
        <p:txBody>
          <a:bodyPr/>
          <a:lstStyle/>
          <a:p>
            <a:r>
              <a:rPr kumimoji="1" lang="ja-JP" altLang="en-US" dirty="0">
                <a:latin typeface="HGS明朝E" panose="02020900000000000000" pitchFamily="18" charset="-128"/>
                <a:ea typeface="HGS明朝E" panose="02020900000000000000" pitchFamily="18" charset="-128"/>
              </a:rPr>
              <a:t>日韓関係の「危機」</a:t>
            </a:r>
            <a:r>
              <a:rPr kumimoji="1" lang="en-US" altLang="ja-JP" dirty="0">
                <a:latin typeface="HGS明朝E" panose="02020900000000000000" pitchFamily="18" charset="-128"/>
                <a:ea typeface="HGS明朝E" panose="02020900000000000000" pitchFamily="18" charset="-128"/>
              </a:rPr>
              <a:t/>
            </a:r>
            <a:br>
              <a:rPr kumimoji="1" lang="en-US" altLang="ja-JP" dirty="0">
                <a:latin typeface="HGS明朝E" panose="02020900000000000000" pitchFamily="18" charset="-128"/>
                <a:ea typeface="HGS明朝E" panose="02020900000000000000" pitchFamily="18" charset="-128"/>
              </a:rPr>
            </a:br>
            <a:r>
              <a:rPr kumimoji="1" lang="ja-JP" altLang="en-US" dirty="0">
                <a:latin typeface="HGS明朝E" panose="02020900000000000000" pitchFamily="18" charset="-128"/>
                <a:ea typeface="HGS明朝E" panose="02020900000000000000" pitchFamily="18" charset="-128"/>
              </a:rPr>
              <a:t>韓国大法院判決</a:t>
            </a:r>
          </a:p>
        </p:txBody>
      </p:sp>
      <p:sp>
        <p:nvSpPr>
          <p:cNvPr id="3" name="字幕 2">
            <a:extLst>
              <a:ext uri="{FF2B5EF4-FFF2-40B4-BE49-F238E27FC236}">
                <a16:creationId xmlns:a16="http://schemas.microsoft.com/office/drawing/2014/main" xmlns="" id="{EE63B700-33ED-44F9-AA7B-31BAFFC3CB28}"/>
              </a:ext>
            </a:extLst>
          </p:cNvPr>
          <p:cNvSpPr>
            <a:spLocks noGrp="1"/>
          </p:cNvSpPr>
          <p:nvPr>
            <p:ph type="subTitle" idx="1"/>
          </p:nvPr>
        </p:nvSpPr>
        <p:spPr/>
        <p:txBody>
          <a:bodyPr/>
          <a:lstStyle/>
          <a:p>
            <a:r>
              <a:rPr kumimoji="1" lang="ja-JP" altLang="en-US" sz="4000" dirty="0">
                <a:latin typeface="HGS明朝E" panose="02020900000000000000" pitchFamily="18" charset="-128"/>
                <a:ea typeface="HGS明朝E" panose="02020900000000000000" pitchFamily="18" charset="-128"/>
              </a:rPr>
              <a:t>情報パック１１月号</a:t>
            </a:r>
            <a:endParaRPr kumimoji="1" lang="ja-JP" altLang="en-US"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2153681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C630B34-0003-4BDF-83C3-06D1A558E976}"/>
              </a:ext>
            </a:extLst>
          </p:cNvPr>
          <p:cNvSpPr>
            <a:spLocks noGrp="1"/>
          </p:cNvSpPr>
          <p:nvPr>
            <p:ph type="title"/>
          </p:nvPr>
        </p:nvSpPr>
        <p:spPr>
          <a:xfrm>
            <a:off x="838200" y="365125"/>
            <a:ext cx="10515600" cy="1325563"/>
          </a:xfrm>
        </p:spPr>
        <p:txBody>
          <a:bodyPr/>
          <a:lstStyle/>
          <a:p>
            <a:r>
              <a:rPr kumimoji="1" lang="ja-JP" altLang="en-US" dirty="0">
                <a:latin typeface="HGS明朝E" panose="02020900000000000000" pitchFamily="18" charset="-128"/>
                <a:ea typeface="HGS明朝E" panose="02020900000000000000" pitchFamily="18" charset="-128"/>
              </a:rPr>
              <a:t>今後の展開</a:t>
            </a:r>
          </a:p>
        </p:txBody>
      </p:sp>
      <p:sp>
        <p:nvSpPr>
          <p:cNvPr id="3" name="コンテンツ プレースホルダー 2">
            <a:extLst>
              <a:ext uri="{FF2B5EF4-FFF2-40B4-BE49-F238E27FC236}">
                <a16:creationId xmlns:a16="http://schemas.microsoft.com/office/drawing/2014/main" xmlns="" id="{39B200FC-9118-4743-A2F5-D6C35836B00F}"/>
              </a:ext>
            </a:extLst>
          </p:cNvPr>
          <p:cNvSpPr>
            <a:spLocks noGrp="1"/>
          </p:cNvSpPr>
          <p:nvPr>
            <p:ph idx="1"/>
          </p:nvPr>
        </p:nvSpPr>
        <p:spPr>
          <a:xfrm>
            <a:off x="838200" y="2757488"/>
            <a:ext cx="10515600" cy="3514726"/>
          </a:xfrm>
        </p:spPr>
        <p:txBody>
          <a:bodyPr>
            <a:normAutofit/>
          </a:bodyPr>
          <a:lstStyle/>
          <a:p>
            <a:pPr marL="0" indent="0">
              <a:buNone/>
            </a:pPr>
            <a:r>
              <a:rPr lang="ja-JP" altLang="en-US" sz="4000">
                <a:latin typeface="HGS明朝E" panose="02020900000000000000" pitchFamily="18" charset="-128"/>
                <a:ea typeface="HGS明朝E" panose="02020900000000000000" pitchFamily="18" charset="-128"/>
              </a:rPr>
              <a:t>①</a:t>
            </a:r>
            <a:r>
              <a:rPr lang="ja-JP" altLang="ja-JP" sz="4000">
                <a:latin typeface="HGS明朝E" panose="02020900000000000000" pitchFamily="18" charset="-128"/>
                <a:ea typeface="HGS明朝E" panose="02020900000000000000" pitchFamily="18" charset="-128"/>
              </a:rPr>
              <a:t>協定に基づく「仲裁委員会」を設置</a:t>
            </a:r>
            <a:endParaRPr lang="en-US" altLang="ja-JP" sz="4000">
              <a:latin typeface="HGS明朝E" panose="02020900000000000000" pitchFamily="18" charset="-128"/>
              <a:ea typeface="HGS明朝E" panose="02020900000000000000" pitchFamily="18" charset="-128"/>
            </a:endParaRPr>
          </a:p>
          <a:p>
            <a:pPr marL="0" indent="0">
              <a:buNone/>
            </a:pPr>
            <a:r>
              <a:rPr lang="ja-JP" altLang="en-US" sz="4000">
                <a:latin typeface="HGS明朝E" panose="02020900000000000000" pitchFamily="18" charset="-128"/>
                <a:ea typeface="HGS明朝E" panose="02020900000000000000" pitchFamily="18" charset="-128"/>
              </a:rPr>
              <a:t>②</a:t>
            </a:r>
            <a:r>
              <a:rPr lang="ja-JP" altLang="ja-JP" sz="4000">
                <a:latin typeface="HGS明朝E" panose="02020900000000000000" pitchFamily="18" charset="-128"/>
                <a:ea typeface="HGS明朝E" panose="02020900000000000000" pitchFamily="18" charset="-128"/>
              </a:rPr>
              <a:t>日本政府として国際司法裁判所（ＩＣＪ）</a:t>
            </a:r>
            <a:endParaRPr lang="en-US" altLang="ja-JP" sz="4000">
              <a:latin typeface="HGS明朝E" panose="02020900000000000000" pitchFamily="18" charset="-128"/>
              <a:ea typeface="HGS明朝E" panose="02020900000000000000" pitchFamily="18" charset="-128"/>
            </a:endParaRPr>
          </a:p>
          <a:p>
            <a:pPr marL="0" indent="0">
              <a:buNone/>
            </a:pPr>
            <a:r>
              <a:rPr lang="ja-JP" altLang="en-US" sz="4000">
                <a:latin typeface="HGS明朝E" panose="02020900000000000000" pitchFamily="18" charset="-128"/>
                <a:ea typeface="HGS明朝E" panose="02020900000000000000" pitchFamily="18" charset="-128"/>
              </a:rPr>
              <a:t>　</a:t>
            </a:r>
            <a:r>
              <a:rPr lang="ja-JP" altLang="ja-JP" sz="4000">
                <a:latin typeface="HGS明朝E" panose="02020900000000000000" pitchFamily="18" charset="-128"/>
                <a:ea typeface="HGS明朝E" panose="02020900000000000000" pitchFamily="18" charset="-128"/>
              </a:rPr>
              <a:t>に提訴</a:t>
            </a:r>
            <a:endParaRPr kumimoji="1" lang="en-US" altLang="ja-JP" sz="4000">
              <a:latin typeface="HGS明朝E" panose="02020900000000000000" pitchFamily="18" charset="-128"/>
              <a:ea typeface="HGS明朝E" panose="02020900000000000000" pitchFamily="18" charset="-128"/>
            </a:endParaRPr>
          </a:p>
          <a:p>
            <a:r>
              <a:rPr lang="ja-JP" altLang="ja-JP" sz="4000">
                <a:latin typeface="HGS明朝E" panose="02020900000000000000" pitchFamily="18" charset="-128"/>
                <a:ea typeface="HGS明朝E" panose="02020900000000000000" pitchFamily="18" charset="-128"/>
              </a:rPr>
              <a:t>両国が賠償判決の悪影響を和らげる知恵を出し合わなければならない</a:t>
            </a:r>
            <a:endParaRPr kumimoji="1" lang="ja-JP" altLang="en-US" sz="4000" dirty="0">
              <a:latin typeface="HGS明朝E" panose="02020900000000000000" pitchFamily="18" charset="-128"/>
              <a:ea typeface="HGS明朝E" panose="02020900000000000000" pitchFamily="18" charset="-128"/>
            </a:endParaRPr>
          </a:p>
        </p:txBody>
      </p:sp>
      <p:pic>
        <p:nvPicPr>
          <p:cNvPr id="1026" name="Picture 2" descr="ãå®åé¦ç¸ãæå¨å¯å¤§çµ±é ãã®ç»åæ¤ç´¢çµæ">
            <a:extLst>
              <a:ext uri="{FF2B5EF4-FFF2-40B4-BE49-F238E27FC236}">
                <a16:creationId xmlns:a16="http://schemas.microsoft.com/office/drawing/2014/main" xmlns="" id="{C8156BA4-0DDE-4391-909B-004AD0405A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0463" y="365125"/>
            <a:ext cx="3206163" cy="214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1804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278C265-BF20-4908-886D-9533DC004796}"/>
              </a:ext>
            </a:extLst>
          </p:cNvPr>
          <p:cNvSpPr>
            <a:spLocks noGrp="1"/>
          </p:cNvSpPr>
          <p:nvPr>
            <p:ph type="title"/>
          </p:nvPr>
        </p:nvSpPr>
        <p:spPr/>
        <p:txBody>
          <a:bodyPr/>
          <a:lstStyle/>
          <a:p>
            <a:r>
              <a:rPr kumimoji="1" lang="ja-JP" altLang="en-US" dirty="0">
                <a:latin typeface="HGS明朝E" panose="02020900000000000000" pitchFamily="18" charset="-128"/>
                <a:ea typeface="HGS明朝E" panose="02020900000000000000" pitchFamily="18" charset="-128"/>
              </a:rPr>
              <a:t>慰安婦問題より深刻、元徴用工判決</a:t>
            </a:r>
          </a:p>
        </p:txBody>
      </p:sp>
      <p:sp>
        <p:nvSpPr>
          <p:cNvPr id="3" name="コンテンツ プレースホルダー 2">
            <a:extLst>
              <a:ext uri="{FF2B5EF4-FFF2-40B4-BE49-F238E27FC236}">
                <a16:creationId xmlns:a16="http://schemas.microsoft.com/office/drawing/2014/main" xmlns="" id="{52659F1D-55FD-440F-91D7-475E086998C0}"/>
              </a:ext>
            </a:extLst>
          </p:cNvPr>
          <p:cNvSpPr>
            <a:spLocks noGrp="1"/>
          </p:cNvSpPr>
          <p:nvPr>
            <p:ph idx="1"/>
          </p:nvPr>
        </p:nvSpPr>
        <p:spPr/>
        <p:txBody>
          <a:bodyPr>
            <a:normAutofit/>
          </a:bodyPr>
          <a:lstStyle/>
          <a:p>
            <a:r>
              <a:rPr lang="ja-JP" altLang="en-US" dirty="0">
                <a:latin typeface="HGS明朝E" panose="02020900000000000000" pitchFamily="18" charset="-128"/>
                <a:ea typeface="HGS明朝E" panose="02020900000000000000" pitchFamily="18" charset="-128"/>
              </a:rPr>
              <a:t>１９</a:t>
            </a:r>
            <a:r>
              <a:rPr lang="ja-JP" altLang="ja-JP" dirty="0">
                <a:latin typeface="HGS明朝E" panose="02020900000000000000" pitchFamily="18" charset="-128"/>
                <a:ea typeface="HGS明朝E" panose="02020900000000000000" pitchFamily="18" charset="-128"/>
              </a:rPr>
              <a:t>９７年</a:t>
            </a:r>
            <a:r>
              <a:rPr lang="ja-JP" altLang="en-US" dirty="0">
                <a:latin typeface="HGS明朝E" panose="02020900000000000000" pitchFamily="18" charset="-128"/>
                <a:ea typeface="HGS明朝E" panose="02020900000000000000" pitchFamily="18" charset="-128"/>
              </a:rPr>
              <a:t>、</a:t>
            </a:r>
            <a:r>
              <a:rPr lang="ja-JP" altLang="ja-JP" dirty="0">
                <a:latin typeface="HGS明朝E" panose="02020900000000000000" pitchFamily="18" charset="-128"/>
                <a:ea typeface="HGS明朝E" panose="02020900000000000000" pitchFamily="18" charset="-128"/>
              </a:rPr>
              <a:t>大阪地裁で訴訟</a:t>
            </a:r>
            <a:r>
              <a:rPr lang="ja-JP" altLang="en-US" dirty="0">
                <a:latin typeface="HGS明朝E" panose="02020900000000000000" pitchFamily="18" charset="-128"/>
                <a:ea typeface="HGS明朝E" panose="02020900000000000000" pitchFamily="18" charset="-128"/>
              </a:rPr>
              <a:t>提起（４人のうち</a:t>
            </a:r>
            <a:r>
              <a:rPr lang="en-US" altLang="ja-JP" dirty="0">
                <a:latin typeface="HGS明朝E" panose="02020900000000000000" pitchFamily="18" charset="-128"/>
                <a:ea typeface="HGS明朝E" panose="02020900000000000000" pitchFamily="18" charset="-128"/>
              </a:rPr>
              <a:t>2</a:t>
            </a:r>
            <a:r>
              <a:rPr lang="ja-JP" altLang="en-US" dirty="0">
                <a:latin typeface="HGS明朝E" panose="02020900000000000000" pitchFamily="18" charset="-128"/>
                <a:ea typeface="HGS明朝E" panose="02020900000000000000" pitchFamily="18" charset="-128"/>
              </a:rPr>
              <a:t>人）</a:t>
            </a:r>
            <a:endParaRPr lang="en-US" altLang="ja-JP" dirty="0">
              <a:latin typeface="HGS明朝E" panose="02020900000000000000" pitchFamily="18" charset="-128"/>
              <a:ea typeface="HGS明朝E" panose="02020900000000000000" pitchFamily="18" charset="-128"/>
            </a:endParaRPr>
          </a:p>
          <a:p>
            <a:r>
              <a:rPr lang="ja-JP" altLang="ja-JP" dirty="0">
                <a:latin typeface="HGS明朝E" panose="02020900000000000000" pitchFamily="18" charset="-128"/>
                <a:ea typeface="HGS明朝E" panose="02020900000000000000" pitchFamily="18" charset="-128"/>
              </a:rPr>
              <a:t>日本の最高裁は２００３年１０月、上告を棄却</a:t>
            </a:r>
            <a:r>
              <a:rPr lang="ja-JP" altLang="en-US" dirty="0">
                <a:latin typeface="HGS明朝E" panose="02020900000000000000" pitchFamily="18" charset="-128"/>
                <a:ea typeface="HGS明朝E" panose="02020900000000000000" pitchFamily="18" charset="-128"/>
              </a:rPr>
              <a:t>。</a:t>
            </a:r>
            <a:r>
              <a:rPr lang="ja-JP" altLang="ja-JP" dirty="0">
                <a:latin typeface="HGS明朝E" panose="02020900000000000000" pitchFamily="18" charset="-128"/>
                <a:ea typeface="HGS明朝E" panose="02020900000000000000" pitchFamily="18" charset="-128"/>
              </a:rPr>
              <a:t>敗訴が確定</a:t>
            </a:r>
            <a:endParaRPr lang="en-US" altLang="ja-JP" dirty="0">
              <a:latin typeface="HGS明朝E" panose="02020900000000000000" pitchFamily="18" charset="-128"/>
              <a:ea typeface="HGS明朝E" panose="02020900000000000000" pitchFamily="18" charset="-128"/>
            </a:endParaRPr>
          </a:p>
          <a:p>
            <a:r>
              <a:rPr lang="ja-JP" altLang="en-US" dirty="0">
                <a:latin typeface="HGS明朝E" panose="02020900000000000000" pitchFamily="18" charset="-128"/>
                <a:ea typeface="HGS明朝E" panose="02020900000000000000" pitchFamily="18" charset="-128"/>
              </a:rPr>
              <a:t>２０</a:t>
            </a:r>
            <a:r>
              <a:rPr lang="ja-JP" altLang="ja-JP" dirty="0">
                <a:latin typeface="HGS明朝E" panose="02020900000000000000" pitchFamily="18" charset="-128"/>
                <a:ea typeface="HGS明朝E" panose="02020900000000000000" pitchFamily="18" charset="-128"/>
              </a:rPr>
              <a:t>０５年２月、ソウル中央地裁に提訴</a:t>
            </a:r>
            <a:r>
              <a:rPr lang="ja-JP" altLang="en-US" dirty="0">
                <a:latin typeface="HGS明朝E" panose="02020900000000000000" pitchFamily="18" charset="-128"/>
                <a:ea typeface="HGS明朝E" panose="02020900000000000000" pitchFamily="18" charset="-128"/>
              </a:rPr>
              <a:t>。１、</a:t>
            </a:r>
            <a:r>
              <a:rPr lang="en-US" altLang="ja-JP" dirty="0">
                <a:latin typeface="HGS明朝E" panose="02020900000000000000" pitchFamily="18" charset="-128"/>
                <a:ea typeface="HGS明朝E" panose="02020900000000000000" pitchFamily="18" charset="-128"/>
              </a:rPr>
              <a:t>2</a:t>
            </a:r>
            <a:r>
              <a:rPr lang="ja-JP" altLang="en-US" dirty="0">
                <a:latin typeface="HGS明朝E" panose="02020900000000000000" pitchFamily="18" charset="-128"/>
                <a:ea typeface="HGS明朝E" panose="02020900000000000000" pitchFamily="18" charset="-128"/>
              </a:rPr>
              <a:t>審は原告が敗訴</a:t>
            </a:r>
            <a:endParaRPr lang="en-US" altLang="ja-JP" dirty="0">
              <a:latin typeface="HGS明朝E" panose="02020900000000000000" pitchFamily="18" charset="-128"/>
              <a:ea typeface="HGS明朝E" panose="02020900000000000000" pitchFamily="18" charset="-128"/>
            </a:endParaRPr>
          </a:p>
          <a:p>
            <a:r>
              <a:rPr lang="ja-JP" altLang="en-US" dirty="0">
                <a:latin typeface="HGS明朝E" panose="02020900000000000000" pitchFamily="18" charset="-128"/>
                <a:ea typeface="HGS明朝E" panose="02020900000000000000" pitchFamily="18" charset="-128"/>
              </a:rPr>
              <a:t>２０１２年５月、大法院が「個人の賠償請求権は消滅しなかった」との判断。２審判決を破棄して差し戻した。</a:t>
            </a:r>
            <a:endParaRPr lang="en-US" altLang="ja-JP" dirty="0">
              <a:latin typeface="HGS明朝E" panose="02020900000000000000" pitchFamily="18" charset="-128"/>
              <a:ea typeface="HGS明朝E" panose="02020900000000000000" pitchFamily="18" charset="-128"/>
            </a:endParaRPr>
          </a:p>
          <a:p>
            <a:r>
              <a:rPr lang="ja-JP" altLang="en-US" dirty="0">
                <a:latin typeface="HGS明朝E" panose="02020900000000000000" pitchFamily="18" charset="-128"/>
                <a:ea typeface="HGS明朝E" panose="02020900000000000000" pitchFamily="18" charset="-128"/>
              </a:rPr>
              <a:t>２０１３年７月、ソウル高裁が４人に対する支払いを命じた。</a:t>
            </a:r>
            <a:endParaRPr lang="en-US" altLang="ja-JP" dirty="0">
              <a:latin typeface="HGS明朝E" panose="02020900000000000000" pitchFamily="18" charset="-128"/>
              <a:ea typeface="HGS明朝E" panose="02020900000000000000" pitchFamily="18" charset="-128"/>
            </a:endParaRPr>
          </a:p>
          <a:p>
            <a:r>
              <a:rPr lang="ja-JP" altLang="en-US" dirty="0">
                <a:latin typeface="HGS明朝E" panose="02020900000000000000" pitchFamily="18" charset="-128"/>
                <a:ea typeface="HGS明朝E" panose="02020900000000000000" pitchFamily="18" charset="-128"/>
              </a:rPr>
              <a:t>新日鉄住金は大法院に上告。</a:t>
            </a:r>
            <a:r>
              <a:rPr lang="ja-JP" altLang="en-US" dirty="0">
                <a:solidFill>
                  <a:srgbClr val="FF0000"/>
                </a:solidFill>
                <a:latin typeface="HGS明朝E" panose="02020900000000000000" pitchFamily="18" charset="-128"/>
                <a:ea typeface="HGS明朝E" panose="02020900000000000000" pitchFamily="18" charset="-128"/>
              </a:rPr>
              <a:t>今年１０月３０日棄却</a:t>
            </a:r>
            <a:r>
              <a:rPr lang="ja-JP" altLang="en-US" dirty="0">
                <a:latin typeface="HGS明朝E" panose="02020900000000000000" pitchFamily="18" charset="-128"/>
                <a:ea typeface="HGS明朝E" panose="02020900000000000000" pitchFamily="18" charset="-128"/>
              </a:rPr>
              <a:t>された。</a:t>
            </a:r>
            <a:endParaRPr lang="ja-JP" altLang="ja-JP" dirty="0">
              <a:latin typeface="HGS明朝E" panose="02020900000000000000" pitchFamily="18" charset="-128"/>
              <a:ea typeface="HGS明朝E" panose="02020900000000000000" pitchFamily="18" charset="-128"/>
            </a:endParaRPr>
          </a:p>
          <a:p>
            <a:endParaRPr lang="en-US" altLang="ja-JP" dirty="0">
              <a:latin typeface="HGS明朝E" panose="02020900000000000000" pitchFamily="18" charset="-128"/>
              <a:ea typeface="HGS明朝E" panose="02020900000000000000" pitchFamily="18" charset="-128"/>
            </a:endParaRPr>
          </a:p>
          <a:p>
            <a:endParaRPr kumimoji="1" lang="ja-JP" altLang="en-US"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2699941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747005A-102A-4ECD-BE60-40049065F2EC}"/>
              </a:ext>
            </a:extLst>
          </p:cNvPr>
          <p:cNvSpPr>
            <a:spLocks noGrp="1"/>
          </p:cNvSpPr>
          <p:nvPr>
            <p:ph type="title"/>
          </p:nvPr>
        </p:nvSpPr>
        <p:spPr/>
        <p:txBody>
          <a:bodyPr/>
          <a:lstStyle/>
          <a:p>
            <a:r>
              <a:rPr kumimoji="1" lang="ja-JP" altLang="en-US" dirty="0">
                <a:latin typeface="HGS明朝E" panose="02020900000000000000" pitchFamily="18" charset="-128"/>
                <a:ea typeface="HGS明朝E" panose="02020900000000000000" pitchFamily="18" charset="-128"/>
              </a:rPr>
              <a:t>判決のポイント</a:t>
            </a:r>
          </a:p>
        </p:txBody>
      </p:sp>
      <p:sp>
        <p:nvSpPr>
          <p:cNvPr id="3" name="コンテンツ プレースホルダー 2">
            <a:extLst>
              <a:ext uri="{FF2B5EF4-FFF2-40B4-BE49-F238E27FC236}">
                <a16:creationId xmlns:a16="http://schemas.microsoft.com/office/drawing/2014/main" xmlns="" id="{1DB00855-6F4F-4239-99F8-7C14277CFDA5}"/>
              </a:ext>
            </a:extLst>
          </p:cNvPr>
          <p:cNvSpPr>
            <a:spLocks noGrp="1"/>
          </p:cNvSpPr>
          <p:nvPr>
            <p:ph idx="1"/>
          </p:nvPr>
        </p:nvSpPr>
        <p:spPr/>
        <p:txBody>
          <a:bodyPr>
            <a:normAutofit/>
          </a:bodyPr>
          <a:lstStyle/>
          <a:p>
            <a:pPr marL="0" indent="0">
              <a:buNone/>
            </a:pPr>
            <a:r>
              <a:rPr lang="ja-JP" altLang="ja-JP" sz="3200" dirty="0">
                <a:latin typeface="HGS明朝E" panose="02020900000000000000" pitchFamily="18" charset="-128"/>
                <a:ea typeface="HGS明朝E" panose="02020900000000000000" pitchFamily="18" charset="-128"/>
              </a:rPr>
              <a:t>▽日韓請求権協定の交渉過程で、</a:t>
            </a:r>
            <a:r>
              <a:rPr lang="ja-JP" altLang="ja-JP" sz="3200" dirty="0">
                <a:solidFill>
                  <a:srgbClr val="FF0000"/>
                </a:solidFill>
                <a:latin typeface="HGS明朝E" panose="02020900000000000000" pitchFamily="18" charset="-128"/>
                <a:ea typeface="HGS明朝E" panose="02020900000000000000" pitchFamily="18" charset="-128"/>
              </a:rPr>
              <a:t>日本政府は植民地支配の不</a:t>
            </a:r>
            <a:r>
              <a:rPr lang="ja-JP" altLang="en-US" sz="3200" dirty="0">
                <a:solidFill>
                  <a:srgbClr val="FF0000"/>
                </a:solidFill>
                <a:latin typeface="HGS明朝E" panose="02020900000000000000" pitchFamily="18" charset="-128"/>
                <a:ea typeface="HGS明朝E" panose="02020900000000000000" pitchFamily="18" charset="-128"/>
              </a:rPr>
              <a:t>法</a:t>
            </a:r>
            <a:r>
              <a:rPr lang="ja-JP" altLang="ja-JP" sz="3200" dirty="0">
                <a:solidFill>
                  <a:srgbClr val="FF0000"/>
                </a:solidFill>
                <a:latin typeface="HGS明朝E" panose="02020900000000000000" pitchFamily="18" charset="-128"/>
                <a:ea typeface="HGS明朝E" panose="02020900000000000000" pitchFamily="18" charset="-128"/>
              </a:rPr>
              <a:t>性を認めず、</a:t>
            </a:r>
            <a:r>
              <a:rPr lang="ja-JP" altLang="ja-JP" sz="3200" dirty="0">
                <a:latin typeface="HGS明朝E" panose="02020900000000000000" pitchFamily="18" charset="-128"/>
                <a:ea typeface="HGS明朝E" panose="02020900000000000000" pitchFamily="18" charset="-128"/>
              </a:rPr>
              <a:t>強制動員被害の法的賠償を根本的に否定しており、</a:t>
            </a:r>
            <a:r>
              <a:rPr lang="ja-JP" altLang="ja-JP" sz="3200" dirty="0">
                <a:solidFill>
                  <a:srgbClr val="FF0000"/>
                </a:solidFill>
                <a:latin typeface="HGS明朝E" panose="02020900000000000000" pitchFamily="18" charset="-128"/>
                <a:ea typeface="HGS明朝E" panose="02020900000000000000" pitchFamily="18" charset="-128"/>
              </a:rPr>
              <a:t>元徴用工の請求権は、協定の適用対象には含まれていない</a:t>
            </a:r>
            <a:r>
              <a:rPr lang="ja-JP" altLang="en-US" sz="3200" dirty="0">
                <a:solidFill>
                  <a:srgbClr val="FF0000"/>
                </a:solidFill>
                <a:latin typeface="HGS明朝E" panose="02020900000000000000" pitchFamily="18" charset="-128"/>
                <a:ea typeface="HGS明朝E" panose="02020900000000000000" pitchFamily="18" charset="-128"/>
              </a:rPr>
              <a:t>。</a:t>
            </a:r>
            <a:endParaRPr lang="ja-JP" altLang="ja-JP" sz="3200" dirty="0">
              <a:latin typeface="HGS明朝E" panose="02020900000000000000" pitchFamily="18" charset="-128"/>
              <a:ea typeface="HGS明朝E" panose="02020900000000000000" pitchFamily="18" charset="-128"/>
            </a:endParaRPr>
          </a:p>
          <a:p>
            <a:pPr marL="0" indent="0">
              <a:buNone/>
            </a:pPr>
            <a:r>
              <a:rPr lang="ja-JP" altLang="ja-JP" sz="3200" dirty="0">
                <a:latin typeface="HGS明朝E" panose="02020900000000000000" pitchFamily="18" charset="-128"/>
                <a:ea typeface="HGS明朝E" panose="02020900000000000000" pitchFamily="18" charset="-128"/>
              </a:rPr>
              <a:t>▽日本での原告敗訴の確定判決は、</a:t>
            </a:r>
            <a:r>
              <a:rPr lang="ja-JP" altLang="ja-JP" sz="3200" dirty="0">
                <a:solidFill>
                  <a:srgbClr val="FF0000"/>
                </a:solidFill>
                <a:latin typeface="HGS明朝E" panose="02020900000000000000" pitchFamily="18" charset="-128"/>
                <a:ea typeface="HGS明朝E" panose="02020900000000000000" pitchFamily="18" charset="-128"/>
              </a:rPr>
              <a:t>韓国の公序良俗に反し、</a:t>
            </a:r>
            <a:r>
              <a:rPr lang="ja-JP" altLang="ja-JP" sz="3200" dirty="0">
                <a:latin typeface="HGS明朝E" panose="02020900000000000000" pitchFamily="18" charset="-128"/>
                <a:ea typeface="HGS明朝E" panose="02020900000000000000" pitchFamily="18" charset="-128"/>
              </a:rPr>
              <a:t>韓国で効力を認められない</a:t>
            </a:r>
            <a:r>
              <a:rPr lang="ja-JP" altLang="en-US" sz="3200" dirty="0">
                <a:latin typeface="HGS明朝E" panose="02020900000000000000" pitchFamily="18" charset="-128"/>
                <a:ea typeface="HGS明朝E" panose="02020900000000000000" pitchFamily="18" charset="-128"/>
              </a:rPr>
              <a:t>。</a:t>
            </a:r>
            <a:endParaRPr lang="ja-JP" altLang="ja-JP" sz="3200" dirty="0">
              <a:latin typeface="HGS明朝E" panose="02020900000000000000" pitchFamily="18" charset="-128"/>
              <a:ea typeface="HGS明朝E" panose="02020900000000000000" pitchFamily="18" charset="-128"/>
            </a:endParaRPr>
          </a:p>
          <a:p>
            <a:pPr marL="0" indent="0">
              <a:buNone/>
            </a:pPr>
            <a:r>
              <a:rPr lang="ja-JP" altLang="ja-JP" sz="3200" dirty="0">
                <a:latin typeface="HGS明朝E" panose="02020900000000000000" pitchFamily="18" charset="-128"/>
                <a:ea typeface="HGS明朝E" panose="02020900000000000000" pitchFamily="18" charset="-128"/>
              </a:rPr>
              <a:t>▽原告が韓国で損害賠償請求の権利を行使</a:t>
            </a:r>
            <a:r>
              <a:rPr lang="ja-JP" altLang="ja-JP" sz="3200" dirty="0" smtClean="0">
                <a:latin typeface="HGS明朝E" panose="02020900000000000000" pitchFamily="18" charset="-128"/>
                <a:ea typeface="HGS明朝E" panose="02020900000000000000" pitchFamily="18" charset="-128"/>
              </a:rPr>
              <a:t>できない</a:t>
            </a:r>
            <a:r>
              <a:rPr lang="ja-JP" altLang="en-US" sz="3200" dirty="0" smtClean="0">
                <a:latin typeface="HGS明朝E" panose="02020900000000000000" pitchFamily="18" charset="-128"/>
                <a:ea typeface="HGS明朝E" panose="02020900000000000000" pitchFamily="18" charset="-128"/>
              </a:rPr>
              <a:t>障害</a:t>
            </a:r>
            <a:r>
              <a:rPr lang="ja-JP" altLang="ja-JP" sz="3200" dirty="0" smtClean="0">
                <a:latin typeface="HGS明朝E" panose="02020900000000000000" pitchFamily="18" charset="-128"/>
                <a:ea typeface="HGS明朝E" panose="02020900000000000000" pitchFamily="18" charset="-128"/>
              </a:rPr>
              <a:t>事由</a:t>
            </a:r>
            <a:r>
              <a:rPr lang="ja-JP" altLang="ja-JP" sz="3200" dirty="0">
                <a:latin typeface="HGS明朝E" panose="02020900000000000000" pitchFamily="18" charset="-128"/>
                <a:ea typeface="HGS明朝E" panose="02020900000000000000" pitchFamily="18" charset="-128"/>
              </a:rPr>
              <a:t>があったため、</a:t>
            </a:r>
            <a:r>
              <a:rPr lang="ja-JP" altLang="ja-JP" sz="3200" dirty="0" smtClean="0">
                <a:latin typeface="HGS明朝E" panose="02020900000000000000" pitchFamily="18" charset="-128"/>
                <a:ea typeface="HGS明朝E" panose="02020900000000000000" pitchFamily="18" charset="-128"/>
              </a:rPr>
              <a:t>消滅</a:t>
            </a:r>
            <a:r>
              <a:rPr lang="ja-JP" altLang="en-US" sz="3200" dirty="0" smtClean="0">
                <a:latin typeface="HGS明朝E" panose="02020900000000000000" pitchFamily="18" charset="-128"/>
                <a:ea typeface="HGS明朝E" panose="02020900000000000000" pitchFamily="18" charset="-128"/>
              </a:rPr>
              <a:t>時効</a:t>
            </a:r>
            <a:r>
              <a:rPr lang="ja-JP" altLang="ja-JP" sz="3200" dirty="0" smtClean="0">
                <a:latin typeface="HGS明朝E" panose="02020900000000000000" pitchFamily="18" charset="-128"/>
                <a:ea typeface="HGS明朝E" panose="02020900000000000000" pitchFamily="18" charset="-128"/>
              </a:rPr>
              <a:t>は</a:t>
            </a:r>
            <a:r>
              <a:rPr lang="ja-JP" altLang="ja-JP" sz="3200" dirty="0">
                <a:latin typeface="HGS明朝E" panose="02020900000000000000" pitchFamily="18" charset="-128"/>
                <a:ea typeface="HGS明朝E" panose="02020900000000000000" pitchFamily="18" charset="-128"/>
              </a:rPr>
              <a:t>完成していない</a:t>
            </a:r>
          </a:p>
          <a:p>
            <a:endParaRPr kumimoji="1" lang="ja-JP" altLang="en-US" sz="3200"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1286399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D65DA56-2E18-4DAB-879C-E4558872E6F0}"/>
              </a:ext>
            </a:extLst>
          </p:cNvPr>
          <p:cNvSpPr>
            <a:spLocks noGrp="1"/>
          </p:cNvSpPr>
          <p:nvPr>
            <p:ph type="title"/>
          </p:nvPr>
        </p:nvSpPr>
        <p:spPr/>
        <p:txBody>
          <a:bodyPr/>
          <a:lstStyle/>
          <a:p>
            <a:r>
              <a:rPr kumimoji="1" lang="ja-JP" altLang="en-US" dirty="0">
                <a:latin typeface="HGS明朝E" panose="02020900000000000000" pitchFamily="18" charset="-128"/>
                <a:ea typeface="HGS明朝E" panose="02020900000000000000" pitchFamily="18" charset="-128"/>
              </a:rPr>
              <a:t>何故、深刻なのか</a:t>
            </a:r>
          </a:p>
        </p:txBody>
      </p:sp>
      <p:sp>
        <p:nvSpPr>
          <p:cNvPr id="3" name="コンテンツ プレースホルダー 2">
            <a:extLst>
              <a:ext uri="{FF2B5EF4-FFF2-40B4-BE49-F238E27FC236}">
                <a16:creationId xmlns:a16="http://schemas.microsoft.com/office/drawing/2014/main" xmlns="" id="{56712187-BB82-416E-A86F-7B6C8A5CA7D2}"/>
              </a:ext>
            </a:extLst>
          </p:cNvPr>
          <p:cNvSpPr>
            <a:spLocks noGrp="1"/>
          </p:cNvSpPr>
          <p:nvPr>
            <p:ph idx="1"/>
          </p:nvPr>
        </p:nvSpPr>
        <p:spPr/>
        <p:txBody>
          <a:bodyPr>
            <a:normAutofit/>
          </a:bodyPr>
          <a:lstStyle/>
          <a:p>
            <a:r>
              <a:rPr lang="ja-JP" altLang="ja-JP" sz="4000" dirty="0">
                <a:latin typeface="HGS明朝E" panose="02020900000000000000" pitchFamily="18" charset="-128"/>
                <a:ea typeface="HGS明朝E" panose="02020900000000000000" pitchFamily="18" charset="-128"/>
              </a:rPr>
              <a:t>日韓国交正常化以来の日韓関係の基盤を崩す</a:t>
            </a:r>
            <a:r>
              <a:rPr lang="ja-JP" altLang="en-US" sz="4000" dirty="0">
                <a:latin typeface="HGS明朝E" panose="02020900000000000000" pitchFamily="18" charset="-128"/>
                <a:ea typeface="HGS明朝E" panose="02020900000000000000" pitchFamily="18" charset="-128"/>
              </a:rPr>
              <a:t>。</a:t>
            </a:r>
            <a:endParaRPr lang="ja-JP" altLang="ja-JP" sz="4000" dirty="0">
              <a:latin typeface="HGS明朝E" panose="02020900000000000000" pitchFamily="18" charset="-128"/>
              <a:ea typeface="HGS明朝E" panose="02020900000000000000" pitchFamily="18" charset="-128"/>
            </a:endParaRPr>
          </a:p>
          <a:p>
            <a:r>
              <a:rPr lang="ja-JP" altLang="ja-JP" sz="4000" dirty="0">
                <a:latin typeface="HGS明朝E" panose="02020900000000000000" pitchFamily="18" charset="-128"/>
                <a:ea typeface="HGS明朝E" panose="02020900000000000000" pitchFamily="18" charset="-128"/>
              </a:rPr>
              <a:t>１９６５年の日韓請求権・経済協力協定</a:t>
            </a:r>
            <a:r>
              <a:rPr lang="ja-JP" altLang="en-US" sz="4000" dirty="0">
                <a:latin typeface="HGS明朝E" panose="02020900000000000000" pitchFamily="18" charset="-128"/>
                <a:ea typeface="HGS明朝E" panose="02020900000000000000" pitchFamily="18" charset="-128"/>
              </a:rPr>
              <a:t>で</a:t>
            </a:r>
            <a:endParaRPr lang="ja-JP" altLang="ja-JP" sz="4000" dirty="0">
              <a:latin typeface="HGS明朝E" panose="02020900000000000000" pitchFamily="18" charset="-128"/>
              <a:ea typeface="HGS明朝E" panose="02020900000000000000" pitchFamily="18" charset="-128"/>
            </a:endParaRPr>
          </a:p>
          <a:p>
            <a:pPr marL="0" indent="0">
              <a:buNone/>
            </a:pPr>
            <a:r>
              <a:rPr lang="ja-JP" altLang="en-US" sz="4000" dirty="0">
                <a:latin typeface="HGS明朝E" panose="02020900000000000000" pitchFamily="18" charset="-128"/>
                <a:ea typeface="HGS明朝E" panose="02020900000000000000" pitchFamily="18" charset="-128"/>
              </a:rPr>
              <a:t>　</a:t>
            </a:r>
            <a:r>
              <a:rPr lang="ja-JP" altLang="ja-JP" sz="4000" dirty="0">
                <a:latin typeface="HGS明朝E" panose="02020900000000000000" pitchFamily="18" charset="-128"/>
                <a:ea typeface="HGS明朝E" panose="02020900000000000000" pitchFamily="18" charset="-128"/>
              </a:rPr>
              <a:t>賠償請求権問題が「完全かつ最終的に解決</a:t>
            </a:r>
            <a:endParaRPr lang="en-US" altLang="ja-JP" sz="4000" dirty="0">
              <a:latin typeface="HGS明朝E" panose="02020900000000000000" pitchFamily="18" charset="-128"/>
              <a:ea typeface="HGS明朝E" panose="02020900000000000000" pitchFamily="18" charset="-128"/>
            </a:endParaRPr>
          </a:p>
          <a:p>
            <a:pPr marL="0" indent="0">
              <a:buNone/>
            </a:pPr>
            <a:r>
              <a:rPr lang="ja-JP" altLang="en-US" sz="4000" dirty="0">
                <a:latin typeface="HGS明朝E" panose="02020900000000000000" pitchFamily="18" charset="-128"/>
                <a:ea typeface="HGS明朝E" panose="02020900000000000000" pitchFamily="18" charset="-128"/>
              </a:rPr>
              <a:t>　</a:t>
            </a:r>
            <a:r>
              <a:rPr lang="ja-JP" altLang="ja-JP" sz="4000" dirty="0">
                <a:latin typeface="HGS明朝E" panose="02020900000000000000" pitchFamily="18" charset="-128"/>
                <a:ea typeface="HGS明朝E" panose="02020900000000000000" pitchFamily="18" charset="-128"/>
              </a:rPr>
              <a:t>された」と明記</a:t>
            </a:r>
            <a:r>
              <a:rPr lang="ja-JP" altLang="en-US" sz="4000" dirty="0">
                <a:latin typeface="HGS明朝E" panose="02020900000000000000" pitchFamily="18" charset="-128"/>
                <a:ea typeface="HGS明朝E" panose="02020900000000000000" pitchFamily="18" charset="-128"/>
              </a:rPr>
              <a:t>された。</a:t>
            </a:r>
            <a:endParaRPr lang="ja-JP" altLang="ja-JP" sz="4000" dirty="0">
              <a:latin typeface="HGS明朝E" panose="02020900000000000000" pitchFamily="18" charset="-128"/>
              <a:ea typeface="HGS明朝E" panose="02020900000000000000" pitchFamily="18" charset="-128"/>
            </a:endParaRPr>
          </a:p>
          <a:p>
            <a:endParaRPr kumimoji="1" lang="ja-JP" altLang="en-US" sz="4000"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624953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597E5A4-3944-40AF-A895-C49D49F330CB}"/>
              </a:ext>
            </a:extLst>
          </p:cNvPr>
          <p:cNvSpPr>
            <a:spLocks noGrp="1"/>
          </p:cNvSpPr>
          <p:nvPr>
            <p:ph type="title"/>
          </p:nvPr>
        </p:nvSpPr>
        <p:spPr/>
        <p:txBody>
          <a:bodyPr/>
          <a:lstStyle/>
          <a:p>
            <a:r>
              <a:rPr kumimoji="1" lang="ja-JP" altLang="en-US" dirty="0">
                <a:latin typeface="HGS明朝E" panose="02020900000000000000" pitchFamily="18" charset="-128"/>
                <a:ea typeface="HGS明朝E" panose="02020900000000000000" pitchFamily="18" charset="-128"/>
              </a:rPr>
              <a:t>朝日新聞　１０月３１日　社説</a:t>
            </a:r>
          </a:p>
        </p:txBody>
      </p:sp>
      <p:sp>
        <p:nvSpPr>
          <p:cNvPr id="3" name="コンテンツ プレースホルダー 2">
            <a:extLst>
              <a:ext uri="{FF2B5EF4-FFF2-40B4-BE49-F238E27FC236}">
                <a16:creationId xmlns:a16="http://schemas.microsoft.com/office/drawing/2014/main" xmlns="" id="{55EAF5EB-B99C-4468-8A62-8276EE718723}"/>
              </a:ext>
            </a:extLst>
          </p:cNvPr>
          <p:cNvSpPr>
            <a:spLocks noGrp="1"/>
          </p:cNvSpPr>
          <p:nvPr>
            <p:ph idx="1"/>
          </p:nvPr>
        </p:nvSpPr>
        <p:spPr/>
        <p:txBody>
          <a:bodyPr>
            <a:normAutofit/>
          </a:bodyPr>
          <a:lstStyle/>
          <a:p>
            <a:pPr marL="0" indent="0">
              <a:lnSpc>
                <a:spcPct val="100000"/>
              </a:lnSpc>
              <a:buNone/>
            </a:pPr>
            <a:r>
              <a:rPr lang="ja-JP" altLang="ja-JP" sz="4000" dirty="0">
                <a:latin typeface="HGS明朝E" panose="02020900000000000000" pitchFamily="18" charset="-128"/>
                <a:ea typeface="HGS明朝E" panose="02020900000000000000" pitchFamily="18" charset="-128"/>
              </a:rPr>
              <a:t>「植民地支配の過去を抱えながらも、日本と韓国は経済協力を含め多くの友好を育んできた。だが、そんな関係の根幹を揺るがしかねない判決を、韓国大法院（最高裁）が出した」</a:t>
            </a:r>
          </a:p>
          <a:p>
            <a:pPr>
              <a:lnSpc>
                <a:spcPct val="100000"/>
              </a:lnSpc>
            </a:pPr>
            <a:endParaRPr kumimoji="1" lang="ja-JP" altLang="en-US" sz="4000"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606927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EBF4AE9-0F02-4301-8EC8-1B7481483379}"/>
              </a:ext>
            </a:extLst>
          </p:cNvPr>
          <p:cNvSpPr>
            <a:spLocks noGrp="1"/>
          </p:cNvSpPr>
          <p:nvPr>
            <p:ph type="title"/>
          </p:nvPr>
        </p:nvSpPr>
        <p:spPr/>
        <p:txBody>
          <a:bodyPr/>
          <a:lstStyle/>
          <a:p>
            <a:r>
              <a:rPr lang="ja-JP" altLang="en-US" dirty="0">
                <a:latin typeface="HGS明朝E" panose="02020900000000000000" pitchFamily="18" charset="-128"/>
                <a:ea typeface="HGS明朝E" panose="02020900000000000000" pitchFamily="18" charset="-128"/>
              </a:rPr>
              <a:t>木宮正史・東大教授　</a:t>
            </a:r>
            <a:r>
              <a:rPr lang="en-US" altLang="ja-JP" dirty="0">
                <a:latin typeface="HGS明朝E" panose="02020900000000000000" pitchFamily="18" charset="-128"/>
                <a:ea typeface="HGS明朝E" panose="02020900000000000000" pitchFamily="18" charset="-128"/>
              </a:rPr>
              <a:t/>
            </a:r>
            <a:br>
              <a:rPr lang="en-US" altLang="ja-JP" dirty="0">
                <a:latin typeface="HGS明朝E" panose="02020900000000000000" pitchFamily="18" charset="-128"/>
                <a:ea typeface="HGS明朝E" panose="02020900000000000000" pitchFamily="18" charset="-128"/>
              </a:rPr>
            </a:br>
            <a:r>
              <a:rPr lang="ja-JP" altLang="en-US" sz="3200" dirty="0">
                <a:latin typeface="HGS明朝E" panose="02020900000000000000" pitchFamily="18" charset="-128"/>
                <a:ea typeface="HGS明朝E" panose="02020900000000000000" pitchFamily="18" charset="-128"/>
              </a:rPr>
              <a:t>朝鮮日報のインタビュー（１１月５日）</a:t>
            </a:r>
            <a:endParaRPr kumimoji="1" lang="ja-JP" altLang="en-US" dirty="0">
              <a:latin typeface="HGS明朝E" panose="02020900000000000000" pitchFamily="18" charset="-128"/>
              <a:ea typeface="HGS明朝E" panose="02020900000000000000" pitchFamily="18" charset="-128"/>
            </a:endParaRPr>
          </a:p>
        </p:txBody>
      </p:sp>
      <p:sp>
        <p:nvSpPr>
          <p:cNvPr id="3" name="コンテンツ プレースホルダー 2">
            <a:extLst>
              <a:ext uri="{FF2B5EF4-FFF2-40B4-BE49-F238E27FC236}">
                <a16:creationId xmlns:a16="http://schemas.microsoft.com/office/drawing/2014/main" xmlns="" id="{39D7624D-4371-48B1-814F-99BE524F47B2}"/>
              </a:ext>
            </a:extLst>
          </p:cNvPr>
          <p:cNvSpPr>
            <a:spLocks noGrp="1"/>
          </p:cNvSpPr>
          <p:nvPr>
            <p:ph idx="1"/>
          </p:nvPr>
        </p:nvSpPr>
        <p:spPr>
          <a:xfrm>
            <a:off x="838200" y="1825625"/>
            <a:ext cx="10515600" cy="4667250"/>
          </a:xfrm>
        </p:spPr>
        <p:txBody>
          <a:bodyPr>
            <a:normAutofit fontScale="92500"/>
          </a:bodyPr>
          <a:lstStyle/>
          <a:p>
            <a:pPr>
              <a:lnSpc>
                <a:spcPct val="110000"/>
              </a:lnSpc>
            </a:pPr>
            <a:r>
              <a:rPr lang="ja-JP" altLang="ja-JP" sz="4400" dirty="0">
                <a:latin typeface="HGS明朝E" panose="02020900000000000000" pitchFamily="18" charset="-128"/>
                <a:ea typeface="HGS明朝E" panose="02020900000000000000" pitchFamily="18" charset="-128"/>
              </a:rPr>
              <a:t>「韓国が慰安婦合意を覆すことについては、『それでも韓国の立場を理解すべき余地はある』とみる人もいなくはなかった。</a:t>
            </a:r>
            <a:endParaRPr lang="en-US" altLang="ja-JP" sz="4400" dirty="0">
              <a:latin typeface="HGS明朝E" panose="02020900000000000000" pitchFamily="18" charset="-128"/>
              <a:ea typeface="HGS明朝E" panose="02020900000000000000" pitchFamily="18" charset="-128"/>
            </a:endParaRPr>
          </a:p>
          <a:p>
            <a:pPr>
              <a:lnSpc>
                <a:spcPct val="110000"/>
              </a:lnSpc>
            </a:pPr>
            <a:r>
              <a:rPr lang="ja-JP" altLang="ja-JP" sz="4400" dirty="0">
                <a:latin typeface="HGS明朝E" panose="02020900000000000000" pitchFamily="18" charset="-128"/>
                <a:ea typeface="HGS明朝E" panose="02020900000000000000" pitchFamily="18" charset="-128"/>
              </a:rPr>
              <a:t>しかし『１９６５年体制』の否定は次元が違う問題だ。これは日韓関係の基盤を覆すものだ」</a:t>
            </a:r>
          </a:p>
          <a:p>
            <a:pPr>
              <a:lnSpc>
                <a:spcPct val="110000"/>
              </a:lnSpc>
            </a:pPr>
            <a:endParaRPr kumimoji="1" lang="ja-JP" altLang="en-US" sz="4400"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3900299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48B0D97-80BF-4644-8BFB-C87EB9300E09}"/>
              </a:ext>
            </a:extLst>
          </p:cNvPr>
          <p:cNvSpPr>
            <a:spLocks noGrp="1"/>
          </p:cNvSpPr>
          <p:nvPr>
            <p:ph type="title"/>
          </p:nvPr>
        </p:nvSpPr>
        <p:spPr/>
        <p:txBody>
          <a:bodyPr/>
          <a:lstStyle/>
          <a:p>
            <a:r>
              <a:rPr kumimoji="1" lang="ja-JP" altLang="en-US" dirty="0">
                <a:latin typeface="HGS明朝E" panose="02020900000000000000" pitchFamily="18" charset="-128"/>
                <a:ea typeface="HGS明朝E" panose="02020900000000000000" pitchFamily="18" charset="-128"/>
              </a:rPr>
              <a:t>判決の争点</a:t>
            </a:r>
            <a:r>
              <a:rPr kumimoji="1" lang="en-US" altLang="ja-JP" dirty="0">
                <a:latin typeface="HGS明朝E" panose="02020900000000000000" pitchFamily="18" charset="-128"/>
                <a:ea typeface="HGS明朝E" panose="02020900000000000000" pitchFamily="18" charset="-128"/>
              </a:rPr>
              <a:t>	</a:t>
            </a:r>
            <a:endParaRPr kumimoji="1" lang="ja-JP" altLang="en-US" dirty="0">
              <a:latin typeface="HGS明朝E" panose="02020900000000000000" pitchFamily="18" charset="-128"/>
              <a:ea typeface="HGS明朝E" panose="02020900000000000000" pitchFamily="18" charset="-128"/>
            </a:endParaRPr>
          </a:p>
        </p:txBody>
      </p:sp>
      <p:sp>
        <p:nvSpPr>
          <p:cNvPr id="3" name="コンテンツ プレースホルダー 2">
            <a:extLst>
              <a:ext uri="{FF2B5EF4-FFF2-40B4-BE49-F238E27FC236}">
                <a16:creationId xmlns:a16="http://schemas.microsoft.com/office/drawing/2014/main" xmlns="" id="{190E6021-ADDB-4773-9D02-EAD7FC23EE21}"/>
              </a:ext>
            </a:extLst>
          </p:cNvPr>
          <p:cNvSpPr>
            <a:spLocks noGrp="1"/>
          </p:cNvSpPr>
          <p:nvPr>
            <p:ph idx="1"/>
          </p:nvPr>
        </p:nvSpPr>
        <p:spPr>
          <a:xfrm>
            <a:off x="838200" y="1471613"/>
            <a:ext cx="10515600" cy="4705350"/>
          </a:xfrm>
        </p:spPr>
        <p:txBody>
          <a:bodyPr>
            <a:normAutofit fontScale="92500" lnSpcReduction="10000"/>
          </a:bodyPr>
          <a:lstStyle/>
          <a:p>
            <a:pPr>
              <a:lnSpc>
                <a:spcPct val="120000"/>
              </a:lnSpc>
            </a:pPr>
            <a:r>
              <a:rPr lang="ja-JP" altLang="ja-JP" sz="3200" dirty="0">
                <a:latin typeface="HGS明朝E" panose="02020900000000000000" pitchFamily="18" charset="-128"/>
                <a:ea typeface="HGS明朝E" panose="02020900000000000000" pitchFamily="18" charset="-128"/>
              </a:rPr>
              <a:t>日韓請求権・経済協力協定（１９６５年）によって元徴用工の個人請求権が消滅したか否か。「完全かつ最終的に解決された」と明記されている。</a:t>
            </a:r>
            <a:endParaRPr lang="en-US" altLang="ja-JP" sz="3200" dirty="0">
              <a:latin typeface="HGS明朝E" panose="02020900000000000000" pitchFamily="18" charset="-128"/>
              <a:ea typeface="HGS明朝E" panose="02020900000000000000" pitchFamily="18" charset="-128"/>
            </a:endParaRPr>
          </a:p>
          <a:p>
            <a:pPr>
              <a:lnSpc>
                <a:spcPct val="120000"/>
              </a:lnSpc>
            </a:pPr>
            <a:r>
              <a:rPr lang="ja-JP" altLang="en-US" sz="3200" dirty="0">
                <a:solidFill>
                  <a:srgbClr val="FF0000"/>
                </a:solidFill>
                <a:latin typeface="HGS明朝E" panose="02020900000000000000" pitchFamily="18" charset="-128"/>
                <a:ea typeface="HGS明朝E" panose="02020900000000000000" pitchFamily="18" charset="-128"/>
              </a:rPr>
              <a:t>「</a:t>
            </a:r>
            <a:r>
              <a:rPr lang="ja-JP" altLang="ja-JP" sz="3200" dirty="0">
                <a:solidFill>
                  <a:srgbClr val="FF0000"/>
                </a:solidFill>
                <a:latin typeface="HGS明朝E" panose="02020900000000000000" pitchFamily="18" charset="-128"/>
                <a:ea typeface="HGS明朝E" panose="02020900000000000000" pitchFamily="18" charset="-128"/>
              </a:rPr>
              <a:t>消滅していない</a:t>
            </a:r>
            <a:r>
              <a:rPr lang="ja-JP" altLang="en-US" sz="3200" dirty="0">
                <a:solidFill>
                  <a:srgbClr val="FF0000"/>
                </a:solidFill>
                <a:latin typeface="HGS明朝E" panose="02020900000000000000" pitchFamily="18" charset="-128"/>
                <a:ea typeface="HGS明朝E" panose="02020900000000000000" pitchFamily="18" charset="-128"/>
              </a:rPr>
              <a:t>」</a:t>
            </a:r>
            <a:r>
              <a:rPr lang="ja-JP" altLang="ja-JP" sz="3200" dirty="0">
                <a:latin typeface="HGS明朝E" panose="02020900000000000000" pitchFamily="18" charset="-128"/>
                <a:ea typeface="HGS明朝E" panose="02020900000000000000" pitchFamily="18" charset="-128"/>
              </a:rPr>
              <a:t>との判断</a:t>
            </a:r>
          </a:p>
          <a:p>
            <a:pPr marL="0" indent="0">
              <a:lnSpc>
                <a:spcPct val="120000"/>
              </a:lnSpc>
              <a:buNone/>
            </a:pPr>
            <a:r>
              <a:rPr lang="ja-JP" altLang="en-US" sz="3200" dirty="0">
                <a:latin typeface="HGS明朝E" panose="02020900000000000000" pitchFamily="18" charset="-128"/>
                <a:ea typeface="HGS明朝E" panose="02020900000000000000" pitchFamily="18" charset="-128"/>
              </a:rPr>
              <a:t>　</a:t>
            </a:r>
            <a:r>
              <a:rPr lang="ja-JP" altLang="ja-JP" sz="3200" dirty="0">
                <a:latin typeface="HGS明朝E" panose="02020900000000000000" pitchFamily="18" charset="-128"/>
                <a:ea typeface="HGS明朝E" panose="02020900000000000000" pitchFamily="18" charset="-128"/>
              </a:rPr>
              <a:t>協定の交渉過程で「日本政府が植民地支配の不法性を認め</a:t>
            </a:r>
            <a:endParaRPr lang="en-US" altLang="ja-JP" sz="3200" dirty="0">
              <a:latin typeface="HGS明朝E" panose="02020900000000000000" pitchFamily="18" charset="-128"/>
              <a:ea typeface="HGS明朝E" panose="02020900000000000000" pitchFamily="18" charset="-128"/>
            </a:endParaRPr>
          </a:p>
          <a:p>
            <a:pPr marL="0" indent="0">
              <a:lnSpc>
                <a:spcPct val="120000"/>
              </a:lnSpc>
              <a:buNone/>
            </a:pPr>
            <a:r>
              <a:rPr lang="ja-JP" altLang="en-US" sz="3200" dirty="0">
                <a:latin typeface="HGS明朝E" panose="02020900000000000000" pitchFamily="18" charset="-128"/>
                <a:ea typeface="HGS明朝E" panose="02020900000000000000" pitchFamily="18" charset="-128"/>
              </a:rPr>
              <a:t>　</a:t>
            </a:r>
            <a:r>
              <a:rPr lang="ja-JP" altLang="ja-JP" sz="3200" dirty="0">
                <a:latin typeface="HGS明朝E" panose="02020900000000000000" pitchFamily="18" charset="-128"/>
                <a:ea typeface="HGS明朝E" panose="02020900000000000000" pitchFamily="18" charset="-128"/>
              </a:rPr>
              <a:t>ないまま、強制動員の法的賠償を根本的に否定」</a:t>
            </a:r>
            <a:r>
              <a:rPr lang="en-US" altLang="ja-JP" sz="3200" dirty="0">
                <a:latin typeface="HGS明朝E" panose="02020900000000000000" pitchFamily="18" charset="-128"/>
                <a:ea typeface="HGS明朝E" panose="02020900000000000000" pitchFamily="18" charset="-128"/>
              </a:rPr>
              <a:t> </a:t>
            </a:r>
            <a:endParaRPr lang="ja-JP" altLang="ja-JP" sz="3200" dirty="0">
              <a:latin typeface="HGS明朝E" panose="02020900000000000000" pitchFamily="18" charset="-128"/>
              <a:ea typeface="HGS明朝E" panose="02020900000000000000" pitchFamily="18" charset="-128"/>
            </a:endParaRPr>
          </a:p>
          <a:p>
            <a:pPr>
              <a:lnSpc>
                <a:spcPct val="120000"/>
              </a:lnSpc>
            </a:pPr>
            <a:r>
              <a:rPr lang="ja-JP" altLang="ja-JP" sz="3200" dirty="0">
                <a:latin typeface="HGS明朝E" panose="02020900000000000000" pitchFamily="18" charset="-128"/>
                <a:ea typeface="HGS明朝E" panose="02020900000000000000" pitchFamily="18" charset="-128"/>
              </a:rPr>
              <a:t>「不法な植民地支配や侵略戦争遂行に直結した不法行為」を行った企業への「慰謝料請求権」は、請求権協定の枠外</a:t>
            </a:r>
          </a:p>
          <a:p>
            <a:pPr>
              <a:lnSpc>
                <a:spcPct val="120000"/>
              </a:lnSpc>
            </a:pPr>
            <a:endParaRPr lang="ja-JP" altLang="ja-JP" sz="3200" dirty="0">
              <a:latin typeface="HGS明朝E" panose="02020900000000000000" pitchFamily="18" charset="-128"/>
              <a:ea typeface="HGS明朝E" panose="02020900000000000000" pitchFamily="18" charset="-128"/>
            </a:endParaRPr>
          </a:p>
          <a:p>
            <a:pPr>
              <a:lnSpc>
                <a:spcPct val="120000"/>
              </a:lnSpc>
            </a:pPr>
            <a:endParaRPr kumimoji="1" lang="ja-JP" altLang="en-US" sz="3200"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1673622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6730F1E6-C3E5-4059-A02F-55675FDC154E}"/>
              </a:ext>
            </a:extLst>
          </p:cNvPr>
          <p:cNvSpPr>
            <a:spLocks noGrp="1"/>
          </p:cNvSpPr>
          <p:nvPr>
            <p:ph idx="1"/>
          </p:nvPr>
        </p:nvSpPr>
        <p:spPr>
          <a:xfrm>
            <a:off x="838200" y="600075"/>
            <a:ext cx="10515600" cy="5576888"/>
          </a:xfrm>
        </p:spPr>
        <p:txBody>
          <a:bodyPr>
            <a:normAutofit/>
          </a:bodyPr>
          <a:lstStyle/>
          <a:p>
            <a:r>
              <a:rPr lang="ja-JP" altLang="ja-JP" sz="4000" dirty="0">
                <a:latin typeface="HGS明朝E" panose="02020900000000000000" pitchFamily="18" charset="-128"/>
                <a:ea typeface="HGS明朝E" panose="02020900000000000000" pitchFamily="18" charset="-128"/>
              </a:rPr>
              <a:t>植民地支配の不法性を明確に認めていない日本政府から韓国政府に支払われた無償３億ドルは、「慰謝料請求権」に対応するものではないとの判断</a:t>
            </a:r>
            <a:r>
              <a:rPr lang="ja-JP" altLang="en-US" sz="4000" dirty="0">
                <a:latin typeface="HGS明朝E" panose="02020900000000000000" pitchFamily="18" charset="-128"/>
                <a:ea typeface="HGS明朝E" panose="02020900000000000000" pitchFamily="18" charset="-128"/>
              </a:rPr>
              <a:t>。</a:t>
            </a:r>
            <a:endParaRPr lang="ja-JP" altLang="ja-JP" sz="4000" dirty="0">
              <a:latin typeface="HGS明朝E" panose="02020900000000000000" pitchFamily="18" charset="-128"/>
              <a:ea typeface="HGS明朝E" panose="02020900000000000000" pitchFamily="18" charset="-128"/>
            </a:endParaRPr>
          </a:p>
          <a:p>
            <a:endParaRPr kumimoji="1" lang="en-US" altLang="ja-JP" sz="4000" dirty="0">
              <a:latin typeface="HGS明朝E" panose="02020900000000000000" pitchFamily="18" charset="-128"/>
              <a:ea typeface="HGS明朝E" panose="02020900000000000000" pitchFamily="18" charset="-128"/>
            </a:endParaRPr>
          </a:p>
          <a:p>
            <a:r>
              <a:rPr lang="ja-JP" altLang="ja-JP" sz="4000" dirty="0">
                <a:latin typeface="HGS明朝E" panose="02020900000000000000" pitchFamily="18" charset="-128"/>
                <a:ea typeface="HGS明朝E" panose="02020900000000000000" pitchFamily="18" charset="-128"/>
              </a:rPr>
              <a:t>日韓基本条約では、日本による韓国併合に関するすべての条約は「もはや無効」とし、いつから無効なのかを明記せず、両国の判断にまかせるという「玉虫色」の合意</a:t>
            </a:r>
            <a:r>
              <a:rPr lang="ja-JP" altLang="en-US" sz="4000" dirty="0">
                <a:latin typeface="HGS明朝E" panose="02020900000000000000" pitchFamily="18" charset="-128"/>
                <a:ea typeface="HGS明朝E" panose="02020900000000000000" pitchFamily="18" charset="-128"/>
              </a:rPr>
              <a:t>。</a:t>
            </a:r>
            <a:endParaRPr lang="ja-JP" altLang="ja-JP" sz="4000"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629736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5A011645-22EC-4D75-9A1C-72131D707BD8}"/>
              </a:ext>
            </a:extLst>
          </p:cNvPr>
          <p:cNvSpPr>
            <a:spLocks noGrp="1"/>
          </p:cNvSpPr>
          <p:nvPr>
            <p:ph idx="1"/>
          </p:nvPr>
        </p:nvSpPr>
        <p:spPr>
          <a:xfrm>
            <a:off x="838200" y="1825625"/>
            <a:ext cx="10515600" cy="4351338"/>
          </a:xfrm>
        </p:spPr>
        <p:txBody>
          <a:bodyPr>
            <a:normAutofit/>
          </a:bodyPr>
          <a:lstStyle/>
          <a:p>
            <a:r>
              <a:rPr lang="ja-JP" altLang="ja-JP" sz="4800" dirty="0">
                <a:latin typeface="HGS明朝E" panose="02020900000000000000" pitchFamily="18" charset="-128"/>
                <a:ea typeface="HGS明朝E" panose="02020900000000000000" pitchFamily="18" charset="-128"/>
              </a:rPr>
              <a:t>当時の朴正煕大統領が間違っていた、と現政権は考え、大法院は考えている</a:t>
            </a:r>
            <a:r>
              <a:rPr lang="ja-JP" altLang="en-US" sz="4800" dirty="0">
                <a:latin typeface="HGS明朝E" panose="02020900000000000000" pitchFamily="18" charset="-128"/>
                <a:ea typeface="HGS明朝E" panose="02020900000000000000" pitchFamily="18" charset="-128"/>
              </a:rPr>
              <a:t>。</a:t>
            </a:r>
            <a:endParaRPr lang="ja-JP" altLang="ja-JP" sz="4800" dirty="0">
              <a:latin typeface="HGS明朝E" panose="02020900000000000000" pitchFamily="18" charset="-128"/>
              <a:ea typeface="HGS明朝E" panose="02020900000000000000" pitchFamily="18" charset="-128"/>
            </a:endParaRPr>
          </a:p>
        </p:txBody>
      </p:sp>
      <p:pic>
        <p:nvPicPr>
          <p:cNvPr id="2050" name="Picture 2" descr="ãæ´æ­£çå¤§çµ±é ãã®ç»åæ¤ç´¢çµæ">
            <a:extLst>
              <a:ext uri="{FF2B5EF4-FFF2-40B4-BE49-F238E27FC236}">
                <a16:creationId xmlns:a16="http://schemas.microsoft.com/office/drawing/2014/main" xmlns="" id="{F146A62F-1D25-471C-B4AC-D26BD6641A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471863"/>
            <a:ext cx="4381500" cy="270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870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519</Words>
  <Application>Microsoft Office PowerPoint</Application>
  <PresentationFormat>ユーザー設定</PresentationFormat>
  <Paragraphs>38</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日韓関係の「危機」 韓国大法院判決</vt:lpstr>
      <vt:lpstr>慰安婦問題より深刻、元徴用工判決</vt:lpstr>
      <vt:lpstr>判決のポイント</vt:lpstr>
      <vt:lpstr>何故、深刻なのか</vt:lpstr>
      <vt:lpstr>朝日新聞　１０月３１日　社説</vt:lpstr>
      <vt:lpstr>木宮正史・東大教授　 朝鮮日報のインタビュー（１１月５日）</vt:lpstr>
      <vt:lpstr>判決の争点 </vt:lpstr>
      <vt:lpstr>PowerPoint プレゼンテーション</vt:lpstr>
      <vt:lpstr>PowerPoint プレゼンテーション</vt:lpstr>
      <vt:lpstr>今後の展開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日韓関係の「危機」 韓国大法院判決</dc:title>
  <dc:creator>watanabe yoshio</dc:creator>
  <cp:lastModifiedBy>user</cp:lastModifiedBy>
  <cp:revision>10</cp:revision>
  <cp:lastPrinted>2018-11-06T05:41:48Z</cp:lastPrinted>
  <dcterms:created xsi:type="dcterms:W3CDTF">2018-11-06T04:32:44Z</dcterms:created>
  <dcterms:modified xsi:type="dcterms:W3CDTF">2018-11-06T09:19:35Z</dcterms:modified>
</cp:coreProperties>
</file>