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102" d="100"/>
          <a:sy n="102" d="100"/>
        </p:scale>
        <p:origin x="13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38E682-9625-4559-8CFA-7106E313226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733FB32-B9E1-49C0-B90E-8CE1BE867D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5ABCE35-8129-4483-8CC9-B6B4CFF569D7}"/>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5" name="フッター プレースホルダー 4">
            <a:extLst>
              <a:ext uri="{FF2B5EF4-FFF2-40B4-BE49-F238E27FC236}">
                <a16:creationId xmlns:a16="http://schemas.microsoft.com/office/drawing/2014/main" id="{7B998969-8FBF-4F89-808B-E7706F82F6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14E049-055E-4D4F-8F71-24AEE68010B0}"/>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228094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F8F724-383B-41F6-A12D-46B14400618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257815-87A6-4A2A-8410-DEF871D2546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019353-8D55-415F-93C2-EA10B6896BCA}"/>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5" name="フッター プレースホルダー 4">
            <a:extLst>
              <a:ext uri="{FF2B5EF4-FFF2-40B4-BE49-F238E27FC236}">
                <a16:creationId xmlns:a16="http://schemas.microsoft.com/office/drawing/2014/main" id="{BB364DCC-4E9B-4D9F-94AD-E3E876D740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50751B-2B19-4BC5-A19B-AA53E18E308D}"/>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16383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31B57C7-0F51-421E-AAD3-FC8D0891648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4CE479-17B5-4E3A-B1C1-27C4136F64F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BDD5F5-F9CE-47AE-9281-58CDFB5426FD}"/>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5" name="フッター プレースホルダー 4">
            <a:extLst>
              <a:ext uri="{FF2B5EF4-FFF2-40B4-BE49-F238E27FC236}">
                <a16:creationId xmlns:a16="http://schemas.microsoft.com/office/drawing/2014/main" id="{F2DC655A-9949-4E45-8508-12C6477741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E40043-D617-4681-84F8-C6B6BD3CDBD1}"/>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2142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183B90-93FB-4DBA-AC0A-B96B964D12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ACC173-85E3-47FF-AC8B-C7F1568843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DDE475-3C07-491E-8ABA-64CA791C778E}"/>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5" name="フッター プレースホルダー 4">
            <a:extLst>
              <a:ext uri="{FF2B5EF4-FFF2-40B4-BE49-F238E27FC236}">
                <a16:creationId xmlns:a16="http://schemas.microsoft.com/office/drawing/2014/main" id="{9F03ADD3-5B0F-473C-9BA4-162E8DAD3F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B77DEF-7572-4C17-B2AC-C96A1A942E2A}"/>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198115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60EA1-E1D3-4054-A15F-8088F7E8F20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F5464E-FE85-43F6-B50B-054F094BB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AA65BA-D774-42CC-A6B9-9B95B0094E93}"/>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5" name="フッター プレースホルダー 4">
            <a:extLst>
              <a:ext uri="{FF2B5EF4-FFF2-40B4-BE49-F238E27FC236}">
                <a16:creationId xmlns:a16="http://schemas.microsoft.com/office/drawing/2014/main" id="{17B4AEDD-83FF-4FE6-B94F-45F7EC6E21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8B3B6F-3FFE-4DB4-A20E-A39EBDE11692}"/>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308123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29A66B-7914-4612-897A-9B6C395EBD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547ACE-84E9-48BF-86B4-B7B465EBEB8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DB03AB-111D-48DA-9E93-54A4035C8AF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8CBD9E8-421B-4C37-B76B-B5D2C7BD28DF}"/>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6" name="フッター プレースホルダー 5">
            <a:extLst>
              <a:ext uri="{FF2B5EF4-FFF2-40B4-BE49-F238E27FC236}">
                <a16:creationId xmlns:a16="http://schemas.microsoft.com/office/drawing/2014/main" id="{4C446996-5640-4199-BFC0-C1AF2B1F28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8A1C694-6A92-4EFD-9353-F1FE311897A6}"/>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367894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69ABAA-C5A1-4A6A-B862-B208141A42B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56DDD9-2BA0-4F0A-A083-9289CC9A9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331A4EB-6ECB-4F3B-A1FD-A7C9D5BA293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159A0A3-45A1-46BD-8827-A86DEDD82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43D746-B305-492C-9E31-0E9A52BC0C8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3FB318-D923-4E5B-A601-0D953372C58F}"/>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8" name="フッター プレースホルダー 7">
            <a:extLst>
              <a:ext uri="{FF2B5EF4-FFF2-40B4-BE49-F238E27FC236}">
                <a16:creationId xmlns:a16="http://schemas.microsoft.com/office/drawing/2014/main" id="{F367AA91-5D84-4A6A-BE26-704117A382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6244EBC-17B8-4140-8040-761D110D9BE3}"/>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93569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E21F86-42AC-40B5-8706-2DF7B40F489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9F00E85-4F5D-49A6-A4DC-551FEFF74F51}"/>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4" name="フッター プレースホルダー 3">
            <a:extLst>
              <a:ext uri="{FF2B5EF4-FFF2-40B4-BE49-F238E27FC236}">
                <a16:creationId xmlns:a16="http://schemas.microsoft.com/office/drawing/2014/main" id="{1957BC95-C9EE-47AD-8212-8D05A96F723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562E9ED-539C-4622-9135-122E33D78ABB}"/>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197886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F9BB1C-0FAB-4564-BFF9-27FE57F5BB78}"/>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3" name="フッター プレースホルダー 2">
            <a:extLst>
              <a:ext uri="{FF2B5EF4-FFF2-40B4-BE49-F238E27FC236}">
                <a16:creationId xmlns:a16="http://schemas.microsoft.com/office/drawing/2014/main" id="{42BA4ABF-0C45-4BAF-8490-BCC8277D5A6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28EA84E-B736-445D-8719-D3A01AB4A3FE}"/>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155784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3A92C-4C8E-4CFA-AC70-49E7A7E2A0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FFFD9D-38BD-42EF-9659-F8EDD70B2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E1EB9B-1FA9-41ED-BF7C-BDBA84D1C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B1350C-0AFC-4BF5-B601-EDE0798A7A77}"/>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6" name="フッター プレースホルダー 5">
            <a:extLst>
              <a:ext uri="{FF2B5EF4-FFF2-40B4-BE49-F238E27FC236}">
                <a16:creationId xmlns:a16="http://schemas.microsoft.com/office/drawing/2014/main" id="{F63B7229-4EC2-4EE7-839A-7465B1D622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F611B3-EC17-4683-A092-FEDB8589E92B}"/>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303858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956FA8-001D-4E72-BDA2-8740A6614B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2F56FEB-FD74-4A4D-8876-7D7FCC378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7886418-0437-45A8-BE7F-ECECC54A3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22B70A8-64B6-4C1B-AAA1-CAB0E2216A6C}"/>
              </a:ext>
            </a:extLst>
          </p:cNvPr>
          <p:cNvSpPr>
            <a:spLocks noGrp="1"/>
          </p:cNvSpPr>
          <p:nvPr>
            <p:ph type="dt" sz="half" idx="10"/>
          </p:nvPr>
        </p:nvSpPr>
        <p:spPr/>
        <p:txBody>
          <a:bodyPr/>
          <a:lstStyle/>
          <a:p>
            <a:fld id="{24174051-C6F4-44C3-BEE0-CE6B296CA84F}" type="datetimeFigureOut">
              <a:rPr kumimoji="1" lang="ja-JP" altLang="en-US" smtClean="0"/>
              <a:t>2019/2/8</a:t>
            </a:fld>
            <a:endParaRPr kumimoji="1" lang="ja-JP" altLang="en-US"/>
          </a:p>
        </p:txBody>
      </p:sp>
      <p:sp>
        <p:nvSpPr>
          <p:cNvPr id="6" name="フッター プレースホルダー 5">
            <a:extLst>
              <a:ext uri="{FF2B5EF4-FFF2-40B4-BE49-F238E27FC236}">
                <a16:creationId xmlns:a16="http://schemas.microsoft.com/office/drawing/2014/main" id="{A9113E21-F323-4CE4-8D66-BD3E02A7FD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1FB67D-FC11-419A-A5B6-5B16D2E6C60A}"/>
              </a:ext>
            </a:extLst>
          </p:cNvPr>
          <p:cNvSpPr>
            <a:spLocks noGrp="1"/>
          </p:cNvSpPr>
          <p:nvPr>
            <p:ph type="sldNum" sz="quarter" idx="12"/>
          </p:nvPr>
        </p:nvSpPr>
        <p:spPr/>
        <p:txBody>
          <a:body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7476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8AEE76-F36D-4E4B-A563-B806FCE98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0F5AC5-4A2A-4202-B327-319B7196C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4DEF9F-9564-4160-B71B-C19EE24C3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74051-C6F4-44C3-BEE0-CE6B296CA84F}" type="datetimeFigureOut">
              <a:rPr kumimoji="1" lang="ja-JP" altLang="en-US" smtClean="0"/>
              <a:t>2019/2/8</a:t>
            </a:fld>
            <a:endParaRPr kumimoji="1" lang="ja-JP" altLang="en-US"/>
          </a:p>
        </p:txBody>
      </p:sp>
      <p:sp>
        <p:nvSpPr>
          <p:cNvPr id="5" name="フッター プレースホルダー 4">
            <a:extLst>
              <a:ext uri="{FF2B5EF4-FFF2-40B4-BE49-F238E27FC236}">
                <a16:creationId xmlns:a16="http://schemas.microsoft.com/office/drawing/2014/main" id="{954CEFE2-7FC3-4D1D-9CA4-C836E34C4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D64F5B2-807E-4B4D-9727-EEB9C24BF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60E11-F5CD-4390-A948-74AC6A1D42FA}" type="slidenum">
              <a:rPr kumimoji="1" lang="ja-JP" altLang="en-US" smtClean="0"/>
              <a:t>‹#›</a:t>
            </a:fld>
            <a:endParaRPr kumimoji="1" lang="ja-JP" altLang="en-US"/>
          </a:p>
        </p:txBody>
      </p:sp>
    </p:spTree>
    <p:extLst>
      <p:ext uri="{BB962C8B-B14F-4D97-AF65-F5344CB8AC3E}">
        <p14:creationId xmlns:p14="http://schemas.microsoft.com/office/powerpoint/2010/main" val="92848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8911A-AA89-4469-B069-9F5154C9626E}"/>
              </a:ext>
            </a:extLst>
          </p:cNvPr>
          <p:cNvSpPr>
            <a:spLocks noGrp="1"/>
          </p:cNvSpPr>
          <p:nvPr>
            <p:ph type="ctrTitle"/>
          </p:nvPr>
        </p:nvSpPr>
        <p:spPr/>
        <p:txBody>
          <a:bodyPr/>
          <a:lstStyle/>
          <a:p>
            <a:r>
              <a:rPr kumimoji="1" lang="ja-JP" altLang="en-US" dirty="0">
                <a:latin typeface="HGP明朝E" panose="02020900000000000000" pitchFamily="18" charset="-128"/>
                <a:ea typeface="HGP明朝E" panose="02020900000000000000" pitchFamily="18" charset="-128"/>
              </a:rPr>
              <a:t>中朝はトランプを狙う</a:t>
            </a:r>
          </a:p>
        </p:txBody>
      </p:sp>
      <p:sp>
        <p:nvSpPr>
          <p:cNvPr id="3" name="字幕 2">
            <a:extLst>
              <a:ext uri="{FF2B5EF4-FFF2-40B4-BE49-F238E27FC236}">
                <a16:creationId xmlns:a16="http://schemas.microsoft.com/office/drawing/2014/main" id="{21C17232-FDCE-4155-830B-B8F79062C211}"/>
              </a:ext>
            </a:extLst>
          </p:cNvPr>
          <p:cNvSpPr>
            <a:spLocks noGrp="1"/>
          </p:cNvSpPr>
          <p:nvPr>
            <p:ph type="subTitle" idx="1"/>
          </p:nvPr>
        </p:nvSpPr>
        <p:spPr>
          <a:xfrm>
            <a:off x="1524000" y="4079875"/>
            <a:ext cx="9144000" cy="1655762"/>
          </a:xfrm>
        </p:spPr>
        <p:txBody>
          <a:bodyPr/>
          <a:lstStyle/>
          <a:p>
            <a:r>
              <a:rPr kumimoji="1" lang="ja-JP" altLang="en-US" sz="4000" dirty="0">
                <a:latin typeface="HGP明朝E" panose="02020900000000000000" pitchFamily="18" charset="-128"/>
                <a:ea typeface="HGP明朝E" panose="02020900000000000000" pitchFamily="18" charset="-128"/>
              </a:rPr>
              <a:t>情報パック２月号</a:t>
            </a: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82917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E67F3-2712-4AD1-A576-607457B91D21}"/>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２月　きわめて重要なひと月に</a:t>
            </a:r>
          </a:p>
        </p:txBody>
      </p:sp>
      <p:pic>
        <p:nvPicPr>
          <p:cNvPr id="6" name="コンテンツ プレースホルダー 5">
            <a:extLst>
              <a:ext uri="{FF2B5EF4-FFF2-40B4-BE49-F238E27FC236}">
                <a16:creationId xmlns:a16="http://schemas.microsoft.com/office/drawing/2014/main" id="{1E8327A3-2CC7-4B7F-B9BD-D15C609448ED}"/>
              </a:ext>
            </a:extLst>
          </p:cNvPr>
          <p:cNvPicPr>
            <a:picLocks noGrp="1" noChangeAspect="1"/>
          </p:cNvPicPr>
          <p:nvPr>
            <p:ph sz="half" idx="1"/>
          </p:nvPr>
        </p:nvPicPr>
        <p:blipFill>
          <a:blip r:embed="rId2"/>
          <a:stretch>
            <a:fillRect/>
          </a:stretch>
        </p:blipFill>
        <p:spPr>
          <a:xfrm>
            <a:off x="838200" y="2599671"/>
            <a:ext cx="5181600" cy="2803245"/>
          </a:xfrm>
          <a:prstGeom prst="rect">
            <a:avLst/>
          </a:prstGeom>
        </p:spPr>
      </p:pic>
      <p:pic>
        <p:nvPicPr>
          <p:cNvPr id="7" name="コンテンツ プレースホルダー 6">
            <a:extLst>
              <a:ext uri="{FF2B5EF4-FFF2-40B4-BE49-F238E27FC236}">
                <a16:creationId xmlns:a16="http://schemas.microsoft.com/office/drawing/2014/main" id="{F6B479AF-6AF5-4484-9680-2C7066820883}"/>
              </a:ext>
            </a:extLst>
          </p:cNvPr>
          <p:cNvPicPr>
            <a:picLocks noGrp="1" noChangeAspect="1"/>
          </p:cNvPicPr>
          <p:nvPr>
            <p:ph sz="half" idx="2"/>
          </p:nvPr>
        </p:nvPicPr>
        <p:blipFill>
          <a:blip r:embed="rId3"/>
          <a:stretch>
            <a:fillRect/>
          </a:stretch>
        </p:blipFill>
        <p:spPr>
          <a:xfrm>
            <a:off x="6172200" y="2599671"/>
            <a:ext cx="5606490" cy="2803245"/>
          </a:xfrm>
          <a:prstGeom prst="rect">
            <a:avLst/>
          </a:prstGeom>
        </p:spPr>
      </p:pic>
    </p:spTree>
    <p:extLst>
      <p:ext uri="{BB962C8B-B14F-4D97-AF65-F5344CB8AC3E}">
        <p14:creationId xmlns:p14="http://schemas.microsoft.com/office/powerpoint/2010/main" val="49865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0C3AD-7D90-4BE8-B7E2-4B2DE50DF8CE}"/>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米朝首脳会談　第二回目</a:t>
            </a:r>
          </a:p>
        </p:txBody>
      </p:sp>
      <p:sp>
        <p:nvSpPr>
          <p:cNvPr id="5" name="コンテンツ プレースホルダー 4">
            <a:extLst>
              <a:ext uri="{FF2B5EF4-FFF2-40B4-BE49-F238E27FC236}">
                <a16:creationId xmlns:a16="http://schemas.microsoft.com/office/drawing/2014/main" id="{698418FB-2AEB-4977-BDC0-6442C7D4E830}"/>
              </a:ext>
            </a:extLst>
          </p:cNvPr>
          <p:cNvSpPr>
            <a:spLocks noGrp="1"/>
          </p:cNvSpPr>
          <p:nvPr>
            <p:ph idx="1"/>
          </p:nvPr>
        </p:nvSpPr>
        <p:spPr/>
        <p:txBody>
          <a:bodyPr/>
          <a:lstStyle/>
          <a:p>
            <a:r>
              <a:rPr kumimoji="1" lang="ja-JP" altLang="en-US" dirty="0">
                <a:latin typeface="HGP明朝E" panose="02020900000000000000" pitchFamily="18" charset="-128"/>
                <a:ea typeface="HGP明朝E" panose="02020900000000000000" pitchFamily="18" charset="-128"/>
              </a:rPr>
              <a:t>場所　ベトナム・ダナン</a:t>
            </a:r>
            <a:endParaRPr kumimoji="1" lang="en-US" altLang="ja-JP" dirty="0">
              <a:latin typeface="HGP明朝E" panose="02020900000000000000" pitchFamily="18" charset="-128"/>
              <a:ea typeface="HGP明朝E" panose="02020900000000000000" pitchFamily="18" charset="-128"/>
            </a:endParaRPr>
          </a:p>
          <a:p>
            <a:endParaRPr kumimoji="1"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主張　</a:t>
            </a:r>
            <a:r>
              <a:rPr kumimoji="1" lang="ja-JP" altLang="en-US" dirty="0">
                <a:latin typeface="HGP明朝E" panose="02020900000000000000" pitchFamily="18" charset="-128"/>
                <a:ea typeface="HGP明朝E" panose="02020900000000000000" pitchFamily="18" charset="-128"/>
              </a:rPr>
              <a:t>隔たりが大きい米朝</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米国「北の核開発全容申告と検証に関する合意」</a:t>
            </a:r>
            <a:endParaRPr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北朝鮮「終戦宣言、制裁緩和」</a:t>
            </a:r>
            <a:endParaRPr kumimoji="1" lang="en-US" altLang="ja-JP" dirty="0">
              <a:latin typeface="HGP明朝E" panose="02020900000000000000" pitchFamily="18" charset="-128"/>
              <a:ea typeface="HGP明朝E" panose="02020900000000000000" pitchFamily="18" charset="-128"/>
            </a:endParaRPr>
          </a:p>
          <a:p>
            <a:pPr lvl="1"/>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金英哲党副委員長　１月１７日訪米　同じ主張を繰り返す</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担当者の変更</a:t>
            </a:r>
            <a:endParaRPr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崔善姫外務次官から金赫哲元スペイン大使へ</a:t>
            </a:r>
          </a:p>
        </p:txBody>
      </p:sp>
      <p:pic>
        <p:nvPicPr>
          <p:cNvPr id="6" name="図 5">
            <a:extLst>
              <a:ext uri="{FF2B5EF4-FFF2-40B4-BE49-F238E27FC236}">
                <a16:creationId xmlns:a16="http://schemas.microsoft.com/office/drawing/2014/main" id="{A20216F1-6289-4C6F-B18C-C5D144065714}"/>
              </a:ext>
            </a:extLst>
          </p:cNvPr>
          <p:cNvPicPr>
            <a:picLocks noChangeAspect="1"/>
          </p:cNvPicPr>
          <p:nvPr/>
        </p:nvPicPr>
        <p:blipFill>
          <a:blip r:embed="rId2"/>
          <a:stretch>
            <a:fillRect/>
          </a:stretch>
        </p:blipFill>
        <p:spPr>
          <a:xfrm>
            <a:off x="8371944" y="450424"/>
            <a:ext cx="3514401" cy="3343701"/>
          </a:xfrm>
          <a:prstGeom prst="rect">
            <a:avLst/>
          </a:prstGeom>
        </p:spPr>
      </p:pic>
    </p:spTree>
    <p:extLst>
      <p:ext uri="{BB962C8B-B14F-4D97-AF65-F5344CB8AC3E}">
        <p14:creationId xmlns:p14="http://schemas.microsoft.com/office/powerpoint/2010/main" val="333673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3B6E3-C1A7-4E7F-AC75-E17E0CBF1E29}"/>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米中首脳会談（ベトナム・ダナン？）</a:t>
            </a:r>
          </a:p>
        </p:txBody>
      </p:sp>
      <p:sp>
        <p:nvSpPr>
          <p:cNvPr id="3" name="コンテンツ プレースホルダー 2">
            <a:extLst>
              <a:ext uri="{FF2B5EF4-FFF2-40B4-BE49-F238E27FC236}">
                <a16:creationId xmlns:a16="http://schemas.microsoft.com/office/drawing/2014/main" id="{4EE04244-A677-4B78-8977-5B0A63EEF975}"/>
              </a:ext>
            </a:extLst>
          </p:cNvPr>
          <p:cNvSpPr>
            <a:spLocks noGrp="1"/>
          </p:cNvSpPr>
          <p:nvPr>
            <p:ph idx="1"/>
          </p:nvPr>
        </p:nvSpPr>
        <p:spPr/>
        <p:txBody>
          <a:bodyPr/>
          <a:lstStyle/>
          <a:p>
            <a:r>
              <a:rPr kumimoji="1" lang="ja-JP" altLang="en-US" dirty="0">
                <a:latin typeface="HGP明朝E" panose="02020900000000000000" pitchFamily="18" charset="-128"/>
                <a:ea typeface="HGP明朝E" panose="02020900000000000000" pitchFamily="18" charset="-128"/>
              </a:rPr>
              <a:t>米中首脳会談</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昨年１２月１日　９０日の交渉期間（３月１日）</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昨年９月、２０００億ドル分の輸入品に２５％の関税を</a:t>
            </a:r>
            <a:endParaRPr lang="en-US" altLang="ja-JP" dirty="0">
              <a:latin typeface="HGP明朝E" panose="02020900000000000000" pitchFamily="18" charset="-128"/>
              <a:ea typeface="HGP明朝E" panose="02020900000000000000" pitchFamily="18" charset="-128"/>
            </a:endParaRPr>
          </a:p>
          <a:p>
            <a:endParaRPr kumimoji="1"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実務者協議（１月７日）</a:t>
            </a:r>
            <a:endParaRPr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閣僚級協議（１月３０～３１日）</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ライトハイザーＵＳＴＲ代表と劉鶴副首相</a:t>
            </a:r>
            <a:endParaRPr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構造問題を論議</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２月中に米中首脳会談を呼び掛けた　合意へ</a:t>
            </a:r>
            <a:endParaRPr kumimoji="1" lang="ja-JP" altLang="en-US" dirty="0">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5E843CA9-358C-4D64-88A0-8BAF88F8DC5A}"/>
              </a:ext>
            </a:extLst>
          </p:cNvPr>
          <p:cNvPicPr>
            <a:picLocks noChangeAspect="1"/>
          </p:cNvPicPr>
          <p:nvPr/>
        </p:nvPicPr>
        <p:blipFill>
          <a:blip r:embed="rId2"/>
          <a:stretch>
            <a:fillRect/>
          </a:stretch>
        </p:blipFill>
        <p:spPr>
          <a:xfrm>
            <a:off x="7627677" y="3414713"/>
            <a:ext cx="2095500" cy="2762250"/>
          </a:xfrm>
          <a:prstGeom prst="rect">
            <a:avLst/>
          </a:prstGeom>
        </p:spPr>
      </p:pic>
      <p:pic>
        <p:nvPicPr>
          <p:cNvPr id="5" name="図 4">
            <a:extLst>
              <a:ext uri="{FF2B5EF4-FFF2-40B4-BE49-F238E27FC236}">
                <a16:creationId xmlns:a16="http://schemas.microsoft.com/office/drawing/2014/main" id="{6B4951F2-65A3-4166-ABE5-212EBCC7B101}"/>
              </a:ext>
            </a:extLst>
          </p:cNvPr>
          <p:cNvPicPr>
            <a:picLocks noChangeAspect="1"/>
          </p:cNvPicPr>
          <p:nvPr/>
        </p:nvPicPr>
        <p:blipFill>
          <a:blip r:embed="rId3"/>
          <a:stretch>
            <a:fillRect/>
          </a:stretch>
        </p:blipFill>
        <p:spPr>
          <a:xfrm>
            <a:off x="10100292" y="3414713"/>
            <a:ext cx="1841500" cy="2762250"/>
          </a:xfrm>
          <a:prstGeom prst="rect">
            <a:avLst/>
          </a:prstGeom>
        </p:spPr>
      </p:pic>
    </p:spTree>
    <p:extLst>
      <p:ext uri="{BB962C8B-B14F-4D97-AF65-F5344CB8AC3E}">
        <p14:creationId xmlns:p14="http://schemas.microsoft.com/office/powerpoint/2010/main" val="210471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3C208E1-EA5F-402C-AECA-2A73611B1D7F}"/>
              </a:ext>
            </a:extLst>
          </p:cNvPr>
          <p:cNvSpPr txBox="1"/>
          <p:nvPr/>
        </p:nvSpPr>
        <p:spPr>
          <a:xfrm>
            <a:off x="1119116" y="920621"/>
            <a:ext cx="9908275" cy="4401205"/>
          </a:xfrm>
          <a:prstGeom prst="rect">
            <a:avLst/>
          </a:prstGeom>
          <a:noFill/>
        </p:spPr>
        <p:txBody>
          <a:bodyPr wrap="square" rtlCol="0">
            <a:spAutoFit/>
          </a:bodyPr>
          <a:lstStyle/>
          <a:p>
            <a:r>
              <a:rPr kumimoji="1" lang="ja-JP" altLang="en-US" sz="4000" dirty="0">
                <a:latin typeface="HGP明朝E" panose="02020900000000000000" pitchFamily="18" charset="-128"/>
                <a:ea typeface="HGP明朝E" panose="02020900000000000000" pitchFamily="18" charset="-128"/>
              </a:rPr>
              <a:t>米国</a:t>
            </a:r>
            <a:endParaRPr kumimoji="1" lang="en-US" altLang="ja-JP" sz="4000" dirty="0">
              <a:latin typeface="HGP明朝E" panose="02020900000000000000" pitchFamily="18" charset="-128"/>
              <a:ea typeface="HGP明朝E" panose="02020900000000000000" pitchFamily="18" charset="-128"/>
            </a:endParaRPr>
          </a:p>
          <a:p>
            <a:r>
              <a:rPr lang="ja-JP" altLang="en-US" sz="4000" dirty="0">
                <a:latin typeface="HGP明朝E" panose="02020900000000000000" pitchFamily="18" charset="-128"/>
                <a:ea typeface="HGP明朝E" panose="02020900000000000000" pitchFamily="18" charset="-128"/>
              </a:rPr>
              <a:t>中朝に対して構造的、全体的変更を求めている</a:t>
            </a:r>
            <a:endParaRPr kumimoji="1" lang="en-US" altLang="ja-JP" sz="4000" dirty="0">
              <a:latin typeface="HGP明朝E" panose="02020900000000000000" pitchFamily="18" charset="-128"/>
              <a:ea typeface="HGP明朝E" panose="02020900000000000000" pitchFamily="18" charset="-128"/>
            </a:endParaRPr>
          </a:p>
          <a:p>
            <a:endParaRPr lang="en-US" altLang="ja-JP" sz="4000" dirty="0">
              <a:latin typeface="HGP明朝E" panose="02020900000000000000" pitchFamily="18" charset="-128"/>
              <a:ea typeface="HGP明朝E" panose="02020900000000000000" pitchFamily="18" charset="-128"/>
            </a:endParaRPr>
          </a:p>
          <a:p>
            <a:r>
              <a:rPr kumimoji="1" lang="ja-JP" altLang="en-US" sz="4000" dirty="0">
                <a:latin typeface="HGP明朝E" panose="02020900000000000000" pitchFamily="18" charset="-128"/>
                <a:ea typeface="HGP明朝E" panose="02020900000000000000" pitchFamily="18" charset="-128"/>
              </a:rPr>
              <a:t>中朝</a:t>
            </a:r>
            <a:endParaRPr kumimoji="1" lang="en-US" altLang="ja-JP" sz="4000" dirty="0">
              <a:latin typeface="HGP明朝E" panose="02020900000000000000" pitchFamily="18" charset="-128"/>
              <a:ea typeface="HGP明朝E" panose="02020900000000000000" pitchFamily="18" charset="-128"/>
            </a:endParaRPr>
          </a:p>
          <a:p>
            <a:r>
              <a:rPr kumimoji="1" lang="ja-JP" altLang="en-US" sz="4000" dirty="0">
                <a:latin typeface="HGP明朝E" panose="02020900000000000000" pitchFamily="18" charset="-128"/>
                <a:ea typeface="HGP明朝E" panose="02020900000000000000" pitchFamily="18" charset="-128"/>
              </a:rPr>
              <a:t>ターゲットをトランプ大統領に絞っている。</a:t>
            </a:r>
            <a:r>
              <a:rPr lang="ja-JP" altLang="en-US" sz="4000" dirty="0">
                <a:latin typeface="HGP明朝E" panose="02020900000000000000" pitchFamily="18" charset="-128"/>
                <a:ea typeface="HGP明朝E" panose="02020900000000000000" pitchFamily="18" charset="-128"/>
              </a:rPr>
              <a:t>妥協をねらう</a:t>
            </a:r>
            <a:endParaRPr kumimoji="1" lang="ja-JP" altLang="en-US" sz="4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60582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F01777-5F7B-44F3-A4F4-7F0BE4545498}"/>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トランプ大統領の同盟観</a:t>
            </a:r>
          </a:p>
        </p:txBody>
      </p:sp>
      <p:sp>
        <p:nvSpPr>
          <p:cNvPr id="3" name="コンテンツ プレースホルダー 2">
            <a:extLst>
              <a:ext uri="{FF2B5EF4-FFF2-40B4-BE49-F238E27FC236}">
                <a16:creationId xmlns:a16="http://schemas.microsoft.com/office/drawing/2014/main" id="{3BA45AB4-4F5B-4679-8B1D-4AFD4A9CEF71}"/>
              </a:ext>
            </a:extLst>
          </p:cNvPr>
          <p:cNvSpPr>
            <a:spLocks noGrp="1"/>
          </p:cNvSpPr>
          <p:nvPr>
            <p:ph idx="1"/>
          </p:nvPr>
        </p:nvSpPr>
        <p:spPr>
          <a:xfrm>
            <a:off x="838200" y="1569493"/>
            <a:ext cx="10515600" cy="4923382"/>
          </a:xfrm>
        </p:spPr>
        <p:txBody>
          <a:bodyPr>
            <a:normAutofit/>
          </a:bodyPr>
          <a:lstStyle/>
          <a:p>
            <a:r>
              <a:rPr kumimoji="1" lang="ja-JP" altLang="en-US" dirty="0">
                <a:latin typeface="HGP明朝E" panose="02020900000000000000" pitchFamily="18" charset="-128"/>
                <a:ea typeface="HGP明朝E" panose="02020900000000000000" pitchFamily="18" charset="-128"/>
              </a:rPr>
              <a:t>冷戦時代、</a:t>
            </a:r>
            <a:r>
              <a:rPr lang="ja-JP" altLang="en-US" dirty="0">
                <a:latin typeface="HGP明朝E" panose="02020900000000000000" pitchFamily="18" charset="-128"/>
                <a:ea typeface="HGP明朝E" panose="02020900000000000000" pitchFamily="18" charset="-128"/>
              </a:rPr>
              <a:t>ポスト冷戦時代、</a:t>
            </a:r>
            <a:r>
              <a:rPr kumimoji="1" lang="ja-JP" altLang="en-US" dirty="0">
                <a:latin typeface="HGP明朝E" panose="02020900000000000000" pitchFamily="18" charset="-128"/>
                <a:ea typeface="HGP明朝E" panose="02020900000000000000" pitchFamily="18" charset="-128"/>
              </a:rPr>
              <a:t>米中新冷戦時代</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ＮＡＴＯへの要請　韓国への分担金増加要求</a:t>
            </a:r>
            <a:endParaRPr lang="en-US" altLang="ja-JP" dirty="0">
              <a:latin typeface="HGP明朝E" panose="02020900000000000000" pitchFamily="18" charset="-128"/>
              <a:ea typeface="HGP明朝E" panose="02020900000000000000" pitchFamily="18" charset="-128"/>
            </a:endParaRPr>
          </a:p>
          <a:p>
            <a:endParaRPr kumimoji="1" lang="en-US" altLang="ja-JP" dirty="0">
              <a:latin typeface="HGP明朝E" panose="02020900000000000000" pitchFamily="18" charset="-128"/>
              <a:ea typeface="HGP明朝E" panose="02020900000000000000" pitchFamily="18" charset="-128"/>
            </a:endParaRPr>
          </a:p>
          <a:p>
            <a:r>
              <a:rPr lang="ja-JP" altLang="ja-JP" dirty="0">
                <a:latin typeface="HGP明朝E" panose="02020900000000000000" pitchFamily="18" charset="-128"/>
                <a:ea typeface="HGP明朝E" panose="02020900000000000000" pitchFamily="18" charset="-128"/>
              </a:rPr>
              <a:t>第</a:t>
            </a:r>
            <a:r>
              <a:rPr lang="en-US" altLang="ja-JP" dirty="0">
                <a:latin typeface="HGP明朝E" panose="02020900000000000000" pitchFamily="18" charset="-128"/>
                <a:ea typeface="HGP明朝E" panose="02020900000000000000" pitchFamily="18" charset="-128"/>
              </a:rPr>
              <a:t>72</a:t>
            </a:r>
            <a:r>
              <a:rPr lang="ja-JP" altLang="ja-JP" dirty="0">
                <a:latin typeface="HGP明朝E" panose="02020900000000000000" pitchFamily="18" charset="-128"/>
                <a:ea typeface="HGP明朝E" panose="02020900000000000000" pitchFamily="18" charset="-128"/>
              </a:rPr>
              <a:t>回国連総会（１７年）声明</a:t>
            </a:r>
            <a:r>
              <a:rPr lang="ja-JP" altLang="en-US" dirty="0">
                <a:latin typeface="HGP明朝E" panose="02020900000000000000" pitchFamily="18" charset="-128"/>
                <a:ea typeface="HGP明朝E" panose="02020900000000000000" pitchFamily="18" charset="-128"/>
              </a:rPr>
              <a:t>　真の同盟とは・・・</a:t>
            </a:r>
            <a:endParaRPr lang="ja-JP" altLang="ja-JP" dirty="0">
              <a:latin typeface="HGP明朝E" panose="02020900000000000000" pitchFamily="18" charset="-128"/>
              <a:ea typeface="HGP明朝E" panose="02020900000000000000" pitchFamily="18" charset="-128"/>
            </a:endParaRPr>
          </a:p>
          <a:p>
            <a:r>
              <a:rPr lang="ja-JP" altLang="ja-JP" dirty="0">
                <a:latin typeface="HGP明朝E" panose="02020900000000000000" pitchFamily="18" charset="-128"/>
                <a:ea typeface="HGP明朝E" panose="02020900000000000000" pitchFamily="18" charset="-128"/>
              </a:rPr>
              <a:t>「アメリカ合衆国は、永遠に世界、特に同盟国にとっては親友であり続ける。しかしアメリカはこれまでのように利用はされ</a:t>
            </a:r>
            <a:r>
              <a:rPr lang="ja-JP" altLang="en-US" dirty="0">
                <a:latin typeface="HGP明朝E" panose="02020900000000000000" pitchFamily="18" charset="-128"/>
                <a:ea typeface="HGP明朝E" panose="02020900000000000000" pitchFamily="18" charset="-128"/>
              </a:rPr>
              <a:t>ない。</a:t>
            </a:r>
            <a:r>
              <a:rPr lang="ja-JP" altLang="ja-JP" dirty="0">
                <a:latin typeface="HGP明朝E" panose="02020900000000000000" pitchFamily="18" charset="-128"/>
                <a:ea typeface="HGP明朝E" panose="02020900000000000000" pitchFamily="18" charset="-128"/>
              </a:rPr>
              <a:t>何も得ることのできない一方的な取引きを結ぶことはでき</a:t>
            </a:r>
            <a:r>
              <a:rPr lang="ja-JP" altLang="en-US" dirty="0">
                <a:latin typeface="HGP明朝E" panose="02020900000000000000" pitchFamily="18" charset="-128"/>
                <a:ea typeface="HGP明朝E" panose="02020900000000000000" pitchFamily="18" charset="-128"/>
              </a:rPr>
              <a:t>ない。</a:t>
            </a:r>
            <a:r>
              <a:rPr lang="ja-JP" altLang="ja-JP" dirty="0">
                <a:latin typeface="HGP明朝E" panose="02020900000000000000" pitchFamily="18" charset="-128"/>
                <a:ea typeface="HGP明朝E" panose="02020900000000000000" pitchFamily="18" charset="-128"/>
              </a:rPr>
              <a:t>私が大統領である限り、何よりもまずアメリカの利益を守</a:t>
            </a:r>
            <a:r>
              <a:rPr lang="ja-JP" altLang="en-US" dirty="0">
                <a:latin typeface="HGP明朝E" panose="02020900000000000000" pitchFamily="18" charset="-128"/>
                <a:ea typeface="HGP明朝E" panose="02020900000000000000" pitchFamily="18" charset="-128"/>
              </a:rPr>
              <a:t>る</a:t>
            </a:r>
            <a:r>
              <a:rPr lang="ja-JP" altLang="ja-JP" dirty="0">
                <a:latin typeface="HGP明朝E" panose="02020900000000000000" pitchFamily="18" charset="-128"/>
                <a:ea typeface="HGP明朝E" panose="02020900000000000000" pitchFamily="18" charset="-128"/>
              </a:rPr>
              <a:t>」</a:t>
            </a:r>
          </a:p>
          <a:p>
            <a:r>
              <a:rPr lang="ja-JP" altLang="ja-JP" dirty="0">
                <a:latin typeface="HGP明朝E" panose="02020900000000000000" pitchFamily="18" charset="-128"/>
                <a:ea typeface="HGP明朝E" panose="02020900000000000000" pitchFamily="18" charset="-128"/>
              </a:rPr>
              <a:t>「もし国際連合が、我々が直面する課題に立ち向かい成功を収めるいくらかの希望があるとすれば、</a:t>
            </a:r>
            <a:r>
              <a:rPr lang="en-US" altLang="ja-JP" dirty="0">
                <a:latin typeface="HGP明朝E" panose="02020900000000000000" pitchFamily="18" charset="-128"/>
                <a:ea typeface="HGP明朝E" panose="02020900000000000000" pitchFamily="18" charset="-128"/>
              </a:rPr>
              <a:t>70</a:t>
            </a:r>
            <a:r>
              <a:rPr lang="ja-JP" altLang="ja-JP" dirty="0">
                <a:latin typeface="HGP明朝E" panose="02020900000000000000" pitchFamily="18" charset="-128"/>
                <a:ea typeface="HGP明朝E" panose="02020900000000000000" pitchFamily="18" charset="-128"/>
              </a:rPr>
              <a:t>年ほど前にトルーマン元大統領が述べたように『加盟国のそれぞれの独立した強さ』にかかってい</a:t>
            </a:r>
            <a:r>
              <a:rPr lang="ja-JP" altLang="en-US" dirty="0">
                <a:latin typeface="HGP明朝E" panose="02020900000000000000" pitchFamily="18" charset="-128"/>
                <a:ea typeface="HGP明朝E" panose="02020900000000000000" pitchFamily="18" charset="-128"/>
              </a:rPr>
              <a:t>る</a:t>
            </a:r>
            <a:r>
              <a:rPr lang="ja-JP" altLang="ja-JP" dirty="0">
                <a:latin typeface="HGP明朝E" panose="02020900000000000000" pitchFamily="18" charset="-128"/>
                <a:ea typeface="HGP明朝E" panose="02020900000000000000" pitchFamily="18" charset="-128"/>
              </a:rPr>
              <a:t>」</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26767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744E5DD-3836-4755-B953-522E54375A2A}"/>
              </a:ext>
            </a:extLst>
          </p:cNvPr>
          <p:cNvSpPr txBox="1"/>
          <p:nvPr/>
        </p:nvSpPr>
        <p:spPr>
          <a:xfrm>
            <a:off x="1119116" y="1733266"/>
            <a:ext cx="9184944" cy="4832092"/>
          </a:xfrm>
          <a:prstGeom prst="rect">
            <a:avLst/>
          </a:prstGeom>
          <a:noFill/>
        </p:spPr>
        <p:txBody>
          <a:bodyPr wrap="square" rtlCol="0">
            <a:spAutoFit/>
          </a:bodyPr>
          <a:lstStyle/>
          <a:p>
            <a:r>
              <a:rPr kumimoji="1" lang="ja-JP" altLang="en-US" sz="4400" dirty="0">
                <a:latin typeface="HGP明朝E" panose="02020900000000000000" pitchFamily="18" charset="-128"/>
                <a:ea typeface="HGP明朝E" panose="02020900000000000000" pitchFamily="18" charset="-128"/>
              </a:rPr>
              <a:t>独立した強さ</a:t>
            </a:r>
            <a:endParaRPr kumimoji="1" lang="en-US" altLang="ja-JP" sz="4400" dirty="0">
              <a:latin typeface="HGP明朝E" panose="02020900000000000000" pitchFamily="18" charset="-128"/>
              <a:ea typeface="HGP明朝E" panose="02020900000000000000" pitchFamily="18" charset="-128"/>
            </a:endParaRPr>
          </a:p>
          <a:p>
            <a:endParaRPr lang="en-US" altLang="ja-JP" sz="4400" dirty="0">
              <a:latin typeface="HGP明朝E" panose="02020900000000000000" pitchFamily="18" charset="-128"/>
              <a:ea typeface="HGP明朝E" panose="02020900000000000000" pitchFamily="18" charset="-128"/>
            </a:endParaRPr>
          </a:p>
          <a:p>
            <a:r>
              <a:rPr kumimoji="1" lang="ja-JP" altLang="en-US" sz="4400" dirty="0">
                <a:latin typeface="HGP明朝E" panose="02020900000000000000" pitchFamily="18" charset="-128"/>
                <a:ea typeface="HGP明朝E" panose="02020900000000000000" pitchFamily="18" charset="-128"/>
              </a:rPr>
              <a:t>米国の日本への期待も例外ではない</a:t>
            </a:r>
            <a:endParaRPr kumimoji="1" lang="en-US" altLang="ja-JP" sz="4400" dirty="0">
              <a:latin typeface="HGP明朝E" panose="02020900000000000000" pitchFamily="18" charset="-128"/>
              <a:ea typeface="HGP明朝E" panose="02020900000000000000" pitchFamily="18" charset="-128"/>
            </a:endParaRPr>
          </a:p>
          <a:p>
            <a:r>
              <a:rPr lang="ja-JP" altLang="en-US" sz="4400" dirty="0">
                <a:latin typeface="HGP明朝E" panose="02020900000000000000" pitchFamily="18" charset="-128"/>
                <a:ea typeface="HGP明朝E" panose="02020900000000000000" pitchFamily="18" charset="-128"/>
              </a:rPr>
              <a:t>自主外交、自主防衛</a:t>
            </a:r>
            <a:endParaRPr lang="en-US" altLang="ja-JP" sz="4400" dirty="0">
              <a:latin typeface="HGP明朝E" panose="02020900000000000000" pitchFamily="18" charset="-128"/>
              <a:ea typeface="HGP明朝E" panose="02020900000000000000" pitchFamily="18" charset="-128"/>
            </a:endParaRPr>
          </a:p>
          <a:p>
            <a:endParaRPr lang="en-US" altLang="ja-JP" sz="4400" dirty="0">
              <a:latin typeface="HGP明朝E" panose="02020900000000000000" pitchFamily="18" charset="-128"/>
              <a:ea typeface="HGP明朝E" panose="02020900000000000000" pitchFamily="18" charset="-128"/>
            </a:endParaRPr>
          </a:p>
          <a:p>
            <a:r>
              <a:rPr lang="ja-JP" altLang="en-US" sz="4400" dirty="0">
                <a:latin typeface="HGP明朝E" panose="02020900000000000000" pitchFamily="18" charset="-128"/>
                <a:ea typeface="HGP明朝E" panose="02020900000000000000" pitchFamily="18" charset="-128"/>
              </a:rPr>
              <a:t>・・・・自主憲法</a:t>
            </a:r>
            <a:endParaRPr lang="en-US" altLang="ja-JP" sz="4400" dirty="0">
              <a:latin typeface="HGP明朝E" panose="02020900000000000000" pitchFamily="18" charset="-128"/>
              <a:ea typeface="HGP明朝E" panose="02020900000000000000" pitchFamily="18" charset="-128"/>
            </a:endParaRPr>
          </a:p>
          <a:p>
            <a:endParaRPr kumimoji="1" lang="ja-JP" altLang="en-US" sz="4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911722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95</Words>
  <Application>Microsoft Office PowerPoint</Application>
  <PresentationFormat>ワイド画面</PresentationFormat>
  <Paragraphs>41</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HGP明朝E</vt:lpstr>
      <vt:lpstr>游ゴシック</vt:lpstr>
      <vt:lpstr>游ゴシック Light</vt:lpstr>
      <vt:lpstr>Arial</vt:lpstr>
      <vt:lpstr>Office テーマ</vt:lpstr>
      <vt:lpstr>中朝はトランプを狙う</vt:lpstr>
      <vt:lpstr>２月　きわめて重要なひと月に</vt:lpstr>
      <vt:lpstr>米朝首脳会談　第二回目</vt:lpstr>
      <vt:lpstr>米中首脳会談（ベトナム・ダナン？）</vt:lpstr>
      <vt:lpstr>PowerPoint プレゼンテーション</vt:lpstr>
      <vt:lpstr>トランプ大統領の同盟観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中朝はトランプを狙う</dc:title>
  <dc:creator>yoshio watanabe</dc:creator>
  <cp:lastModifiedBy>Hiroshi Noma</cp:lastModifiedBy>
  <cp:revision>5</cp:revision>
  <dcterms:created xsi:type="dcterms:W3CDTF">2019-02-04T05:51:58Z</dcterms:created>
  <dcterms:modified xsi:type="dcterms:W3CDTF">2019-02-08T00:37:05Z</dcterms:modified>
</cp:coreProperties>
</file>