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>
        <p:scale>
          <a:sx n="93" d="100"/>
          <a:sy n="93" d="100"/>
        </p:scale>
        <p:origin x="9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522A55-E66D-4B65-B257-ED62C9BC8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EA609A0-0095-49B7-B3BB-483D3DB93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30B229-3F8E-41E0-BA22-074627AF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0A1-E1A4-48C1-8B62-135F18CD5608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343A8C-C8CC-431B-9FCE-C0306321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FD1D29-2C33-4A45-ADF7-96DDE85D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4A3C-8AD9-41F1-82A5-20B11021F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14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2B2ACA-7A17-4BC2-BFFC-0BCC8CDB6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F64BF0E-8312-40C7-8267-3A42529DE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17C9C4-FDE4-4E09-A3DD-C54D7CC9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0A1-E1A4-48C1-8B62-135F18CD5608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4DA12C-D2B0-4885-BA02-D2973A07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8CF294-E7DB-435F-B891-03F7DBE6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4A3C-8AD9-41F1-82A5-20B11021F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32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E79370A-1B4F-4F65-BA81-C6DA3A156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6593176-2F9C-4135-AD42-BDF79313C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482EBE-7231-466E-A1DC-A309D318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0A1-E1A4-48C1-8B62-135F18CD5608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4CA190-C441-495D-9F22-3358A42B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44BEFC-D4E3-42B0-8436-56F92BA5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4A3C-8AD9-41F1-82A5-20B11021F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29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CE132E-A6C3-4C23-AFCA-D8B92FC1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FA0F74-8173-480B-AED7-196111754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CD2582-124D-4CD4-BF26-8777AAF0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0A1-E1A4-48C1-8B62-135F18CD5608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814C0C-2B8D-4AA0-8D2B-2C12C7D0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3F5097-425E-47B0-BF2F-9984FDDB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4A3C-8AD9-41F1-82A5-20B11021F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80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064459-85F7-44E0-90BB-52818DA3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33CF73-664E-493E-A50F-7D4D77672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B78E78-F978-4830-97D3-C5CE9A002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0A1-E1A4-48C1-8B62-135F18CD5608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F24EBD-CBDD-49B2-8181-406BC84E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38775C-E1DA-4183-8FFF-0FBD65AE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4A3C-8AD9-41F1-82A5-20B11021F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2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951A4B-E73A-4D7B-A71A-FC67D353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B1936B-327F-4AAD-9EAA-70680AB47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6FB5A2-D7F8-407B-8DB2-BED33BA8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DBDE26-1CCF-4D9C-9B80-BA03A3A4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0A1-E1A4-48C1-8B62-135F18CD5608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EC0AA8-5725-4E59-9041-3C92A717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6F0943-93D3-40C7-A164-108C5A54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4A3C-8AD9-41F1-82A5-20B11021F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50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CB22A6-830E-4288-853E-22D4E29A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E21E37-B3E4-4DFB-AF93-6AA169117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0870BD1-5D63-4E90-A1EB-0690B863E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645911-BA3F-419F-A758-8B6E5459B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9FA336-F362-4DD6-9D4B-B0FB7DBB0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7CF6173-AAA8-4298-B7EE-C2CB33C3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0A1-E1A4-48C1-8B62-135F18CD5608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A4E7607-4DB4-4EA7-9483-2E6EAC22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DEEF38C-85C8-4EFE-828E-2019EC99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4A3C-8AD9-41F1-82A5-20B11021F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96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E5D362-2E92-44A7-B57B-0AE06018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0718D7-9040-484B-9ABC-6B37D64B3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0A1-E1A4-48C1-8B62-135F18CD5608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81FCE4-8D89-431A-81F3-463808AD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881B16-050B-4AE8-8AE3-01127296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4A3C-8AD9-41F1-82A5-20B11021F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83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85201E1-E395-4CC2-B7A7-51B2190A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0A1-E1A4-48C1-8B62-135F18CD5608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BB270B4-05D5-4C29-BBB8-AC8CAA0A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A8A072-8A81-42DB-A7A6-328EA3D8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4A3C-8AD9-41F1-82A5-20B11021F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81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CDE99D-7F49-4B0F-8D29-F5F796C3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99C59E-BC6C-4E2F-BD33-F8DE5A64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54FA59-0310-47A9-A295-E548AA89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E2E178-799E-431C-BB16-32D9554F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0A1-E1A4-48C1-8B62-135F18CD5608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63C264-C893-4477-A8B7-309C0358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0B50A5-75CF-4499-B2AB-53620A3E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4A3C-8AD9-41F1-82A5-20B11021F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08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D29F33-F2C6-4A38-A582-0304B795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19AE692-A024-45D9-A56E-0ECB60B53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0B56C7-C4CB-4C26-A999-476D1D2F7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24AC9E-515A-498D-BDAF-3AEC6F9F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0A1-E1A4-48C1-8B62-135F18CD5608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24D592-9812-41AF-B890-F6CAC93E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00823D-6C32-4A82-9A2D-12655827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4A3C-8AD9-41F1-82A5-20B11021F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36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57F1071-311C-45C0-A799-6624614B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BEFFAC-5779-4AB1-89A7-3F251BE7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DD5CEB-A215-4258-9CE3-D43079E8D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BA0A1-E1A4-48C1-8B62-135F18CD5608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B282CC-7958-41F7-B5BB-662F8D31F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E69974-8B07-4D1E-9B7C-5A1D3CB37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E4A3C-8AD9-41F1-82A5-20B11021F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88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3392E1-ECAA-4E27-9878-370D4132A2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>
                <a:latin typeface="HGP明朝E" panose="02020900000000000000" pitchFamily="18" charset="-128"/>
                <a:ea typeface="HGP明朝E" panose="02020900000000000000" pitchFamily="18" charset="-128"/>
              </a:rPr>
              <a:t>平成から「令和」へ</a:t>
            </a:r>
            <a:br>
              <a:rPr kumimoji="1"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日本の針路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55EB7A8-2628-4828-A7F2-65AFCF6654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情報パック</a:t>
            </a:r>
            <a:r>
              <a:rPr kumimoji="1"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4</a:t>
            </a:r>
            <a:r>
              <a:rPr kumimoji="1"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月号</a:t>
            </a:r>
          </a:p>
        </p:txBody>
      </p:sp>
    </p:spTree>
    <p:extLst>
      <p:ext uri="{BB962C8B-B14F-4D97-AF65-F5344CB8AC3E}">
        <p14:creationId xmlns:p14="http://schemas.microsoft.com/office/powerpoint/2010/main" val="166634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3A6260-9FCA-4AEB-AAE6-745729E6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>
                <a:latin typeface="HGP明朝E" panose="02020900000000000000" pitchFamily="18" charset="-128"/>
                <a:ea typeface="HGP明朝E" panose="02020900000000000000" pitchFamily="18" charset="-128"/>
              </a:rPr>
              <a:t>30</a:t>
            </a:r>
            <a:r>
              <a:rPr kumimoji="1" lang="ja-JP" altLang="en-US" sz="5400" dirty="0">
                <a:latin typeface="HGP明朝E" panose="02020900000000000000" pitchFamily="18" charset="-128"/>
                <a:ea typeface="HGP明朝E" panose="02020900000000000000" pitchFamily="18" charset="-128"/>
              </a:rPr>
              <a:t>年　世界と日本の変化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17BBE0-1B99-4510-B61B-EBA7F75E3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①共産主義の変貌</a:t>
            </a:r>
            <a:endParaRPr kumimoji="1"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endParaRPr kumimoji="1"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＜体制としての共産主義＞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冷戦の終焉は共産主義の克服ではなかった</a:t>
            </a:r>
          </a:p>
        </p:txBody>
      </p:sp>
      <p:pic>
        <p:nvPicPr>
          <p:cNvPr id="1026" name="Picture 2" descr="ããã«ãªã³ã®å£æ¶æ»ãã®ç»åæ¤ç´¢çµæ">
            <a:extLst>
              <a:ext uri="{FF2B5EF4-FFF2-40B4-BE49-F238E27FC236}">
                <a16:creationId xmlns:a16="http://schemas.microsoft.com/office/drawing/2014/main" id="{22D151DB-48ED-40B4-B0A2-855D78BD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407" y="1538323"/>
            <a:ext cx="3960837" cy="29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å·æ¦ã®çµçãã®ç»åæ¤ç´¢çµæ">
            <a:extLst>
              <a:ext uri="{FF2B5EF4-FFF2-40B4-BE49-F238E27FC236}">
                <a16:creationId xmlns:a16="http://schemas.microsoft.com/office/drawing/2014/main" id="{0A024C8F-D41C-42E4-8F00-90FBB9B0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407" y="4334364"/>
            <a:ext cx="4017044" cy="242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1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A2306C-B540-4BF9-9E4B-9933564C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中国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E74D70-E0B9-4E51-853F-B2A386564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741"/>
            <a:ext cx="10515600" cy="4760805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天安門事件（</a:t>
            </a:r>
            <a:r>
              <a:rPr kumimoji="1"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1989</a:t>
            </a:r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年</a:t>
            </a:r>
            <a:r>
              <a:rPr kumimoji="1"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6</a:t>
            </a:r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月</a:t>
            </a:r>
            <a:r>
              <a:rPr kumimoji="1"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4</a:t>
            </a:r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日）　数か月後にベルリンの壁消滅</a:t>
            </a:r>
            <a:endParaRPr kumimoji="1"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「</a:t>
            </a:r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韜光養晦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」</a:t>
            </a:r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　騙された米国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と</a:t>
            </a:r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国際社会</a:t>
            </a:r>
          </a:p>
          <a:p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ＧＤＰ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1989年当時　日本の6分の１以下</a:t>
            </a:r>
          </a:p>
          <a:p>
            <a:pPr lvl="1"/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2018年現在　日本の約３倍</a:t>
            </a:r>
          </a:p>
          <a:p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国防予算</a:t>
            </a:r>
          </a:p>
          <a:p>
            <a:pPr lvl="1"/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1989年当時に比べ50倍に</a:t>
            </a:r>
          </a:p>
          <a:p>
            <a:pPr lvl="1"/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日本の防衛予算の約4倍</a:t>
            </a:r>
          </a:p>
          <a:p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問題は国家の「意図」</a:t>
            </a:r>
          </a:p>
          <a:p>
            <a:pPr lvl="1"/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中華民族の偉大な復興→習近平思想による人類運命共同体構想実現（自由民主主義は堕落思想）</a:t>
            </a:r>
          </a:p>
          <a:p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235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F56B9A-718B-491A-BDA8-257D3C63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北朝鮮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85C98E-6821-4B67-8BE7-2A616F278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核を手段とする「通米封南」政策</a:t>
            </a:r>
            <a:endParaRPr kumimoji="1"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二度にわたる米朝首脳会談</a:t>
            </a:r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5D3E18D-D9CB-458E-9AD1-8B8F5B49C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064" y="783771"/>
            <a:ext cx="4945736" cy="3293860"/>
          </a:xfrm>
          <a:prstGeom prst="rect">
            <a:avLst/>
          </a:prstGeom>
        </p:spPr>
      </p:pic>
      <p:pic>
        <p:nvPicPr>
          <p:cNvPr id="2050" name="Picture 2" descr="ãç±³æé¦è³ä¼è«ãã®ç»åæ¤ç´¢çµæ">
            <a:extLst>
              <a:ext uri="{FF2B5EF4-FFF2-40B4-BE49-F238E27FC236}">
                <a16:creationId xmlns:a16="http://schemas.microsoft.com/office/drawing/2014/main" id="{967EB1F7-4B3E-493F-B450-FAE7F112A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81" y="3526578"/>
            <a:ext cx="4695754" cy="23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4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3A6260-9FCA-4AEB-AAE6-745729E6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>
                <a:latin typeface="HGP明朝E" panose="02020900000000000000" pitchFamily="18" charset="-128"/>
                <a:ea typeface="HGP明朝E" panose="02020900000000000000" pitchFamily="18" charset="-128"/>
              </a:rPr>
              <a:t>30</a:t>
            </a:r>
            <a:r>
              <a:rPr kumimoji="1" lang="ja-JP" altLang="en-US" sz="5400" dirty="0">
                <a:latin typeface="HGP明朝E" panose="02020900000000000000" pitchFamily="18" charset="-128"/>
                <a:ea typeface="HGP明朝E" panose="02020900000000000000" pitchFamily="18" charset="-128"/>
              </a:rPr>
              <a:t>年　世界と日本の変化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17BBE0-1B99-4510-B61B-EBA7F75E3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①共産主義の変貌</a:t>
            </a:r>
            <a:endParaRPr kumimoji="1"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＜文化共産主義＞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暴力的闘争から価値観闘争への転換</a:t>
            </a:r>
            <a:endParaRPr kumimoji="1"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伝統的価値、家族制度の崩壊を目指す</a:t>
            </a:r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3074" name="Picture 2" descr="ãåæ§å©åæ³åãã®ç»åæ¤ç´¢çµæ">
            <a:extLst>
              <a:ext uri="{FF2B5EF4-FFF2-40B4-BE49-F238E27FC236}">
                <a16:creationId xmlns:a16="http://schemas.microsoft.com/office/drawing/2014/main" id="{A70E17F6-C6E2-4B66-ABFF-3A883004D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21" y="1626573"/>
            <a:ext cx="4626356" cy="231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ãæ¸è°·åæ§ãã¼ããã¼ã·ããæ¡ä¾ãã®ç»åæ¤ç´¢çµæ">
            <a:extLst>
              <a:ext uri="{FF2B5EF4-FFF2-40B4-BE49-F238E27FC236}">
                <a16:creationId xmlns:a16="http://schemas.microsoft.com/office/drawing/2014/main" id="{43A77CD8-C2CF-4FA1-81F3-F5284E0A0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97" y="4001294"/>
            <a:ext cx="4638603" cy="27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19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3A6260-9FCA-4AEB-AAE6-745729E6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>
                <a:latin typeface="HGP明朝E" panose="02020900000000000000" pitchFamily="18" charset="-128"/>
                <a:ea typeface="HGP明朝E" panose="02020900000000000000" pitchFamily="18" charset="-128"/>
              </a:rPr>
              <a:t>30</a:t>
            </a:r>
            <a:r>
              <a:rPr kumimoji="1" lang="ja-JP" altLang="en-US" sz="5400" dirty="0">
                <a:latin typeface="HGP明朝E" panose="02020900000000000000" pitchFamily="18" charset="-128"/>
                <a:ea typeface="HGP明朝E" panose="02020900000000000000" pitchFamily="18" charset="-128"/>
              </a:rPr>
              <a:t>年　世界と日本の変化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17BBE0-1B99-4510-B61B-EBA7F75E3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②グローバリズムの拡大と課題の露呈</a:t>
            </a:r>
            <a:endParaRPr kumimoji="1"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グローバリズム　人類一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共同体</a:t>
            </a:r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主義は　追及すべき理想</a:t>
            </a:r>
          </a:p>
          <a:p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米国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（</a:t>
            </a:r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トランプ政権の登場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）と</a:t>
            </a:r>
            <a:endParaRPr lang="ja-JP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ＥＵ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（</a:t>
            </a:r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移民政策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を</a:t>
            </a:r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契機として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）に混乱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その国の価値観やまとまりの喪失に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危機感を抱く動きが顕在化</a:t>
            </a:r>
          </a:p>
          <a:p>
            <a:pPr lvl="1"/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ナショナリズムとグローバリズムの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調和が模索されなければならない</a:t>
            </a:r>
          </a:p>
          <a:p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4098" name="Picture 2" descr="ããã¬ã°ã¸ãããã®ç»åæ¤ç´¢çµæ">
            <a:extLst>
              <a:ext uri="{FF2B5EF4-FFF2-40B4-BE49-F238E27FC236}">
                <a16:creationId xmlns:a16="http://schemas.microsoft.com/office/drawing/2014/main" id="{D580A1A2-9865-4EA5-89A7-817E4AC7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18" y="3093835"/>
            <a:ext cx="5260164" cy="349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9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3A6260-9FCA-4AEB-AAE6-745729E6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>
                <a:latin typeface="HGP明朝E" panose="02020900000000000000" pitchFamily="18" charset="-128"/>
                <a:ea typeface="HGP明朝E" panose="02020900000000000000" pitchFamily="18" charset="-128"/>
              </a:rPr>
              <a:t>30</a:t>
            </a:r>
            <a:r>
              <a:rPr kumimoji="1" lang="ja-JP" altLang="en-US" sz="5400" dirty="0">
                <a:latin typeface="HGP明朝E" panose="02020900000000000000" pitchFamily="18" charset="-128"/>
                <a:ea typeface="HGP明朝E" panose="02020900000000000000" pitchFamily="18" charset="-128"/>
              </a:rPr>
              <a:t>年　世界と日本の変化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17BBE0-1B99-4510-B61B-EBA7F75E3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20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③情報・通信革命の光と影</a:t>
            </a:r>
            <a:endParaRPr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＜光＞</a:t>
            </a:r>
            <a:endParaRPr lang="ja-JP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インターネットの普及　</a:t>
            </a:r>
          </a:p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「</a:t>
            </a:r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個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」</a:t>
            </a:r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が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世界に影響を与えうる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システム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技術革新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ja-JP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sz="3500" dirty="0">
                <a:latin typeface="HGP明朝E" panose="02020900000000000000" pitchFamily="18" charset="-128"/>
                <a:ea typeface="HGP明朝E" panose="02020900000000000000" pitchFamily="18" charset="-128"/>
              </a:rPr>
              <a:t>＜影＞</a:t>
            </a:r>
            <a:endParaRPr lang="ja-JP" altLang="ja-JP" sz="35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民主主義をゆがめる偽情報</a:t>
            </a:r>
          </a:p>
          <a:p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サイバー攻撃の脅威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監視の手段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、プライバシー侵害・・・・</a:t>
            </a:r>
            <a:endParaRPr lang="ja-JP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ja-JP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5122" name="Picture 2" descr="ãæå ±ã»éä¿¡é©å½ãã®ç»åæ¤ç´¢çµæ">
            <a:extLst>
              <a:ext uri="{FF2B5EF4-FFF2-40B4-BE49-F238E27FC236}">
                <a16:creationId xmlns:a16="http://schemas.microsoft.com/office/drawing/2014/main" id="{C71C8532-3F34-42E7-845F-AEE5B483E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60" y="1639051"/>
            <a:ext cx="6247492" cy="385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ãæå ±ã»éä¿¡é©å½ãã®ç»åæ¤ç´¢çµæ">
            <a:extLst>
              <a:ext uri="{FF2B5EF4-FFF2-40B4-BE49-F238E27FC236}">
                <a16:creationId xmlns:a16="http://schemas.microsoft.com/office/drawing/2014/main" id="{8862070D-FC93-4CA1-997C-29ED271D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49" y="4683520"/>
            <a:ext cx="3698849" cy="20841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9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3A6260-9FCA-4AEB-AAE6-745729E6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>
                <a:latin typeface="HGP明朝E" panose="02020900000000000000" pitchFamily="18" charset="-128"/>
                <a:ea typeface="HGP明朝E" panose="02020900000000000000" pitchFamily="18" charset="-128"/>
              </a:rPr>
              <a:t>30</a:t>
            </a:r>
            <a:r>
              <a:rPr kumimoji="1" lang="ja-JP" altLang="en-US" sz="5400" dirty="0">
                <a:latin typeface="HGP明朝E" panose="02020900000000000000" pitchFamily="18" charset="-128"/>
                <a:ea typeface="HGP明朝E" panose="02020900000000000000" pitchFamily="18" charset="-128"/>
              </a:rPr>
              <a:t>年　世界と日本の変化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17BBE0-1B99-4510-B61B-EBA7F75E3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④自民党　二度の下野と復活</a:t>
            </a:r>
          </a:p>
          <a:p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バブルとその崩壊</a:t>
            </a:r>
          </a:p>
          <a:p>
            <a:pPr lvl="1"/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失われた20年　経済低迷期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endParaRPr lang="ja-JP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政権党だった自民党への不満と不信</a:t>
            </a:r>
          </a:p>
          <a:p>
            <a:pPr lvl="1"/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1993年、2009年に下野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復活、安倍政権</a:t>
            </a:r>
            <a:endParaRPr lang="ja-JP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 </a:t>
            </a:r>
          </a:p>
          <a:p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6148" name="Picture 4" descr="ãèªæ°åãä¸éãã®ç»åæ¤ç´¢çµæ">
            <a:extLst>
              <a:ext uri="{FF2B5EF4-FFF2-40B4-BE49-F238E27FC236}">
                <a16:creationId xmlns:a16="http://schemas.microsoft.com/office/drawing/2014/main" id="{C6F77911-0E1A-42EE-9F91-5A483A8D1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18" y="1825625"/>
            <a:ext cx="4186217" cy="232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ãé³©å±±æ¿æ¨©èªçãã®ç»åæ¤ç´¢çµæ">
            <a:extLst>
              <a:ext uri="{FF2B5EF4-FFF2-40B4-BE49-F238E27FC236}">
                <a16:creationId xmlns:a16="http://schemas.microsoft.com/office/drawing/2014/main" id="{FC97E139-DC63-4768-93B0-8832180D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292" y="3164627"/>
            <a:ext cx="2734797" cy="18267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ãå¾©æ´»ãå®åæ¿æ¨©ãã®ç»åæ¤ç´¢çµæ">
            <a:extLst>
              <a:ext uri="{FF2B5EF4-FFF2-40B4-BE49-F238E27FC236}">
                <a16:creationId xmlns:a16="http://schemas.microsoft.com/office/drawing/2014/main" id="{4F91749A-D9A6-4DA7-A3BA-8D2D4FCD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18" y="4151301"/>
            <a:ext cx="3915561" cy="261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8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144DC6-2324-4E38-AB29-2A928047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>
                <a:latin typeface="HGP明朝E" panose="02020900000000000000" pitchFamily="18" charset="-128"/>
                <a:ea typeface="HGP明朝E" panose="02020900000000000000" pitchFamily="18" charset="-128"/>
              </a:rPr>
              <a:t>日本の針路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A8BBBC-2DB0-48CA-AE50-E7B634D12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①日米韓の強い連携</a:t>
            </a:r>
          </a:p>
          <a:p>
            <a:pPr lvl="1"/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　開かれたインド太平洋構想を共有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　対中、対北戦略の基本</a:t>
            </a:r>
            <a:endParaRPr lang="ja-JP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②自主防衛、自主外交、自主憲法を</a:t>
            </a:r>
          </a:p>
          <a:p>
            <a:pPr lvl="1"/>
            <a:r>
              <a:rPr lang="ja-JP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自立した国同士の連携が真の同盟</a:t>
            </a:r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457200" lvl="1" indent="0">
              <a:buNone/>
            </a:pPr>
            <a:r>
              <a:rPr lang="ja-JP" altLang="en-US" sz="2000" dirty="0">
                <a:latin typeface="HGP明朝E" panose="02020900000000000000" pitchFamily="18" charset="-128"/>
                <a:ea typeface="HGP明朝E" panose="02020900000000000000" pitchFamily="18" charset="-128"/>
              </a:rPr>
              <a:t>　（</a:t>
            </a:r>
            <a:r>
              <a:rPr lang="ja-JP" altLang="ja-JP" sz="2000" dirty="0">
                <a:latin typeface="HGP明朝E" panose="02020900000000000000" pitchFamily="18" charset="-128"/>
                <a:ea typeface="HGP明朝E" panose="02020900000000000000" pitchFamily="18" charset="-128"/>
              </a:rPr>
              <a:t>トランプ大統領演説</a:t>
            </a:r>
            <a:r>
              <a:rPr lang="ja-JP" altLang="en-US" sz="2000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en-US" altLang="ja-JP" sz="2000" dirty="0">
                <a:latin typeface="HGP明朝E" panose="02020900000000000000" pitchFamily="18" charset="-128"/>
                <a:ea typeface="HGP明朝E" panose="02020900000000000000" pitchFamily="18" charset="-128"/>
              </a:rPr>
              <a:t>2017</a:t>
            </a:r>
            <a:r>
              <a:rPr lang="ja-JP" altLang="en-US" sz="2000" dirty="0">
                <a:latin typeface="HGP明朝E" panose="02020900000000000000" pitchFamily="18" charset="-128"/>
                <a:ea typeface="HGP明朝E" panose="02020900000000000000" pitchFamily="18" charset="-128"/>
              </a:rPr>
              <a:t>年国連総会）</a:t>
            </a:r>
            <a:endParaRPr lang="ja-JP" altLang="ja-JP" sz="20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③伝統・文化の継承発展、家族の価値の再構築を</a:t>
            </a:r>
            <a:endParaRPr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人口減少への対応、道義国家の基礎づくり</a:t>
            </a:r>
            <a:endParaRPr lang="ja-JP" altLang="ja-JP" sz="20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④国連刷新のリーダーシップを</a:t>
            </a:r>
            <a:endParaRPr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lvl="1"/>
            <a:r>
              <a:rPr lang="ja-JP" altLang="en-US" sz="3200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力による現状変更を止められない</a:t>
            </a:r>
            <a:endParaRPr lang="ja-JP" altLang="ja-JP" sz="3200" dirty="0">
              <a:solidFill>
                <a:srgbClr val="FF00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490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134</Words>
  <Application>Microsoft Office PowerPoint</Application>
  <PresentationFormat>ワイド画面</PresentationFormat>
  <Paragraphs>71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HGP明朝E</vt:lpstr>
      <vt:lpstr>游ゴシック</vt:lpstr>
      <vt:lpstr>游ゴシック Light</vt:lpstr>
      <vt:lpstr>Arial</vt:lpstr>
      <vt:lpstr>Office テーマ</vt:lpstr>
      <vt:lpstr>平成から「令和」へ 日本の針路</vt:lpstr>
      <vt:lpstr>30年　世界と日本の変化</vt:lpstr>
      <vt:lpstr>中国</vt:lpstr>
      <vt:lpstr>北朝鮮</vt:lpstr>
      <vt:lpstr>30年　世界と日本の変化</vt:lpstr>
      <vt:lpstr>30年　世界と日本の変化</vt:lpstr>
      <vt:lpstr>30年　世界と日本の変化</vt:lpstr>
      <vt:lpstr>30年　世界と日本の変化</vt:lpstr>
      <vt:lpstr>日本の針路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平成から令和へ 日本の針路</dc:title>
  <dc:creator>yoshio watanabe</dc:creator>
  <cp:lastModifiedBy>yoshio watanabe</cp:lastModifiedBy>
  <cp:revision>11</cp:revision>
  <dcterms:created xsi:type="dcterms:W3CDTF">2019-04-05T02:00:12Z</dcterms:created>
  <dcterms:modified xsi:type="dcterms:W3CDTF">2019-04-05T06:53:39Z</dcterms:modified>
</cp:coreProperties>
</file>