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9" r:id="rId3"/>
    <p:sldId id="259" r:id="rId4"/>
    <p:sldId id="261" r:id="rId5"/>
    <p:sldId id="258" r:id="rId6"/>
    <p:sldId id="262" r:id="rId7"/>
    <p:sldId id="264" r:id="rId8"/>
    <p:sldId id="265" r:id="rId9"/>
    <p:sldId id="266" r:id="rId10"/>
    <p:sldId id="268" r:id="rId11"/>
    <p:sldId id="270" r:id="rId1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0" autoAdjust="0"/>
    <p:restoredTop sz="94660"/>
  </p:normalViewPr>
  <p:slideViewPr>
    <p:cSldViewPr snapToGrid="0">
      <p:cViewPr varScale="1">
        <p:scale>
          <a:sx n="45" d="100"/>
          <a:sy n="45" d="100"/>
        </p:scale>
        <p:origin x="80" y="12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C1A445-4675-4DEA-B14E-91697CF38806}" type="datetimeFigureOut">
              <a:rPr kumimoji="1" lang="ja-JP" altLang="en-US" smtClean="0"/>
              <a:t>2019/6/6</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C8C23D-710E-4F92-B253-4E9BE11C9BF6}" type="slidenum">
              <a:rPr kumimoji="1" lang="ja-JP" altLang="en-US" smtClean="0"/>
              <a:t>‹#›</a:t>
            </a:fld>
            <a:endParaRPr kumimoji="1" lang="ja-JP" altLang="en-US"/>
          </a:p>
        </p:txBody>
      </p:sp>
    </p:spTree>
    <p:extLst>
      <p:ext uri="{BB962C8B-B14F-4D97-AF65-F5344CB8AC3E}">
        <p14:creationId xmlns:p14="http://schemas.microsoft.com/office/powerpoint/2010/main" val="113275770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B55523C-3AF8-4146-BE6A-ECC2B1E54E89}"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554988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141CD0D-845B-47EF-8713-C5B5C70B843A}"/>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44BCA255-F60A-4F31-9DA8-9EC9B5C2D0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F5B0FD8D-387D-49BE-8C4C-6D0A3F51AC2A}"/>
              </a:ext>
            </a:extLst>
          </p:cNvPr>
          <p:cNvSpPr>
            <a:spLocks noGrp="1"/>
          </p:cNvSpPr>
          <p:nvPr>
            <p:ph type="dt" sz="half" idx="10"/>
          </p:nvPr>
        </p:nvSpPr>
        <p:spPr/>
        <p:txBody>
          <a:bodyPr/>
          <a:lstStyle/>
          <a:p>
            <a:fld id="{1CE934A6-64F1-4120-B7DE-25896026F996}" type="datetimeFigureOut">
              <a:rPr kumimoji="1" lang="ja-JP" altLang="en-US" smtClean="0"/>
              <a:t>2019/6/6</a:t>
            </a:fld>
            <a:endParaRPr kumimoji="1" lang="ja-JP" altLang="en-US"/>
          </a:p>
        </p:txBody>
      </p:sp>
      <p:sp>
        <p:nvSpPr>
          <p:cNvPr id="5" name="フッター プレースホルダー 4">
            <a:extLst>
              <a:ext uri="{FF2B5EF4-FFF2-40B4-BE49-F238E27FC236}">
                <a16:creationId xmlns:a16="http://schemas.microsoft.com/office/drawing/2014/main" id="{19C90057-A4B7-46B3-B6F9-9640E6C5254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E7A523A-CC21-4BAC-83D4-A2776372C3BF}"/>
              </a:ext>
            </a:extLst>
          </p:cNvPr>
          <p:cNvSpPr>
            <a:spLocks noGrp="1"/>
          </p:cNvSpPr>
          <p:nvPr>
            <p:ph type="sldNum" sz="quarter" idx="12"/>
          </p:nvPr>
        </p:nvSpPr>
        <p:spPr/>
        <p:txBody>
          <a:bodyPr/>
          <a:lstStyle/>
          <a:p>
            <a:fld id="{0F5B56EE-964F-46BD-B649-844AFC80319F}" type="slidenum">
              <a:rPr kumimoji="1" lang="ja-JP" altLang="en-US" smtClean="0"/>
              <a:t>‹#›</a:t>
            </a:fld>
            <a:endParaRPr kumimoji="1" lang="ja-JP" altLang="en-US"/>
          </a:p>
        </p:txBody>
      </p:sp>
    </p:spTree>
    <p:extLst>
      <p:ext uri="{BB962C8B-B14F-4D97-AF65-F5344CB8AC3E}">
        <p14:creationId xmlns:p14="http://schemas.microsoft.com/office/powerpoint/2010/main" val="2007117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1DD168-EFB7-4B59-9871-6C0560125F6B}"/>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E5DC11A-8490-417E-9A3E-1B6ED540A1E7}"/>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A9BB76F-C582-4731-8D7E-440EA0116E20}"/>
              </a:ext>
            </a:extLst>
          </p:cNvPr>
          <p:cNvSpPr>
            <a:spLocks noGrp="1"/>
          </p:cNvSpPr>
          <p:nvPr>
            <p:ph type="dt" sz="half" idx="10"/>
          </p:nvPr>
        </p:nvSpPr>
        <p:spPr/>
        <p:txBody>
          <a:bodyPr/>
          <a:lstStyle/>
          <a:p>
            <a:fld id="{1CE934A6-64F1-4120-B7DE-25896026F996}" type="datetimeFigureOut">
              <a:rPr kumimoji="1" lang="ja-JP" altLang="en-US" smtClean="0"/>
              <a:t>2019/6/6</a:t>
            </a:fld>
            <a:endParaRPr kumimoji="1" lang="ja-JP" altLang="en-US"/>
          </a:p>
        </p:txBody>
      </p:sp>
      <p:sp>
        <p:nvSpPr>
          <p:cNvPr id="5" name="フッター プレースホルダー 4">
            <a:extLst>
              <a:ext uri="{FF2B5EF4-FFF2-40B4-BE49-F238E27FC236}">
                <a16:creationId xmlns:a16="http://schemas.microsoft.com/office/drawing/2014/main" id="{53D05A4A-7606-4A1B-817F-CBB0E23092A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9FA9742-716C-45C8-AD6F-7A2A66B9E41C}"/>
              </a:ext>
            </a:extLst>
          </p:cNvPr>
          <p:cNvSpPr>
            <a:spLocks noGrp="1"/>
          </p:cNvSpPr>
          <p:nvPr>
            <p:ph type="sldNum" sz="quarter" idx="12"/>
          </p:nvPr>
        </p:nvSpPr>
        <p:spPr/>
        <p:txBody>
          <a:bodyPr/>
          <a:lstStyle/>
          <a:p>
            <a:fld id="{0F5B56EE-964F-46BD-B649-844AFC80319F}" type="slidenum">
              <a:rPr kumimoji="1" lang="ja-JP" altLang="en-US" smtClean="0"/>
              <a:t>‹#›</a:t>
            </a:fld>
            <a:endParaRPr kumimoji="1" lang="ja-JP" altLang="en-US"/>
          </a:p>
        </p:txBody>
      </p:sp>
    </p:spTree>
    <p:extLst>
      <p:ext uri="{BB962C8B-B14F-4D97-AF65-F5344CB8AC3E}">
        <p14:creationId xmlns:p14="http://schemas.microsoft.com/office/powerpoint/2010/main" val="1712673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2413AFB-F5B0-4E5B-8198-E9FC0F14B230}"/>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0B0DB4F-7CD3-4E41-B0F9-67A4C3010151}"/>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700E54C-C74C-431F-84C7-95CE3B8BC729}"/>
              </a:ext>
            </a:extLst>
          </p:cNvPr>
          <p:cNvSpPr>
            <a:spLocks noGrp="1"/>
          </p:cNvSpPr>
          <p:nvPr>
            <p:ph type="dt" sz="half" idx="10"/>
          </p:nvPr>
        </p:nvSpPr>
        <p:spPr/>
        <p:txBody>
          <a:bodyPr/>
          <a:lstStyle/>
          <a:p>
            <a:fld id="{1CE934A6-64F1-4120-B7DE-25896026F996}" type="datetimeFigureOut">
              <a:rPr kumimoji="1" lang="ja-JP" altLang="en-US" smtClean="0"/>
              <a:t>2019/6/6</a:t>
            </a:fld>
            <a:endParaRPr kumimoji="1" lang="ja-JP" altLang="en-US"/>
          </a:p>
        </p:txBody>
      </p:sp>
      <p:sp>
        <p:nvSpPr>
          <p:cNvPr id="5" name="フッター プレースホルダー 4">
            <a:extLst>
              <a:ext uri="{FF2B5EF4-FFF2-40B4-BE49-F238E27FC236}">
                <a16:creationId xmlns:a16="http://schemas.microsoft.com/office/drawing/2014/main" id="{C9AEEBC8-FB06-41E1-8F51-52F95E81A04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AB4FBEC-14E7-4FB3-965D-738A5F88B35D}"/>
              </a:ext>
            </a:extLst>
          </p:cNvPr>
          <p:cNvSpPr>
            <a:spLocks noGrp="1"/>
          </p:cNvSpPr>
          <p:nvPr>
            <p:ph type="sldNum" sz="quarter" idx="12"/>
          </p:nvPr>
        </p:nvSpPr>
        <p:spPr/>
        <p:txBody>
          <a:bodyPr/>
          <a:lstStyle/>
          <a:p>
            <a:fld id="{0F5B56EE-964F-46BD-B649-844AFC80319F}" type="slidenum">
              <a:rPr kumimoji="1" lang="ja-JP" altLang="en-US" smtClean="0"/>
              <a:t>‹#›</a:t>
            </a:fld>
            <a:endParaRPr kumimoji="1" lang="ja-JP" altLang="en-US"/>
          </a:p>
        </p:txBody>
      </p:sp>
    </p:spTree>
    <p:extLst>
      <p:ext uri="{BB962C8B-B14F-4D97-AF65-F5344CB8AC3E}">
        <p14:creationId xmlns:p14="http://schemas.microsoft.com/office/powerpoint/2010/main" val="2956848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EFB973-345C-4BD1-B564-4BE464AA623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6F5575A-0652-4ECF-9872-679CAACEAAA5}"/>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4A24975-F20D-4142-B3C8-D618509776E0}"/>
              </a:ext>
            </a:extLst>
          </p:cNvPr>
          <p:cNvSpPr>
            <a:spLocks noGrp="1"/>
          </p:cNvSpPr>
          <p:nvPr>
            <p:ph type="dt" sz="half" idx="10"/>
          </p:nvPr>
        </p:nvSpPr>
        <p:spPr/>
        <p:txBody>
          <a:bodyPr/>
          <a:lstStyle/>
          <a:p>
            <a:fld id="{1CE934A6-64F1-4120-B7DE-25896026F996}" type="datetimeFigureOut">
              <a:rPr kumimoji="1" lang="ja-JP" altLang="en-US" smtClean="0"/>
              <a:t>2019/6/6</a:t>
            </a:fld>
            <a:endParaRPr kumimoji="1" lang="ja-JP" altLang="en-US"/>
          </a:p>
        </p:txBody>
      </p:sp>
      <p:sp>
        <p:nvSpPr>
          <p:cNvPr id="5" name="フッター プレースホルダー 4">
            <a:extLst>
              <a:ext uri="{FF2B5EF4-FFF2-40B4-BE49-F238E27FC236}">
                <a16:creationId xmlns:a16="http://schemas.microsoft.com/office/drawing/2014/main" id="{ADB47324-6011-4C19-856E-FF8213BC413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F6C49B3-C0A1-42BB-B7EA-1EF52A9486A4}"/>
              </a:ext>
            </a:extLst>
          </p:cNvPr>
          <p:cNvSpPr>
            <a:spLocks noGrp="1"/>
          </p:cNvSpPr>
          <p:nvPr>
            <p:ph type="sldNum" sz="quarter" idx="12"/>
          </p:nvPr>
        </p:nvSpPr>
        <p:spPr/>
        <p:txBody>
          <a:bodyPr/>
          <a:lstStyle/>
          <a:p>
            <a:fld id="{0F5B56EE-964F-46BD-B649-844AFC80319F}" type="slidenum">
              <a:rPr kumimoji="1" lang="ja-JP" altLang="en-US" smtClean="0"/>
              <a:t>‹#›</a:t>
            </a:fld>
            <a:endParaRPr kumimoji="1" lang="ja-JP" altLang="en-US"/>
          </a:p>
        </p:txBody>
      </p:sp>
    </p:spTree>
    <p:extLst>
      <p:ext uri="{BB962C8B-B14F-4D97-AF65-F5344CB8AC3E}">
        <p14:creationId xmlns:p14="http://schemas.microsoft.com/office/powerpoint/2010/main" val="2666444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963EFB3-D61B-48FC-AF34-074BD4D944D5}"/>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6C17BD7-8378-40C5-A6E2-4122F5BECD4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DA972861-C532-42DF-A4F6-41F34CE6A0CC}"/>
              </a:ext>
            </a:extLst>
          </p:cNvPr>
          <p:cNvSpPr>
            <a:spLocks noGrp="1"/>
          </p:cNvSpPr>
          <p:nvPr>
            <p:ph type="dt" sz="half" idx="10"/>
          </p:nvPr>
        </p:nvSpPr>
        <p:spPr/>
        <p:txBody>
          <a:bodyPr/>
          <a:lstStyle/>
          <a:p>
            <a:fld id="{1CE934A6-64F1-4120-B7DE-25896026F996}" type="datetimeFigureOut">
              <a:rPr kumimoji="1" lang="ja-JP" altLang="en-US" smtClean="0"/>
              <a:t>2019/6/6</a:t>
            </a:fld>
            <a:endParaRPr kumimoji="1" lang="ja-JP" altLang="en-US"/>
          </a:p>
        </p:txBody>
      </p:sp>
      <p:sp>
        <p:nvSpPr>
          <p:cNvPr id="5" name="フッター プレースホルダー 4">
            <a:extLst>
              <a:ext uri="{FF2B5EF4-FFF2-40B4-BE49-F238E27FC236}">
                <a16:creationId xmlns:a16="http://schemas.microsoft.com/office/drawing/2014/main" id="{7C77DB20-12D0-4D42-8B7E-877B8754466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4EA18C0-CC87-4D86-9E8A-31856FE29325}"/>
              </a:ext>
            </a:extLst>
          </p:cNvPr>
          <p:cNvSpPr>
            <a:spLocks noGrp="1"/>
          </p:cNvSpPr>
          <p:nvPr>
            <p:ph type="sldNum" sz="quarter" idx="12"/>
          </p:nvPr>
        </p:nvSpPr>
        <p:spPr/>
        <p:txBody>
          <a:bodyPr/>
          <a:lstStyle/>
          <a:p>
            <a:fld id="{0F5B56EE-964F-46BD-B649-844AFC80319F}" type="slidenum">
              <a:rPr kumimoji="1" lang="ja-JP" altLang="en-US" smtClean="0"/>
              <a:t>‹#›</a:t>
            </a:fld>
            <a:endParaRPr kumimoji="1" lang="ja-JP" altLang="en-US"/>
          </a:p>
        </p:txBody>
      </p:sp>
    </p:spTree>
    <p:extLst>
      <p:ext uri="{BB962C8B-B14F-4D97-AF65-F5344CB8AC3E}">
        <p14:creationId xmlns:p14="http://schemas.microsoft.com/office/powerpoint/2010/main" val="3045298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D3900A-91BB-4AC1-99A7-F4834384CF4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29097D0-0B3B-4B32-925C-74F533A50918}"/>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F83860D4-3029-493F-8970-F33B848C46D7}"/>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10E42F90-CC54-46D4-98FB-ABA454753C1B}"/>
              </a:ext>
            </a:extLst>
          </p:cNvPr>
          <p:cNvSpPr>
            <a:spLocks noGrp="1"/>
          </p:cNvSpPr>
          <p:nvPr>
            <p:ph type="dt" sz="half" idx="10"/>
          </p:nvPr>
        </p:nvSpPr>
        <p:spPr/>
        <p:txBody>
          <a:bodyPr/>
          <a:lstStyle/>
          <a:p>
            <a:fld id="{1CE934A6-64F1-4120-B7DE-25896026F996}" type="datetimeFigureOut">
              <a:rPr kumimoji="1" lang="ja-JP" altLang="en-US" smtClean="0"/>
              <a:t>2019/6/6</a:t>
            </a:fld>
            <a:endParaRPr kumimoji="1" lang="ja-JP" altLang="en-US"/>
          </a:p>
        </p:txBody>
      </p:sp>
      <p:sp>
        <p:nvSpPr>
          <p:cNvPr id="6" name="フッター プレースホルダー 5">
            <a:extLst>
              <a:ext uri="{FF2B5EF4-FFF2-40B4-BE49-F238E27FC236}">
                <a16:creationId xmlns:a16="http://schemas.microsoft.com/office/drawing/2014/main" id="{9DEF7653-3920-4AB2-91DF-EE7A54A8344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C50423C-876F-402F-BE3F-C133BF5EEF75}"/>
              </a:ext>
            </a:extLst>
          </p:cNvPr>
          <p:cNvSpPr>
            <a:spLocks noGrp="1"/>
          </p:cNvSpPr>
          <p:nvPr>
            <p:ph type="sldNum" sz="quarter" idx="12"/>
          </p:nvPr>
        </p:nvSpPr>
        <p:spPr/>
        <p:txBody>
          <a:bodyPr/>
          <a:lstStyle/>
          <a:p>
            <a:fld id="{0F5B56EE-964F-46BD-B649-844AFC80319F}" type="slidenum">
              <a:rPr kumimoji="1" lang="ja-JP" altLang="en-US" smtClean="0"/>
              <a:t>‹#›</a:t>
            </a:fld>
            <a:endParaRPr kumimoji="1" lang="ja-JP" altLang="en-US"/>
          </a:p>
        </p:txBody>
      </p:sp>
    </p:spTree>
    <p:extLst>
      <p:ext uri="{BB962C8B-B14F-4D97-AF65-F5344CB8AC3E}">
        <p14:creationId xmlns:p14="http://schemas.microsoft.com/office/powerpoint/2010/main" val="1778969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88BEB20-2F7E-43A9-A348-5E50ECD8EC1B}"/>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11F3FF3-3690-4935-AFC5-9A37320FDC5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73A1D6C7-B71D-4C69-99EF-0D1C9D57DB75}"/>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42D5BF7E-1400-4B89-ACE4-6BC058E562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251A4D31-D6DB-4017-B375-BEBB486FD57B}"/>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CEA22AE4-C5EE-4812-8B2B-E00307B4A47D}"/>
              </a:ext>
            </a:extLst>
          </p:cNvPr>
          <p:cNvSpPr>
            <a:spLocks noGrp="1"/>
          </p:cNvSpPr>
          <p:nvPr>
            <p:ph type="dt" sz="half" idx="10"/>
          </p:nvPr>
        </p:nvSpPr>
        <p:spPr/>
        <p:txBody>
          <a:bodyPr/>
          <a:lstStyle/>
          <a:p>
            <a:fld id="{1CE934A6-64F1-4120-B7DE-25896026F996}" type="datetimeFigureOut">
              <a:rPr kumimoji="1" lang="ja-JP" altLang="en-US" smtClean="0"/>
              <a:t>2019/6/6</a:t>
            </a:fld>
            <a:endParaRPr kumimoji="1" lang="ja-JP" altLang="en-US"/>
          </a:p>
        </p:txBody>
      </p:sp>
      <p:sp>
        <p:nvSpPr>
          <p:cNvPr id="8" name="フッター プレースホルダー 7">
            <a:extLst>
              <a:ext uri="{FF2B5EF4-FFF2-40B4-BE49-F238E27FC236}">
                <a16:creationId xmlns:a16="http://schemas.microsoft.com/office/drawing/2014/main" id="{349AA1A9-4729-49D1-AAA9-7AFCB6D9ECDC}"/>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75C3FE0C-CD46-46FC-98D0-21AC0463FCFF}"/>
              </a:ext>
            </a:extLst>
          </p:cNvPr>
          <p:cNvSpPr>
            <a:spLocks noGrp="1"/>
          </p:cNvSpPr>
          <p:nvPr>
            <p:ph type="sldNum" sz="quarter" idx="12"/>
          </p:nvPr>
        </p:nvSpPr>
        <p:spPr/>
        <p:txBody>
          <a:bodyPr/>
          <a:lstStyle/>
          <a:p>
            <a:fld id="{0F5B56EE-964F-46BD-B649-844AFC80319F}" type="slidenum">
              <a:rPr kumimoji="1" lang="ja-JP" altLang="en-US" smtClean="0"/>
              <a:t>‹#›</a:t>
            </a:fld>
            <a:endParaRPr kumimoji="1" lang="ja-JP" altLang="en-US"/>
          </a:p>
        </p:txBody>
      </p:sp>
    </p:spTree>
    <p:extLst>
      <p:ext uri="{BB962C8B-B14F-4D97-AF65-F5344CB8AC3E}">
        <p14:creationId xmlns:p14="http://schemas.microsoft.com/office/powerpoint/2010/main" val="1262593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EF0E7A-4D9F-4407-BD94-4A9A0A83C83F}"/>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5AEC8986-7C9B-4E6E-B2EF-38D2B0070086}"/>
              </a:ext>
            </a:extLst>
          </p:cNvPr>
          <p:cNvSpPr>
            <a:spLocks noGrp="1"/>
          </p:cNvSpPr>
          <p:nvPr>
            <p:ph type="dt" sz="half" idx="10"/>
          </p:nvPr>
        </p:nvSpPr>
        <p:spPr/>
        <p:txBody>
          <a:bodyPr/>
          <a:lstStyle/>
          <a:p>
            <a:fld id="{1CE934A6-64F1-4120-B7DE-25896026F996}" type="datetimeFigureOut">
              <a:rPr kumimoji="1" lang="ja-JP" altLang="en-US" smtClean="0"/>
              <a:t>2019/6/6</a:t>
            </a:fld>
            <a:endParaRPr kumimoji="1" lang="ja-JP" altLang="en-US"/>
          </a:p>
        </p:txBody>
      </p:sp>
      <p:sp>
        <p:nvSpPr>
          <p:cNvPr id="4" name="フッター プレースホルダー 3">
            <a:extLst>
              <a:ext uri="{FF2B5EF4-FFF2-40B4-BE49-F238E27FC236}">
                <a16:creationId xmlns:a16="http://schemas.microsoft.com/office/drawing/2014/main" id="{E3850F56-4770-4B6F-BD7C-1375C419E722}"/>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0ECFCEE5-A7B0-47A0-875B-6B498416D086}"/>
              </a:ext>
            </a:extLst>
          </p:cNvPr>
          <p:cNvSpPr>
            <a:spLocks noGrp="1"/>
          </p:cNvSpPr>
          <p:nvPr>
            <p:ph type="sldNum" sz="quarter" idx="12"/>
          </p:nvPr>
        </p:nvSpPr>
        <p:spPr/>
        <p:txBody>
          <a:bodyPr/>
          <a:lstStyle/>
          <a:p>
            <a:fld id="{0F5B56EE-964F-46BD-B649-844AFC80319F}" type="slidenum">
              <a:rPr kumimoji="1" lang="ja-JP" altLang="en-US" smtClean="0"/>
              <a:t>‹#›</a:t>
            </a:fld>
            <a:endParaRPr kumimoji="1" lang="ja-JP" altLang="en-US"/>
          </a:p>
        </p:txBody>
      </p:sp>
    </p:spTree>
    <p:extLst>
      <p:ext uri="{BB962C8B-B14F-4D97-AF65-F5344CB8AC3E}">
        <p14:creationId xmlns:p14="http://schemas.microsoft.com/office/powerpoint/2010/main" val="2390892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9EB50220-B9D7-4ACE-97E2-621A9F748EAA}"/>
              </a:ext>
            </a:extLst>
          </p:cNvPr>
          <p:cNvSpPr>
            <a:spLocks noGrp="1"/>
          </p:cNvSpPr>
          <p:nvPr>
            <p:ph type="dt" sz="half" idx="10"/>
          </p:nvPr>
        </p:nvSpPr>
        <p:spPr/>
        <p:txBody>
          <a:bodyPr/>
          <a:lstStyle/>
          <a:p>
            <a:fld id="{1CE934A6-64F1-4120-B7DE-25896026F996}" type="datetimeFigureOut">
              <a:rPr kumimoji="1" lang="ja-JP" altLang="en-US" smtClean="0"/>
              <a:t>2019/6/6</a:t>
            </a:fld>
            <a:endParaRPr kumimoji="1" lang="ja-JP" altLang="en-US"/>
          </a:p>
        </p:txBody>
      </p:sp>
      <p:sp>
        <p:nvSpPr>
          <p:cNvPr id="3" name="フッター プレースホルダー 2">
            <a:extLst>
              <a:ext uri="{FF2B5EF4-FFF2-40B4-BE49-F238E27FC236}">
                <a16:creationId xmlns:a16="http://schemas.microsoft.com/office/drawing/2014/main" id="{6E61D3A7-9BAD-4945-A492-D36441895DC0}"/>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0CDD897D-5E71-44F5-A74A-E66BAE6D450B}"/>
              </a:ext>
            </a:extLst>
          </p:cNvPr>
          <p:cNvSpPr>
            <a:spLocks noGrp="1"/>
          </p:cNvSpPr>
          <p:nvPr>
            <p:ph type="sldNum" sz="quarter" idx="12"/>
          </p:nvPr>
        </p:nvSpPr>
        <p:spPr/>
        <p:txBody>
          <a:bodyPr/>
          <a:lstStyle/>
          <a:p>
            <a:fld id="{0F5B56EE-964F-46BD-B649-844AFC80319F}" type="slidenum">
              <a:rPr kumimoji="1" lang="ja-JP" altLang="en-US" smtClean="0"/>
              <a:t>‹#›</a:t>
            </a:fld>
            <a:endParaRPr kumimoji="1" lang="ja-JP" altLang="en-US"/>
          </a:p>
        </p:txBody>
      </p:sp>
    </p:spTree>
    <p:extLst>
      <p:ext uri="{BB962C8B-B14F-4D97-AF65-F5344CB8AC3E}">
        <p14:creationId xmlns:p14="http://schemas.microsoft.com/office/powerpoint/2010/main" val="4265324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C6747F-5CA6-45CD-9AF3-C716A56AA033}"/>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17098FB-303C-45F9-BD4D-1EF9B38E54B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CD9A6968-48BC-4DFD-A6FF-61E0778FA7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EC04D60-6ECA-49E7-93B8-76A61C69A731}"/>
              </a:ext>
            </a:extLst>
          </p:cNvPr>
          <p:cNvSpPr>
            <a:spLocks noGrp="1"/>
          </p:cNvSpPr>
          <p:nvPr>
            <p:ph type="dt" sz="half" idx="10"/>
          </p:nvPr>
        </p:nvSpPr>
        <p:spPr/>
        <p:txBody>
          <a:bodyPr/>
          <a:lstStyle/>
          <a:p>
            <a:fld id="{1CE934A6-64F1-4120-B7DE-25896026F996}" type="datetimeFigureOut">
              <a:rPr kumimoji="1" lang="ja-JP" altLang="en-US" smtClean="0"/>
              <a:t>2019/6/6</a:t>
            </a:fld>
            <a:endParaRPr kumimoji="1" lang="ja-JP" altLang="en-US"/>
          </a:p>
        </p:txBody>
      </p:sp>
      <p:sp>
        <p:nvSpPr>
          <p:cNvPr id="6" name="フッター プレースホルダー 5">
            <a:extLst>
              <a:ext uri="{FF2B5EF4-FFF2-40B4-BE49-F238E27FC236}">
                <a16:creationId xmlns:a16="http://schemas.microsoft.com/office/drawing/2014/main" id="{D3515D18-7FA7-4EDA-B053-7BDBE20A82D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37A6AA9-3063-48BD-8B91-16FC4A356323}"/>
              </a:ext>
            </a:extLst>
          </p:cNvPr>
          <p:cNvSpPr>
            <a:spLocks noGrp="1"/>
          </p:cNvSpPr>
          <p:nvPr>
            <p:ph type="sldNum" sz="quarter" idx="12"/>
          </p:nvPr>
        </p:nvSpPr>
        <p:spPr/>
        <p:txBody>
          <a:bodyPr/>
          <a:lstStyle/>
          <a:p>
            <a:fld id="{0F5B56EE-964F-46BD-B649-844AFC80319F}" type="slidenum">
              <a:rPr kumimoji="1" lang="ja-JP" altLang="en-US" smtClean="0"/>
              <a:t>‹#›</a:t>
            </a:fld>
            <a:endParaRPr kumimoji="1" lang="ja-JP" altLang="en-US"/>
          </a:p>
        </p:txBody>
      </p:sp>
    </p:spTree>
    <p:extLst>
      <p:ext uri="{BB962C8B-B14F-4D97-AF65-F5344CB8AC3E}">
        <p14:creationId xmlns:p14="http://schemas.microsoft.com/office/powerpoint/2010/main" val="4275744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5B6CB7-CD33-4702-9801-2FE43321BD5A}"/>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D8E97EE3-9046-429C-8AFD-3D1ABF8A67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E9F10A3D-44B5-4949-A3C3-8EF57D5A1B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6F66776-FE89-49AB-9D8A-F5BF08173913}"/>
              </a:ext>
            </a:extLst>
          </p:cNvPr>
          <p:cNvSpPr>
            <a:spLocks noGrp="1"/>
          </p:cNvSpPr>
          <p:nvPr>
            <p:ph type="dt" sz="half" idx="10"/>
          </p:nvPr>
        </p:nvSpPr>
        <p:spPr/>
        <p:txBody>
          <a:bodyPr/>
          <a:lstStyle/>
          <a:p>
            <a:fld id="{1CE934A6-64F1-4120-B7DE-25896026F996}" type="datetimeFigureOut">
              <a:rPr kumimoji="1" lang="ja-JP" altLang="en-US" smtClean="0"/>
              <a:t>2019/6/6</a:t>
            </a:fld>
            <a:endParaRPr kumimoji="1" lang="ja-JP" altLang="en-US"/>
          </a:p>
        </p:txBody>
      </p:sp>
      <p:sp>
        <p:nvSpPr>
          <p:cNvPr id="6" name="フッター プレースホルダー 5">
            <a:extLst>
              <a:ext uri="{FF2B5EF4-FFF2-40B4-BE49-F238E27FC236}">
                <a16:creationId xmlns:a16="http://schemas.microsoft.com/office/drawing/2014/main" id="{AE23256A-685C-4AB7-9474-C8594304D54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EA63EB3-573E-44F9-8A25-7288171AD785}"/>
              </a:ext>
            </a:extLst>
          </p:cNvPr>
          <p:cNvSpPr>
            <a:spLocks noGrp="1"/>
          </p:cNvSpPr>
          <p:nvPr>
            <p:ph type="sldNum" sz="quarter" idx="12"/>
          </p:nvPr>
        </p:nvSpPr>
        <p:spPr/>
        <p:txBody>
          <a:bodyPr/>
          <a:lstStyle/>
          <a:p>
            <a:fld id="{0F5B56EE-964F-46BD-B649-844AFC80319F}" type="slidenum">
              <a:rPr kumimoji="1" lang="ja-JP" altLang="en-US" smtClean="0"/>
              <a:t>‹#›</a:t>
            </a:fld>
            <a:endParaRPr kumimoji="1" lang="ja-JP" altLang="en-US"/>
          </a:p>
        </p:txBody>
      </p:sp>
    </p:spTree>
    <p:extLst>
      <p:ext uri="{BB962C8B-B14F-4D97-AF65-F5344CB8AC3E}">
        <p14:creationId xmlns:p14="http://schemas.microsoft.com/office/powerpoint/2010/main" val="30602125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0168FC91-B7DD-45DB-8809-355D2F1E7C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784AC00-E659-41B4-BF8D-782BBD29386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0A895F6-6871-48D4-B5E3-01F3C70B4A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E934A6-64F1-4120-B7DE-25896026F996}" type="datetimeFigureOut">
              <a:rPr kumimoji="1" lang="ja-JP" altLang="en-US" smtClean="0"/>
              <a:t>2019/6/6</a:t>
            </a:fld>
            <a:endParaRPr kumimoji="1" lang="ja-JP" altLang="en-US"/>
          </a:p>
        </p:txBody>
      </p:sp>
      <p:sp>
        <p:nvSpPr>
          <p:cNvPr id="5" name="フッター プレースホルダー 4">
            <a:extLst>
              <a:ext uri="{FF2B5EF4-FFF2-40B4-BE49-F238E27FC236}">
                <a16:creationId xmlns:a16="http://schemas.microsoft.com/office/drawing/2014/main" id="{F8C19AF5-4C77-45B3-9473-F653A89C13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B6F1614F-7DAA-42F7-B3D1-0F686B57DF8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5B56EE-964F-46BD-B649-844AFC80319F}" type="slidenum">
              <a:rPr kumimoji="1" lang="ja-JP" altLang="en-US" smtClean="0"/>
              <a:t>‹#›</a:t>
            </a:fld>
            <a:endParaRPr kumimoji="1" lang="ja-JP" altLang="en-US"/>
          </a:p>
        </p:txBody>
      </p:sp>
    </p:spTree>
    <p:extLst>
      <p:ext uri="{BB962C8B-B14F-4D97-AF65-F5344CB8AC3E}">
        <p14:creationId xmlns:p14="http://schemas.microsoft.com/office/powerpoint/2010/main" val="28268638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856D81C-EDBB-4C41-B77F-CE08FCEBAD2C}"/>
              </a:ext>
            </a:extLst>
          </p:cNvPr>
          <p:cNvSpPr>
            <a:spLocks noGrp="1"/>
          </p:cNvSpPr>
          <p:nvPr>
            <p:ph type="ctrTitle"/>
          </p:nvPr>
        </p:nvSpPr>
        <p:spPr/>
        <p:txBody>
          <a:bodyPr>
            <a:normAutofit/>
          </a:bodyPr>
          <a:lstStyle/>
          <a:p>
            <a:r>
              <a:rPr kumimoji="1" lang="ja-JP" altLang="en-US" sz="7200" dirty="0">
                <a:latin typeface="HG明朝E" panose="02020909000000000000" pitchFamily="17" charset="-128"/>
                <a:ea typeface="HG明朝E" panose="02020909000000000000" pitchFamily="17" charset="-128"/>
              </a:rPr>
              <a:t>米中貿易戦争</a:t>
            </a:r>
          </a:p>
        </p:txBody>
      </p:sp>
      <p:sp>
        <p:nvSpPr>
          <p:cNvPr id="3" name="字幕 2">
            <a:extLst>
              <a:ext uri="{FF2B5EF4-FFF2-40B4-BE49-F238E27FC236}">
                <a16:creationId xmlns:a16="http://schemas.microsoft.com/office/drawing/2014/main" id="{31F13F3E-0037-4658-AA2E-62EB5B4E277D}"/>
              </a:ext>
            </a:extLst>
          </p:cNvPr>
          <p:cNvSpPr>
            <a:spLocks noGrp="1"/>
          </p:cNvSpPr>
          <p:nvPr>
            <p:ph type="subTitle" idx="1"/>
          </p:nvPr>
        </p:nvSpPr>
        <p:spPr>
          <a:xfrm>
            <a:off x="1524000" y="4079875"/>
            <a:ext cx="9144000" cy="1655762"/>
          </a:xfrm>
        </p:spPr>
        <p:txBody>
          <a:bodyPr>
            <a:normAutofit/>
          </a:bodyPr>
          <a:lstStyle/>
          <a:p>
            <a:r>
              <a:rPr kumimoji="1" lang="ja-JP" altLang="en-US" sz="4000" dirty="0">
                <a:latin typeface="HG明朝E" panose="02020909000000000000" pitchFamily="17" charset="-128"/>
                <a:ea typeface="HG明朝E" panose="02020909000000000000" pitchFamily="17" charset="-128"/>
              </a:rPr>
              <a:t>情報パック</a:t>
            </a:r>
            <a:r>
              <a:rPr kumimoji="1" lang="en-US" altLang="ja-JP" sz="4000" dirty="0">
                <a:latin typeface="HG明朝E" panose="02020909000000000000" pitchFamily="17" charset="-128"/>
                <a:ea typeface="HG明朝E" panose="02020909000000000000" pitchFamily="17" charset="-128"/>
              </a:rPr>
              <a:t>6</a:t>
            </a:r>
            <a:r>
              <a:rPr lang="ja-JP" altLang="en-US" sz="4000" dirty="0">
                <a:latin typeface="HG明朝E" panose="02020909000000000000" pitchFamily="17" charset="-128"/>
                <a:ea typeface="HG明朝E" panose="02020909000000000000" pitchFamily="17" charset="-128"/>
              </a:rPr>
              <a:t>月号</a:t>
            </a:r>
            <a:endParaRPr kumimoji="1" lang="ja-JP" altLang="en-US" sz="4000" dirty="0">
              <a:latin typeface="HG明朝E" panose="02020909000000000000" pitchFamily="17" charset="-128"/>
              <a:ea typeface="HG明朝E" panose="02020909000000000000" pitchFamily="17" charset="-128"/>
            </a:endParaRPr>
          </a:p>
        </p:txBody>
      </p:sp>
    </p:spTree>
    <p:extLst>
      <p:ext uri="{BB962C8B-B14F-4D97-AF65-F5344CB8AC3E}">
        <p14:creationId xmlns:p14="http://schemas.microsoft.com/office/powerpoint/2010/main" val="32305193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1A2701E-54D6-41B0-8643-4720CDBA372A}"/>
              </a:ext>
            </a:extLst>
          </p:cNvPr>
          <p:cNvSpPr>
            <a:spLocks noGrp="1"/>
          </p:cNvSpPr>
          <p:nvPr>
            <p:ph type="title"/>
          </p:nvPr>
        </p:nvSpPr>
        <p:spPr/>
        <p:txBody>
          <a:bodyPr/>
          <a:lstStyle/>
          <a:p>
            <a:r>
              <a:rPr kumimoji="1" lang="ja-JP" altLang="en-US" dirty="0">
                <a:latin typeface="HGP明朝E" panose="02020900000000000000" pitchFamily="18" charset="-128"/>
                <a:ea typeface="HGP明朝E" panose="02020900000000000000" pitchFamily="18" charset="-128"/>
              </a:rPr>
              <a:t>米国の決意は両国経済の</a:t>
            </a:r>
            <a:r>
              <a:rPr kumimoji="1" lang="ja-JP" altLang="en-US" dirty="0">
                <a:solidFill>
                  <a:srgbClr val="0070C0"/>
                </a:solidFill>
                <a:latin typeface="HGP明朝E" panose="02020900000000000000" pitchFamily="18" charset="-128"/>
                <a:ea typeface="HGP明朝E" panose="02020900000000000000" pitchFamily="18" charset="-128"/>
              </a:rPr>
              <a:t>「分断」</a:t>
            </a:r>
            <a:r>
              <a:rPr kumimoji="1" lang="ja-JP" altLang="en-US" dirty="0">
                <a:latin typeface="HGP明朝E" panose="02020900000000000000" pitchFamily="18" charset="-128"/>
                <a:ea typeface="HGP明朝E" panose="02020900000000000000" pitchFamily="18" charset="-128"/>
              </a:rPr>
              <a:t>か</a:t>
            </a:r>
          </a:p>
        </p:txBody>
      </p:sp>
      <p:sp>
        <p:nvSpPr>
          <p:cNvPr id="3" name="コンテンツ プレースホルダー 2">
            <a:extLst>
              <a:ext uri="{FF2B5EF4-FFF2-40B4-BE49-F238E27FC236}">
                <a16:creationId xmlns:a16="http://schemas.microsoft.com/office/drawing/2014/main" id="{72F98284-2A62-4474-BE15-F72A747BF1DE}"/>
              </a:ext>
            </a:extLst>
          </p:cNvPr>
          <p:cNvSpPr>
            <a:spLocks noGrp="1"/>
          </p:cNvSpPr>
          <p:nvPr>
            <p:ph idx="1"/>
          </p:nvPr>
        </p:nvSpPr>
        <p:spPr/>
        <p:txBody>
          <a:bodyPr/>
          <a:lstStyle/>
          <a:p>
            <a:r>
              <a:rPr lang="ja-JP" altLang="ja-JP" dirty="0">
                <a:latin typeface="HGP明朝E" panose="02020900000000000000" pitchFamily="18" charset="-128"/>
                <a:ea typeface="HGP明朝E" panose="02020900000000000000" pitchFamily="18" charset="-128"/>
              </a:rPr>
              <a:t>対米外国投資委員会（ＣＦＩＳＵＳ）による中国からの対米投資の規制</a:t>
            </a:r>
            <a:endParaRPr lang="en-US" altLang="ja-JP" dirty="0">
              <a:latin typeface="HGP明朝E" panose="02020900000000000000" pitchFamily="18" charset="-128"/>
              <a:ea typeface="HGP明朝E" panose="02020900000000000000" pitchFamily="18" charset="-128"/>
            </a:endParaRPr>
          </a:p>
          <a:p>
            <a:r>
              <a:rPr lang="ja-JP" altLang="ja-JP" dirty="0">
                <a:latin typeface="HGP明朝E" panose="02020900000000000000" pitchFamily="18" charset="-128"/>
                <a:ea typeface="HGP明朝E" panose="02020900000000000000" pitchFamily="18" charset="-128"/>
              </a:rPr>
              <a:t>安全保障上、重要な先端技術を含む米製品の輸出規制、ファーウェイ（華為技術）や中興通訊（ＺＴＥ）など中国通信機器大手の排除など。</a:t>
            </a:r>
          </a:p>
          <a:p>
            <a:r>
              <a:rPr lang="ja-JP" altLang="ja-JP" dirty="0">
                <a:latin typeface="HGP明朝E" panose="02020900000000000000" pitchFamily="18" charset="-128"/>
                <a:ea typeface="HGP明朝E" panose="02020900000000000000" pitchFamily="18" charset="-128"/>
              </a:rPr>
              <a:t>ライトハイザー通商代表部（ＵＳＴＲ）代表は、技術流出を防ぐため、中国経済との「分断」を強く志向している面がある。</a:t>
            </a:r>
            <a:endParaRPr lang="en-US" altLang="ja-JP" dirty="0">
              <a:latin typeface="HGP明朝E" panose="02020900000000000000" pitchFamily="18" charset="-128"/>
              <a:ea typeface="HGP明朝E" panose="02020900000000000000" pitchFamily="18" charset="-128"/>
            </a:endParaRPr>
          </a:p>
          <a:p>
            <a:r>
              <a:rPr lang="ja-JP" altLang="en-US" dirty="0">
                <a:latin typeface="HGP明朝E" panose="02020900000000000000" pitchFamily="18" charset="-128"/>
                <a:ea typeface="HGP明朝E" panose="02020900000000000000" pitchFamily="18" charset="-128"/>
              </a:rPr>
              <a:t>米国にも一定の「被害」がるのは織り込み済み</a:t>
            </a:r>
            <a:endParaRPr lang="ja-JP" altLang="ja-JP" dirty="0">
              <a:latin typeface="HGP明朝E" panose="02020900000000000000" pitchFamily="18" charset="-128"/>
              <a:ea typeface="HGP明朝E" panose="02020900000000000000" pitchFamily="18" charset="-128"/>
            </a:endParaRPr>
          </a:p>
          <a:p>
            <a:endParaRPr kumimoji="1" lang="ja-JP" altLang="en-US"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2948561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BAE1AC-0848-4F93-8BA1-7A1B4A114614}"/>
              </a:ext>
            </a:extLst>
          </p:cNvPr>
          <p:cNvSpPr>
            <a:spLocks noGrp="1"/>
          </p:cNvSpPr>
          <p:nvPr>
            <p:ph type="title"/>
          </p:nvPr>
        </p:nvSpPr>
        <p:spPr/>
        <p:txBody>
          <a:bodyPr/>
          <a:lstStyle/>
          <a:p>
            <a:r>
              <a:rPr kumimoji="1" lang="ja-JP" altLang="en-US" dirty="0">
                <a:latin typeface="HGP明朝E" panose="02020900000000000000" pitchFamily="18" charset="-128"/>
                <a:ea typeface="HGP明朝E" panose="02020900000000000000" pitchFamily="18" charset="-128"/>
              </a:rPr>
              <a:t>日本の役割</a:t>
            </a:r>
          </a:p>
        </p:txBody>
      </p:sp>
      <p:sp>
        <p:nvSpPr>
          <p:cNvPr id="3" name="コンテンツ プレースホルダー 2">
            <a:extLst>
              <a:ext uri="{FF2B5EF4-FFF2-40B4-BE49-F238E27FC236}">
                <a16:creationId xmlns:a16="http://schemas.microsoft.com/office/drawing/2014/main" id="{FD0A6204-C12D-44BF-8E7B-7D0426A4ABC2}"/>
              </a:ext>
            </a:extLst>
          </p:cNvPr>
          <p:cNvSpPr>
            <a:spLocks noGrp="1"/>
          </p:cNvSpPr>
          <p:nvPr>
            <p:ph idx="1"/>
          </p:nvPr>
        </p:nvSpPr>
        <p:spPr/>
        <p:txBody>
          <a:bodyPr/>
          <a:lstStyle/>
          <a:p>
            <a:r>
              <a:rPr lang="ja-JP" altLang="ja-JP" dirty="0">
                <a:latin typeface="HGP明朝E" panose="02020900000000000000" pitchFamily="18" charset="-128"/>
                <a:ea typeface="HGP明朝E" panose="02020900000000000000" pitchFamily="18" charset="-128"/>
              </a:rPr>
              <a:t>米国が揺さぶる既存の国際秩序の再構築を日本も主導すべきである。</a:t>
            </a:r>
            <a:endParaRPr lang="en-US" altLang="ja-JP" dirty="0">
              <a:latin typeface="HGP明朝E" panose="02020900000000000000" pitchFamily="18" charset="-128"/>
              <a:ea typeface="HGP明朝E" panose="02020900000000000000" pitchFamily="18" charset="-128"/>
            </a:endParaRPr>
          </a:p>
          <a:p>
            <a:r>
              <a:rPr lang="ja-JP" altLang="ja-JP" dirty="0">
                <a:latin typeface="HGP明朝E" panose="02020900000000000000" pitchFamily="18" charset="-128"/>
                <a:ea typeface="HGP明朝E" panose="02020900000000000000" pitchFamily="18" charset="-128"/>
              </a:rPr>
              <a:t>技術窃取の疑いのある中国企業に、各国と足並みをそろえて規制を強化する</a:t>
            </a:r>
            <a:r>
              <a:rPr lang="ja-JP" altLang="en-US" dirty="0">
                <a:latin typeface="HGP明朝E" panose="02020900000000000000" pitchFamily="18" charset="-128"/>
                <a:ea typeface="HGP明朝E" panose="02020900000000000000" pitchFamily="18" charset="-128"/>
              </a:rPr>
              <a:t>。</a:t>
            </a:r>
            <a:endParaRPr lang="en-US" altLang="ja-JP" dirty="0">
              <a:latin typeface="HGP明朝E" panose="02020900000000000000" pitchFamily="18" charset="-128"/>
              <a:ea typeface="HGP明朝E" panose="02020900000000000000" pitchFamily="18" charset="-128"/>
            </a:endParaRPr>
          </a:p>
          <a:p>
            <a:r>
              <a:rPr lang="ja-JP" altLang="ja-JP" dirty="0">
                <a:latin typeface="HGP明朝E" panose="02020900000000000000" pitchFamily="18" charset="-128"/>
                <a:ea typeface="HGP明朝E" panose="02020900000000000000" pitchFamily="18" charset="-128"/>
              </a:rPr>
              <a:t>中国の不公正貿易や知的財産権侵害やデジタル保護主義などを封じるルール作りは、米中協議の如何を問わず自由貿易を推進するために必要な作業</a:t>
            </a:r>
            <a:r>
              <a:rPr lang="ja-JP" altLang="en-US" dirty="0">
                <a:latin typeface="HGP明朝E" panose="02020900000000000000" pitchFamily="18" charset="-128"/>
                <a:ea typeface="HGP明朝E" panose="02020900000000000000" pitchFamily="18" charset="-128"/>
              </a:rPr>
              <a:t>。</a:t>
            </a:r>
            <a:endParaRPr lang="en-US" altLang="ja-JP" dirty="0">
              <a:latin typeface="HGP明朝E" panose="02020900000000000000" pitchFamily="18" charset="-128"/>
              <a:ea typeface="HGP明朝E" panose="02020900000000000000" pitchFamily="18" charset="-128"/>
            </a:endParaRPr>
          </a:p>
          <a:p>
            <a:r>
              <a:rPr lang="ja-JP" altLang="ja-JP" dirty="0">
                <a:latin typeface="HGP明朝E" panose="02020900000000000000" pitchFamily="18" charset="-128"/>
                <a:ea typeface="HGP明朝E" panose="02020900000000000000" pitchFamily="18" charset="-128"/>
              </a:rPr>
              <a:t>重要なことは欧州と共に米国に連携を促すこと。</a:t>
            </a:r>
            <a:endParaRPr lang="en-US" altLang="ja-JP" dirty="0">
              <a:latin typeface="HGP明朝E" panose="02020900000000000000" pitchFamily="18" charset="-128"/>
              <a:ea typeface="HGP明朝E" panose="02020900000000000000" pitchFamily="18" charset="-128"/>
            </a:endParaRPr>
          </a:p>
          <a:p>
            <a:r>
              <a:rPr lang="ja-JP" altLang="en-US" dirty="0">
                <a:solidFill>
                  <a:srgbClr val="FF0000"/>
                </a:solidFill>
                <a:latin typeface="HGP明朝E" panose="02020900000000000000" pitchFamily="18" charset="-128"/>
                <a:ea typeface="HGP明朝E" panose="02020900000000000000" pitchFamily="18" charset="-128"/>
              </a:rPr>
              <a:t>Ｇ２０（大阪）に注目　６月２８、２９日</a:t>
            </a:r>
            <a:endParaRPr lang="ja-JP" altLang="ja-JP" dirty="0">
              <a:solidFill>
                <a:srgbClr val="FF0000"/>
              </a:solidFill>
              <a:latin typeface="HGP明朝E" panose="02020900000000000000" pitchFamily="18" charset="-128"/>
              <a:ea typeface="HGP明朝E" panose="02020900000000000000" pitchFamily="18" charset="-128"/>
            </a:endParaRPr>
          </a:p>
          <a:p>
            <a:endParaRPr kumimoji="1" lang="ja-JP" altLang="en-US"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40293000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ãç±³ä¸­è²¿æåè­°ãã®ç»åæ¤ç´¢çµæ">
            <a:extLst>
              <a:ext uri="{FF2B5EF4-FFF2-40B4-BE49-F238E27FC236}">
                <a16:creationId xmlns:a16="http://schemas.microsoft.com/office/drawing/2014/main" id="{4F968AB2-D860-4901-9A34-6E18A8F69D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3017" y="311127"/>
            <a:ext cx="7922525" cy="5281683"/>
          </a:xfrm>
          <a:prstGeom prst="rect">
            <a:avLst/>
          </a:prstGeom>
          <a:noFill/>
          <a:extLst>
            <a:ext uri="{909E8E84-426E-40DD-AFC4-6F175D3DCCD1}">
              <a14:hiddenFill xmlns:a14="http://schemas.microsoft.com/office/drawing/2010/main">
                <a:solidFill>
                  <a:srgbClr val="FFFFFF"/>
                </a:solidFill>
              </a14:hiddenFill>
            </a:ext>
          </a:extLst>
        </p:spPr>
      </p:pic>
      <p:sp>
        <p:nvSpPr>
          <p:cNvPr id="2" name="テキスト ボックス 1">
            <a:extLst>
              <a:ext uri="{FF2B5EF4-FFF2-40B4-BE49-F238E27FC236}">
                <a16:creationId xmlns:a16="http://schemas.microsoft.com/office/drawing/2014/main" id="{503597CB-2049-4AEE-AA0B-85E07B67E411}"/>
              </a:ext>
            </a:extLst>
          </p:cNvPr>
          <p:cNvSpPr txBox="1"/>
          <p:nvPr/>
        </p:nvSpPr>
        <p:spPr>
          <a:xfrm>
            <a:off x="1600201" y="6015914"/>
            <a:ext cx="8586787" cy="461665"/>
          </a:xfrm>
          <a:prstGeom prst="rect">
            <a:avLst/>
          </a:prstGeom>
          <a:noFill/>
        </p:spPr>
        <p:txBody>
          <a:bodyPr wrap="square" rtlCol="0">
            <a:spAutoFit/>
          </a:bodyPr>
          <a:lstStyle/>
          <a:p>
            <a:r>
              <a:rPr kumimoji="1" lang="ja-JP" altLang="en-US" sz="2400" dirty="0">
                <a:latin typeface="HG明朝E" panose="02020909000000000000" pitchFamily="17" charset="-128"/>
                <a:ea typeface="HG明朝E" panose="02020909000000000000" pitchFamily="17" charset="-128"/>
              </a:rPr>
              <a:t>ライトハイザー米ＵＳＴＲ代表　　　　劉鶴・中国副首相</a:t>
            </a:r>
          </a:p>
        </p:txBody>
      </p:sp>
    </p:spTree>
    <p:extLst>
      <p:ext uri="{BB962C8B-B14F-4D97-AF65-F5344CB8AC3E}">
        <p14:creationId xmlns:p14="http://schemas.microsoft.com/office/powerpoint/2010/main" val="906889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BF788C2D-3348-4610-AB02-5C32EF597E3D}"/>
              </a:ext>
            </a:extLst>
          </p:cNvPr>
          <p:cNvPicPr>
            <a:picLocks noChangeAspect="1"/>
          </p:cNvPicPr>
          <p:nvPr/>
        </p:nvPicPr>
        <p:blipFill>
          <a:blip r:embed="rId2"/>
          <a:stretch>
            <a:fillRect/>
          </a:stretch>
        </p:blipFill>
        <p:spPr>
          <a:xfrm>
            <a:off x="3782590" y="113227"/>
            <a:ext cx="4611469" cy="6653691"/>
          </a:xfrm>
          <a:prstGeom prst="rect">
            <a:avLst/>
          </a:prstGeom>
        </p:spPr>
      </p:pic>
    </p:spTree>
    <p:extLst>
      <p:ext uri="{BB962C8B-B14F-4D97-AF65-F5344CB8AC3E}">
        <p14:creationId xmlns:p14="http://schemas.microsoft.com/office/powerpoint/2010/main" val="2015421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DD2444D-431B-45F1-AC72-83040332B4AD}"/>
              </a:ext>
            </a:extLst>
          </p:cNvPr>
          <p:cNvSpPr>
            <a:spLocks noGrp="1"/>
          </p:cNvSpPr>
          <p:nvPr>
            <p:ph type="title"/>
          </p:nvPr>
        </p:nvSpPr>
        <p:spPr/>
        <p:txBody>
          <a:bodyPr/>
          <a:lstStyle/>
          <a:p>
            <a:r>
              <a:rPr kumimoji="1" lang="ja-JP" altLang="en-US" dirty="0">
                <a:latin typeface="HGP明朝E" panose="02020900000000000000" pitchFamily="18" charset="-128"/>
                <a:ea typeface="HGP明朝E" panose="02020900000000000000" pitchFamily="18" charset="-128"/>
              </a:rPr>
              <a:t>協議のテーマ</a:t>
            </a:r>
          </a:p>
        </p:txBody>
      </p:sp>
      <p:sp>
        <p:nvSpPr>
          <p:cNvPr id="3" name="コンテンツ プレースホルダー 2">
            <a:extLst>
              <a:ext uri="{FF2B5EF4-FFF2-40B4-BE49-F238E27FC236}">
                <a16:creationId xmlns:a16="http://schemas.microsoft.com/office/drawing/2014/main" id="{A8A88E23-88CF-4993-B6AE-3DEF23F82EA3}"/>
              </a:ext>
            </a:extLst>
          </p:cNvPr>
          <p:cNvSpPr>
            <a:spLocks noGrp="1"/>
          </p:cNvSpPr>
          <p:nvPr>
            <p:ph idx="1"/>
          </p:nvPr>
        </p:nvSpPr>
        <p:spPr>
          <a:xfrm>
            <a:off x="838200" y="1835457"/>
            <a:ext cx="10515600" cy="4351338"/>
          </a:xfrm>
        </p:spPr>
        <p:txBody>
          <a:bodyPr>
            <a:normAutofit/>
          </a:bodyPr>
          <a:lstStyle/>
          <a:p>
            <a:pPr marL="0" indent="0">
              <a:lnSpc>
                <a:spcPct val="100000"/>
              </a:lnSpc>
              <a:buNone/>
            </a:pPr>
            <a:r>
              <a:rPr lang="ja-JP" altLang="en-US" sz="3600" dirty="0">
                <a:latin typeface="HGP明朝E" panose="02020900000000000000" pitchFamily="18" charset="-128"/>
                <a:ea typeface="HGP明朝E" panose="02020900000000000000" pitchFamily="18" charset="-128"/>
              </a:rPr>
              <a:t>＜構造改革＞</a:t>
            </a:r>
            <a:endParaRPr lang="en-US" altLang="ja-JP" sz="3600" dirty="0">
              <a:latin typeface="HGP明朝E" panose="02020900000000000000" pitchFamily="18" charset="-128"/>
              <a:ea typeface="HGP明朝E" panose="02020900000000000000" pitchFamily="18" charset="-128"/>
            </a:endParaRPr>
          </a:p>
          <a:p>
            <a:pPr marL="0" indent="0">
              <a:lnSpc>
                <a:spcPct val="100000"/>
              </a:lnSpc>
              <a:buNone/>
            </a:pPr>
            <a:r>
              <a:rPr lang="ja-JP" altLang="ja-JP" sz="3600" dirty="0">
                <a:latin typeface="HGP明朝E" panose="02020900000000000000" pitchFamily="18" charset="-128"/>
                <a:ea typeface="HGP明朝E" panose="02020900000000000000" pitchFamily="18" charset="-128"/>
              </a:rPr>
              <a:t>①技術移転の強要</a:t>
            </a:r>
            <a:endParaRPr lang="en-US" altLang="ja-JP" sz="3600" dirty="0">
              <a:latin typeface="HGP明朝E" panose="02020900000000000000" pitchFamily="18" charset="-128"/>
              <a:ea typeface="HGP明朝E" panose="02020900000000000000" pitchFamily="18" charset="-128"/>
            </a:endParaRPr>
          </a:p>
          <a:p>
            <a:pPr marL="0" indent="0">
              <a:lnSpc>
                <a:spcPct val="100000"/>
              </a:lnSpc>
              <a:buNone/>
            </a:pPr>
            <a:r>
              <a:rPr lang="ja-JP" altLang="ja-JP" sz="3600" dirty="0">
                <a:latin typeface="HGP明朝E" panose="02020900000000000000" pitchFamily="18" charset="-128"/>
                <a:ea typeface="HGP明朝E" panose="02020900000000000000" pitchFamily="18" charset="-128"/>
              </a:rPr>
              <a:t>②知的財産権の保護</a:t>
            </a:r>
            <a:endParaRPr lang="en-US" altLang="ja-JP" sz="3600" dirty="0">
              <a:latin typeface="HGP明朝E" panose="02020900000000000000" pitchFamily="18" charset="-128"/>
              <a:ea typeface="HGP明朝E" panose="02020900000000000000" pitchFamily="18" charset="-128"/>
            </a:endParaRPr>
          </a:p>
          <a:p>
            <a:pPr marL="0" indent="0">
              <a:lnSpc>
                <a:spcPct val="100000"/>
              </a:lnSpc>
              <a:buNone/>
            </a:pPr>
            <a:r>
              <a:rPr lang="ja-JP" altLang="ja-JP" sz="3600" dirty="0">
                <a:latin typeface="HGP明朝E" panose="02020900000000000000" pitchFamily="18" charset="-128"/>
                <a:ea typeface="HGP明朝E" panose="02020900000000000000" pitchFamily="18" charset="-128"/>
              </a:rPr>
              <a:t>③非関税障壁</a:t>
            </a:r>
            <a:endParaRPr lang="en-US" altLang="ja-JP" sz="3600" dirty="0">
              <a:latin typeface="HGP明朝E" panose="02020900000000000000" pitchFamily="18" charset="-128"/>
              <a:ea typeface="HGP明朝E" panose="02020900000000000000" pitchFamily="18" charset="-128"/>
            </a:endParaRPr>
          </a:p>
          <a:p>
            <a:pPr marL="0" indent="0">
              <a:lnSpc>
                <a:spcPct val="100000"/>
              </a:lnSpc>
              <a:buNone/>
            </a:pPr>
            <a:r>
              <a:rPr lang="ja-JP" altLang="ja-JP" sz="3600" dirty="0">
                <a:latin typeface="HGP明朝E" panose="02020900000000000000" pitchFamily="18" charset="-128"/>
                <a:ea typeface="HGP明朝E" panose="02020900000000000000" pitchFamily="18" charset="-128"/>
              </a:rPr>
              <a:t>④サイバー攻撃とサイバーによる</a:t>
            </a:r>
            <a:r>
              <a:rPr lang="ja-JP" altLang="en-US" sz="3600" dirty="0">
                <a:latin typeface="HGP明朝E" panose="02020900000000000000" pitchFamily="18" charset="-128"/>
                <a:ea typeface="HGP明朝E" panose="02020900000000000000" pitchFamily="18" charset="-128"/>
              </a:rPr>
              <a:t>「</a:t>
            </a:r>
            <a:r>
              <a:rPr lang="ja-JP" altLang="ja-JP" sz="3600" dirty="0">
                <a:latin typeface="HGP明朝E" panose="02020900000000000000" pitchFamily="18" charset="-128"/>
                <a:ea typeface="HGP明朝E" panose="02020900000000000000" pitchFamily="18" charset="-128"/>
              </a:rPr>
              <a:t>窃取</a:t>
            </a:r>
            <a:r>
              <a:rPr lang="ja-JP" altLang="en-US" sz="3600" dirty="0">
                <a:latin typeface="HGP明朝E" panose="02020900000000000000" pitchFamily="18" charset="-128"/>
                <a:ea typeface="HGP明朝E" panose="02020900000000000000" pitchFamily="18" charset="-128"/>
              </a:rPr>
              <a:t>」</a:t>
            </a:r>
            <a:endParaRPr lang="en-US" altLang="ja-JP" sz="3600"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18831239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0FD59DEF-EB52-49F7-8FC2-2DB6039A45E8}"/>
              </a:ext>
            </a:extLst>
          </p:cNvPr>
          <p:cNvSpPr>
            <a:spLocks noGrp="1"/>
          </p:cNvSpPr>
          <p:nvPr>
            <p:ph type="title"/>
          </p:nvPr>
        </p:nvSpPr>
        <p:spPr/>
        <p:txBody>
          <a:bodyPr/>
          <a:lstStyle/>
          <a:p>
            <a:r>
              <a:rPr kumimoji="1" lang="ja-JP" altLang="en-US" dirty="0">
                <a:latin typeface="HGP明朝E" panose="02020900000000000000" pitchFamily="18" charset="-128"/>
                <a:ea typeface="HGP明朝E" panose="02020900000000000000" pitchFamily="18" charset="-128"/>
              </a:rPr>
              <a:t>トランプの「怒り」</a:t>
            </a:r>
          </a:p>
        </p:txBody>
      </p:sp>
      <p:sp>
        <p:nvSpPr>
          <p:cNvPr id="5" name="コンテンツ プレースホルダー 4">
            <a:extLst>
              <a:ext uri="{FF2B5EF4-FFF2-40B4-BE49-F238E27FC236}">
                <a16:creationId xmlns:a16="http://schemas.microsoft.com/office/drawing/2014/main" id="{CDACAA4A-DAC1-43FC-97EF-3F3E7A697C38}"/>
              </a:ext>
            </a:extLst>
          </p:cNvPr>
          <p:cNvSpPr>
            <a:spLocks noGrp="1"/>
          </p:cNvSpPr>
          <p:nvPr>
            <p:ph idx="1"/>
          </p:nvPr>
        </p:nvSpPr>
        <p:spPr/>
        <p:txBody>
          <a:bodyPr/>
          <a:lstStyle/>
          <a:p>
            <a:pPr marL="0" indent="0">
              <a:buNone/>
            </a:pPr>
            <a:r>
              <a:rPr kumimoji="1" lang="ja-JP" altLang="en-US" dirty="0">
                <a:latin typeface="HGP明朝E" panose="02020900000000000000" pitchFamily="18" charset="-128"/>
                <a:ea typeface="HGP明朝E" panose="02020900000000000000" pitchFamily="18" charset="-128"/>
              </a:rPr>
              <a:t>＜貿易協議に対する</a:t>
            </a:r>
            <a:r>
              <a:rPr kumimoji="1" lang="ja-JP" altLang="en-US" dirty="0">
                <a:solidFill>
                  <a:srgbClr val="FF0000"/>
                </a:solidFill>
                <a:latin typeface="HGP明朝E" panose="02020900000000000000" pitchFamily="18" charset="-128"/>
                <a:ea typeface="HGP明朝E" panose="02020900000000000000" pitchFamily="18" charset="-128"/>
              </a:rPr>
              <a:t>中国の不誠実な対応</a:t>
            </a:r>
            <a:r>
              <a:rPr kumimoji="1" lang="ja-JP" altLang="en-US" dirty="0">
                <a:latin typeface="HGP明朝E" panose="02020900000000000000" pitchFamily="18" charset="-128"/>
                <a:ea typeface="HGP明朝E" panose="02020900000000000000" pitchFamily="18" charset="-128"/>
              </a:rPr>
              <a:t>＞</a:t>
            </a:r>
            <a:endParaRPr kumimoji="1" lang="en-US" altLang="ja-JP" dirty="0">
              <a:latin typeface="HGP明朝E" panose="02020900000000000000" pitchFamily="18" charset="-128"/>
              <a:ea typeface="HGP明朝E" panose="02020900000000000000" pitchFamily="18" charset="-128"/>
            </a:endParaRPr>
          </a:p>
          <a:p>
            <a:r>
              <a:rPr lang="en-US" altLang="ja-JP" dirty="0">
                <a:latin typeface="HGP明朝E" panose="02020900000000000000" pitchFamily="18" charset="-128"/>
                <a:ea typeface="HGP明朝E" panose="02020900000000000000" pitchFamily="18" charset="-128"/>
              </a:rPr>
              <a:t>5</a:t>
            </a:r>
            <a:r>
              <a:rPr lang="ja-JP" altLang="en-US" dirty="0">
                <a:latin typeface="HGP明朝E" panose="02020900000000000000" pitchFamily="18" charset="-128"/>
                <a:ea typeface="HGP明朝E" panose="02020900000000000000" pitchFamily="18" charset="-128"/>
              </a:rPr>
              <a:t>月</a:t>
            </a:r>
            <a:r>
              <a:rPr lang="en-US" altLang="ja-JP" dirty="0">
                <a:latin typeface="HGP明朝E" panose="02020900000000000000" pitchFamily="18" charset="-128"/>
                <a:ea typeface="HGP明朝E" panose="02020900000000000000" pitchFamily="18" charset="-128"/>
              </a:rPr>
              <a:t>10</a:t>
            </a:r>
            <a:r>
              <a:rPr lang="ja-JP" altLang="en-US" dirty="0">
                <a:latin typeface="HGP明朝E" panose="02020900000000000000" pitchFamily="18" charset="-128"/>
                <a:ea typeface="HGP明朝E" panose="02020900000000000000" pitchFamily="18" charset="-128"/>
              </a:rPr>
              <a:t>日　第三弾への追加関税１０％から２５％に引き上げる</a:t>
            </a:r>
            <a:endParaRPr lang="en-US" altLang="ja-JP" dirty="0">
              <a:latin typeface="HGP明朝E" panose="02020900000000000000" pitchFamily="18" charset="-128"/>
              <a:ea typeface="HGP明朝E" panose="02020900000000000000" pitchFamily="18" charset="-128"/>
            </a:endParaRPr>
          </a:p>
          <a:p>
            <a:r>
              <a:rPr kumimoji="1" lang="en-US" altLang="ja-JP" dirty="0">
                <a:latin typeface="HGP明朝E" panose="02020900000000000000" pitchFamily="18" charset="-128"/>
                <a:ea typeface="HGP明朝E" panose="02020900000000000000" pitchFamily="18" charset="-128"/>
              </a:rPr>
              <a:t>5</a:t>
            </a:r>
            <a:r>
              <a:rPr kumimoji="1" lang="ja-JP" altLang="en-US" dirty="0">
                <a:latin typeface="HGP明朝E" panose="02020900000000000000" pitchFamily="18" charset="-128"/>
                <a:ea typeface="HGP明朝E" panose="02020900000000000000" pitchFamily="18" charset="-128"/>
              </a:rPr>
              <a:t>月</a:t>
            </a:r>
            <a:r>
              <a:rPr kumimoji="1" lang="en-US" altLang="ja-JP" dirty="0">
                <a:latin typeface="HGP明朝E" panose="02020900000000000000" pitchFamily="18" charset="-128"/>
                <a:ea typeface="HGP明朝E" panose="02020900000000000000" pitchFamily="18" charset="-128"/>
              </a:rPr>
              <a:t>13</a:t>
            </a:r>
            <a:r>
              <a:rPr kumimoji="1" lang="ja-JP" altLang="en-US" dirty="0">
                <a:latin typeface="HGP明朝E" panose="02020900000000000000" pitchFamily="18" charset="-128"/>
                <a:ea typeface="HGP明朝E" panose="02020900000000000000" pitchFamily="18" charset="-128"/>
              </a:rPr>
              <a:t>日　第四弾の制裁関税２５％を発表　約</a:t>
            </a:r>
            <a:r>
              <a:rPr kumimoji="1" lang="en-US" altLang="ja-JP" dirty="0">
                <a:latin typeface="HGP明朝E" panose="02020900000000000000" pitchFamily="18" charset="-128"/>
                <a:ea typeface="HGP明朝E" panose="02020900000000000000" pitchFamily="18" charset="-128"/>
              </a:rPr>
              <a:t>3000</a:t>
            </a:r>
            <a:r>
              <a:rPr kumimoji="1" lang="ja-JP" altLang="en-US" dirty="0">
                <a:latin typeface="HGP明朝E" panose="02020900000000000000" pitchFamily="18" charset="-128"/>
                <a:ea typeface="HGP明朝E" panose="02020900000000000000" pitchFamily="18" charset="-128"/>
              </a:rPr>
              <a:t>億ドル分</a:t>
            </a:r>
            <a:endParaRPr kumimoji="1" lang="en-US" altLang="ja-JP" dirty="0">
              <a:latin typeface="HGP明朝E" panose="02020900000000000000" pitchFamily="18" charset="-128"/>
              <a:ea typeface="HGP明朝E" panose="02020900000000000000" pitchFamily="18" charset="-128"/>
            </a:endParaRPr>
          </a:p>
          <a:p>
            <a:endParaRPr kumimoji="1" lang="en-US" altLang="ja-JP" dirty="0">
              <a:latin typeface="HGP明朝E" panose="02020900000000000000" pitchFamily="18" charset="-128"/>
              <a:ea typeface="HGP明朝E" panose="02020900000000000000" pitchFamily="18" charset="-128"/>
            </a:endParaRPr>
          </a:p>
          <a:p>
            <a:pPr marL="0" indent="0">
              <a:buNone/>
            </a:pPr>
            <a:r>
              <a:rPr kumimoji="1" lang="ja-JP" altLang="en-US" dirty="0">
                <a:latin typeface="HGP明朝E" panose="02020900000000000000" pitchFamily="18" charset="-128"/>
                <a:ea typeface="HGP明朝E" panose="02020900000000000000" pitchFamily="18" charset="-128"/>
              </a:rPr>
              <a:t>＜貿易摩擦から貿易戦争へ＞</a:t>
            </a:r>
            <a:endParaRPr lang="en-US" altLang="ja-JP" dirty="0">
              <a:latin typeface="HGP明朝E" panose="02020900000000000000" pitchFamily="18" charset="-128"/>
              <a:ea typeface="HGP明朝E" panose="02020900000000000000" pitchFamily="18" charset="-128"/>
            </a:endParaRPr>
          </a:p>
          <a:p>
            <a:r>
              <a:rPr kumimoji="1" lang="en-US" altLang="ja-JP" dirty="0">
                <a:latin typeface="HGP明朝E" panose="02020900000000000000" pitchFamily="18" charset="-128"/>
                <a:ea typeface="HGP明朝E" panose="02020900000000000000" pitchFamily="18" charset="-128"/>
              </a:rPr>
              <a:t>5</a:t>
            </a:r>
            <a:r>
              <a:rPr kumimoji="1" lang="ja-JP" altLang="en-US" dirty="0">
                <a:latin typeface="HGP明朝E" panose="02020900000000000000" pitchFamily="18" charset="-128"/>
                <a:ea typeface="HGP明朝E" panose="02020900000000000000" pitchFamily="18" charset="-128"/>
              </a:rPr>
              <a:t>月</a:t>
            </a:r>
            <a:r>
              <a:rPr kumimoji="1" lang="en-US" altLang="ja-JP" dirty="0">
                <a:latin typeface="HGP明朝E" panose="02020900000000000000" pitchFamily="18" charset="-128"/>
                <a:ea typeface="HGP明朝E" panose="02020900000000000000" pitchFamily="18" charset="-128"/>
              </a:rPr>
              <a:t>15</a:t>
            </a:r>
            <a:r>
              <a:rPr kumimoji="1" lang="ja-JP" altLang="en-US" dirty="0">
                <a:latin typeface="HGP明朝E" panose="02020900000000000000" pitchFamily="18" charset="-128"/>
                <a:ea typeface="HGP明朝E" panose="02020900000000000000" pitchFamily="18" charset="-128"/>
              </a:rPr>
              <a:t>日</a:t>
            </a:r>
            <a:endParaRPr kumimoji="1" lang="en-US" altLang="ja-JP" dirty="0">
              <a:latin typeface="HGP明朝E" panose="02020900000000000000" pitchFamily="18" charset="-128"/>
              <a:ea typeface="HGP明朝E" panose="02020900000000000000" pitchFamily="18" charset="-128"/>
            </a:endParaRPr>
          </a:p>
          <a:p>
            <a:r>
              <a:rPr kumimoji="1" lang="ja-JP" altLang="en-US" dirty="0">
                <a:latin typeface="HGP明朝E" panose="02020900000000000000" pitchFamily="18" charset="-128"/>
                <a:ea typeface="HGP明朝E" panose="02020900000000000000" pitchFamily="18" charset="-128"/>
              </a:rPr>
              <a:t>通信機器大手ファーウェイ製品の使用禁止につながる大統領令に署名</a:t>
            </a:r>
          </a:p>
        </p:txBody>
      </p:sp>
    </p:spTree>
    <p:extLst>
      <p:ext uri="{BB962C8B-B14F-4D97-AF65-F5344CB8AC3E}">
        <p14:creationId xmlns:p14="http://schemas.microsoft.com/office/powerpoint/2010/main" val="1858093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7687CA-48D5-41E7-BF31-B14CE933BD46}"/>
              </a:ext>
            </a:extLst>
          </p:cNvPr>
          <p:cNvSpPr>
            <a:spLocks noGrp="1"/>
          </p:cNvSpPr>
          <p:nvPr>
            <p:ph type="title"/>
          </p:nvPr>
        </p:nvSpPr>
        <p:spPr/>
        <p:txBody>
          <a:bodyPr/>
          <a:lstStyle/>
          <a:p>
            <a:r>
              <a:rPr kumimoji="1" lang="ja-JP" altLang="en-US" dirty="0">
                <a:latin typeface="HGP明朝E" panose="02020900000000000000" pitchFamily="18" charset="-128"/>
                <a:ea typeface="HGP明朝E" panose="02020900000000000000" pitchFamily="18" charset="-128"/>
              </a:rPr>
              <a:t>中国が構造改革を「骨抜きに」</a:t>
            </a:r>
          </a:p>
        </p:txBody>
      </p:sp>
      <p:sp>
        <p:nvSpPr>
          <p:cNvPr id="3" name="コンテンツ プレースホルダー 2">
            <a:extLst>
              <a:ext uri="{FF2B5EF4-FFF2-40B4-BE49-F238E27FC236}">
                <a16:creationId xmlns:a16="http://schemas.microsoft.com/office/drawing/2014/main" id="{DF89A5EB-6BDC-4C49-940B-C8CB7B5B2016}"/>
              </a:ext>
            </a:extLst>
          </p:cNvPr>
          <p:cNvSpPr>
            <a:spLocks noGrp="1"/>
          </p:cNvSpPr>
          <p:nvPr>
            <p:ph idx="1"/>
          </p:nvPr>
        </p:nvSpPr>
        <p:spPr/>
        <p:txBody>
          <a:bodyPr>
            <a:normAutofit/>
          </a:bodyPr>
          <a:lstStyle/>
          <a:p>
            <a:pPr marL="0" indent="0">
              <a:buNone/>
            </a:pPr>
            <a:r>
              <a:rPr lang="ja-JP" altLang="en-US" dirty="0">
                <a:latin typeface="HGP明朝E" panose="02020900000000000000" pitchFamily="18" charset="-128"/>
                <a:ea typeface="HGP明朝E" panose="02020900000000000000" pitchFamily="18" charset="-128"/>
              </a:rPr>
              <a:t>＜</a:t>
            </a:r>
            <a:r>
              <a:rPr lang="ja-JP" altLang="ja-JP" dirty="0">
                <a:latin typeface="HGP明朝E" panose="02020900000000000000" pitchFamily="18" charset="-128"/>
                <a:ea typeface="HGP明朝E" panose="02020900000000000000" pitchFamily="18" charset="-128"/>
              </a:rPr>
              <a:t>防止策となる法改正を行うと約束</a:t>
            </a:r>
            <a:r>
              <a:rPr lang="ja-JP" altLang="en-US" dirty="0">
                <a:latin typeface="HGP明朝E" panose="02020900000000000000" pitchFamily="18" charset="-128"/>
                <a:ea typeface="HGP明朝E" panose="02020900000000000000" pitchFamily="18" charset="-128"/>
              </a:rPr>
              <a:t>＞</a:t>
            </a:r>
            <a:endParaRPr lang="en-US" altLang="ja-JP" dirty="0">
              <a:latin typeface="HGP明朝E" panose="02020900000000000000" pitchFamily="18" charset="-128"/>
              <a:ea typeface="HGP明朝E" panose="02020900000000000000" pitchFamily="18" charset="-128"/>
            </a:endParaRPr>
          </a:p>
          <a:p>
            <a:pPr marL="0" indent="0">
              <a:buNone/>
            </a:pPr>
            <a:r>
              <a:rPr lang="ja-JP" altLang="ja-JP" dirty="0">
                <a:solidFill>
                  <a:prstClr val="black"/>
                </a:solidFill>
                <a:latin typeface="HGP明朝E" panose="02020900000000000000" pitchFamily="18" charset="-128"/>
                <a:ea typeface="HGP明朝E" panose="02020900000000000000" pitchFamily="18" charset="-128"/>
              </a:rPr>
              <a:t>ところが</a:t>
            </a:r>
            <a:r>
              <a:rPr lang="en-US" altLang="ja-JP" dirty="0">
                <a:solidFill>
                  <a:prstClr val="black"/>
                </a:solidFill>
                <a:latin typeface="HGP明朝E" panose="02020900000000000000" pitchFamily="18" charset="-128"/>
                <a:ea typeface="HGP明朝E" panose="02020900000000000000" pitchFamily="18" charset="-128"/>
              </a:rPr>
              <a:t>4</a:t>
            </a:r>
            <a:r>
              <a:rPr lang="ja-JP" altLang="ja-JP" dirty="0">
                <a:solidFill>
                  <a:prstClr val="black"/>
                </a:solidFill>
                <a:latin typeface="HGP明朝E" panose="02020900000000000000" pitchFamily="18" charset="-128"/>
                <a:ea typeface="HGP明朝E" panose="02020900000000000000" pitchFamily="18" charset="-128"/>
              </a:rPr>
              <a:t>月</a:t>
            </a:r>
            <a:r>
              <a:rPr lang="en-US" altLang="ja-JP" dirty="0">
                <a:solidFill>
                  <a:prstClr val="black"/>
                </a:solidFill>
                <a:latin typeface="HGP明朝E" panose="02020900000000000000" pitchFamily="18" charset="-128"/>
                <a:ea typeface="HGP明朝E" panose="02020900000000000000" pitchFamily="18" charset="-128"/>
              </a:rPr>
              <a:t>30</a:t>
            </a:r>
            <a:r>
              <a:rPr lang="ja-JP" altLang="ja-JP" dirty="0">
                <a:solidFill>
                  <a:prstClr val="black"/>
                </a:solidFill>
                <a:latin typeface="HGP明朝E" panose="02020900000000000000" pitchFamily="18" charset="-128"/>
                <a:ea typeface="HGP明朝E" panose="02020900000000000000" pitchFamily="18" charset="-128"/>
              </a:rPr>
              <a:t>日、</a:t>
            </a:r>
            <a:r>
              <a:rPr lang="en-US" altLang="ja-JP" dirty="0">
                <a:solidFill>
                  <a:prstClr val="black"/>
                </a:solidFill>
                <a:latin typeface="HGP明朝E" panose="02020900000000000000" pitchFamily="18" charset="-128"/>
                <a:ea typeface="HGP明朝E" panose="02020900000000000000" pitchFamily="18" charset="-128"/>
              </a:rPr>
              <a:t>5</a:t>
            </a:r>
            <a:r>
              <a:rPr lang="ja-JP" altLang="ja-JP" dirty="0">
                <a:solidFill>
                  <a:prstClr val="black"/>
                </a:solidFill>
                <a:latin typeface="HGP明朝E" panose="02020900000000000000" pitchFamily="18" charset="-128"/>
                <a:ea typeface="HGP明朝E" panose="02020900000000000000" pitchFamily="18" charset="-128"/>
              </a:rPr>
              <a:t>月</a:t>
            </a:r>
            <a:r>
              <a:rPr lang="en-US" altLang="ja-JP" dirty="0">
                <a:solidFill>
                  <a:prstClr val="black"/>
                </a:solidFill>
                <a:latin typeface="HGP明朝E" panose="02020900000000000000" pitchFamily="18" charset="-128"/>
                <a:ea typeface="HGP明朝E" panose="02020900000000000000" pitchFamily="18" charset="-128"/>
              </a:rPr>
              <a:t>1</a:t>
            </a:r>
            <a:r>
              <a:rPr lang="ja-JP" altLang="ja-JP" dirty="0">
                <a:solidFill>
                  <a:prstClr val="black"/>
                </a:solidFill>
                <a:latin typeface="HGP明朝E" panose="02020900000000000000" pitchFamily="18" charset="-128"/>
                <a:ea typeface="HGP明朝E" panose="02020900000000000000" pitchFamily="18" charset="-128"/>
              </a:rPr>
              <a:t>日に北京で開かれた閣僚級協議で、法改正ではなく行政措置の変更を通じて行うことを求めてきた。</a:t>
            </a:r>
            <a:endParaRPr lang="en-US" altLang="ja-JP" dirty="0">
              <a:solidFill>
                <a:prstClr val="black"/>
              </a:solidFill>
              <a:latin typeface="HGP明朝E" panose="02020900000000000000" pitchFamily="18" charset="-128"/>
              <a:ea typeface="HGP明朝E" panose="02020900000000000000" pitchFamily="18" charset="-128"/>
            </a:endParaRPr>
          </a:p>
          <a:p>
            <a:pPr marL="0" indent="0">
              <a:buNone/>
            </a:pPr>
            <a:endParaRPr lang="en-US" altLang="ja-JP" dirty="0">
              <a:solidFill>
                <a:prstClr val="black"/>
              </a:solidFill>
              <a:latin typeface="HGP明朝E" panose="02020900000000000000" pitchFamily="18" charset="-128"/>
              <a:ea typeface="HGP明朝E" panose="02020900000000000000" pitchFamily="18" charset="-128"/>
            </a:endParaRPr>
          </a:p>
          <a:p>
            <a:r>
              <a:rPr lang="ja-JP" altLang="ja-JP" dirty="0">
                <a:solidFill>
                  <a:srgbClr val="FF0000"/>
                </a:solidFill>
                <a:latin typeface="HGP明朝E" panose="02020900000000000000" pitchFamily="18" charset="-128"/>
                <a:ea typeface="HGP明朝E" panose="02020900000000000000" pitchFamily="18" charset="-128"/>
              </a:rPr>
              <a:t>習近平主席は、米国が要求する「構造改革」を現体制の崩壊につながると判断</a:t>
            </a:r>
            <a:endParaRPr lang="en-US" altLang="ja-JP" dirty="0">
              <a:solidFill>
                <a:srgbClr val="FF0000"/>
              </a:solidFill>
              <a:latin typeface="HGP明朝E" panose="02020900000000000000" pitchFamily="18" charset="-128"/>
              <a:ea typeface="HGP明朝E" panose="02020900000000000000" pitchFamily="18" charset="-128"/>
            </a:endParaRPr>
          </a:p>
          <a:p>
            <a:r>
              <a:rPr lang="ja-JP" altLang="ja-JP" dirty="0">
                <a:solidFill>
                  <a:srgbClr val="FF0000"/>
                </a:solidFill>
                <a:latin typeface="HGP明朝E" panose="02020900000000000000" pitchFamily="18" charset="-128"/>
                <a:ea typeface="HGP明朝E" panose="02020900000000000000" pitchFamily="18" charset="-128"/>
              </a:rPr>
              <a:t>特に軍部強硬派が米国に対する譲歩・妥協をよしとするはずがない。</a:t>
            </a:r>
          </a:p>
          <a:p>
            <a:pPr marL="0" indent="0">
              <a:buNone/>
            </a:pPr>
            <a:br>
              <a:rPr lang="ja-JP" altLang="en-US" dirty="0">
                <a:solidFill>
                  <a:prstClr val="black"/>
                </a:solidFill>
                <a:latin typeface="HGP明朝E" panose="02020900000000000000" pitchFamily="18" charset="-128"/>
                <a:ea typeface="HGP明朝E" panose="02020900000000000000" pitchFamily="18" charset="-128"/>
              </a:rPr>
            </a:br>
            <a:endParaRPr lang="en-US" altLang="ja-JP"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2559207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51BDDE1-6D2C-4C07-984C-134924E8A348}"/>
              </a:ext>
            </a:extLst>
          </p:cNvPr>
          <p:cNvSpPr>
            <a:spLocks noGrp="1"/>
          </p:cNvSpPr>
          <p:nvPr>
            <p:ph type="title"/>
          </p:nvPr>
        </p:nvSpPr>
        <p:spPr>
          <a:xfrm>
            <a:off x="831850" y="1218417"/>
            <a:ext cx="10515600" cy="2852737"/>
          </a:xfrm>
        </p:spPr>
        <p:txBody>
          <a:bodyPr/>
          <a:lstStyle/>
          <a:p>
            <a:r>
              <a:rPr kumimoji="1" lang="ja-JP" altLang="en-US" dirty="0">
                <a:latin typeface="HGP明朝E" panose="02020900000000000000" pitchFamily="18" charset="-128"/>
                <a:ea typeface="HGP明朝E" panose="02020900000000000000" pitchFamily="18" charset="-128"/>
              </a:rPr>
              <a:t>覇権競争の本質は思想戦</a:t>
            </a:r>
          </a:p>
        </p:txBody>
      </p:sp>
      <p:sp>
        <p:nvSpPr>
          <p:cNvPr id="3" name="テキスト プレースホルダー 2">
            <a:extLst>
              <a:ext uri="{FF2B5EF4-FFF2-40B4-BE49-F238E27FC236}">
                <a16:creationId xmlns:a16="http://schemas.microsoft.com/office/drawing/2014/main" id="{ECDFA809-01AC-4DCD-871E-95FE2BFCC866}"/>
              </a:ext>
            </a:extLst>
          </p:cNvPr>
          <p:cNvSpPr>
            <a:spLocks noGrp="1"/>
          </p:cNvSpPr>
          <p:nvPr>
            <p:ph type="body" idx="1"/>
          </p:nvPr>
        </p:nvSpPr>
        <p:spPr/>
        <p:txBody>
          <a:bodyPr>
            <a:normAutofit/>
          </a:bodyPr>
          <a:lstStyle/>
          <a:p>
            <a:r>
              <a:rPr kumimoji="1" lang="ja-JP" altLang="en-US" sz="3200" dirty="0">
                <a:latin typeface="HGP明朝E" panose="02020900000000000000" pitchFamily="18" charset="-128"/>
                <a:ea typeface="HGP明朝E" panose="02020900000000000000" pitchFamily="18" charset="-128"/>
              </a:rPr>
              <a:t>資本主義（自由）対　共産主義（共産）の体制間競争</a:t>
            </a:r>
          </a:p>
        </p:txBody>
      </p:sp>
    </p:spTree>
    <p:extLst>
      <p:ext uri="{BB962C8B-B14F-4D97-AF65-F5344CB8AC3E}">
        <p14:creationId xmlns:p14="http://schemas.microsoft.com/office/powerpoint/2010/main" val="20909575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AE20ECD-0BB0-4FE4-BCC8-08AAFF668080}"/>
              </a:ext>
            </a:extLst>
          </p:cNvPr>
          <p:cNvSpPr>
            <a:spLocks noGrp="1"/>
          </p:cNvSpPr>
          <p:nvPr>
            <p:ph type="title"/>
          </p:nvPr>
        </p:nvSpPr>
        <p:spPr/>
        <p:txBody>
          <a:bodyPr/>
          <a:lstStyle/>
          <a:p>
            <a:r>
              <a:rPr kumimoji="1" lang="ja-JP" altLang="en-US" dirty="0">
                <a:latin typeface="HGP明朝E" panose="02020900000000000000" pitchFamily="18" charset="-128"/>
                <a:ea typeface="HGP明朝E" panose="02020900000000000000" pitchFamily="18" charset="-128"/>
              </a:rPr>
              <a:t>資本主義ではない「社会主義市場経済」</a:t>
            </a:r>
          </a:p>
        </p:txBody>
      </p:sp>
      <p:sp>
        <p:nvSpPr>
          <p:cNvPr id="5" name="コンテンツ プレースホルダー 4">
            <a:extLst>
              <a:ext uri="{FF2B5EF4-FFF2-40B4-BE49-F238E27FC236}">
                <a16:creationId xmlns:a16="http://schemas.microsoft.com/office/drawing/2014/main" id="{EA39AA78-B0F2-4652-A802-B227D66B450A}"/>
              </a:ext>
            </a:extLst>
          </p:cNvPr>
          <p:cNvSpPr>
            <a:spLocks noGrp="1"/>
          </p:cNvSpPr>
          <p:nvPr>
            <p:ph idx="1"/>
          </p:nvPr>
        </p:nvSpPr>
        <p:spPr/>
        <p:txBody>
          <a:bodyPr>
            <a:normAutofit/>
          </a:bodyPr>
          <a:lstStyle/>
          <a:p>
            <a:r>
              <a:rPr lang="ja-JP" altLang="ja-JP" sz="3200" dirty="0">
                <a:latin typeface="HGP明朝E" panose="02020900000000000000" pitchFamily="18" charset="-128"/>
                <a:ea typeface="HGP明朝E" panose="02020900000000000000" pitchFamily="18" charset="-128"/>
              </a:rPr>
              <a:t>経済的自由と政治的自由は密接な関係がある。経済的自由の為には資本主義の市場が必要</a:t>
            </a:r>
            <a:endParaRPr lang="en-US" altLang="ja-JP" sz="3200" dirty="0">
              <a:latin typeface="HGP明朝E" panose="02020900000000000000" pitchFamily="18" charset="-128"/>
              <a:ea typeface="HGP明朝E" panose="02020900000000000000" pitchFamily="18" charset="-128"/>
            </a:endParaRPr>
          </a:p>
          <a:p>
            <a:endParaRPr lang="en-US" altLang="ja-JP" sz="3200" dirty="0">
              <a:latin typeface="HGP明朝E" panose="02020900000000000000" pitchFamily="18" charset="-128"/>
              <a:ea typeface="HGP明朝E" panose="02020900000000000000" pitchFamily="18" charset="-128"/>
            </a:endParaRPr>
          </a:p>
          <a:p>
            <a:r>
              <a:rPr lang="ja-JP" altLang="ja-JP" sz="3200" dirty="0">
                <a:latin typeface="HGP明朝E" panose="02020900000000000000" pitchFamily="18" charset="-128"/>
                <a:ea typeface="HGP明朝E" panose="02020900000000000000" pitchFamily="18" charset="-128"/>
              </a:rPr>
              <a:t>中国には明らかに政治的な自由がない。政治的な自由がないのは、経済には致命的な欠陥</a:t>
            </a:r>
            <a:endParaRPr lang="en-US" altLang="ja-JP" sz="3200" dirty="0">
              <a:latin typeface="HGP明朝E" panose="02020900000000000000" pitchFamily="18" charset="-128"/>
              <a:ea typeface="HGP明朝E" panose="02020900000000000000" pitchFamily="18" charset="-128"/>
            </a:endParaRPr>
          </a:p>
          <a:p>
            <a:endParaRPr kumimoji="1" lang="ja-JP" altLang="en-US" sz="3200"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16655150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652F8C-E8F6-47EE-B4FE-31E81C636A20}"/>
              </a:ext>
            </a:extLst>
          </p:cNvPr>
          <p:cNvSpPr>
            <a:spLocks noGrp="1"/>
          </p:cNvSpPr>
          <p:nvPr>
            <p:ph type="title"/>
          </p:nvPr>
        </p:nvSpPr>
        <p:spPr/>
        <p:txBody>
          <a:bodyPr>
            <a:normAutofit/>
          </a:bodyPr>
          <a:lstStyle/>
          <a:p>
            <a:r>
              <a:rPr kumimoji="1" lang="ja-JP" altLang="en-US" sz="4000" dirty="0">
                <a:latin typeface="HGP明朝E" panose="02020900000000000000" pitchFamily="18" charset="-128"/>
                <a:ea typeface="HGP明朝E" panose="02020900000000000000" pitchFamily="18" charset="-128"/>
              </a:rPr>
              <a:t>田中直毅・国際公共政策センター理事長の見解（フォーサイト、</a:t>
            </a:r>
            <a:r>
              <a:rPr lang="ja-JP" altLang="en-US" sz="4000" dirty="0">
                <a:latin typeface="HGP明朝E" panose="02020900000000000000" pitchFamily="18" charset="-128"/>
                <a:ea typeface="HGP明朝E" panose="02020900000000000000" pitchFamily="18" charset="-128"/>
              </a:rPr>
              <a:t>２０１３年）</a:t>
            </a:r>
            <a:endParaRPr kumimoji="1" lang="ja-JP" altLang="en-US" sz="4000" dirty="0">
              <a:latin typeface="HGP明朝E" panose="02020900000000000000" pitchFamily="18" charset="-128"/>
              <a:ea typeface="HGP明朝E" panose="02020900000000000000" pitchFamily="18" charset="-128"/>
            </a:endParaRPr>
          </a:p>
        </p:txBody>
      </p:sp>
      <p:sp>
        <p:nvSpPr>
          <p:cNvPr id="3" name="コンテンツ プレースホルダー 2">
            <a:extLst>
              <a:ext uri="{FF2B5EF4-FFF2-40B4-BE49-F238E27FC236}">
                <a16:creationId xmlns:a16="http://schemas.microsoft.com/office/drawing/2014/main" id="{CBC3404F-9BB0-47D4-90C3-3DEA6AC027CF}"/>
              </a:ext>
            </a:extLst>
          </p:cNvPr>
          <p:cNvSpPr>
            <a:spLocks noGrp="1"/>
          </p:cNvSpPr>
          <p:nvPr>
            <p:ph idx="1"/>
          </p:nvPr>
        </p:nvSpPr>
        <p:spPr>
          <a:xfrm>
            <a:off x="838200" y="2069021"/>
            <a:ext cx="10515600" cy="4351338"/>
          </a:xfrm>
        </p:spPr>
        <p:txBody>
          <a:bodyPr>
            <a:normAutofit fontScale="92500"/>
          </a:bodyPr>
          <a:lstStyle/>
          <a:p>
            <a:r>
              <a:rPr lang="ja-JP" altLang="ja-JP" sz="3200" dirty="0">
                <a:latin typeface="HGP明朝E" panose="02020900000000000000" pitchFamily="18" charset="-128"/>
                <a:ea typeface="HGP明朝E" panose="02020900000000000000" pitchFamily="18" charset="-128"/>
              </a:rPr>
              <a:t>経済や経営内部の技術革新</a:t>
            </a:r>
            <a:r>
              <a:rPr lang="ja-JP" altLang="en-US" sz="3200" dirty="0">
                <a:latin typeface="HGP明朝E" panose="02020900000000000000" pitchFamily="18" charset="-128"/>
                <a:ea typeface="HGP明朝E" panose="02020900000000000000" pitchFamily="18" charset="-128"/>
              </a:rPr>
              <a:t>の</a:t>
            </a:r>
            <a:r>
              <a:rPr lang="ja-JP" altLang="ja-JP" sz="3200" dirty="0">
                <a:latin typeface="HGP明朝E" panose="02020900000000000000" pitchFamily="18" charset="-128"/>
                <a:ea typeface="HGP明朝E" panose="02020900000000000000" pitchFamily="18" charset="-128"/>
              </a:rPr>
              <a:t>要因</a:t>
            </a:r>
            <a:r>
              <a:rPr lang="ja-JP" altLang="en-US" sz="3200" dirty="0">
                <a:latin typeface="HGP明朝E" panose="02020900000000000000" pitchFamily="18" charset="-128"/>
                <a:ea typeface="HGP明朝E" panose="02020900000000000000" pitchFamily="18" charset="-128"/>
              </a:rPr>
              <a:t>＝</a:t>
            </a:r>
            <a:r>
              <a:rPr lang="ja-JP" altLang="ja-JP" sz="3200" dirty="0">
                <a:latin typeface="HGP明朝E" panose="02020900000000000000" pitchFamily="18" charset="-128"/>
                <a:ea typeface="HGP明朝E" panose="02020900000000000000" pitchFamily="18" charset="-128"/>
              </a:rPr>
              <a:t>広域的なイノベーション</a:t>
            </a:r>
            <a:endParaRPr lang="en-US" altLang="ja-JP" sz="3200" dirty="0">
              <a:latin typeface="HGP明朝E" panose="02020900000000000000" pitchFamily="18" charset="-128"/>
              <a:ea typeface="HGP明朝E" panose="02020900000000000000" pitchFamily="18" charset="-128"/>
            </a:endParaRPr>
          </a:p>
          <a:p>
            <a:pPr lvl="1"/>
            <a:r>
              <a:rPr lang="ja-JP" altLang="ja-JP" sz="2800" dirty="0">
                <a:latin typeface="HGP明朝E" panose="02020900000000000000" pitchFamily="18" charset="-128"/>
                <a:ea typeface="HGP明朝E" panose="02020900000000000000" pitchFamily="18" charset="-128"/>
              </a:rPr>
              <a:t>社会の内部における自由な意見交流が必要</a:t>
            </a:r>
            <a:endParaRPr lang="en-US" altLang="ja-JP" sz="2800" dirty="0">
              <a:latin typeface="HGP明朝E" panose="02020900000000000000" pitchFamily="18" charset="-128"/>
              <a:ea typeface="HGP明朝E" panose="02020900000000000000" pitchFamily="18" charset="-128"/>
            </a:endParaRPr>
          </a:p>
          <a:p>
            <a:pPr lvl="1"/>
            <a:r>
              <a:rPr lang="ja-JP" altLang="ja-JP" sz="2800" dirty="0">
                <a:latin typeface="HGP明朝E" panose="02020900000000000000" pitchFamily="18" charset="-128"/>
                <a:ea typeface="HGP明朝E" panose="02020900000000000000" pitchFamily="18" charset="-128"/>
              </a:rPr>
              <a:t>矛盾や障害の継続的な除去のためには、常設的な交流の場</a:t>
            </a:r>
            <a:r>
              <a:rPr lang="ja-JP" altLang="en-US" sz="2800" dirty="0">
                <a:latin typeface="HGP明朝E" panose="02020900000000000000" pitchFamily="18" charset="-128"/>
                <a:ea typeface="HGP明朝E" panose="02020900000000000000" pitchFamily="18" charset="-128"/>
              </a:rPr>
              <a:t>が必要。</a:t>
            </a:r>
            <a:endParaRPr lang="ja-JP" altLang="ja-JP" sz="2800" dirty="0">
              <a:latin typeface="HGP明朝E" panose="02020900000000000000" pitchFamily="18" charset="-128"/>
              <a:ea typeface="HGP明朝E" panose="02020900000000000000" pitchFamily="18" charset="-128"/>
            </a:endParaRPr>
          </a:p>
          <a:p>
            <a:pPr lvl="1"/>
            <a:r>
              <a:rPr lang="ja-JP" altLang="ja-JP" sz="2800" dirty="0">
                <a:latin typeface="HGP明朝E" panose="02020900000000000000" pitchFamily="18" charset="-128"/>
                <a:ea typeface="HGP明朝E" panose="02020900000000000000" pitchFamily="18" charset="-128"/>
              </a:rPr>
              <a:t>資本主義国（西側）においてはごく当たり前の</a:t>
            </a:r>
            <a:r>
              <a:rPr lang="ja-JP" altLang="en-US" sz="2800" dirty="0">
                <a:latin typeface="HGP明朝E" panose="02020900000000000000" pitchFamily="18" charset="-128"/>
                <a:ea typeface="HGP明朝E" panose="02020900000000000000" pitchFamily="18" charset="-128"/>
              </a:rPr>
              <a:t>こと</a:t>
            </a:r>
            <a:endParaRPr lang="en-US" altLang="ja-JP" sz="2800" dirty="0">
              <a:latin typeface="HGP明朝E" panose="02020900000000000000" pitchFamily="18" charset="-128"/>
              <a:ea typeface="HGP明朝E" panose="02020900000000000000" pitchFamily="18" charset="-128"/>
            </a:endParaRPr>
          </a:p>
          <a:p>
            <a:pPr lvl="1"/>
            <a:endParaRPr lang="en-US" altLang="ja-JP" sz="2800" dirty="0">
              <a:latin typeface="HGP明朝E" panose="02020900000000000000" pitchFamily="18" charset="-128"/>
              <a:ea typeface="HGP明朝E" panose="02020900000000000000" pitchFamily="18" charset="-128"/>
            </a:endParaRPr>
          </a:p>
          <a:p>
            <a:pPr lvl="1"/>
            <a:endParaRPr lang="en-US" altLang="ja-JP" sz="2800" dirty="0">
              <a:latin typeface="HGP明朝E" panose="02020900000000000000" pitchFamily="18" charset="-128"/>
              <a:ea typeface="HGP明朝E" panose="02020900000000000000" pitchFamily="18" charset="-128"/>
            </a:endParaRPr>
          </a:p>
          <a:p>
            <a:r>
              <a:rPr lang="ja-JP" altLang="ja-JP" sz="3200" dirty="0">
                <a:latin typeface="HGP明朝E" panose="02020900000000000000" pitchFamily="18" charset="-128"/>
                <a:ea typeface="HGP明朝E" panose="02020900000000000000" pitchFamily="18" charset="-128"/>
              </a:rPr>
              <a:t>一党支配の下では「結社の自由」は許容されない</a:t>
            </a:r>
            <a:endParaRPr lang="en-US" altLang="ja-JP" sz="3200" dirty="0">
              <a:latin typeface="HGP明朝E" panose="02020900000000000000" pitchFamily="18" charset="-128"/>
              <a:ea typeface="HGP明朝E" panose="02020900000000000000" pitchFamily="18" charset="-128"/>
            </a:endParaRPr>
          </a:p>
          <a:p>
            <a:pPr lvl="1"/>
            <a:r>
              <a:rPr lang="ja-JP" altLang="ja-JP" sz="2800" dirty="0">
                <a:latin typeface="HGP明朝E" panose="02020900000000000000" pitchFamily="18" charset="-128"/>
                <a:ea typeface="HGP明朝E" panose="02020900000000000000" pitchFamily="18" charset="-128"/>
              </a:rPr>
              <a:t>即ち、経済成長に寄与するイノベーション要因の働きどころは極めて限定的と受け止めざるを得ない―。</a:t>
            </a:r>
          </a:p>
          <a:p>
            <a:endParaRPr kumimoji="1" lang="ja-JP" altLang="en-US" sz="3200"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243621936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538</Words>
  <Application>Microsoft Office PowerPoint</Application>
  <PresentationFormat>ワイド画面</PresentationFormat>
  <Paragraphs>51</Paragraphs>
  <Slides>11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HGP明朝E</vt:lpstr>
      <vt:lpstr>HG明朝E</vt:lpstr>
      <vt:lpstr>游ゴシック</vt:lpstr>
      <vt:lpstr>游ゴシック Light</vt:lpstr>
      <vt:lpstr>Arial</vt:lpstr>
      <vt:lpstr>Office テーマ</vt:lpstr>
      <vt:lpstr>米中貿易戦争</vt:lpstr>
      <vt:lpstr>PowerPoint プレゼンテーション</vt:lpstr>
      <vt:lpstr>PowerPoint プレゼンテーション</vt:lpstr>
      <vt:lpstr>協議のテーマ</vt:lpstr>
      <vt:lpstr>トランプの「怒り」</vt:lpstr>
      <vt:lpstr>中国が構造改革を「骨抜きに」</vt:lpstr>
      <vt:lpstr>覇権競争の本質は思想戦</vt:lpstr>
      <vt:lpstr>資本主義ではない「社会主義市場経済」</vt:lpstr>
      <vt:lpstr>田中直毅・国際公共政策センター理事長の見解（フォーサイト、２０１３年）</vt:lpstr>
      <vt:lpstr>米国の決意は両国経済の「分断」か</vt:lpstr>
      <vt:lpstr>日本の役割</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米中貿易戦争</dc:title>
  <dc:creator>yoshio watanabe</dc:creator>
  <cp:lastModifiedBy>yoshio watanabe</cp:lastModifiedBy>
  <cp:revision>2</cp:revision>
  <dcterms:created xsi:type="dcterms:W3CDTF">2019-06-06T00:11:46Z</dcterms:created>
  <dcterms:modified xsi:type="dcterms:W3CDTF">2019-06-06T00:18:04Z</dcterms:modified>
</cp:coreProperties>
</file>