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CF200A-7E3E-46DE-9C09-8E2C256C4B1C}" v="1" dt="2019-07-08T05:50:34.8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8" autoAdjust="0"/>
    <p:restoredTop sz="94660"/>
  </p:normalViewPr>
  <p:slideViewPr>
    <p:cSldViewPr snapToGrid="0">
      <p:cViewPr varScale="1">
        <p:scale>
          <a:sx n="78" d="100"/>
          <a:sy n="78" d="100"/>
        </p:scale>
        <p:origin x="108"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tanabe yoshio" userId="4f88620549a6431d" providerId="LiveId" clId="{DBCF200A-7E3E-46DE-9C09-8E2C256C4B1C}"/>
    <pc:docChg chg="modSld">
      <pc:chgData name="watanabe yoshio" userId="4f88620549a6431d" providerId="LiveId" clId="{DBCF200A-7E3E-46DE-9C09-8E2C256C4B1C}" dt="2019-07-08T05:50:34.859" v="3"/>
      <pc:docMkLst>
        <pc:docMk/>
      </pc:docMkLst>
      <pc:sldChg chg="modSp">
        <pc:chgData name="watanabe yoshio" userId="4f88620549a6431d" providerId="LiveId" clId="{DBCF200A-7E3E-46DE-9C09-8E2C256C4B1C}" dt="2019-07-08T05:49:59.609" v="0" actId="6549"/>
        <pc:sldMkLst>
          <pc:docMk/>
          <pc:sldMk cId="3503348332" sldId="258"/>
        </pc:sldMkLst>
        <pc:spChg chg="mod">
          <ac:chgData name="watanabe yoshio" userId="4f88620549a6431d" providerId="LiveId" clId="{DBCF200A-7E3E-46DE-9C09-8E2C256C4B1C}" dt="2019-07-08T05:49:59.609" v="0" actId="6549"/>
          <ac:spMkLst>
            <pc:docMk/>
            <pc:sldMk cId="3503348332" sldId="258"/>
            <ac:spMk id="3" creationId="{765EB1C7-F8E6-4510-9A3A-732FE6857D08}"/>
          </ac:spMkLst>
        </pc:spChg>
      </pc:sldChg>
      <pc:sldChg chg="modSp">
        <pc:chgData name="watanabe yoshio" userId="4f88620549a6431d" providerId="LiveId" clId="{DBCF200A-7E3E-46DE-9C09-8E2C256C4B1C}" dt="2019-07-08T05:50:34.859" v="3"/>
        <pc:sldMkLst>
          <pc:docMk/>
          <pc:sldMk cId="1875699534" sldId="262"/>
        </pc:sldMkLst>
        <pc:spChg chg="mod">
          <ac:chgData name="watanabe yoshio" userId="4f88620549a6431d" providerId="LiveId" clId="{DBCF200A-7E3E-46DE-9C09-8E2C256C4B1C}" dt="2019-07-08T05:50:34.859" v="3"/>
          <ac:spMkLst>
            <pc:docMk/>
            <pc:sldMk cId="1875699534" sldId="262"/>
            <ac:spMk id="2" creationId="{99C1E360-3304-4016-AD17-4E55F416EE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602409-5AB8-46F8-901C-A443612B1F8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A895D21-96D3-4ACF-B04A-4FC662AAB5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CC1E487-E518-4E05-A43C-5A06061CBDE0}"/>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5" name="フッター プレースホルダー 4">
            <a:extLst>
              <a:ext uri="{FF2B5EF4-FFF2-40B4-BE49-F238E27FC236}">
                <a16:creationId xmlns:a16="http://schemas.microsoft.com/office/drawing/2014/main" id="{2B732579-5544-455E-84E0-377C9F4D7D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116C6B1-9BCB-46F8-8986-B9B8FCC7BD27}"/>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2159079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496A12-58AA-41CE-9D11-992871E96E6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E7AE8C8-24C8-4B41-9379-07DC72E2745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72F3E3-176B-48BB-B5B6-7D8BEC868377}"/>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5" name="フッター プレースホルダー 4">
            <a:extLst>
              <a:ext uri="{FF2B5EF4-FFF2-40B4-BE49-F238E27FC236}">
                <a16:creationId xmlns:a16="http://schemas.microsoft.com/office/drawing/2014/main" id="{EFAF2CCD-BE26-461E-8A49-D97ECFE7E0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8D3E6C-A57B-40B4-8245-AF31F44E5947}"/>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2342802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E0CBC70-7E61-456E-995F-021336FD751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3877E33-BC81-4C4A-BA63-9100CA5BBD4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88E6053-4FD7-48E5-9ED4-07BA58947978}"/>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5" name="フッター プレースホルダー 4">
            <a:extLst>
              <a:ext uri="{FF2B5EF4-FFF2-40B4-BE49-F238E27FC236}">
                <a16:creationId xmlns:a16="http://schemas.microsoft.com/office/drawing/2014/main" id="{7BC74F5F-4CF5-440A-B560-F5A7E3DB9E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65EA99-FDDD-4B47-ACED-196A63CAB739}"/>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102436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64525D-0B7D-46A6-933E-21EBD9BBFE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73E9E3-2A9F-4E6D-B8B7-84C720E2269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276CDE-018A-4954-87C5-3A72E85271FE}"/>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5" name="フッター プレースホルダー 4">
            <a:extLst>
              <a:ext uri="{FF2B5EF4-FFF2-40B4-BE49-F238E27FC236}">
                <a16:creationId xmlns:a16="http://schemas.microsoft.com/office/drawing/2014/main" id="{1552CA3E-269F-4A2A-9937-094D4E630A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E43B53-322E-414B-8591-B257B6CB1B91}"/>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1877268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631270-8A36-4D2F-8ECC-471CA498ACA1}"/>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5DABD24-B2F9-46E3-8B71-0F48D42040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ADB1864-2C0C-48DC-9C67-964A7C35768B}"/>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5" name="フッター プレースホルダー 4">
            <a:extLst>
              <a:ext uri="{FF2B5EF4-FFF2-40B4-BE49-F238E27FC236}">
                <a16:creationId xmlns:a16="http://schemas.microsoft.com/office/drawing/2014/main" id="{122FEB99-6F89-4984-8706-5E163696BB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093480-A04E-4436-A6FA-1452C75631D5}"/>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370033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AF413F-6405-4FD7-A857-9B43ACB075F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3069F7-345A-45B2-AE8C-1C0FC7E4DBC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328CF38-E1EA-4153-B474-9103CE8509F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D953F4D-97A9-48C4-A8B5-D8394012381C}"/>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6" name="フッター プレースホルダー 5">
            <a:extLst>
              <a:ext uri="{FF2B5EF4-FFF2-40B4-BE49-F238E27FC236}">
                <a16:creationId xmlns:a16="http://schemas.microsoft.com/office/drawing/2014/main" id="{A860609E-686F-4985-87FB-374469DD50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D2A565-C558-4F99-AC52-783B59A4EB77}"/>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2315056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B737B5-5167-4397-AB2C-45F67E54F7B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0E881D-EF22-4427-9A52-0A3C84A85D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52249EF-75D6-4B89-9E14-90376817AD8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7825B85-1CC2-4A4D-AEF5-F0C0C1F521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1D30549-FCD0-4262-B8FE-21A5A7B0AC5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1B1BDF1-F95C-43C4-A4BC-C9DE89E5E386}"/>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8" name="フッター プレースホルダー 7">
            <a:extLst>
              <a:ext uri="{FF2B5EF4-FFF2-40B4-BE49-F238E27FC236}">
                <a16:creationId xmlns:a16="http://schemas.microsoft.com/office/drawing/2014/main" id="{3E01569A-994E-47B6-82FB-4288E1E5FE3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240DEC8-41CE-414F-ACA6-016E00915E55}"/>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246287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EF8CDE-E3BC-4B9D-A51E-023EDB60124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1B64C6D-0AFC-4DBB-BB92-B7F3E9A36A9D}"/>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4" name="フッター プレースホルダー 3">
            <a:extLst>
              <a:ext uri="{FF2B5EF4-FFF2-40B4-BE49-F238E27FC236}">
                <a16:creationId xmlns:a16="http://schemas.microsoft.com/office/drawing/2014/main" id="{79872173-EDE7-48F5-B91F-6B2F763B607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445ECA2-6F95-422A-A90C-599127D30217}"/>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222797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CB5019B-8711-43C8-981F-93C58AE1414D}"/>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3" name="フッター プレースホルダー 2">
            <a:extLst>
              <a:ext uri="{FF2B5EF4-FFF2-40B4-BE49-F238E27FC236}">
                <a16:creationId xmlns:a16="http://schemas.microsoft.com/office/drawing/2014/main" id="{9EAB4CC1-4CDE-41F6-852E-5ED317834A5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200030A-566A-441E-AAB4-EF53DB39C18E}"/>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232791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F89436-5B91-448F-BA21-219A803F0AC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7A71D7-5CED-4C2F-804E-59CA878A1D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58363EF-FE0C-48BD-A146-4E06B8D43B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4C12BA7-BB8E-46B2-9B5D-2231FAAD7D57}"/>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6" name="フッター プレースホルダー 5">
            <a:extLst>
              <a:ext uri="{FF2B5EF4-FFF2-40B4-BE49-F238E27FC236}">
                <a16:creationId xmlns:a16="http://schemas.microsoft.com/office/drawing/2014/main" id="{418234ED-8660-48EA-B409-E4B03FB363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9E39CE4-75D5-4BA9-BCF2-80CFA6DC8D80}"/>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111517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880804-DC97-4C8D-8033-86F8A0E7ED2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31FED0F-EB5F-4C7A-AE8B-8595E3063A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9C23C6A-42A6-4C76-BCB8-CB7ECC393F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871C969-AECB-4F3F-85CB-F02CB55DC438}"/>
              </a:ext>
            </a:extLst>
          </p:cNvPr>
          <p:cNvSpPr>
            <a:spLocks noGrp="1"/>
          </p:cNvSpPr>
          <p:nvPr>
            <p:ph type="dt" sz="half" idx="10"/>
          </p:nvPr>
        </p:nvSpPr>
        <p:spPr/>
        <p:txBody>
          <a:bodyPr/>
          <a:lstStyle/>
          <a:p>
            <a:fld id="{3A204158-047A-4B5B-82EB-1F53B93343F3}" type="datetimeFigureOut">
              <a:rPr kumimoji="1" lang="ja-JP" altLang="en-US" smtClean="0"/>
              <a:t>2019/7/10</a:t>
            </a:fld>
            <a:endParaRPr kumimoji="1" lang="ja-JP" altLang="en-US"/>
          </a:p>
        </p:txBody>
      </p:sp>
      <p:sp>
        <p:nvSpPr>
          <p:cNvPr id="6" name="フッター プレースホルダー 5">
            <a:extLst>
              <a:ext uri="{FF2B5EF4-FFF2-40B4-BE49-F238E27FC236}">
                <a16:creationId xmlns:a16="http://schemas.microsoft.com/office/drawing/2014/main" id="{3EA9ABE4-72C2-4106-95CB-C00EFC9BD5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22A4331-B691-4726-BAFF-261176EAE44D}"/>
              </a:ext>
            </a:extLst>
          </p:cNvPr>
          <p:cNvSpPr>
            <a:spLocks noGrp="1"/>
          </p:cNvSpPr>
          <p:nvPr>
            <p:ph type="sldNum" sz="quarter" idx="12"/>
          </p:nvPr>
        </p:nvSpPr>
        <p:spPr/>
        <p:txBody>
          <a:body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96044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69829AD-F0B3-4028-A21E-8A52420F59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BCAD96-8EB4-409C-95BC-5C13AB06F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2BEFE2-8462-43EB-816F-69B2E6794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04158-047A-4B5B-82EB-1F53B93343F3}" type="datetimeFigureOut">
              <a:rPr kumimoji="1" lang="ja-JP" altLang="en-US" smtClean="0"/>
              <a:t>2019/7/10</a:t>
            </a:fld>
            <a:endParaRPr kumimoji="1" lang="ja-JP" altLang="en-US"/>
          </a:p>
        </p:txBody>
      </p:sp>
      <p:sp>
        <p:nvSpPr>
          <p:cNvPr id="5" name="フッター プレースホルダー 4">
            <a:extLst>
              <a:ext uri="{FF2B5EF4-FFF2-40B4-BE49-F238E27FC236}">
                <a16:creationId xmlns:a16="http://schemas.microsoft.com/office/drawing/2014/main" id="{089D7975-7CCE-4E6E-B329-E66D0CFC9A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8F5C8FF-1DB9-4A2D-B1C8-BE8B265875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BC416-8470-44B4-A1E3-5B6FCFFF427A}" type="slidenum">
              <a:rPr kumimoji="1" lang="ja-JP" altLang="en-US" smtClean="0"/>
              <a:t>‹#›</a:t>
            </a:fld>
            <a:endParaRPr kumimoji="1" lang="ja-JP" altLang="en-US"/>
          </a:p>
        </p:txBody>
      </p:sp>
    </p:spTree>
    <p:extLst>
      <p:ext uri="{BB962C8B-B14F-4D97-AF65-F5344CB8AC3E}">
        <p14:creationId xmlns:p14="http://schemas.microsoft.com/office/powerpoint/2010/main" val="401556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63BE8D-6E7B-4D7D-B5DB-3C5A96CD9770}"/>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日本、対韓輸出管理強化</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その背景と理由</a:t>
            </a:r>
          </a:p>
        </p:txBody>
      </p:sp>
      <p:sp>
        <p:nvSpPr>
          <p:cNvPr id="3" name="字幕 2">
            <a:extLst>
              <a:ext uri="{FF2B5EF4-FFF2-40B4-BE49-F238E27FC236}">
                <a16:creationId xmlns:a16="http://schemas.microsoft.com/office/drawing/2014/main" id="{AF285909-F972-49BB-9D1A-F8299D0C1B03}"/>
              </a:ext>
            </a:extLst>
          </p:cNvPr>
          <p:cNvSpPr>
            <a:spLocks noGrp="1"/>
          </p:cNvSpPr>
          <p:nvPr>
            <p:ph type="subTitle" idx="1"/>
          </p:nvPr>
        </p:nvSpPr>
        <p:spPr>
          <a:xfrm>
            <a:off x="1524000" y="4351846"/>
            <a:ext cx="9144000" cy="1655762"/>
          </a:xfrm>
        </p:spPr>
        <p:txBody>
          <a:bodyPr>
            <a:normAutofit/>
          </a:bodyPr>
          <a:lstStyle/>
          <a:p>
            <a:r>
              <a:rPr kumimoji="1" lang="ja-JP" altLang="en-US" sz="4400" dirty="0">
                <a:latin typeface="HGP明朝E" panose="02020900000000000000" pitchFamily="18" charset="-128"/>
                <a:ea typeface="HGP明朝E" panose="02020900000000000000" pitchFamily="18" charset="-128"/>
              </a:rPr>
              <a:t>情報パック７月号</a:t>
            </a:r>
          </a:p>
        </p:txBody>
      </p:sp>
    </p:spTree>
    <p:extLst>
      <p:ext uri="{BB962C8B-B14F-4D97-AF65-F5344CB8AC3E}">
        <p14:creationId xmlns:p14="http://schemas.microsoft.com/office/powerpoint/2010/main" val="4273286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1FC763-5D22-4E79-8131-488C7638ABB4}"/>
              </a:ext>
            </a:extLst>
          </p:cNvPr>
          <p:cNvSpPr>
            <a:spLocks noGrp="1"/>
          </p:cNvSpPr>
          <p:nvPr>
            <p:ph type="title"/>
          </p:nvPr>
        </p:nvSpPr>
        <p:spPr>
          <a:xfrm>
            <a:off x="838200" y="365125"/>
            <a:ext cx="10515600" cy="6145403"/>
          </a:xfrm>
        </p:spPr>
        <p:txBody>
          <a:bodyPr>
            <a:normAutofit/>
          </a:bodyPr>
          <a:lstStyle/>
          <a:p>
            <a:pPr>
              <a:lnSpc>
                <a:spcPct val="150000"/>
              </a:lnSpc>
            </a:pPr>
            <a:r>
              <a:rPr kumimoji="1" lang="ja-JP" altLang="en-US" dirty="0">
                <a:latin typeface="HGP明朝E" panose="02020900000000000000" pitchFamily="18" charset="-128"/>
                <a:ea typeface="HGP明朝E" panose="02020900000000000000" pitchFamily="18" charset="-128"/>
              </a:rPr>
              <a:t>「実質的な禁輸措置」</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「対韓輸出規制の発動」</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「事実上の報復措置」</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「恣意的なルール違反」</a:t>
            </a:r>
          </a:p>
        </p:txBody>
      </p:sp>
    </p:spTree>
    <p:extLst>
      <p:ext uri="{BB962C8B-B14F-4D97-AF65-F5344CB8AC3E}">
        <p14:creationId xmlns:p14="http://schemas.microsoft.com/office/powerpoint/2010/main" val="2261208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B7C288-6BAE-4E22-817A-AD400C2C10C5}"/>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管理強化方針</a:t>
            </a:r>
          </a:p>
        </p:txBody>
      </p:sp>
      <p:sp>
        <p:nvSpPr>
          <p:cNvPr id="3" name="コンテンツ プレースホルダー 2">
            <a:extLst>
              <a:ext uri="{FF2B5EF4-FFF2-40B4-BE49-F238E27FC236}">
                <a16:creationId xmlns:a16="http://schemas.microsoft.com/office/drawing/2014/main" id="{765EB1C7-F8E6-4510-9A3A-732FE6857D08}"/>
              </a:ext>
            </a:extLst>
          </p:cNvPr>
          <p:cNvSpPr>
            <a:spLocks noGrp="1"/>
          </p:cNvSpPr>
          <p:nvPr>
            <p:ph idx="1"/>
          </p:nvPr>
        </p:nvSpPr>
        <p:spPr>
          <a:xfrm>
            <a:off x="838200" y="1825625"/>
            <a:ext cx="10515600" cy="4886072"/>
          </a:xfrm>
        </p:spPr>
        <p:txBody>
          <a:bodyPr>
            <a:normAutofit lnSpcReduction="10000"/>
          </a:bodyPr>
          <a:lstStyle/>
          <a:p>
            <a:pPr marL="0" indent="0">
              <a:buNone/>
            </a:pPr>
            <a:r>
              <a:rPr kumimoji="1" lang="ja-JP" altLang="en-US" sz="3600" dirty="0">
                <a:latin typeface="HGP明朝E" panose="02020900000000000000" pitchFamily="18" charset="-128"/>
                <a:ea typeface="HGP明朝E" panose="02020900000000000000" pitchFamily="18" charset="-128"/>
              </a:rPr>
              <a:t>第一段階（７月４日から）</a:t>
            </a:r>
            <a:endParaRPr kumimoji="1" lang="en-US" altLang="ja-JP" sz="3600" dirty="0">
              <a:latin typeface="HGP明朝E" panose="02020900000000000000" pitchFamily="18" charset="-128"/>
              <a:ea typeface="HGP明朝E" panose="02020900000000000000" pitchFamily="18" charset="-128"/>
            </a:endParaRPr>
          </a:p>
          <a:p>
            <a:r>
              <a:rPr kumimoji="1" lang="ja-JP" altLang="en-US" sz="3600" dirty="0">
                <a:latin typeface="HGP明朝E" panose="02020900000000000000" pitchFamily="18" charset="-128"/>
                <a:ea typeface="HGP明朝E" panose="02020900000000000000" pitchFamily="18" charset="-128"/>
              </a:rPr>
              <a:t>リスト三品目</a:t>
            </a:r>
            <a:r>
              <a:rPr lang="ja-JP" altLang="en-US" sz="3600" dirty="0">
                <a:latin typeface="HGP明朝E" panose="02020900000000000000" pitchFamily="18" charset="-128"/>
                <a:ea typeface="HGP明朝E" panose="02020900000000000000" pitchFamily="18" charset="-128"/>
              </a:rPr>
              <a:t>に対する輸出管理強化</a:t>
            </a:r>
            <a:endParaRPr kumimoji="1" lang="en-US" altLang="ja-JP" sz="3600" dirty="0">
              <a:latin typeface="HGP明朝E" panose="02020900000000000000" pitchFamily="18" charset="-128"/>
              <a:ea typeface="HGP明朝E" panose="02020900000000000000" pitchFamily="18" charset="-128"/>
            </a:endParaRPr>
          </a:p>
          <a:p>
            <a:pPr lvl="1"/>
            <a:r>
              <a:rPr lang="ja-JP" altLang="en-US" sz="3200" dirty="0">
                <a:latin typeface="HGP明朝E" panose="02020900000000000000" pitchFamily="18" charset="-128"/>
                <a:ea typeface="HGP明朝E" panose="02020900000000000000" pitchFamily="18" charset="-128"/>
              </a:rPr>
              <a:t>フッ化ポリイミド、</a:t>
            </a:r>
            <a:r>
              <a:rPr kumimoji="1" lang="ja-JP" altLang="en-US" sz="3200" dirty="0">
                <a:latin typeface="HGP明朝E" panose="02020900000000000000" pitchFamily="18" charset="-128"/>
                <a:ea typeface="HGP明朝E" panose="02020900000000000000" pitchFamily="18" charset="-128"/>
              </a:rPr>
              <a:t>レジスト、</a:t>
            </a:r>
            <a:r>
              <a:rPr lang="ja-JP" altLang="en-US" sz="3200" dirty="0">
                <a:latin typeface="HGP明朝E" panose="02020900000000000000" pitchFamily="18" charset="-128"/>
                <a:ea typeface="HGP明朝E" panose="02020900000000000000" pitchFamily="18" charset="-128"/>
              </a:rPr>
              <a:t>フッ化水素</a:t>
            </a:r>
            <a:endParaRPr lang="en-US" altLang="ja-JP" sz="3200" dirty="0">
              <a:latin typeface="HGP明朝E" panose="02020900000000000000" pitchFamily="18" charset="-128"/>
              <a:ea typeface="HGP明朝E" panose="02020900000000000000" pitchFamily="18" charset="-128"/>
            </a:endParaRPr>
          </a:p>
          <a:p>
            <a:pPr lvl="1"/>
            <a:r>
              <a:rPr lang="ja-JP" altLang="en-US" sz="3200" dirty="0">
                <a:latin typeface="HGP明朝E" panose="02020900000000000000" pitchFamily="18" charset="-128"/>
                <a:ea typeface="HGP明朝E" panose="02020900000000000000" pitchFamily="18" charset="-128"/>
              </a:rPr>
              <a:t>包括輸出許可制（三年間）から個別に輸出許可申請（審査９０日程度）</a:t>
            </a:r>
            <a:endParaRPr lang="en-US" altLang="ja-JP" sz="3200" dirty="0">
              <a:latin typeface="HGP明朝E" panose="02020900000000000000" pitchFamily="18" charset="-128"/>
              <a:ea typeface="HGP明朝E" panose="02020900000000000000" pitchFamily="18" charset="-128"/>
            </a:endParaRPr>
          </a:p>
          <a:p>
            <a:pPr marL="0" indent="0">
              <a:buNone/>
            </a:pPr>
            <a:r>
              <a:rPr kumimoji="1" lang="ja-JP" altLang="en-US" sz="3600" dirty="0">
                <a:latin typeface="HGP明朝E" panose="02020900000000000000" pitchFamily="18" charset="-128"/>
                <a:ea typeface="HGP明朝E" panose="02020900000000000000" pitchFamily="18" charset="-128"/>
              </a:rPr>
              <a:t>第二段階（８月中に政令を出す）</a:t>
            </a:r>
            <a:endParaRPr kumimoji="1" lang="en-US" altLang="ja-JP" sz="3600" dirty="0">
              <a:latin typeface="HGP明朝E" panose="02020900000000000000" pitchFamily="18" charset="-128"/>
              <a:ea typeface="HGP明朝E" panose="02020900000000000000" pitchFamily="18" charset="-128"/>
            </a:endParaRPr>
          </a:p>
          <a:p>
            <a:pPr lvl="1"/>
            <a:r>
              <a:rPr lang="ja-JP" altLang="en-US" sz="3200" dirty="0">
                <a:latin typeface="HGP明朝E" panose="02020900000000000000" pitchFamily="18" charset="-128"/>
                <a:ea typeface="HGP明朝E" panose="02020900000000000000" pitchFamily="18" charset="-128"/>
              </a:rPr>
              <a:t>韓国を「ホワイト国」指定から除外する</a:t>
            </a:r>
            <a:endParaRPr lang="en-US" altLang="ja-JP" sz="3200" dirty="0">
              <a:latin typeface="HGP明朝E" panose="02020900000000000000" pitchFamily="18" charset="-128"/>
              <a:ea typeface="HGP明朝E" panose="02020900000000000000" pitchFamily="18" charset="-128"/>
            </a:endParaRPr>
          </a:p>
          <a:p>
            <a:pPr lvl="1"/>
            <a:r>
              <a:rPr kumimoji="1" lang="ja-JP" altLang="en-US" sz="3200" dirty="0">
                <a:latin typeface="HGP明朝E" panose="02020900000000000000" pitchFamily="18" charset="-128"/>
                <a:ea typeface="HGP明朝E" panose="02020900000000000000" pitchFamily="18" charset="-128"/>
              </a:rPr>
              <a:t>「ホワイト国」指定とは</a:t>
            </a:r>
            <a:endParaRPr kumimoji="1" lang="en-US" altLang="ja-JP" sz="3200" dirty="0">
              <a:latin typeface="HGP明朝E" panose="02020900000000000000" pitchFamily="18" charset="-128"/>
              <a:ea typeface="HGP明朝E" panose="02020900000000000000" pitchFamily="18" charset="-128"/>
            </a:endParaRPr>
          </a:p>
          <a:p>
            <a:pPr lvl="2"/>
            <a:r>
              <a:rPr kumimoji="1" lang="ja-JP" altLang="en-US" sz="2800" dirty="0">
                <a:latin typeface="HGP明朝E" panose="02020900000000000000" pitchFamily="18" charset="-128"/>
                <a:ea typeface="HGP明朝E" panose="02020900000000000000" pitchFamily="18" charset="-128"/>
              </a:rPr>
              <a:t>安全保障を理由とした輸出管理の仕組み</a:t>
            </a:r>
            <a:endParaRPr kumimoji="1" lang="en-US" altLang="ja-JP" sz="2800" dirty="0">
              <a:latin typeface="HGP明朝E" panose="02020900000000000000" pitchFamily="18" charset="-128"/>
              <a:ea typeface="HGP明朝E" panose="02020900000000000000" pitchFamily="18" charset="-128"/>
            </a:endParaRPr>
          </a:p>
          <a:p>
            <a:pPr lvl="2"/>
            <a:r>
              <a:rPr kumimoji="1" lang="ja-JP" altLang="en-US" sz="2800" dirty="0">
                <a:latin typeface="HGP明朝E" panose="02020900000000000000" pitchFamily="18" charset="-128"/>
                <a:ea typeface="HGP明朝E" panose="02020900000000000000" pitchFamily="18" charset="-128"/>
              </a:rPr>
              <a:t>現在２７カ国（韓国は２００４年から入っていた）</a:t>
            </a:r>
          </a:p>
        </p:txBody>
      </p:sp>
    </p:spTree>
    <p:extLst>
      <p:ext uri="{BB962C8B-B14F-4D97-AF65-F5344CB8AC3E}">
        <p14:creationId xmlns:p14="http://schemas.microsoft.com/office/powerpoint/2010/main" val="3503348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9CD87C-D157-4A42-8193-3DE776069ED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理由と背景</a:t>
            </a:r>
          </a:p>
        </p:txBody>
      </p:sp>
      <p:sp>
        <p:nvSpPr>
          <p:cNvPr id="3" name="コンテンツ プレースホルダー 2">
            <a:extLst>
              <a:ext uri="{FF2B5EF4-FFF2-40B4-BE49-F238E27FC236}">
                <a16:creationId xmlns:a16="http://schemas.microsoft.com/office/drawing/2014/main" id="{C1095ABC-6F2C-4215-A017-0397A180E9E2}"/>
              </a:ext>
            </a:extLst>
          </p:cNvPr>
          <p:cNvSpPr>
            <a:spLocks noGrp="1"/>
          </p:cNvSpPr>
          <p:nvPr>
            <p:ph idx="1"/>
          </p:nvPr>
        </p:nvSpPr>
        <p:spPr/>
        <p:txBody>
          <a:bodyPr>
            <a:normAutofit/>
          </a:bodyPr>
          <a:lstStyle/>
          <a:p>
            <a:pPr marL="0" indent="0">
              <a:buNone/>
            </a:pPr>
            <a:r>
              <a:rPr lang="ja-JP" altLang="en-US" dirty="0">
                <a:latin typeface="HGP明朝E" panose="02020900000000000000" pitchFamily="18" charset="-128"/>
                <a:ea typeface="HGP明朝E" panose="02020900000000000000" pitchFamily="18" charset="-128"/>
              </a:rPr>
              <a:t>＜理由＞</a:t>
            </a:r>
            <a:endParaRPr lang="en-US" altLang="ja-JP" dirty="0">
              <a:latin typeface="HGP明朝E" panose="02020900000000000000" pitchFamily="18" charset="-128"/>
              <a:ea typeface="HGP明朝E" panose="02020900000000000000" pitchFamily="18" charset="-128"/>
            </a:endParaRPr>
          </a:p>
          <a:p>
            <a:r>
              <a:rPr lang="ja-JP" altLang="ja-JP" dirty="0">
                <a:latin typeface="HGP明朝E" panose="02020900000000000000" pitchFamily="18" charset="-128"/>
                <a:ea typeface="HGP明朝E" panose="02020900000000000000" pitchFamily="18" charset="-128"/>
              </a:rPr>
              <a:t>「韓国との信頼関係のもとに輸出管理にとりくむことが困難になっていることに加え、韓国に関連する輸出管理をめぐる不適切な事案が発生した」（世耕弘成経産相、２日）</a:t>
            </a:r>
            <a:endParaRPr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①信頼関係の下に輸出管理に取り組むことが困難に</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輸出管理当局同士の協議に応じていない</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文在寅政権になってから一度も開かれない</a:t>
            </a:r>
            <a:endParaRPr kumimoji="1" lang="en-US" altLang="ja-JP" dirty="0">
              <a:latin typeface="HGP明朝E" panose="02020900000000000000" pitchFamily="18" charset="-128"/>
              <a:ea typeface="HGP明朝E" panose="02020900000000000000" pitchFamily="18" charset="-128"/>
            </a:endParaRPr>
          </a:p>
          <a:p>
            <a:pPr marL="0" indent="0">
              <a:buNone/>
            </a:pPr>
            <a:r>
              <a:rPr lang="ja-JP" altLang="en-US" dirty="0">
                <a:latin typeface="HGP明朝E" panose="02020900000000000000" pitchFamily="18" charset="-128"/>
                <a:ea typeface="HGP明朝E" panose="02020900000000000000" pitchFamily="18" charset="-128"/>
              </a:rPr>
              <a:t>②輸出管理をめぐる不適切な事案が発生</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北朝鮮船への海上での「瀬取り」</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北朝鮮への物資の横流し情報</a:t>
            </a:r>
          </a:p>
        </p:txBody>
      </p:sp>
    </p:spTree>
    <p:extLst>
      <p:ext uri="{BB962C8B-B14F-4D97-AF65-F5344CB8AC3E}">
        <p14:creationId xmlns:p14="http://schemas.microsoft.com/office/powerpoint/2010/main" val="3842073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13CBD62-D0A6-421F-917E-1E066C17331A}"/>
              </a:ext>
            </a:extLst>
          </p:cNvPr>
          <p:cNvSpPr>
            <a:spLocks noGrp="1"/>
          </p:cNvSpPr>
          <p:nvPr>
            <p:ph type="title"/>
          </p:nvPr>
        </p:nvSpPr>
        <p:spPr/>
        <p:txBody>
          <a:bodyPr>
            <a:normAutofit fontScale="90000"/>
          </a:bodyPr>
          <a:lstStyle/>
          <a:p>
            <a:pPr lvl="1"/>
            <a:br>
              <a:rPr kumimoji="1" lang="en-US" altLang="ja-JP" sz="3600" dirty="0">
                <a:latin typeface="HGP明朝E" panose="02020900000000000000" pitchFamily="18" charset="-128"/>
                <a:ea typeface="HGP明朝E" panose="02020900000000000000" pitchFamily="18" charset="-128"/>
              </a:rPr>
            </a:br>
            <a:r>
              <a:rPr lang="ja-JP" altLang="en-US" sz="3600" dirty="0">
                <a:latin typeface="HGP明朝E" panose="02020900000000000000" pitchFamily="18" charset="-128"/>
                <a:ea typeface="HGP明朝E" panose="02020900000000000000" pitchFamily="18" charset="-128"/>
              </a:rPr>
              <a:t>＜背景＞</a:t>
            </a:r>
            <a:br>
              <a:rPr lang="en-US" altLang="ja-JP" sz="3600" dirty="0">
                <a:latin typeface="HGP明朝E" panose="02020900000000000000" pitchFamily="18" charset="-128"/>
                <a:ea typeface="HGP明朝E" panose="02020900000000000000" pitchFamily="18" charset="-128"/>
              </a:rPr>
            </a:br>
            <a:r>
              <a:rPr kumimoji="1" lang="ja-JP" altLang="en-US" sz="3600" dirty="0">
                <a:latin typeface="HGP明朝E" panose="02020900000000000000" pitchFamily="18" charset="-128"/>
                <a:ea typeface="HGP明朝E" panose="02020900000000000000" pitchFamily="18" charset="-128"/>
              </a:rPr>
              <a:t>国同士の約束ができない</a:t>
            </a:r>
            <a:br>
              <a:rPr kumimoji="1" lang="en-US" altLang="ja-JP" sz="3600" dirty="0">
                <a:latin typeface="HGP明朝E" panose="02020900000000000000" pitchFamily="18" charset="-128"/>
                <a:ea typeface="HGP明朝E" panose="02020900000000000000" pitchFamily="18" charset="-128"/>
              </a:rPr>
            </a:br>
            <a:r>
              <a:rPr lang="ja-JP" altLang="en-US" sz="3600" dirty="0">
                <a:latin typeface="HGP明朝E" panose="02020900000000000000" pitchFamily="18" charset="-128"/>
                <a:ea typeface="HGP明朝E" panose="02020900000000000000" pitchFamily="18" charset="-128"/>
              </a:rPr>
              <a:t>元徴用工問題で日韓関係の法的基盤が毀損されている</a:t>
            </a:r>
            <a:br>
              <a:rPr kumimoji="1" lang="ja-JP" altLang="en-US" sz="3600" dirty="0">
                <a:latin typeface="HGP明朝E" panose="02020900000000000000" pitchFamily="18" charset="-128"/>
                <a:ea typeface="HGP明朝E" panose="02020900000000000000" pitchFamily="18" charset="-128"/>
              </a:rPr>
            </a:br>
            <a:endParaRPr kumimoji="1" lang="ja-JP" altLang="en-US" sz="3600" dirty="0">
              <a:latin typeface="HGP明朝E" panose="02020900000000000000" pitchFamily="18" charset="-128"/>
              <a:ea typeface="HGP明朝E" panose="02020900000000000000" pitchFamily="18" charset="-128"/>
            </a:endParaRPr>
          </a:p>
        </p:txBody>
      </p:sp>
      <p:sp>
        <p:nvSpPr>
          <p:cNvPr id="5" name="テキスト プレースホルダー 4">
            <a:extLst>
              <a:ext uri="{FF2B5EF4-FFF2-40B4-BE49-F238E27FC236}">
                <a16:creationId xmlns:a16="http://schemas.microsoft.com/office/drawing/2014/main" id="{D9C9B915-E2FB-48E3-BCE5-CF5BA89B52D6}"/>
              </a:ext>
            </a:extLst>
          </p:cNvPr>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2868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1FC763-5D22-4E79-8131-488C7638ABB4}"/>
              </a:ext>
            </a:extLst>
          </p:cNvPr>
          <p:cNvSpPr>
            <a:spLocks noGrp="1"/>
          </p:cNvSpPr>
          <p:nvPr>
            <p:ph type="title"/>
          </p:nvPr>
        </p:nvSpPr>
        <p:spPr>
          <a:xfrm>
            <a:off x="838200" y="365125"/>
            <a:ext cx="10515600" cy="6145403"/>
          </a:xfrm>
        </p:spPr>
        <p:txBody>
          <a:bodyPr>
            <a:normAutofit/>
          </a:bodyPr>
          <a:lstStyle/>
          <a:p>
            <a:pPr>
              <a:lnSpc>
                <a:spcPct val="150000"/>
              </a:lnSpc>
            </a:pPr>
            <a:r>
              <a:rPr kumimoji="1" lang="ja-JP" altLang="en-US" dirty="0">
                <a:latin typeface="HGP明朝E" panose="02020900000000000000" pitchFamily="18" charset="-128"/>
                <a:ea typeface="HGP明朝E" panose="02020900000000000000" pitchFamily="18" charset="-128"/>
              </a:rPr>
              <a:t>「実質的な禁輸措置」　ではない</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「対韓輸出規制の発動」ではない</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「事実上の報復措置」　ではない</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「恣意的なルール違反」ではない</a:t>
            </a:r>
          </a:p>
        </p:txBody>
      </p:sp>
    </p:spTree>
    <p:extLst>
      <p:ext uri="{BB962C8B-B14F-4D97-AF65-F5344CB8AC3E}">
        <p14:creationId xmlns:p14="http://schemas.microsoft.com/office/powerpoint/2010/main" val="3064585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C1E360-3304-4016-AD17-4E55F416EE39}"/>
              </a:ext>
            </a:extLst>
          </p:cNvPr>
          <p:cNvSpPr>
            <a:spLocks noGrp="1"/>
          </p:cNvSpPr>
          <p:nvPr>
            <p:ph type="title"/>
          </p:nvPr>
        </p:nvSpPr>
        <p:spPr>
          <a:xfrm>
            <a:off x="585216" y="365125"/>
            <a:ext cx="10768584" cy="5633339"/>
          </a:xfrm>
        </p:spPr>
        <p:txBody>
          <a:bodyPr>
            <a:normAutofit/>
          </a:bodyPr>
          <a:lstStyle/>
          <a:p>
            <a:pPr>
              <a:lnSpc>
                <a:spcPct val="150000"/>
              </a:lnSpc>
            </a:pPr>
            <a:r>
              <a:rPr lang="ja-JP" altLang="en-US" dirty="0">
                <a:latin typeface="HGP明朝E" panose="02020900000000000000" pitchFamily="18" charset="-128"/>
                <a:ea typeface="HGP明朝E" panose="02020900000000000000" pitchFamily="18" charset="-128"/>
              </a:rPr>
              <a:t>①</a:t>
            </a:r>
            <a:r>
              <a:rPr lang="en-US" altLang="ja-JP" dirty="0">
                <a:latin typeface="HGP明朝E" panose="02020900000000000000" pitchFamily="18" charset="-128"/>
                <a:ea typeface="HGP明朝E" panose="02020900000000000000" pitchFamily="18" charset="-128"/>
              </a:rPr>
              <a:t>2003</a:t>
            </a:r>
            <a:r>
              <a:rPr lang="ja-JP" altLang="en-US" dirty="0">
                <a:latin typeface="HGP明朝E" panose="02020900000000000000" pitchFamily="18" charset="-128"/>
                <a:ea typeface="HGP明朝E" panose="02020900000000000000" pitchFamily="18" charset="-128"/>
              </a:rPr>
              <a:t>年の基準に戻る</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②</a:t>
            </a:r>
            <a:r>
              <a:rPr lang="en-US" altLang="ja-JP" dirty="0">
                <a:latin typeface="HGP明朝E" panose="02020900000000000000" pitchFamily="18" charset="-128"/>
                <a:ea typeface="HGP明朝E" panose="02020900000000000000" pitchFamily="18" charset="-128"/>
              </a:rPr>
              <a:t>EU</a:t>
            </a:r>
            <a:r>
              <a:rPr lang="ja-JP" altLang="en-US" dirty="0">
                <a:latin typeface="HGP明朝E" panose="02020900000000000000" pitchFamily="18" charset="-128"/>
                <a:ea typeface="HGP明朝E" panose="02020900000000000000" pitchFamily="18" charset="-128"/>
              </a:rPr>
              <a:t>は韓国を「ホワイト国」に指定していない</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③日本は安全保障上の友好国であるインドや</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　インドネシアなども「指定」していない</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875699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BD2F1DAE-E676-40C0-A109-B624CA63A120}"/>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誤解に基づく過剰反応は避けるべき</a:t>
            </a:r>
          </a:p>
        </p:txBody>
      </p:sp>
      <p:sp>
        <p:nvSpPr>
          <p:cNvPr id="5" name="テキスト プレースホルダー 4">
            <a:extLst>
              <a:ext uri="{FF2B5EF4-FFF2-40B4-BE49-F238E27FC236}">
                <a16:creationId xmlns:a16="http://schemas.microsoft.com/office/drawing/2014/main" id="{A497AD5B-FAA6-42A7-9246-5FC54CA7CFC7}"/>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426630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235</Words>
  <Application>Microsoft Office PowerPoint</Application>
  <PresentationFormat>ワイド画面</PresentationFormat>
  <Paragraphs>26</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HGP明朝E</vt:lpstr>
      <vt:lpstr>游ゴシック</vt:lpstr>
      <vt:lpstr>游ゴシック Light</vt:lpstr>
      <vt:lpstr>Arial</vt:lpstr>
      <vt:lpstr>Office テーマ</vt:lpstr>
      <vt:lpstr>日本、対韓輸出管理強化 その背景と理由</vt:lpstr>
      <vt:lpstr>「実質的な禁輸措置」 「対韓輸出規制の発動」 「事実上の報復措置」 「恣意的なルール違反」</vt:lpstr>
      <vt:lpstr>管理強化方針</vt:lpstr>
      <vt:lpstr>理由と背景</vt:lpstr>
      <vt:lpstr> ＜背景＞ 国同士の約束ができない 元徴用工問題で日韓関係の法的基盤が毀損されている </vt:lpstr>
      <vt:lpstr>「実質的な禁輸措置」　ではない 「対韓輸出規制の発動」ではない 「事実上の報復措置」　ではない 「恣意的なルール違反」ではない</vt:lpstr>
      <vt:lpstr>①2003年の基準に戻る ②EUは韓国を「ホワイト国」に指定していない ③日本は安全保障上の友好国であるインドや 　インドネシアなども「指定」していない</vt:lpstr>
      <vt:lpstr>誤解に基づく過剰反応は避けるべき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日本、対韓輸出管理強化 その背景と理由</dc:title>
  <cp:revision>6</cp:revision>
  <cp:lastPrinted>2019-07-08T05:44:45Z</cp:lastPrinted>
  <dcterms:created xsi:type="dcterms:W3CDTF">2019-07-08T00:41:10Z</dcterms:created>
  <dcterms:modified xsi:type="dcterms:W3CDTF">2019-07-10T04:15:47Z</dcterms:modified>
</cp:coreProperties>
</file>