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71" r:id="rId3"/>
    <p:sldId id="372" r:id="rId4"/>
    <p:sldId id="375" r:id="rId5"/>
    <p:sldId id="377" r:id="rId6"/>
    <p:sldId id="374" r:id="rId7"/>
    <p:sldId id="380" r:id="rId8"/>
    <p:sldId id="378" r:id="rId9"/>
    <p:sldId id="376" r:id="rId10"/>
    <p:sldId id="384" r:id="rId11"/>
    <p:sldId id="382" r:id="rId12"/>
    <p:sldId id="381" r:id="rId13"/>
    <p:sldId id="383" r:id="rId14"/>
  </p:sldIdLst>
  <p:sldSz cx="12192000" cy="6858000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0CD9BD-E865-4DE8-80B6-C3CF22FCCA12}" v="91" dt="2019-07-27T02:56:39.5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65569" autoAdjust="0"/>
  </p:normalViewPr>
  <p:slideViewPr>
    <p:cSldViewPr snapToGrid="0">
      <p:cViewPr varScale="1">
        <p:scale>
          <a:sx n="69" d="100"/>
          <a:sy n="69" d="100"/>
        </p:scale>
        <p:origin x="96" y="7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6AF7B-AFAB-4B08-BB73-0AB6902D467E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E2803-45AC-433C-9085-FC1051D1C6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768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2016</a:t>
            </a:r>
            <a:r>
              <a:rPr kumimoji="1" lang="ja-JP" altLang="en-US" dirty="0"/>
              <a:t>年参院比例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2013</a:t>
            </a:r>
            <a:r>
              <a:rPr kumimoji="1" lang="ja-JP" altLang="en-US" dirty="0"/>
              <a:t>年参院比例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4E2803-45AC-433C-9085-FC1051D1C60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881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257332-5D50-435A-BF05-E34239DCB6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9A0EF12-A444-4465-86CE-77C02B40E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02FC4F-C6C7-4A40-94E3-3D68F7634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EE2D2-932B-4E43-A1FF-94DACC81D3D1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BDF70-E1C3-4AD6-99C3-76F1E3788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BFDA27-DD9F-4292-A286-404480051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E5FC-92C4-4E3C-A801-3AEE43DD4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52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241890-8D22-4BE1-A301-BB4F0C7A6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CE9758B-77D8-47A5-A9F8-48106733E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76AA4E-A0C2-46AE-A44A-0B05C402C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EE2D2-932B-4E43-A1FF-94DACC81D3D1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824B3F-309B-450E-B21B-046839C0B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D580D1-9209-4FDD-86F5-A7A04A362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E5FC-92C4-4E3C-A801-3AEE43DD4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673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D65AA87-E25A-42C2-9C63-8985FA07ED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1068ECE-58F3-4751-9C25-31ED39B0B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9D688A-DB5D-4AC0-B825-6985A8A44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EE2D2-932B-4E43-A1FF-94DACC81D3D1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1C2355-4880-42AE-8A01-E1791318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E0310D-7FC3-44F6-B8E6-A8D91C56C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E5FC-92C4-4E3C-A801-3AEE43DD4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1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184210-AB83-49D5-9DBA-213711286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10FA36-651A-49D2-BFA4-7D0701B67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AF2A97-6903-48EA-9CEE-DD1E1E0D0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EE2D2-932B-4E43-A1FF-94DACC81D3D1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4B6DB5-F7A5-4276-9D7F-EC79B5913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BEA5A2-3045-4A53-8C19-DBBE9B295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E5FC-92C4-4E3C-A801-3AEE43DD4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80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C35EB4-0856-4822-81A6-4BB23BB10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E448024-3E13-42F8-BE82-83D709130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91273B-B212-4FB8-9204-C540DDC23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EE2D2-932B-4E43-A1FF-94DACC81D3D1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08798D-F0C9-4142-971D-A06F2C4BB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5C75C0-B33D-4ED7-8AAE-20268D6FF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E5FC-92C4-4E3C-A801-3AEE43DD4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82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AA8EC-ABE0-45F7-B780-EA1C7739A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78F1B6-A578-44E0-BA90-D58AD1590B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7C64990-0D0F-4317-98DD-3DD899674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3E9BE6-9C7C-4A0E-A429-7D7410903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EE2D2-932B-4E43-A1FF-94DACC81D3D1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BC88DD-4CFE-4108-8789-E7D71E363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73BAD4-85D3-4C3C-B4A2-0842B98B5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E5FC-92C4-4E3C-A801-3AEE43DD4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182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A410FB-A642-4940-A763-ACF91A3AC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EF6646-1B85-4818-A216-99B67BB3E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A686384-B4D3-4701-A147-27CB408AC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E458A93-9244-4017-9387-057C0DE73B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741ABE9-E554-48F4-9F5C-6586999789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022FCD4-F037-40C4-A971-0AA6F01DF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EE2D2-932B-4E43-A1FF-94DACC81D3D1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49B8CEE-CDE4-4066-BB2F-563D2E26A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BA3C271-0154-4668-B004-EAEDD8105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E5FC-92C4-4E3C-A801-3AEE43DD4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11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61CC4C-A51D-4D15-B2F9-83E811526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DB27972-E3E2-40DD-AA60-04B91474E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EE2D2-932B-4E43-A1FF-94DACC81D3D1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4087E43-E6E6-4DB8-AA83-4B71EC391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29EDC8D-7024-42C6-9E4E-5BB9EF575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E5FC-92C4-4E3C-A801-3AEE43DD4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210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A979217-A4F5-42B9-8194-3A54446FC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EE2D2-932B-4E43-A1FF-94DACC81D3D1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92B1ABB-FEB7-4711-BCFF-04BA4D525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2E3359-74E5-4271-9D78-D8553E3C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E5FC-92C4-4E3C-A801-3AEE43DD4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457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8C45F3-4BD0-4F77-9A69-16BC2F5F4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64FB2E-F1CE-4BC5-B7F9-0AF0AAD65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A551767-45C1-49D1-83B4-FC317546C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13A0B8-2FC5-4F54-A357-878D6F6B6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EE2D2-932B-4E43-A1FF-94DACC81D3D1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57781E-0900-474D-989F-CE711427C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3E1991-EF6E-45F4-934D-DC73B03C9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E5FC-92C4-4E3C-A801-3AEE43DD4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71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6B1FDA-CF9C-4642-907D-17928F987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13FA9C4-8115-497D-A1C6-80CD35424F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AF5A52-6B15-4AAA-B64D-EFD0A27724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34E1B5-C262-4879-99B5-29D0E490F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EE2D2-932B-4E43-A1FF-94DACC81D3D1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A39BC6-4CD7-44B0-B691-99AD9304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4419FF-073F-4101-8C21-55033D9C2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E5FC-92C4-4E3C-A801-3AEE43DD4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965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2268AD3-8107-4AB5-9450-F24D65384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DF89E7-781C-4B3B-A8B9-5D7A142C4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67E4E9-F6D5-4B4C-BA0C-0C2EFF580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EE2D2-932B-4E43-A1FF-94DACC81D3D1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383E53-FB7D-4E3B-82D0-3275481942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A5A4B1-459B-47B2-AB03-BAF48B0923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FE5FC-92C4-4E3C-A801-3AEE43DD4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98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hk.or.jp/senkyo/database/sangiin/2019/00/hmb12_197.html" TargetMode="External"/><Relationship Id="rId13" Type="http://schemas.openxmlformats.org/officeDocument/2006/relationships/hyperlink" Target="https://www.nhk.or.jp/senkyo/database/sangiin/2019/00/hmb12_85.html" TargetMode="External"/><Relationship Id="rId3" Type="http://schemas.openxmlformats.org/officeDocument/2006/relationships/hyperlink" Target="https://www.nhk.or.jp/senkyo/database/sangiin/2019/00/hmb12_1.html" TargetMode="External"/><Relationship Id="rId7" Type="http://schemas.openxmlformats.org/officeDocument/2006/relationships/hyperlink" Target="https://www.nhk.or.jp/senkyo/database/sangiin/2019/00/hmb12_4.html" TargetMode="External"/><Relationship Id="rId12" Type="http://schemas.openxmlformats.org/officeDocument/2006/relationships/hyperlink" Target="https://www.nhk.or.jp/senkyo/database/sangiin/2019/00/hmb12_214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nhk.or.jp/senkyo/database/sangiin/2019/00/hmb12_187.html" TargetMode="External"/><Relationship Id="rId11" Type="http://schemas.openxmlformats.org/officeDocument/2006/relationships/hyperlink" Target="https://www.nhk.or.jp/senkyo/database/sangiin/2019/00/hmb12_211.html" TargetMode="External"/><Relationship Id="rId5" Type="http://schemas.openxmlformats.org/officeDocument/2006/relationships/hyperlink" Target="https://www.nhk.or.jp/senkyo/database/sangiin/2019/00/hmb12_3.html" TargetMode="External"/><Relationship Id="rId15" Type="http://schemas.openxmlformats.org/officeDocument/2006/relationships/hyperlink" Target="https://www.nhk.or.jp/senkyo/database/sangiin/2019/00/hmb12_201.html" TargetMode="External"/><Relationship Id="rId10" Type="http://schemas.openxmlformats.org/officeDocument/2006/relationships/hyperlink" Target="https://www.nhk.or.jp/senkyo/database/sangiin/2019/00/hmb12_5.html" TargetMode="External"/><Relationship Id="rId4" Type="http://schemas.openxmlformats.org/officeDocument/2006/relationships/hyperlink" Target="https://www.nhk.or.jp/senkyo/database/sangiin/2019/00/hmb12_195.html" TargetMode="External"/><Relationship Id="rId9" Type="http://schemas.openxmlformats.org/officeDocument/2006/relationships/hyperlink" Target="https://www.nhk.or.jp/senkyo/database/sangiin/2019/00/hmb12_212.html" TargetMode="External"/><Relationship Id="rId14" Type="http://schemas.openxmlformats.org/officeDocument/2006/relationships/hyperlink" Target="https://www.nhk.or.jp/senkyo/database/sangiin/2019/00/hmb12_213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558789-C690-4171-BF64-2B3677E945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第</a:t>
            </a:r>
            <a:r>
              <a:rPr kumimoji="1" lang="en-US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25</a:t>
            </a:r>
            <a:r>
              <a:rPr kumimoji="1"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回参院選の総括</a:t>
            </a:r>
            <a:br>
              <a:rPr kumimoji="1" lang="en-US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</a:br>
            <a:r>
              <a:rPr kumimoji="1"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と今後の展望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0FF8EDD-AEBC-4C3C-A8A1-AFECB86636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80173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情報パック</a:t>
            </a:r>
            <a:r>
              <a:rPr kumimoji="1" lang="en-US" altLang="ja-JP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8</a:t>
            </a:r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657585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A47598-52CA-4EDA-AC25-E160E7BD9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「れいわ新選組」山本太郎代表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A3F1FB-84ED-402B-9803-0626C6ECA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>
                <a:latin typeface="HGS明朝E" panose="02020900000000000000" pitchFamily="18" charset="-128"/>
                <a:ea typeface="HGS明朝E" panose="02020900000000000000" pitchFamily="18" charset="-128"/>
              </a:rPr>
              <a:t>今年</a:t>
            </a:r>
            <a:r>
              <a:rPr lang="ja-JP" altLang="en-US" sz="3200" dirty="0">
                <a:latin typeface="HGS明朝E" panose="02020900000000000000" pitchFamily="18" charset="-128"/>
                <a:ea typeface="HGS明朝E" panose="02020900000000000000" pitchFamily="18" charset="-128"/>
              </a:rPr>
              <a:t>４</a:t>
            </a:r>
            <a:r>
              <a:rPr kumimoji="1" lang="ja-JP" altLang="en-US" sz="3200" dirty="0">
                <a:latin typeface="HGS明朝E" panose="02020900000000000000" pitchFamily="18" charset="-128"/>
                <a:ea typeface="HGS明朝E" panose="02020900000000000000" pitchFamily="18" charset="-128"/>
              </a:rPr>
              <a:t>月に旗揚げ。支援者から４億円の寄付。</a:t>
            </a:r>
            <a:endParaRPr kumimoji="1" lang="en-US" altLang="ja-JP" sz="32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200" dirty="0">
                <a:latin typeface="HGS明朝E" panose="02020900000000000000" pitchFamily="18" charset="-128"/>
                <a:ea typeface="HGS明朝E" panose="02020900000000000000" pitchFamily="18" charset="-128"/>
              </a:rPr>
              <a:t>全国比例で約２２８万票獲得。得票率は４．６％</a:t>
            </a:r>
            <a:endParaRPr lang="en-US" altLang="ja-JP" sz="32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kumimoji="1" lang="ja-JP" altLang="en-US" sz="3200" dirty="0">
                <a:latin typeface="HGS明朝E" panose="02020900000000000000" pitchFamily="18" charset="-128"/>
                <a:ea typeface="HGS明朝E" panose="02020900000000000000" pitchFamily="18" charset="-128"/>
              </a:rPr>
              <a:t>今後、左派票を集める受け皿に？</a:t>
            </a:r>
            <a:endParaRPr kumimoji="1" lang="en-US" altLang="ja-JP" sz="32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200" dirty="0">
                <a:latin typeface="HGS明朝E" panose="02020900000000000000" pitchFamily="18" charset="-128"/>
                <a:ea typeface="HGS明朝E" panose="02020900000000000000" pitchFamily="18" charset="-128"/>
              </a:rPr>
              <a:t>主張</a:t>
            </a:r>
            <a:endParaRPr lang="en-US" altLang="ja-JP" sz="32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lvl="1"/>
            <a:r>
              <a:rPr kumimoji="1" lang="ja-JP" altLang="en-US" sz="2800" dirty="0">
                <a:latin typeface="HGS明朝E" panose="02020900000000000000" pitchFamily="18" charset="-128"/>
                <a:ea typeface="HGS明朝E" panose="02020900000000000000" pitchFamily="18" charset="-128"/>
              </a:rPr>
              <a:t>「反原発」「反消費税」「辺野古新基地建設中止」</a:t>
            </a:r>
            <a:endParaRPr kumimoji="1" lang="en-US" altLang="ja-JP" sz="28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lvl="1"/>
            <a:endParaRPr kumimoji="1" lang="en-US" altLang="ja-JP" sz="28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200" dirty="0">
                <a:latin typeface="HGS明朝E" panose="02020900000000000000" pitchFamily="18" charset="-128"/>
                <a:ea typeface="HGS明朝E" panose="02020900000000000000" pitchFamily="18" charset="-128"/>
              </a:rPr>
              <a:t>山本太郎氏：比例で約</a:t>
            </a:r>
            <a:r>
              <a:rPr lang="en-US" altLang="ja-JP" sz="3200" dirty="0">
                <a:latin typeface="HGS明朝E" panose="02020900000000000000" pitchFamily="18" charset="-128"/>
                <a:ea typeface="HGS明朝E" panose="02020900000000000000" pitchFamily="18" charset="-128"/>
              </a:rPr>
              <a:t>99</a:t>
            </a:r>
            <a:r>
              <a:rPr lang="ja-JP" altLang="en-US" sz="3200" dirty="0">
                <a:latin typeface="HGS明朝E" panose="02020900000000000000" pitchFamily="18" charset="-128"/>
                <a:ea typeface="HGS明朝E" panose="02020900000000000000" pitchFamily="18" charset="-128"/>
              </a:rPr>
              <a:t>万票（最多）</a:t>
            </a:r>
            <a:endParaRPr kumimoji="1" lang="ja-JP" altLang="en-US" sz="32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4097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27CECD-AF43-4043-8BC2-DA332FA19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総合評価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6529DAF-C80B-4620-A2B8-F4D74AC0F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0183"/>
          </a:xfrm>
        </p:spPr>
        <p:txBody>
          <a:bodyPr>
            <a:normAutofit/>
          </a:bodyPr>
          <a:lstStyle/>
          <a:p>
            <a:r>
              <a:rPr lang="ja-JP" altLang="ja-JP" sz="3600" dirty="0">
                <a:latin typeface="HGS明朝E" panose="02020900000000000000" pitchFamily="18" charset="-128"/>
                <a:ea typeface="HGS明朝E" panose="02020900000000000000" pitchFamily="18" charset="-128"/>
              </a:rPr>
              <a:t>国民は安定政権をもとめた</a:t>
            </a:r>
            <a:endParaRPr lang="en-US" altLang="ja-JP" sz="36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>
                <a:latin typeface="HGS明朝E" panose="02020900000000000000" pitchFamily="18" charset="-128"/>
                <a:ea typeface="HGS明朝E" panose="02020900000000000000" pitchFamily="18" charset="-128"/>
              </a:rPr>
              <a:t>自民党、</a:t>
            </a:r>
            <a:r>
              <a:rPr lang="ja-JP" altLang="ja-JP" sz="3600" dirty="0">
                <a:latin typeface="HGS明朝E" panose="02020900000000000000" pitchFamily="18" charset="-128"/>
                <a:ea typeface="HGS明朝E" panose="02020900000000000000" pitchFamily="18" charset="-128"/>
              </a:rPr>
              <a:t>政権奪還から</a:t>
            </a:r>
            <a:r>
              <a:rPr lang="ja-JP" altLang="en-US" sz="3600" dirty="0">
                <a:latin typeface="HGS明朝E" panose="02020900000000000000" pitchFamily="18" charset="-128"/>
                <a:ea typeface="HGS明朝E" panose="02020900000000000000" pitchFamily="18" charset="-128"/>
              </a:rPr>
              <a:t>６</a:t>
            </a:r>
            <a:r>
              <a:rPr lang="ja-JP" altLang="ja-JP" sz="3600" dirty="0">
                <a:latin typeface="HGS明朝E" panose="02020900000000000000" pitchFamily="18" charset="-128"/>
                <a:ea typeface="HGS明朝E" panose="02020900000000000000" pitchFamily="18" charset="-128"/>
              </a:rPr>
              <a:t>連勝　</a:t>
            </a:r>
            <a:r>
              <a:rPr lang="ja-JP" altLang="en-US" sz="3600" dirty="0">
                <a:latin typeface="HGS明朝E" panose="02020900000000000000" pitchFamily="18" charset="-128"/>
                <a:ea typeface="HGS明朝E" panose="02020900000000000000" pitchFamily="18" charset="-128"/>
              </a:rPr>
              <a:t>６</a:t>
            </a:r>
            <a:r>
              <a:rPr lang="ja-JP" altLang="ja-JP" sz="3600" dirty="0">
                <a:latin typeface="HGS明朝E" panose="02020900000000000000" pitchFamily="18" charset="-128"/>
                <a:ea typeface="HGS明朝E" panose="02020900000000000000" pitchFamily="18" charset="-128"/>
              </a:rPr>
              <a:t>年</a:t>
            </a:r>
            <a:r>
              <a:rPr lang="ja-JP" altLang="en-US" sz="3600" dirty="0">
                <a:latin typeface="HGS明朝E" panose="02020900000000000000" pitchFamily="18" charset="-128"/>
                <a:ea typeface="HGS明朝E" panose="02020900000000000000" pitchFamily="18" charset="-128"/>
              </a:rPr>
              <a:t>７</a:t>
            </a:r>
            <a:r>
              <a:rPr lang="ja-JP" altLang="ja-JP" sz="3600" dirty="0">
                <a:latin typeface="HGS明朝E" panose="02020900000000000000" pitchFamily="18" charset="-128"/>
                <a:ea typeface="HGS明朝E" panose="02020900000000000000" pitchFamily="18" charset="-128"/>
              </a:rPr>
              <a:t>か月</a:t>
            </a:r>
            <a:endParaRPr lang="en-US" altLang="ja-JP" sz="36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ja-JP" sz="3600" dirty="0">
                <a:latin typeface="HGS明朝E" panose="02020900000000000000" pitchFamily="18" charset="-128"/>
                <a:ea typeface="HGS明朝E" panose="02020900000000000000" pitchFamily="18" charset="-128"/>
              </a:rPr>
              <a:t>安定走行可能な燃料補給ができた</a:t>
            </a:r>
          </a:p>
          <a:p>
            <a:r>
              <a:rPr lang="ja-JP" altLang="en-US" sz="3600" dirty="0">
                <a:latin typeface="HGS明朝E" panose="02020900000000000000" pitchFamily="18" charset="-128"/>
                <a:ea typeface="HGS明朝E" panose="02020900000000000000" pitchFamily="18" charset="-128"/>
              </a:rPr>
              <a:t>６</a:t>
            </a:r>
            <a:r>
              <a:rPr lang="ja-JP" altLang="ja-JP" sz="3600" dirty="0">
                <a:latin typeface="HGS明朝E" panose="02020900000000000000" pitchFamily="18" charset="-128"/>
                <a:ea typeface="HGS明朝E" panose="02020900000000000000" pitchFamily="18" charset="-128"/>
              </a:rPr>
              <a:t>連勝の中の自民党の比例選の得票率は三割程度</a:t>
            </a:r>
          </a:p>
          <a:p>
            <a:pPr lvl="1"/>
            <a:r>
              <a:rPr lang="ja-JP" altLang="en-US" sz="3200" dirty="0">
                <a:latin typeface="HGS明朝E" panose="02020900000000000000" pitchFamily="18" charset="-128"/>
                <a:ea typeface="HGS明朝E" panose="02020900000000000000" pitchFamily="18" charset="-128"/>
              </a:rPr>
              <a:t>７</a:t>
            </a:r>
            <a:r>
              <a:rPr lang="ja-JP" altLang="ja-JP" sz="3200" dirty="0">
                <a:latin typeface="HGS明朝E" panose="02020900000000000000" pitchFamily="18" charset="-128"/>
                <a:ea typeface="HGS明朝E" panose="02020900000000000000" pitchFamily="18" charset="-128"/>
              </a:rPr>
              <a:t>割近い異論の存在を政権に思い起こさせ、丁寧な運転を促すべき</a:t>
            </a:r>
          </a:p>
          <a:p>
            <a:r>
              <a:rPr lang="ja-JP" altLang="ja-JP" sz="3600" dirty="0">
                <a:latin typeface="HGS明朝E" panose="02020900000000000000" pitchFamily="18" charset="-128"/>
                <a:ea typeface="HGS明朝E" panose="02020900000000000000" pitchFamily="18" charset="-128"/>
              </a:rPr>
              <a:t>憲法改正へ論議を</a:t>
            </a:r>
            <a:endParaRPr kumimoji="1" lang="ja-JP" altLang="en-US" sz="36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1456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E1B4AB-9E70-49FD-9BF8-975F79575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これからの展開</a:t>
            </a:r>
            <a:endParaRPr kumimoji="1" lang="ja-JP" altLang="en-US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E1ACEC-09D8-47A9-A3CF-E8DD5FB50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549"/>
            <a:ext cx="10515600" cy="4648414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安倍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首相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　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衆院解散の時期探る</a:t>
            </a:r>
          </a:p>
          <a:p>
            <a:r>
              <a:rPr lang="en-US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11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月には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通算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在職日数で歴代最長に</a:t>
            </a:r>
          </a:p>
          <a:p>
            <a:endParaRPr lang="en-US" altLang="ja-JP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臨時国会　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８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月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１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日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～５日</a:t>
            </a:r>
            <a:endParaRPr lang="ja-JP" altLang="ja-JP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内閣改造　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９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月半ばに</a:t>
            </a:r>
          </a:p>
          <a:p>
            <a:pPr lvl="1"/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菅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氏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、麻生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氏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は続投か</a:t>
            </a:r>
          </a:p>
          <a:p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役員人事</a:t>
            </a:r>
          </a:p>
          <a:p>
            <a:pPr lvl="1"/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二階氏と岸田氏の処遇</a:t>
            </a:r>
          </a:p>
          <a:p>
            <a:pPr lvl="1"/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改憲に対する布陣は</a:t>
            </a:r>
          </a:p>
          <a:p>
            <a:endParaRPr lang="ja-JP" altLang="ja-JP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kumimoji="1" lang="ja-JP" altLang="en-US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363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55E1D8-30A5-43A1-B57C-FCFC23D5F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8764"/>
            <a:ext cx="10515600" cy="5668199"/>
          </a:xfrm>
        </p:spPr>
        <p:txBody>
          <a:bodyPr>
            <a:normAutofit/>
          </a:bodyPr>
          <a:lstStyle/>
          <a:p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外交</a:t>
            </a:r>
          </a:p>
          <a:p>
            <a:r>
              <a:rPr lang="ja-JP" altLang="ja-JP" dirty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日韓関係</a:t>
            </a:r>
            <a:r>
              <a:rPr lang="ja-JP" altLang="en-US" dirty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　米国の「仲介」は</a:t>
            </a:r>
            <a:endParaRPr lang="ja-JP" altLang="ja-JP" dirty="0">
              <a:solidFill>
                <a:srgbClr val="FF000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日米貿易交渉</a:t>
            </a:r>
          </a:p>
          <a:p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ホルムズ海峡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「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有志連合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」への対応</a:t>
            </a:r>
            <a:endParaRPr lang="ja-JP" altLang="ja-JP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８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月下旬　G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７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　フランス</a:t>
            </a:r>
          </a:p>
          <a:p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９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月上旬　訪露　首脳会談</a:t>
            </a:r>
          </a:p>
          <a:p>
            <a:endParaRPr lang="ja-JP" altLang="ja-JP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内政</a:t>
            </a:r>
          </a:p>
          <a:p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消費税１０％に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（１０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月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１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日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～）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 </a:t>
            </a:r>
          </a:p>
          <a:p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１０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月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２２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日　天皇陛下の「即位礼正殿の儀」</a:t>
            </a:r>
          </a:p>
          <a:p>
            <a:endParaRPr kumimoji="1" lang="ja-JP" altLang="en-US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75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0241F2-9CD9-4120-8DFA-B21B96E3F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544128"/>
            <a:ext cx="10822675" cy="465826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800" kern="1200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○「亥年」参院選</a:t>
            </a:r>
            <a:r>
              <a:rPr lang="ja-JP" altLang="en-US" sz="4800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・</a:t>
            </a:r>
            <a:r>
              <a:rPr kumimoji="1" lang="ja-JP" altLang="en-US" sz="4800" kern="1200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自民党の「鬼門」</a:t>
            </a:r>
            <a:r>
              <a:rPr lang="ja-JP" altLang="en-US" sz="4800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を</a:t>
            </a:r>
            <a:r>
              <a:rPr lang="ja-JP" altLang="en-US" sz="480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突破</a:t>
            </a:r>
            <a:br>
              <a:rPr lang="en-US" altLang="ja-JP" sz="480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</a:br>
            <a:r>
              <a:rPr lang="ja-JP" altLang="en-US" sz="4800" dirty="0">
                <a:solidFill>
                  <a:schemeClr val="tx2">
                    <a:lumMod val="7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○参院改憲議席</a:t>
            </a:r>
            <a:r>
              <a:rPr lang="en-US" altLang="ja-JP" sz="4800" dirty="0">
                <a:solidFill>
                  <a:schemeClr val="tx2">
                    <a:lumMod val="7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4</a:t>
            </a:r>
            <a:r>
              <a:rPr lang="ja-JP" altLang="en-US" sz="4800" dirty="0">
                <a:solidFill>
                  <a:schemeClr val="tx2">
                    <a:lumMod val="7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議席届かず</a:t>
            </a:r>
            <a:br>
              <a:rPr lang="en-US" altLang="ja-JP" sz="4800" dirty="0">
                <a:solidFill>
                  <a:schemeClr val="tx2">
                    <a:lumMod val="7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</a:br>
            <a:r>
              <a:rPr lang="ja-JP" altLang="en-US" sz="4800" dirty="0">
                <a:solidFill>
                  <a:schemeClr val="tx2">
                    <a:lumMod val="7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○安倍首相、二つの「憲政史上初」へ</a:t>
            </a:r>
            <a:br>
              <a:rPr lang="en-US" altLang="ja-JP" sz="4800" dirty="0">
                <a:solidFill>
                  <a:schemeClr val="tx2">
                    <a:lumMod val="7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</a:br>
            <a:r>
              <a:rPr lang="ja-JP" altLang="en-US" sz="4800" dirty="0">
                <a:solidFill>
                  <a:schemeClr val="tx2">
                    <a:lumMod val="7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○共産党は停滞、むしろ減退</a:t>
            </a:r>
            <a:br>
              <a:rPr lang="en-US" altLang="ja-JP" sz="4800" dirty="0">
                <a:solidFill>
                  <a:schemeClr val="tx2">
                    <a:lumMod val="7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</a:br>
            <a:r>
              <a:rPr lang="ja-JP" altLang="en-US" sz="4800" dirty="0">
                <a:solidFill>
                  <a:schemeClr val="tx2">
                    <a:lumMod val="7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○「れいわ新選組」</a:t>
            </a:r>
            <a:endParaRPr kumimoji="1" lang="ja-JP" altLang="en-US" sz="4800" kern="1200" dirty="0">
              <a:solidFill>
                <a:schemeClr val="tx2">
                  <a:lumMod val="7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7939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73998D9-7281-456B-BE01-4A6AE7E8F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283" y="90429"/>
            <a:ext cx="9115244" cy="6654129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4281452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EEA24D0-76C3-40D3-9742-FF38E700D6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811667"/>
              </p:ext>
            </p:extLst>
          </p:nvPr>
        </p:nvGraphicFramePr>
        <p:xfrm>
          <a:off x="598140" y="96256"/>
          <a:ext cx="11172178" cy="6681875"/>
        </p:xfrm>
        <a:graphic>
          <a:graphicData uri="http://schemas.openxmlformats.org/drawingml/2006/table">
            <a:tbl>
              <a:tblPr/>
              <a:tblGrid>
                <a:gridCol w="110004">
                  <a:extLst>
                    <a:ext uri="{9D8B030D-6E8A-4147-A177-3AD203B41FA5}">
                      <a16:colId xmlns:a16="http://schemas.microsoft.com/office/drawing/2014/main" val="702385259"/>
                    </a:ext>
                  </a:extLst>
                </a:gridCol>
                <a:gridCol w="1168782">
                  <a:extLst>
                    <a:ext uri="{9D8B030D-6E8A-4147-A177-3AD203B41FA5}">
                      <a16:colId xmlns:a16="http://schemas.microsoft.com/office/drawing/2014/main" val="4088954047"/>
                    </a:ext>
                  </a:extLst>
                </a:gridCol>
                <a:gridCol w="742521">
                  <a:extLst>
                    <a:ext uri="{9D8B030D-6E8A-4147-A177-3AD203B41FA5}">
                      <a16:colId xmlns:a16="http://schemas.microsoft.com/office/drawing/2014/main" val="230081688"/>
                    </a:ext>
                  </a:extLst>
                </a:gridCol>
                <a:gridCol w="847899">
                  <a:extLst>
                    <a:ext uri="{9D8B030D-6E8A-4147-A177-3AD203B41FA5}">
                      <a16:colId xmlns:a16="http://schemas.microsoft.com/office/drawing/2014/main" val="4030678813"/>
                    </a:ext>
                  </a:extLst>
                </a:gridCol>
                <a:gridCol w="108734">
                  <a:extLst>
                    <a:ext uri="{9D8B030D-6E8A-4147-A177-3AD203B41FA5}">
                      <a16:colId xmlns:a16="http://schemas.microsoft.com/office/drawing/2014/main" val="3825582294"/>
                    </a:ext>
                  </a:extLst>
                </a:gridCol>
                <a:gridCol w="630326">
                  <a:extLst>
                    <a:ext uri="{9D8B030D-6E8A-4147-A177-3AD203B41FA5}">
                      <a16:colId xmlns:a16="http://schemas.microsoft.com/office/drawing/2014/main" val="4033744779"/>
                    </a:ext>
                  </a:extLst>
                </a:gridCol>
                <a:gridCol w="630326">
                  <a:extLst>
                    <a:ext uri="{9D8B030D-6E8A-4147-A177-3AD203B41FA5}">
                      <a16:colId xmlns:a16="http://schemas.microsoft.com/office/drawing/2014/main" val="3649542415"/>
                    </a:ext>
                  </a:extLst>
                </a:gridCol>
                <a:gridCol w="630326">
                  <a:extLst>
                    <a:ext uri="{9D8B030D-6E8A-4147-A177-3AD203B41FA5}">
                      <a16:colId xmlns:a16="http://schemas.microsoft.com/office/drawing/2014/main" val="2208278283"/>
                    </a:ext>
                  </a:extLst>
                </a:gridCol>
                <a:gridCol w="630326">
                  <a:extLst>
                    <a:ext uri="{9D8B030D-6E8A-4147-A177-3AD203B41FA5}">
                      <a16:colId xmlns:a16="http://schemas.microsoft.com/office/drawing/2014/main" val="798905352"/>
                    </a:ext>
                  </a:extLst>
                </a:gridCol>
                <a:gridCol w="630326">
                  <a:extLst>
                    <a:ext uri="{9D8B030D-6E8A-4147-A177-3AD203B41FA5}">
                      <a16:colId xmlns:a16="http://schemas.microsoft.com/office/drawing/2014/main" val="3928712673"/>
                    </a:ext>
                  </a:extLst>
                </a:gridCol>
                <a:gridCol w="630326">
                  <a:extLst>
                    <a:ext uri="{9D8B030D-6E8A-4147-A177-3AD203B41FA5}">
                      <a16:colId xmlns:a16="http://schemas.microsoft.com/office/drawing/2014/main" val="3782017371"/>
                    </a:ext>
                  </a:extLst>
                </a:gridCol>
                <a:gridCol w="630326">
                  <a:extLst>
                    <a:ext uri="{9D8B030D-6E8A-4147-A177-3AD203B41FA5}">
                      <a16:colId xmlns:a16="http://schemas.microsoft.com/office/drawing/2014/main" val="4287059788"/>
                    </a:ext>
                  </a:extLst>
                </a:gridCol>
                <a:gridCol w="630326">
                  <a:extLst>
                    <a:ext uri="{9D8B030D-6E8A-4147-A177-3AD203B41FA5}">
                      <a16:colId xmlns:a16="http://schemas.microsoft.com/office/drawing/2014/main" val="3286867240"/>
                    </a:ext>
                  </a:extLst>
                </a:gridCol>
                <a:gridCol w="630326">
                  <a:extLst>
                    <a:ext uri="{9D8B030D-6E8A-4147-A177-3AD203B41FA5}">
                      <a16:colId xmlns:a16="http://schemas.microsoft.com/office/drawing/2014/main" val="2364415731"/>
                    </a:ext>
                  </a:extLst>
                </a:gridCol>
                <a:gridCol w="630326">
                  <a:extLst>
                    <a:ext uri="{9D8B030D-6E8A-4147-A177-3AD203B41FA5}">
                      <a16:colId xmlns:a16="http://schemas.microsoft.com/office/drawing/2014/main" val="1406777101"/>
                    </a:ext>
                  </a:extLst>
                </a:gridCol>
                <a:gridCol w="630326">
                  <a:extLst>
                    <a:ext uri="{9D8B030D-6E8A-4147-A177-3AD203B41FA5}">
                      <a16:colId xmlns:a16="http://schemas.microsoft.com/office/drawing/2014/main" val="3774612812"/>
                    </a:ext>
                  </a:extLst>
                </a:gridCol>
                <a:gridCol w="630326">
                  <a:extLst>
                    <a:ext uri="{9D8B030D-6E8A-4147-A177-3AD203B41FA5}">
                      <a16:colId xmlns:a16="http://schemas.microsoft.com/office/drawing/2014/main" val="3935994955"/>
                    </a:ext>
                  </a:extLst>
                </a:gridCol>
                <a:gridCol w="630326">
                  <a:extLst>
                    <a:ext uri="{9D8B030D-6E8A-4147-A177-3AD203B41FA5}">
                      <a16:colId xmlns:a16="http://schemas.microsoft.com/office/drawing/2014/main" val="3934025208"/>
                    </a:ext>
                  </a:extLst>
                </a:gridCol>
              </a:tblGrid>
              <a:tr h="368472">
                <a:tc gridSpan="2">
                  <a:txBody>
                    <a:bodyPr/>
                    <a:lstStyle/>
                    <a:p>
                      <a:r>
                        <a:rPr lang="ja-JP" altLang="en-US" sz="2000">
                          <a:effectLst/>
                        </a:rPr>
                        <a:t>党 派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>
                          <a:solidFill>
                            <a:srgbClr val="D72439"/>
                          </a:solidFill>
                          <a:effectLst/>
                        </a:rPr>
                        <a:t>自民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D724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>
                          <a:solidFill>
                            <a:srgbClr val="DC64E6"/>
                          </a:solidFill>
                          <a:effectLst/>
                        </a:rPr>
                        <a:t>公明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DC6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>
                          <a:solidFill>
                            <a:srgbClr val="2391FF"/>
                          </a:solidFill>
                          <a:effectLst/>
                        </a:rPr>
                        <a:t>立民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39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>
                          <a:solidFill>
                            <a:srgbClr val="003C96"/>
                          </a:solidFill>
                          <a:effectLst/>
                        </a:rPr>
                        <a:t>国民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3C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>
                          <a:solidFill>
                            <a:srgbClr val="7957DA"/>
                          </a:solidFill>
                          <a:effectLst/>
                        </a:rPr>
                        <a:t>共産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7957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>
                          <a:solidFill>
                            <a:srgbClr val="F09119"/>
                          </a:solidFill>
                          <a:effectLst/>
                        </a:rPr>
                        <a:t>維新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091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>
                          <a:solidFill>
                            <a:srgbClr val="004B3C"/>
                          </a:solidFill>
                          <a:effectLst/>
                        </a:rPr>
                        <a:t>社民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4B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>
                          <a:solidFill>
                            <a:srgbClr val="F3A7A8"/>
                          </a:solidFill>
                          <a:effectLst/>
                        </a:rPr>
                        <a:t>れ新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3A7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>
                          <a:solidFill>
                            <a:srgbClr val="C39B3C"/>
                          </a:solidFill>
                          <a:effectLst/>
                        </a:rPr>
                        <a:t>安死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39B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>
                          <a:solidFill>
                            <a:srgbClr val="BED200"/>
                          </a:solidFill>
                          <a:effectLst/>
                        </a:rPr>
                        <a:t>Ｎ</a:t>
                      </a:r>
                      <a:r>
                        <a:rPr lang="ja-JP" altLang="en-US" sz="2000" b="1">
                          <a:solidFill>
                            <a:srgbClr val="BED200"/>
                          </a:solidFill>
                          <a:effectLst/>
                        </a:rPr>
                        <a:t>国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BED2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>
                          <a:solidFill>
                            <a:srgbClr val="64AA19"/>
                          </a:solidFill>
                          <a:effectLst/>
                        </a:rPr>
                        <a:t>オリ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4AA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>
                          <a:solidFill>
                            <a:srgbClr val="9696FA"/>
                          </a:solidFill>
                          <a:effectLst/>
                        </a:rPr>
                        <a:t>幸福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696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>
                          <a:solidFill>
                            <a:srgbClr val="00BE28"/>
                          </a:solidFill>
                          <a:effectLst/>
                        </a:rPr>
                        <a:t>労働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BE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>
                          <a:solidFill>
                            <a:srgbClr val="ACACAC"/>
                          </a:solidFill>
                          <a:effectLst/>
                        </a:rPr>
                        <a:t>諸派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>
                          <a:solidFill>
                            <a:srgbClr val="82A0B9"/>
                          </a:solidFill>
                          <a:effectLst/>
                        </a:rPr>
                        <a:t>無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2A0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367499"/>
                  </a:ext>
                </a:extLst>
              </a:tr>
              <a:tr h="305991">
                <a:tc gridSpan="2">
                  <a:txBody>
                    <a:bodyPr/>
                    <a:lstStyle/>
                    <a:p>
                      <a:endParaRPr lang="ja-JP" altLang="en-US" sz="2000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 dirty="0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536005"/>
                  </a:ext>
                </a:extLst>
              </a:tr>
              <a:tr h="373385">
                <a:tc gridSpan="2">
                  <a:txBody>
                    <a:bodyPr/>
                    <a:lstStyle/>
                    <a:p>
                      <a:r>
                        <a:rPr lang="ja-JP" altLang="en-US" sz="2000">
                          <a:effectLst/>
                        </a:rPr>
                        <a:t>今回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72439"/>
                          </a:solidFill>
                          <a:effectLst/>
                          <a:latin typeface="Helvetica Neue"/>
                        </a:rPr>
                        <a:t>57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dirty="0">
                          <a:solidFill>
                            <a:srgbClr val="DC64E6"/>
                          </a:solidFill>
                          <a:effectLst/>
                          <a:latin typeface="Helvetica Neue"/>
                        </a:rPr>
                        <a:t>14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2391FF"/>
                          </a:solidFill>
                          <a:effectLst/>
                          <a:latin typeface="Helvetica Neue"/>
                        </a:rPr>
                        <a:t>17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3C96"/>
                          </a:solidFill>
                          <a:effectLst/>
                          <a:latin typeface="Helvetica Neue"/>
                        </a:rPr>
                        <a:t>6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7957DA"/>
                          </a:solidFill>
                          <a:effectLst/>
                          <a:latin typeface="Helvetica Neue"/>
                        </a:rPr>
                        <a:t>7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09119"/>
                          </a:solidFill>
                          <a:effectLst/>
                          <a:latin typeface="Helvetica Neue"/>
                        </a:rPr>
                        <a:t>10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4B3C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3A7A8"/>
                          </a:solidFill>
                          <a:effectLst/>
                          <a:latin typeface="Helvetica Neue"/>
                        </a:rPr>
                        <a:t>2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C39B3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BED200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64AA19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9696FA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BE28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ACACA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82A0B9"/>
                          </a:solidFill>
                          <a:effectLst/>
                          <a:latin typeface="Helvetica Neue"/>
                        </a:rPr>
                        <a:t>9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399690"/>
                  </a:ext>
                </a:extLst>
              </a:tr>
              <a:tr h="572375">
                <a:tc rowSpan="7">
                  <a:txBody>
                    <a:bodyPr/>
                    <a:lstStyle/>
                    <a:p>
                      <a:endParaRPr lang="ja-JP" altLang="en-US" sz="2000" dirty="0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000">
                          <a:effectLst/>
                        </a:rPr>
                        <a:t>選挙区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72439"/>
                          </a:solidFill>
                          <a:effectLst/>
                          <a:latin typeface="Helvetica Neue"/>
                        </a:rPr>
                        <a:t>38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C64E6"/>
                          </a:solidFill>
                          <a:effectLst/>
                          <a:latin typeface="Helvetica Neue"/>
                        </a:rPr>
                        <a:t>7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2391FF"/>
                          </a:solidFill>
                          <a:effectLst/>
                          <a:latin typeface="Helvetica Neue"/>
                        </a:rPr>
                        <a:t>9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3C96"/>
                          </a:solidFill>
                          <a:effectLst/>
                          <a:latin typeface="Helvetica Neue"/>
                        </a:rPr>
                        <a:t>3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7957DA"/>
                          </a:solidFill>
                          <a:effectLst/>
                          <a:latin typeface="Helvetica Neue"/>
                        </a:rPr>
                        <a:t>3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09119"/>
                          </a:solidFill>
                          <a:effectLst/>
                          <a:latin typeface="Helvetica Neue"/>
                        </a:rPr>
                        <a:t>5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4B3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3A7A8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C39B3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BED200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64AA19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9696FA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BE28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ACACA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82A0B9"/>
                          </a:solidFill>
                          <a:effectLst/>
                          <a:latin typeface="Helvetica Neue"/>
                        </a:rPr>
                        <a:t>9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315099"/>
                  </a:ext>
                </a:extLst>
              </a:tr>
              <a:tr h="6569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000">
                          <a:effectLst/>
                        </a:rPr>
                        <a:t>比例代表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72439"/>
                          </a:solidFill>
                          <a:effectLst/>
                          <a:latin typeface="Helvetica Neue"/>
                        </a:rPr>
                        <a:t>19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C64E6"/>
                          </a:solidFill>
                          <a:effectLst/>
                          <a:latin typeface="Helvetica Neue"/>
                        </a:rPr>
                        <a:t>7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2391FF"/>
                          </a:solidFill>
                          <a:effectLst/>
                          <a:latin typeface="Helvetica Neue"/>
                        </a:rPr>
                        <a:t>8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3C96"/>
                          </a:solidFill>
                          <a:effectLst/>
                          <a:latin typeface="Helvetica Neue"/>
                        </a:rPr>
                        <a:t>3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7957DA"/>
                          </a:solidFill>
                          <a:effectLst/>
                          <a:latin typeface="Helvetica Neue"/>
                        </a:rPr>
                        <a:t>4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09119"/>
                          </a:solidFill>
                          <a:effectLst/>
                          <a:latin typeface="Helvetica Neue"/>
                        </a:rPr>
                        <a:t>5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4B3C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3A7A8"/>
                          </a:solidFill>
                          <a:effectLst/>
                          <a:latin typeface="Helvetica Neue"/>
                        </a:rPr>
                        <a:t>2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C39B3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BED200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64AA19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9696FA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BE28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ACACAC"/>
                          </a:solidFill>
                          <a:effectLst/>
                          <a:latin typeface="Helvetica Neue"/>
                        </a:rPr>
                        <a:t>‐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82A0B9"/>
                          </a:solidFill>
                          <a:effectLst/>
                          <a:latin typeface="Helvetica Neue"/>
                        </a:rPr>
                        <a:t>‐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705252"/>
                  </a:ext>
                </a:extLst>
              </a:tr>
              <a:tr h="3733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000">
                          <a:effectLst/>
                        </a:rPr>
                        <a:t>現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72439"/>
                          </a:solidFill>
                          <a:effectLst/>
                          <a:latin typeface="Helvetica Neue"/>
                        </a:rPr>
                        <a:t>48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C64E6"/>
                          </a:solidFill>
                          <a:effectLst/>
                          <a:latin typeface="Helvetica Neue"/>
                        </a:rPr>
                        <a:t>10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2391FF"/>
                          </a:solidFill>
                          <a:effectLst/>
                          <a:latin typeface="Helvetica Neue"/>
                        </a:rPr>
                        <a:t>5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3C96"/>
                          </a:solidFill>
                          <a:effectLst/>
                          <a:latin typeface="Helvetica Neue"/>
                        </a:rPr>
                        <a:t>5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7957DA"/>
                          </a:solidFill>
                          <a:effectLst/>
                          <a:latin typeface="Helvetica Neue"/>
                        </a:rPr>
                        <a:t>6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09119"/>
                          </a:solidFill>
                          <a:effectLst/>
                          <a:latin typeface="Helvetica Neue"/>
                        </a:rPr>
                        <a:t>4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4B3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3A7A8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C39B3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BED200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64AA19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9696FA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BE28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ACACA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82A0B9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977282"/>
                  </a:ext>
                </a:extLst>
              </a:tr>
              <a:tr h="3213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000">
                          <a:effectLst/>
                        </a:rPr>
                        <a:t>元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72439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C64E6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2391FF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3C96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7957DA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09119"/>
                          </a:solidFill>
                          <a:effectLst/>
                          <a:latin typeface="Helvetica Neue"/>
                        </a:rPr>
                        <a:t>2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4B3C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3A7A8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C39B3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BED200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64AA19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9696FA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BE28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ACACA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82A0B9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575946"/>
                  </a:ext>
                </a:extLst>
              </a:tr>
              <a:tr h="3733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000">
                          <a:effectLst/>
                        </a:rPr>
                        <a:t>新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72439"/>
                          </a:solidFill>
                          <a:effectLst/>
                          <a:latin typeface="Helvetica Neue"/>
                        </a:rPr>
                        <a:t>8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C64E6"/>
                          </a:solidFill>
                          <a:effectLst/>
                          <a:latin typeface="Helvetica Neue"/>
                        </a:rPr>
                        <a:t>4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2391FF"/>
                          </a:solidFill>
                          <a:effectLst/>
                          <a:latin typeface="Helvetica Neue"/>
                        </a:rPr>
                        <a:t>11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3C96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7957DA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09119"/>
                          </a:solidFill>
                          <a:effectLst/>
                          <a:latin typeface="Helvetica Neue"/>
                        </a:rPr>
                        <a:t>4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4B3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3A7A8"/>
                          </a:solidFill>
                          <a:effectLst/>
                          <a:latin typeface="Helvetica Neue"/>
                        </a:rPr>
                        <a:t>2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C39B3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BED200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64AA19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9696FA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BE28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ACACA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82A0B9"/>
                          </a:solidFill>
                          <a:effectLst/>
                          <a:latin typeface="Helvetica Neue"/>
                        </a:rPr>
                        <a:t>8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814333"/>
                  </a:ext>
                </a:extLst>
              </a:tr>
              <a:tr h="3733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000">
                          <a:effectLst/>
                        </a:rPr>
                        <a:t>男性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72439"/>
                          </a:solidFill>
                          <a:effectLst/>
                          <a:latin typeface="Helvetica Neue"/>
                        </a:rPr>
                        <a:t>47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C64E6"/>
                          </a:solidFill>
                          <a:effectLst/>
                          <a:latin typeface="Helvetica Neue"/>
                        </a:rPr>
                        <a:t>12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2391FF"/>
                          </a:solidFill>
                          <a:effectLst/>
                          <a:latin typeface="Helvetica Neue"/>
                        </a:rPr>
                        <a:t>11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3C96"/>
                          </a:solidFill>
                          <a:effectLst/>
                          <a:latin typeface="Helvetica Neue"/>
                        </a:rPr>
                        <a:t>5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7957DA"/>
                          </a:solidFill>
                          <a:effectLst/>
                          <a:latin typeface="Helvetica Neue"/>
                        </a:rPr>
                        <a:t>4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09119"/>
                          </a:solidFill>
                          <a:effectLst/>
                          <a:latin typeface="Helvetica Neue"/>
                        </a:rPr>
                        <a:t>9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4B3C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3A7A8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C39B3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BED200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64AA19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9696FA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BE28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ACACA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82A0B9"/>
                          </a:solidFill>
                          <a:effectLst/>
                          <a:latin typeface="Helvetica Neue"/>
                        </a:rPr>
                        <a:t>5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594550"/>
                  </a:ext>
                </a:extLst>
              </a:tr>
              <a:tr h="3733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000">
                          <a:effectLst/>
                        </a:rPr>
                        <a:t>女性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72439"/>
                          </a:solidFill>
                          <a:effectLst/>
                          <a:latin typeface="Helvetica Neue"/>
                        </a:rPr>
                        <a:t>10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C64E6"/>
                          </a:solidFill>
                          <a:effectLst/>
                          <a:latin typeface="Helvetica Neue"/>
                        </a:rPr>
                        <a:t>2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2391FF"/>
                          </a:solidFill>
                          <a:effectLst/>
                          <a:latin typeface="Helvetica Neue"/>
                        </a:rPr>
                        <a:t>6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3C96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7957DA"/>
                          </a:solidFill>
                          <a:effectLst/>
                          <a:latin typeface="Helvetica Neue"/>
                        </a:rPr>
                        <a:t>3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09119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4B3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3A7A8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C39B3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BED200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64AA19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9696FA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BE28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ACACA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82A0B9"/>
                          </a:solidFill>
                          <a:effectLst/>
                          <a:latin typeface="Helvetica Neue"/>
                        </a:rPr>
                        <a:t>4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359464"/>
                  </a:ext>
                </a:extLst>
              </a:tr>
              <a:tr h="305991">
                <a:tc gridSpan="2">
                  <a:txBody>
                    <a:bodyPr/>
                    <a:lstStyle/>
                    <a:p>
                      <a:endParaRPr lang="ja-JP" altLang="en-US" sz="2000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44223"/>
                  </a:ext>
                </a:extLst>
              </a:tr>
              <a:tr h="505333">
                <a:tc gridSpan="2">
                  <a:txBody>
                    <a:bodyPr/>
                    <a:lstStyle/>
                    <a:p>
                      <a:r>
                        <a:rPr lang="ja-JP" altLang="en-US" sz="2000">
                          <a:effectLst/>
                        </a:rPr>
                        <a:t>非改選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72439"/>
                          </a:solidFill>
                          <a:effectLst/>
                          <a:latin typeface="Helvetica Neue"/>
                        </a:rPr>
                        <a:t>56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C64E6"/>
                          </a:solidFill>
                          <a:effectLst/>
                          <a:latin typeface="Helvetica Neue"/>
                        </a:rPr>
                        <a:t>14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2391FF"/>
                          </a:solidFill>
                          <a:effectLst/>
                          <a:latin typeface="Helvetica Neue"/>
                        </a:rPr>
                        <a:t>15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3C96"/>
                          </a:solidFill>
                          <a:effectLst/>
                          <a:latin typeface="Helvetica Neue"/>
                        </a:rPr>
                        <a:t>15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7957DA"/>
                          </a:solidFill>
                          <a:effectLst/>
                          <a:latin typeface="Helvetica Neue"/>
                        </a:rPr>
                        <a:t>6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09119"/>
                          </a:solidFill>
                          <a:effectLst/>
                          <a:latin typeface="Helvetica Neue"/>
                        </a:rPr>
                        <a:t>6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4B3C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3A7A8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C39B3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BED200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64AA19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9696FA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BE28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ACACA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82A0B9"/>
                          </a:solidFill>
                          <a:effectLst/>
                          <a:latin typeface="Helvetica Neue"/>
                        </a:rPr>
                        <a:t>8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044859"/>
                  </a:ext>
                </a:extLst>
              </a:tr>
              <a:tr h="524983">
                <a:tc gridSpan="2">
                  <a:txBody>
                    <a:bodyPr/>
                    <a:lstStyle/>
                    <a:p>
                      <a:r>
                        <a:rPr lang="ja-JP" altLang="en-US" sz="2000">
                          <a:effectLst/>
                        </a:rPr>
                        <a:t>合計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dirty="0">
                          <a:solidFill>
                            <a:srgbClr val="D72439"/>
                          </a:solidFill>
                          <a:effectLst/>
                          <a:latin typeface="Helvetica Neue"/>
                        </a:rPr>
                        <a:t>113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C64E6"/>
                          </a:solidFill>
                          <a:effectLst/>
                          <a:latin typeface="Helvetica Neue"/>
                        </a:rPr>
                        <a:t>28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2391FF"/>
                          </a:solidFill>
                          <a:effectLst/>
                          <a:latin typeface="Helvetica Neue"/>
                        </a:rPr>
                        <a:t>32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3C96"/>
                          </a:solidFill>
                          <a:effectLst/>
                          <a:latin typeface="Helvetica Neue"/>
                        </a:rPr>
                        <a:t>21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7957DA"/>
                          </a:solidFill>
                          <a:effectLst/>
                          <a:latin typeface="Helvetica Neue"/>
                        </a:rPr>
                        <a:t>13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09119"/>
                          </a:solidFill>
                          <a:effectLst/>
                          <a:latin typeface="Helvetica Neue"/>
                        </a:rPr>
                        <a:t>16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4B3C"/>
                          </a:solidFill>
                          <a:effectLst/>
                          <a:latin typeface="Helvetica Neue"/>
                        </a:rPr>
                        <a:t>2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3A7A8"/>
                          </a:solidFill>
                          <a:effectLst/>
                          <a:latin typeface="Helvetica Neue"/>
                        </a:rPr>
                        <a:t>2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C39B3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BED200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64AA19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9696FA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BE28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ACACA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82A0B9"/>
                          </a:solidFill>
                          <a:effectLst/>
                          <a:latin typeface="Helvetica Neue"/>
                        </a:rPr>
                        <a:t>17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235315"/>
                  </a:ext>
                </a:extLst>
              </a:tr>
              <a:tr h="305991">
                <a:tc gridSpan="2">
                  <a:txBody>
                    <a:bodyPr/>
                    <a:lstStyle/>
                    <a:p>
                      <a:endParaRPr lang="ja-JP" altLang="en-US" sz="2000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142514"/>
                  </a:ext>
                </a:extLst>
              </a:tr>
              <a:tr h="808531">
                <a:tc gridSpan="2">
                  <a:txBody>
                    <a:bodyPr/>
                    <a:lstStyle/>
                    <a:p>
                      <a:r>
                        <a:rPr lang="ja-JP" altLang="en-US" sz="2000">
                          <a:effectLst/>
                        </a:rPr>
                        <a:t>公示時改選</a:t>
                      </a: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dirty="0">
                          <a:solidFill>
                            <a:srgbClr val="D72439"/>
                          </a:solidFill>
                          <a:effectLst/>
                          <a:latin typeface="Helvetica Neue"/>
                        </a:rPr>
                        <a:t>66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DC64E6"/>
                          </a:solidFill>
                          <a:effectLst/>
                          <a:latin typeface="Helvetica Neue"/>
                        </a:rPr>
                        <a:t>11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>
                        <a:effectLst/>
                      </a:endParaRPr>
                    </a:p>
                  </a:txBody>
                  <a:tcPr marL="36257" marR="36257" marT="18128" marB="1812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2391FF"/>
                          </a:solidFill>
                          <a:effectLst/>
                          <a:latin typeface="Helvetica Neue"/>
                        </a:rPr>
                        <a:t>9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3C96"/>
                          </a:solidFill>
                          <a:effectLst/>
                          <a:latin typeface="Helvetica Neue"/>
                        </a:rPr>
                        <a:t>8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7957DA"/>
                          </a:solidFill>
                          <a:effectLst/>
                          <a:latin typeface="Helvetica Neue"/>
                        </a:rPr>
                        <a:t>8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09119"/>
                          </a:solidFill>
                          <a:effectLst/>
                          <a:latin typeface="Helvetica Neue"/>
                        </a:rPr>
                        <a:t>7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4B3C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F3A7A8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C39B3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BED200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64AA19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9696FA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00BE28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>
                          <a:solidFill>
                            <a:srgbClr val="ACACAC"/>
                          </a:solidFill>
                          <a:effectLst/>
                          <a:latin typeface="Helvetica Neue"/>
                        </a:rPr>
                        <a:t>0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dirty="0">
                          <a:solidFill>
                            <a:srgbClr val="82A0B9"/>
                          </a:solidFill>
                          <a:effectLst/>
                          <a:latin typeface="Helvetica Neue"/>
                        </a:rPr>
                        <a:t>4</a:t>
                      </a:r>
                    </a:p>
                  </a:txBody>
                  <a:tcPr marL="36257" marR="36257" marT="25178" marB="25178" anchor="ctr">
                    <a:lnL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921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5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316BB71-4CF9-4131-A4B9-E5C832CD0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655530"/>
              </p:ext>
            </p:extLst>
          </p:nvPr>
        </p:nvGraphicFramePr>
        <p:xfrm>
          <a:off x="536265" y="302508"/>
          <a:ext cx="10745920" cy="6139548"/>
        </p:xfrm>
        <a:graphic>
          <a:graphicData uri="http://schemas.openxmlformats.org/drawingml/2006/table">
            <a:tbl>
              <a:tblPr/>
              <a:tblGrid>
                <a:gridCol w="1540547">
                  <a:extLst>
                    <a:ext uri="{9D8B030D-6E8A-4147-A177-3AD203B41FA5}">
                      <a16:colId xmlns:a16="http://schemas.microsoft.com/office/drawing/2014/main" val="966802961"/>
                    </a:ext>
                  </a:extLst>
                </a:gridCol>
                <a:gridCol w="1555731">
                  <a:extLst>
                    <a:ext uri="{9D8B030D-6E8A-4147-A177-3AD203B41FA5}">
                      <a16:colId xmlns:a16="http://schemas.microsoft.com/office/drawing/2014/main" val="1415257754"/>
                    </a:ext>
                  </a:extLst>
                </a:gridCol>
                <a:gridCol w="1532966">
                  <a:extLst>
                    <a:ext uri="{9D8B030D-6E8A-4147-A177-3AD203B41FA5}">
                      <a16:colId xmlns:a16="http://schemas.microsoft.com/office/drawing/2014/main" val="3334524033"/>
                    </a:ext>
                  </a:extLst>
                </a:gridCol>
                <a:gridCol w="1532966">
                  <a:extLst>
                    <a:ext uri="{9D8B030D-6E8A-4147-A177-3AD203B41FA5}">
                      <a16:colId xmlns:a16="http://schemas.microsoft.com/office/drawing/2014/main" val="655665644"/>
                    </a:ext>
                  </a:extLst>
                </a:gridCol>
                <a:gridCol w="1532966">
                  <a:extLst>
                    <a:ext uri="{9D8B030D-6E8A-4147-A177-3AD203B41FA5}">
                      <a16:colId xmlns:a16="http://schemas.microsoft.com/office/drawing/2014/main" val="3808229802"/>
                    </a:ext>
                  </a:extLst>
                </a:gridCol>
                <a:gridCol w="1555731">
                  <a:extLst>
                    <a:ext uri="{9D8B030D-6E8A-4147-A177-3AD203B41FA5}">
                      <a16:colId xmlns:a16="http://schemas.microsoft.com/office/drawing/2014/main" val="2898297423"/>
                    </a:ext>
                  </a:extLst>
                </a:gridCol>
                <a:gridCol w="1495013">
                  <a:extLst>
                    <a:ext uri="{9D8B030D-6E8A-4147-A177-3AD203B41FA5}">
                      <a16:colId xmlns:a16="http://schemas.microsoft.com/office/drawing/2014/main" val="1280215188"/>
                    </a:ext>
                  </a:extLst>
                </a:gridCol>
              </a:tblGrid>
              <a:tr h="703559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>
                          <a:effectLst/>
                        </a:rPr>
                        <a:t>党派</a:t>
                      </a:r>
                    </a:p>
                  </a:txBody>
                  <a:tcPr marL="42337" marR="42337" marT="58802" marB="58802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>
                          <a:effectLst/>
                        </a:rPr>
                        <a:t>公示時改選</a:t>
                      </a:r>
                    </a:p>
                  </a:txBody>
                  <a:tcPr marL="42337" marR="42337" marT="58802" marB="58802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>
                          <a:effectLst/>
                        </a:rPr>
                        <a:t>今回</a:t>
                      </a:r>
                    </a:p>
                  </a:txBody>
                  <a:tcPr marL="42337" marR="42337" marT="58802" marB="58802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 dirty="0">
                          <a:effectLst/>
                        </a:rPr>
                        <a:t>男性</a:t>
                      </a:r>
                    </a:p>
                  </a:txBody>
                  <a:tcPr marL="42337" marR="42337" marT="21169" marB="2116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>
                          <a:effectLst/>
                        </a:rPr>
                        <a:t>女性</a:t>
                      </a:r>
                    </a:p>
                  </a:txBody>
                  <a:tcPr marL="42337" marR="42337" marT="21169" marB="21169" anchor="ctr">
                    <a:lnL>
                      <a:noFill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>
                          <a:effectLst/>
                        </a:rPr>
                        <a:t>得票</a:t>
                      </a:r>
                    </a:p>
                  </a:txBody>
                  <a:tcPr marL="42337" marR="42337" marT="58802" marB="58802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>
                          <a:effectLst/>
                        </a:rPr>
                        <a:t>得票率</a:t>
                      </a:r>
                    </a:p>
                  </a:txBody>
                  <a:tcPr marL="42337" marR="42337" marT="58802" marB="58802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139438"/>
                  </a:ext>
                </a:extLst>
              </a:tr>
              <a:tr h="41815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 u="none" strike="noStrike">
                          <a:solidFill>
                            <a:srgbClr val="D72439"/>
                          </a:solidFill>
                          <a:effectLst/>
                          <a:hlinkClick r:id="rId3"/>
                        </a:rPr>
                        <a:t>自民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25400" cap="flat" cmpd="sng" algn="ctr">
                      <a:solidFill>
                        <a:srgbClr val="D724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19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19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15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4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17,711,862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35.4%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467824"/>
                  </a:ext>
                </a:extLst>
              </a:tr>
              <a:tr h="41815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 u="none" strike="noStrike">
                          <a:solidFill>
                            <a:srgbClr val="2391FF"/>
                          </a:solidFill>
                          <a:effectLst/>
                          <a:hlinkClick r:id="rId4"/>
                        </a:rPr>
                        <a:t>立民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25400" cap="flat" cmpd="sng" algn="ctr">
                      <a:solidFill>
                        <a:srgbClr val="239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4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8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6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2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7,917,719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15.8%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438345"/>
                  </a:ext>
                </a:extLst>
              </a:tr>
              <a:tr h="41815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 u="none" strike="noStrike">
                          <a:solidFill>
                            <a:srgbClr val="DC64E6"/>
                          </a:solidFill>
                          <a:effectLst/>
                          <a:hlinkClick r:id="rId5"/>
                        </a:rPr>
                        <a:t>公明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25400" cap="flat" cmpd="sng" algn="ctr">
                      <a:solidFill>
                        <a:srgbClr val="DC6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7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7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6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1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6,536,336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13.1%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816890"/>
                  </a:ext>
                </a:extLst>
              </a:tr>
              <a:tr h="41815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 u="none" strike="noStrike">
                          <a:solidFill>
                            <a:srgbClr val="F09119"/>
                          </a:solidFill>
                          <a:effectLst/>
                          <a:hlinkClick r:id="rId6"/>
                        </a:rPr>
                        <a:t>維新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25400" cap="flat" cmpd="sng" algn="ctr">
                      <a:solidFill>
                        <a:srgbClr val="F091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4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5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5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4,907,844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9.8%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124747"/>
                  </a:ext>
                </a:extLst>
              </a:tr>
              <a:tr h="41815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 u="none" strike="noStrike">
                          <a:solidFill>
                            <a:srgbClr val="7957DA"/>
                          </a:solidFill>
                          <a:effectLst/>
                          <a:hlinkClick r:id="rId7"/>
                        </a:rPr>
                        <a:t>共産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25400" cap="flat" cmpd="sng" algn="ctr">
                      <a:solidFill>
                        <a:srgbClr val="7957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5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4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3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1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4,483,411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9.0%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685004"/>
                  </a:ext>
                </a:extLst>
              </a:tr>
              <a:tr h="41815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 u="none" strike="noStrike">
                          <a:solidFill>
                            <a:srgbClr val="003C96"/>
                          </a:solidFill>
                          <a:effectLst/>
                          <a:hlinkClick r:id="rId8"/>
                        </a:rPr>
                        <a:t>国民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25400" cap="flat" cmpd="sng" algn="ctr">
                      <a:solidFill>
                        <a:srgbClr val="003C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4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3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2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1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3,481,053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7.0%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437754"/>
                  </a:ext>
                </a:extLst>
              </a:tr>
              <a:tr h="41815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 u="none" strike="noStrike">
                          <a:solidFill>
                            <a:srgbClr val="F3A7A8"/>
                          </a:solidFill>
                          <a:effectLst/>
                          <a:hlinkClick r:id="rId9"/>
                        </a:rPr>
                        <a:t>れ新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25400" cap="flat" cmpd="sng" algn="ctr">
                      <a:solidFill>
                        <a:srgbClr val="F3A7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2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1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1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2,280,764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4.6%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869557"/>
                  </a:ext>
                </a:extLst>
              </a:tr>
              <a:tr h="41815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 u="none" strike="noStrike">
                          <a:solidFill>
                            <a:srgbClr val="004B3C"/>
                          </a:solidFill>
                          <a:effectLst/>
                          <a:hlinkClick r:id="rId10"/>
                        </a:rPr>
                        <a:t>社民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25400" cap="flat" cmpd="sng" algn="ctr">
                      <a:solidFill>
                        <a:srgbClr val="004B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1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1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1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1,046,011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2.1%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544137"/>
                  </a:ext>
                </a:extLst>
              </a:tr>
              <a:tr h="418153"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strike="noStrike">
                          <a:solidFill>
                            <a:srgbClr val="BED200"/>
                          </a:solidFill>
                          <a:effectLst/>
                          <a:hlinkClick r:id="rId11"/>
                        </a:rPr>
                        <a:t>Ｎ</a:t>
                      </a:r>
                      <a:r>
                        <a:rPr lang="ja-JP" altLang="en-US" sz="2000" b="1" u="none" strike="noStrike">
                          <a:solidFill>
                            <a:srgbClr val="BED200"/>
                          </a:solidFill>
                          <a:effectLst/>
                          <a:hlinkClick r:id="rId11"/>
                        </a:rPr>
                        <a:t>国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25400" cap="flat" cmpd="sng" algn="ctr">
                      <a:solidFill>
                        <a:srgbClr val="BED2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1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1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987,885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2.0%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724922"/>
                  </a:ext>
                </a:extLst>
              </a:tr>
              <a:tr h="41815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 u="none" strike="noStrike">
                          <a:solidFill>
                            <a:srgbClr val="C39B3C"/>
                          </a:solidFill>
                          <a:effectLst/>
                          <a:hlinkClick r:id="rId12"/>
                        </a:rPr>
                        <a:t>安死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25400" cap="flat" cmpd="sng" algn="ctr">
                      <a:solidFill>
                        <a:srgbClr val="C39B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269,051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0.5%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150966"/>
                  </a:ext>
                </a:extLst>
              </a:tr>
              <a:tr h="41815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 u="none" strike="noStrike">
                          <a:solidFill>
                            <a:srgbClr val="9696FA"/>
                          </a:solidFill>
                          <a:effectLst/>
                          <a:hlinkClick r:id="rId13"/>
                        </a:rPr>
                        <a:t>幸福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25400" cap="flat" cmpd="sng" algn="ctr">
                      <a:solidFill>
                        <a:srgbClr val="9696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202,278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0.4%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065621"/>
                  </a:ext>
                </a:extLst>
              </a:tr>
              <a:tr h="41815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 u="none" strike="noStrike">
                          <a:solidFill>
                            <a:srgbClr val="64AA19"/>
                          </a:solidFill>
                          <a:effectLst/>
                          <a:hlinkClick r:id="rId14"/>
                        </a:rPr>
                        <a:t>オリ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25400" cap="flat" cmpd="sng" algn="ctr">
                      <a:solidFill>
                        <a:srgbClr val="64AA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167,897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0.3%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075470"/>
                  </a:ext>
                </a:extLst>
              </a:tr>
              <a:tr h="41815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 u="none" strike="noStrike">
                          <a:solidFill>
                            <a:srgbClr val="00BE28"/>
                          </a:solidFill>
                          <a:effectLst/>
                          <a:hlinkClick r:id="rId15"/>
                        </a:rPr>
                        <a:t>労働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25400" cap="flat" cmpd="sng" algn="ctr">
                      <a:solidFill>
                        <a:srgbClr val="00BE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>
                          <a:effectLst/>
                          <a:latin typeface="Helvetica Neue"/>
                        </a:rPr>
                        <a:t>0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>
                          <a:effectLst/>
                          <a:latin typeface="Helvetica Neue"/>
                        </a:rPr>
                        <a:t>80,055</a:t>
                      </a:r>
                      <a:endParaRPr lang="ja-JP" altLang="en-US" sz="2000" b="1">
                        <a:effectLst/>
                      </a:endParaRPr>
                    </a:p>
                  </a:txBody>
                  <a:tcPr marL="42337" marR="42337" marT="21169" marB="21169" anchor="ctr">
                    <a:lnL w="19050" cap="flat" cmpd="dbl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b="1" dirty="0">
                          <a:effectLst/>
                          <a:latin typeface="Helvetica Neue"/>
                        </a:rPr>
                        <a:t>0.2%</a:t>
                      </a:r>
                      <a:endParaRPr lang="ja-JP" altLang="en-US" sz="2000" b="1" dirty="0">
                        <a:effectLst/>
                      </a:endParaRPr>
                    </a:p>
                  </a:txBody>
                  <a:tcPr marL="42337" marR="42337" marT="21169" marB="21169" anchor="ctr">
                    <a:lnL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778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68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8A00BE-D783-4DBB-AD1A-B4CAAD449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一人区　３２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440C8A-06C8-45B7-8EAD-182FF62FA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>
                <a:latin typeface="HGP明朝E" panose="02020900000000000000" pitchFamily="18" charset="-128"/>
                <a:ea typeface="HGP明朝E" panose="02020900000000000000" pitchFamily="18" charset="-128"/>
              </a:rPr>
              <a:t>秋田、岩手、宮城、山形、新潟、長野、滋賀、愛媛、大分、沖縄</a:t>
            </a:r>
            <a:endParaRPr kumimoji="1" lang="en-US" altLang="ja-JP" sz="4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lang="en-US" altLang="ja-JP" sz="4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sz="4400" dirty="0">
                <a:latin typeface="HGP明朝E" panose="02020900000000000000" pitchFamily="18" charset="-128"/>
                <a:ea typeface="HGP明朝E" panose="02020900000000000000" pitchFamily="18" charset="-128"/>
              </a:rPr>
              <a:t>自民</a:t>
            </a:r>
            <a:r>
              <a:rPr lang="ja-JP" altLang="en-US" sz="4400" dirty="0">
                <a:latin typeface="HGP明朝E" panose="02020900000000000000" pitchFamily="18" charset="-128"/>
                <a:ea typeface="HGP明朝E" panose="02020900000000000000" pitchFamily="18" charset="-128"/>
              </a:rPr>
              <a:t>２２勝１０敗（前回は２１勝１１敗）</a:t>
            </a:r>
            <a:endParaRPr kumimoji="1" lang="ja-JP" altLang="en-US" sz="3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9883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ACE258-337C-4F4F-A7A7-F1ECEB8E4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各党の総括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F69D95-2CC8-414A-A24D-0979240DDD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101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BD96F8-C008-400A-A337-D31CF32B5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	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B1FB41-BEDC-4CDC-9319-ED85C586C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0014"/>
            <a:ext cx="10515600" cy="613954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3000" dirty="0">
                <a:latin typeface="HGS明朝E" panose="02020900000000000000" pitchFamily="18" charset="-128"/>
                <a:ea typeface="HGS明朝E" panose="02020900000000000000" pitchFamily="18" charset="-128"/>
              </a:rPr>
              <a:t>＜自民党＞</a:t>
            </a:r>
            <a:endParaRPr kumimoji="1" lang="en-US" altLang="ja-JP" sz="35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>
              <a:lnSpc>
                <a:spcPct val="110000"/>
              </a:lnSpc>
            </a:pP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結果：与党で７１議席（自民は５７議席）</a:t>
            </a:r>
            <a:endParaRPr lang="en-US" altLang="ja-JP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lvl="1">
              <a:lnSpc>
                <a:spcPct val="110000"/>
              </a:lnSpc>
            </a:pP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与党で過半数（５３）、与党で改選過半数（６３）</a:t>
            </a:r>
            <a:endParaRPr lang="en-US" altLang="ja-JP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＜公明党＞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 </a:t>
            </a:r>
          </a:p>
          <a:p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結果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：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１４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（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＋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３）７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選挙区で全勝</a:t>
            </a:r>
          </a:p>
          <a:p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比例票減で党内論議</a:t>
            </a:r>
            <a:endParaRPr lang="en-US" altLang="ja-JP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＜立憲民主党＞</a:t>
            </a:r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　</a:t>
            </a:r>
            <a:endParaRPr lang="en-US" altLang="ja-JP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結果１７</a:t>
            </a: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（８増）</a:t>
            </a:r>
            <a:endParaRPr lang="en-US" altLang="ja-JP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党内から不満。戦略ミス。２０は行けた。</a:t>
            </a:r>
            <a:endParaRPr lang="en-US" altLang="ja-JP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＜国民民主党＞</a:t>
            </a:r>
            <a:endParaRPr lang="en-US" altLang="ja-JP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６議席（２減）</a:t>
            </a:r>
            <a:endParaRPr lang="ja-JP" altLang="ja-JP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ja-JP" dirty="0">
                <a:latin typeface="HGS明朝E" panose="02020900000000000000" pitchFamily="18" charset="-128"/>
                <a:ea typeface="HGS明朝E" panose="02020900000000000000" pitchFamily="18" charset="-128"/>
              </a:rPr>
              <a:t>憲法改正論議には応じる</a:t>
            </a:r>
            <a:endParaRPr lang="en-US" altLang="ja-JP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dirty="0">
                <a:latin typeface="HGS明朝E" panose="02020900000000000000" pitchFamily="18" charset="-128"/>
                <a:ea typeface="HGS明朝E" panose="02020900000000000000" pitchFamily="18" charset="-128"/>
              </a:rPr>
              <a:t>非改選を合わせて２１議席</a:t>
            </a:r>
            <a:endParaRPr lang="ja-JP" altLang="ja-JP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0" indent="0">
              <a:lnSpc>
                <a:spcPct val="110000"/>
              </a:lnSpc>
              <a:buNone/>
            </a:pPr>
            <a:endParaRPr kumimoji="1" lang="ja-JP" altLang="en-US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9842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BF8897-79BD-4B47-9308-9BA066694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8770"/>
            <a:ext cx="10515600" cy="54481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200" dirty="0">
                <a:latin typeface="HGS明朝E" panose="02020900000000000000" pitchFamily="18" charset="-128"/>
                <a:ea typeface="HGS明朝E" panose="02020900000000000000" pitchFamily="18" charset="-128"/>
              </a:rPr>
              <a:t>＜共産党＞</a:t>
            </a:r>
            <a:endParaRPr kumimoji="1" lang="en-US" altLang="ja-JP" sz="32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lvl="1"/>
            <a:r>
              <a:rPr lang="ja-JP" altLang="en-US" sz="2800" dirty="0">
                <a:latin typeface="HGS明朝E" panose="02020900000000000000" pitchFamily="18" charset="-128"/>
                <a:ea typeface="HGS明朝E" panose="02020900000000000000" pitchFamily="18" charset="-128"/>
              </a:rPr>
              <a:t>目標：比例８５０万、７議席以上獲得、得票率１５％</a:t>
            </a:r>
            <a:endParaRPr lang="en-US" altLang="ja-JP" sz="28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lvl="1"/>
            <a:r>
              <a:rPr lang="ja-JP" altLang="en-US" sz="2800" dirty="0">
                <a:latin typeface="HGS明朝E" panose="02020900000000000000" pitchFamily="18" charset="-128"/>
                <a:ea typeface="HGS明朝E" panose="02020900000000000000" pitchFamily="18" charset="-128"/>
              </a:rPr>
              <a:t>結果：比例４４８万、７議席、得票率８．９５％</a:t>
            </a:r>
            <a:endParaRPr lang="en-US" altLang="ja-JP" sz="28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200" dirty="0">
                <a:latin typeface="HGS明朝E" panose="02020900000000000000" pitchFamily="18" charset="-128"/>
                <a:ea typeface="HGS明朝E" panose="02020900000000000000" pitchFamily="18" charset="-128"/>
              </a:rPr>
              <a:t>結果に対する評価</a:t>
            </a:r>
            <a:endParaRPr lang="en-US" altLang="ja-JP" sz="28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lvl="1"/>
            <a:r>
              <a:rPr lang="ja-JP" altLang="en-US" sz="2800" dirty="0">
                <a:latin typeface="HGS明朝E" panose="02020900000000000000" pitchFamily="18" charset="-128"/>
                <a:ea typeface="HGS明朝E" panose="02020900000000000000" pitchFamily="18" charset="-128"/>
              </a:rPr>
              <a:t>三年前は６０６万、１０．７４％</a:t>
            </a:r>
            <a:endParaRPr lang="en-US" altLang="ja-JP" sz="28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kumimoji="1" lang="ja-JP" altLang="en-US" sz="3200" dirty="0">
                <a:latin typeface="HGS明朝E" panose="02020900000000000000" pitchFamily="18" charset="-128"/>
                <a:ea typeface="HGS明朝E" panose="02020900000000000000" pitchFamily="18" charset="-128"/>
              </a:rPr>
              <a:t>野党共闘について</a:t>
            </a:r>
            <a:endParaRPr kumimoji="1" lang="en-US" altLang="ja-JP" sz="32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lvl="1"/>
            <a:r>
              <a:rPr kumimoji="1" lang="ja-JP" altLang="en-US" sz="2800" dirty="0">
                <a:latin typeface="HGS明朝E" panose="02020900000000000000" pitchFamily="18" charset="-128"/>
                <a:ea typeface="HGS明朝E" panose="02020900000000000000" pitchFamily="18" charset="-128"/>
              </a:rPr>
              <a:t>「３年前の共闘に比べると非常に質が高まった」と手ごたえを語った。（小池晃書記局長）</a:t>
            </a:r>
            <a:endParaRPr kumimoji="1" lang="en-US" altLang="ja-JP" sz="28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lvl="1"/>
            <a:r>
              <a:rPr lang="ja-JP" altLang="en-US" sz="2800" dirty="0">
                <a:latin typeface="HGS明朝E" panose="02020900000000000000" pitchFamily="18" charset="-128"/>
                <a:ea typeface="HGS明朝E" panose="02020900000000000000" pitchFamily="18" charset="-128"/>
              </a:rPr>
              <a:t>共産党の候補を無所属で２、党の候補で１（福井）</a:t>
            </a:r>
            <a:endParaRPr kumimoji="1" lang="ja-JP" altLang="en-US" sz="28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7070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選挙総括　勉強会用</Template>
  <TotalTime>19</TotalTime>
  <Words>577</Words>
  <Application>Microsoft Office PowerPoint</Application>
  <PresentationFormat>ワイド画面</PresentationFormat>
  <Paragraphs>359</Paragraphs>
  <Slides>13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0" baseType="lpstr">
      <vt:lpstr>Helvetica Neue</vt:lpstr>
      <vt:lpstr>HGP明朝E</vt:lpstr>
      <vt:lpstr>HGS明朝E</vt:lpstr>
      <vt:lpstr>游ゴシック</vt:lpstr>
      <vt:lpstr>游ゴシック Light</vt:lpstr>
      <vt:lpstr>Arial</vt:lpstr>
      <vt:lpstr>Office テーマ</vt:lpstr>
      <vt:lpstr>第25回参院選の総括 と今後の展望</vt:lpstr>
      <vt:lpstr>○「亥年」参院選・自民党の「鬼門」を突破 ○参院改憲議席4議席届かず ○安倍首相、二つの「憲政史上初」へ ○共産党は停滞、むしろ減退 ○「れいわ新選組」</vt:lpstr>
      <vt:lpstr>PowerPoint プレゼンテーション</vt:lpstr>
      <vt:lpstr>PowerPoint プレゼンテーション</vt:lpstr>
      <vt:lpstr>PowerPoint プレゼンテーション</vt:lpstr>
      <vt:lpstr>一人区　３２</vt:lpstr>
      <vt:lpstr>各党の総括</vt:lpstr>
      <vt:lpstr> </vt:lpstr>
      <vt:lpstr>PowerPoint プレゼンテーション</vt:lpstr>
      <vt:lpstr>「れいわ新選組」山本太郎代表</vt:lpstr>
      <vt:lpstr>総合評価</vt:lpstr>
      <vt:lpstr>これからの展開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第25回参院選の総括 と今後の展望</dc:title>
  <cp:revision>6</cp:revision>
  <dcterms:created xsi:type="dcterms:W3CDTF">2019-08-06T02:10:32Z</dcterms:created>
  <dcterms:modified xsi:type="dcterms:W3CDTF">2019-08-08T03:23:07Z</dcterms:modified>
</cp:coreProperties>
</file>