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2" r:id="rId6"/>
    <p:sldId id="263" r:id="rId7"/>
    <p:sldId id="264" r:id="rId8"/>
    <p:sldId id="266" r:id="rId9"/>
    <p:sldId id="267" r:id="rId10"/>
    <p:sldId id="268" r:id="rId11"/>
    <p:sldId id="269" r:id="rId12"/>
  </p:sldIdLst>
  <p:sldSz cx="12192000" cy="6858000"/>
  <p:notesSz cx="9144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ABE0AA-6968-476E-926A-E012D409009D}" v="1" dt="2019-12-04T21:00:53.5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2" autoAdjust="0"/>
    <p:restoredTop sz="94660"/>
  </p:normalViewPr>
  <p:slideViewPr>
    <p:cSldViewPr snapToGrid="0">
      <p:cViewPr varScale="1">
        <p:scale>
          <a:sx n="96" d="100"/>
          <a:sy n="96" d="100"/>
        </p:scale>
        <p:origin x="84"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510691-634C-4C35-8036-3758AB298B1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D24BCB8-B763-4446-8AF1-1B6763C085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7FA12CB-8B75-4BAA-8E44-08DFD16BDA32}"/>
              </a:ext>
            </a:extLst>
          </p:cNvPr>
          <p:cNvSpPr>
            <a:spLocks noGrp="1"/>
          </p:cNvSpPr>
          <p:nvPr>
            <p:ph type="dt" sz="half" idx="10"/>
          </p:nvPr>
        </p:nvSpPr>
        <p:spPr/>
        <p:txBody>
          <a:bodyPr/>
          <a:lstStyle/>
          <a:p>
            <a:fld id="{5AD44729-E46B-471B-9CEF-26D423BACF78}" type="datetimeFigureOut">
              <a:rPr kumimoji="1" lang="ja-JP" altLang="en-US" smtClean="0"/>
              <a:t>2019/12/8</a:t>
            </a:fld>
            <a:endParaRPr kumimoji="1" lang="ja-JP" altLang="en-US"/>
          </a:p>
        </p:txBody>
      </p:sp>
      <p:sp>
        <p:nvSpPr>
          <p:cNvPr id="5" name="フッター プレースホルダー 4">
            <a:extLst>
              <a:ext uri="{FF2B5EF4-FFF2-40B4-BE49-F238E27FC236}">
                <a16:creationId xmlns:a16="http://schemas.microsoft.com/office/drawing/2014/main" id="{728C25D0-9E1E-4BE7-BF52-8D37EBFA8C3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03E4282-2131-4B2D-9F02-89797627B2EA}"/>
              </a:ext>
            </a:extLst>
          </p:cNvPr>
          <p:cNvSpPr>
            <a:spLocks noGrp="1"/>
          </p:cNvSpPr>
          <p:nvPr>
            <p:ph type="sldNum" sz="quarter" idx="12"/>
          </p:nvPr>
        </p:nvSpPr>
        <p:spPr/>
        <p:txBody>
          <a:bodyPr/>
          <a:lstStyle/>
          <a:p>
            <a:fld id="{5E7BA66A-2B40-4EFB-A6F0-116F2FDF123A}" type="slidenum">
              <a:rPr kumimoji="1" lang="ja-JP" altLang="en-US" smtClean="0"/>
              <a:t>‹#›</a:t>
            </a:fld>
            <a:endParaRPr kumimoji="1" lang="ja-JP" altLang="en-US"/>
          </a:p>
        </p:txBody>
      </p:sp>
    </p:spTree>
    <p:extLst>
      <p:ext uri="{BB962C8B-B14F-4D97-AF65-F5344CB8AC3E}">
        <p14:creationId xmlns:p14="http://schemas.microsoft.com/office/powerpoint/2010/main" val="2817597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E96A81-DD6C-4B5A-B3AA-3CAEA955008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9E86943-B560-4969-BE1F-BE9744E8A3E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B4E880C-5A4D-4109-9BDD-F859F822AA8F}"/>
              </a:ext>
            </a:extLst>
          </p:cNvPr>
          <p:cNvSpPr>
            <a:spLocks noGrp="1"/>
          </p:cNvSpPr>
          <p:nvPr>
            <p:ph type="dt" sz="half" idx="10"/>
          </p:nvPr>
        </p:nvSpPr>
        <p:spPr/>
        <p:txBody>
          <a:bodyPr/>
          <a:lstStyle/>
          <a:p>
            <a:fld id="{5AD44729-E46B-471B-9CEF-26D423BACF78}" type="datetimeFigureOut">
              <a:rPr kumimoji="1" lang="ja-JP" altLang="en-US" smtClean="0"/>
              <a:t>2019/12/8</a:t>
            </a:fld>
            <a:endParaRPr kumimoji="1" lang="ja-JP" altLang="en-US"/>
          </a:p>
        </p:txBody>
      </p:sp>
      <p:sp>
        <p:nvSpPr>
          <p:cNvPr id="5" name="フッター プレースホルダー 4">
            <a:extLst>
              <a:ext uri="{FF2B5EF4-FFF2-40B4-BE49-F238E27FC236}">
                <a16:creationId xmlns:a16="http://schemas.microsoft.com/office/drawing/2014/main" id="{C03E4E4C-1249-489C-A20E-235786396E0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BB970E-1A8F-4219-A31B-C95A02EB5324}"/>
              </a:ext>
            </a:extLst>
          </p:cNvPr>
          <p:cNvSpPr>
            <a:spLocks noGrp="1"/>
          </p:cNvSpPr>
          <p:nvPr>
            <p:ph type="sldNum" sz="quarter" idx="12"/>
          </p:nvPr>
        </p:nvSpPr>
        <p:spPr/>
        <p:txBody>
          <a:bodyPr/>
          <a:lstStyle/>
          <a:p>
            <a:fld id="{5E7BA66A-2B40-4EFB-A6F0-116F2FDF123A}" type="slidenum">
              <a:rPr kumimoji="1" lang="ja-JP" altLang="en-US" smtClean="0"/>
              <a:t>‹#›</a:t>
            </a:fld>
            <a:endParaRPr kumimoji="1" lang="ja-JP" altLang="en-US"/>
          </a:p>
        </p:txBody>
      </p:sp>
    </p:spTree>
    <p:extLst>
      <p:ext uri="{BB962C8B-B14F-4D97-AF65-F5344CB8AC3E}">
        <p14:creationId xmlns:p14="http://schemas.microsoft.com/office/powerpoint/2010/main" val="1606875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416C8B4-FADC-4181-8278-F2E2DD9C604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67A8749-EA30-4B8C-B6E0-6A7193ADE7D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D5AF88A-85E5-4AE6-9FDE-74BC7EA909DC}"/>
              </a:ext>
            </a:extLst>
          </p:cNvPr>
          <p:cNvSpPr>
            <a:spLocks noGrp="1"/>
          </p:cNvSpPr>
          <p:nvPr>
            <p:ph type="dt" sz="half" idx="10"/>
          </p:nvPr>
        </p:nvSpPr>
        <p:spPr/>
        <p:txBody>
          <a:bodyPr/>
          <a:lstStyle/>
          <a:p>
            <a:fld id="{5AD44729-E46B-471B-9CEF-26D423BACF78}" type="datetimeFigureOut">
              <a:rPr kumimoji="1" lang="ja-JP" altLang="en-US" smtClean="0"/>
              <a:t>2019/12/8</a:t>
            </a:fld>
            <a:endParaRPr kumimoji="1" lang="ja-JP" altLang="en-US"/>
          </a:p>
        </p:txBody>
      </p:sp>
      <p:sp>
        <p:nvSpPr>
          <p:cNvPr id="5" name="フッター プレースホルダー 4">
            <a:extLst>
              <a:ext uri="{FF2B5EF4-FFF2-40B4-BE49-F238E27FC236}">
                <a16:creationId xmlns:a16="http://schemas.microsoft.com/office/drawing/2014/main" id="{7FDB37BE-1D9E-437F-97E9-B5A2A83BB3F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2B6B08-8B47-4397-B0A9-1D72B23B73E1}"/>
              </a:ext>
            </a:extLst>
          </p:cNvPr>
          <p:cNvSpPr>
            <a:spLocks noGrp="1"/>
          </p:cNvSpPr>
          <p:nvPr>
            <p:ph type="sldNum" sz="quarter" idx="12"/>
          </p:nvPr>
        </p:nvSpPr>
        <p:spPr/>
        <p:txBody>
          <a:bodyPr/>
          <a:lstStyle/>
          <a:p>
            <a:fld id="{5E7BA66A-2B40-4EFB-A6F0-116F2FDF123A}" type="slidenum">
              <a:rPr kumimoji="1" lang="ja-JP" altLang="en-US" smtClean="0"/>
              <a:t>‹#›</a:t>
            </a:fld>
            <a:endParaRPr kumimoji="1" lang="ja-JP" altLang="en-US"/>
          </a:p>
        </p:txBody>
      </p:sp>
    </p:spTree>
    <p:extLst>
      <p:ext uri="{BB962C8B-B14F-4D97-AF65-F5344CB8AC3E}">
        <p14:creationId xmlns:p14="http://schemas.microsoft.com/office/powerpoint/2010/main" val="3026778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AE9E4E-F402-4408-9D49-34074488852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31D7B6A-57F0-433F-BF31-EE04D83C018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D10A0D9-0BBD-4DB0-B946-04538F4D4ADE}"/>
              </a:ext>
            </a:extLst>
          </p:cNvPr>
          <p:cNvSpPr>
            <a:spLocks noGrp="1"/>
          </p:cNvSpPr>
          <p:nvPr>
            <p:ph type="dt" sz="half" idx="10"/>
          </p:nvPr>
        </p:nvSpPr>
        <p:spPr/>
        <p:txBody>
          <a:bodyPr/>
          <a:lstStyle/>
          <a:p>
            <a:fld id="{5AD44729-E46B-471B-9CEF-26D423BACF78}" type="datetimeFigureOut">
              <a:rPr kumimoji="1" lang="ja-JP" altLang="en-US" smtClean="0"/>
              <a:t>2019/12/8</a:t>
            </a:fld>
            <a:endParaRPr kumimoji="1" lang="ja-JP" altLang="en-US"/>
          </a:p>
        </p:txBody>
      </p:sp>
      <p:sp>
        <p:nvSpPr>
          <p:cNvPr id="5" name="フッター プレースホルダー 4">
            <a:extLst>
              <a:ext uri="{FF2B5EF4-FFF2-40B4-BE49-F238E27FC236}">
                <a16:creationId xmlns:a16="http://schemas.microsoft.com/office/drawing/2014/main" id="{441E1691-0535-45DF-AEF8-DC447AEBF21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FE25BC2-FCD5-47F7-8E9A-784FC8846828}"/>
              </a:ext>
            </a:extLst>
          </p:cNvPr>
          <p:cNvSpPr>
            <a:spLocks noGrp="1"/>
          </p:cNvSpPr>
          <p:nvPr>
            <p:ph type="sldNum" sz="quarter" idx="12"/>
          </p:nvPr>
        </p:nvSpPr>
        <p:spPr/>
        <p:txBody>
          <a:bodyPr/>
          <a:lstStyle/>
          <a:p>
            <a:fld id="{5E7BA66A-2B40-4EFB-A6F0-116F2FDF123A}" type="slidenum">
              <a:rPr kumimoji="1" lang="ja-JP" altLang="en-US" smtClean="0"/>
              <a:t>‹#›</a:t>
            </a:fld>
            <a:endParaRPr kumimoji="1" lang="ja-JP" altLang="en-US"/>
          </a:p>
        </p:txBody>
      </p:sp>
    </p:spTree>
    <p:extLst>
      <p:ext uri="{BB962C8B-B14F-4D97-AF65-F5344CB8AC3E}">
        <p14:creationId xmlns:p14="http://schemas.microsoft.com/office/powerpoint/2010/main" val="3352652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B3D29-EE25-45F0-A901-7A6B4B614DF4}"/>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22F0AB0-406B-4A5E-8B71-E39C7546DF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E9BF893-46E4-4A8C-816F-AD41A5C0F931}"/>
              </a:ext>
            </a:extLst>
          </p:cNvPr>
          <p:cNvSpPr>
            <a:spLocks noGrp="1"/>
          </p:cNvSpPr>
          <p:nvPr>
            <p:ph type="dt" sz="half" idx="10"/>
          </p:nvPr>
        </p:nvSpPr>
        <p:spPr/>
        <p:txBody>
          <a:bodyPr/>
          <a:lstStyle/>
          <a:p>
            <a:fld id="{5AD44729-E46B-471B-9CEF-26D423BACF78}" type="datetimeFigureOut">
              <a:rPr kumimoji="1" lang="ja-JP" altLang="en-US" smtClean="0"/>
              <a:t>2019/12/8</a:t>
            </a:fld>
            <a:endParaRPr kumimoji="1" lang="ja-JP" altLang="en-US"/>
          </a:p>
        </p:txBody>
      </p:sp>
      <p:sp>
        <p:nvSpPr>
          <p:cNvPr id="5" name="フッター プレースホルダー 4">
            <a:extLst>
              <a:ext uri="{FF2B5EF4-FFF2-40B4-BE49-F238E27FC236}">
                <a16:creationId xmlns:a16="http://schemas.microsoft.com/office/drawing/2014/main" id="{C27CE695-95F1-4288-881D-E9B3D97B163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3F3D569-74CB-4045-8F07-C7DA10102E0C}"/>
              </a:ext>
            </a:extLst>
          </p:cNvPr>
          <p:cNvSpPr>
            <a:spLocks noGrp="1"/>
          </p:cNvSpPr>
          <p:nvPr>
            <p:ph type="sldNum" sz="quarter" idx="12"/>
          </p:nvPr>
        </p:nvSpPr>
        <p:spPr/>
        <p:txBody>
          <a:bodyPr/>
          <a:lstStyle/>
          <a:p>
            <a:fld id="{5E7BA66A-2B40-4EFB-A6F0-116F2FDF123A}" type="slidenum">
              <a:rPr kumimoji="1" lang="ja-JP" altLang="en-US" smtClean="0"/>
              <a:t>‹#›</a:t>
            </a:fld>
            <a:endParaRPr kumimoji="1" lang="ja-JP" altLang="en-US"/>
          </a:p>
        </p:txBody>
      </p:sp>
    </p:spTree>
    <p:extLst>
      <p:ext uri="{BB962C8B-B14F-4D97-AF65-F5344CB8AC3E}">
        <p14:creationId xmlns:p14="http://schemas.microsoft.com/office/powerpoint/2010/main" val="3853070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92A387-0A1B-4EB2-A075-0477B4C57A2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C044562-8BCC-4A13-B0B4-B2E8910A909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424DF83-FAFA-4519-B0B2-A4CE99B973D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AA57EB4-E8C0-4DEA-BC13-C3171E591975}"/>
              </a:ext>
            </a:extLst>
          </p:cNvPr>
          <p:cNvSpPr>
            <a:spLocks noGrp="1"/>
          </p:cNvSpPr>
          <p:nvPr>
            <p:ph type="dt" sz="half" idx="10"/>
          </p:nvPr>
        </p:nvSpPr>
        <p:spPr/>
        <p:txBody>
          <a:bodyPr/>
          <a:lstStyle/>
          <a:p>
            <a:fld id="{5AD44729-E46B-471B-9CEF-26D423BACF78}" type="datetimeFigureOut">
              <a:rPr kumimoji="1" lang="ja-JP" altLang="en-US" smtClean="0"/>
              <a:t>2019/12/8</a:t>
            </a:fld>
            <a:endParaRPr kumimoji="1" lang="ja-JP" altLang="en-US"/>
          </a:p>
        </p:txBody>
      </p:sp>
      <p:sp>
        <p:nvSpPr>
          <p:cNvPr id="6" name="フッター プレースホルダー 5">
            <a:extLst>
              <a:ext uri="{FF2B5EF4-FFF2-40B4-BE49-F238E27FC236}">
                <a16:creationId xmlns:a16="http://schemas.microsoft.com/office/drawing/2014/main" id="{5265AE57-A9F1-440E-8C86-83A1F286052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59B0993-3BBC-4E37-A247-6CB7D94FD2E2}"/>
              </a:ext>
            </a:extLst>
          </p:cNvPr>
          <p:cNvSpPr>
            <a:spLocks noGrp="1"/>
          </p:cNvSpPr>
          <p:nvPr>
            <p:ph type="sldNum" sz="quarter" idx="12"/>
          </p:nvPr>
        </p:nvSpPr>
        <p:spPr/>
        <p:txBody>
          <a:bodyPr/>
          <a:lstStyle/>
          <a:p>
            <a:fld id="{5E7BA66A-2B40-4EFB-A6F0-116F2FDF123A}" type="slidenum">
              <a:rPr kumimoji="1" lang="ja-JP" altLang="en-US" smtClean="0"/>
              <a:t>‹#›</a:t>
            </a:fld>
            <a:endParaRPr kumimoji="1" lang="ja-JP" altLang="en-US"/>
          </a:p>
        </p:txBody>
      </p:sp>
    </p:spTree>
    <p:extLst>
      <p:ext uri="{BB962C8B-B14F-4D97-AF65-F5344CB8AC3E}">
        <p14:creationId xmlns:p14="http://schemas.microsoft.com/office/powerpoint/2010/main" val="1408343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E06032-22E2-4C14-8F4A-3C1956C9F85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2E0748A-33B0-4116-9CEF-B5F39D7A02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52B8168-F959-404A-9FB6-0AF5D0966B6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DDDA3AE-EDA9-4DAC-BC11-046746CA25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EED7BCA-5BD9-40E3-9178-4FAF5ED52BA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DAEDC94-A3AA-4021-90D1-CC965A4A81D0}"/>
              </a:ext>
            </a:extLst>
          </p:cNvPr>
          <p:cNvSpPr>
            <a:spLocks noGrp="1"/>
          </p:cNvSpPr>
          <p:nvPr>
            <p:ph type="dt" sz="half" idx="10"/>
          </p:nvPr>
        </p:nvSpPr>
        <p:spPr/>
        <p:txBody>
          <a:bodyPr/>
          <a:lstStyle/>
          <a:p>
            <a:fld id="{5AD44729-E46B-471B-9CEF-26D423BACF78}" type="datetimeFigureOut">
              <a:rPr kumimoji="1" lang="ja-JP" altLang="en-US" smtClean="0"/>
              <a:t>2019/12/8</a:t>
            </a:fld>
            <a:endParaRPr kumimoji="1" lang="ja-JP" altLang="en-US"/>
          </a:p>
        </p:txBody>
      </p:sp>
      <p:sp>
        <p:nvSpPr>
          <p:cNvPr id="8" name="フッター プレースホルダー 7">
            <a:extLst>
              <a:ext uri="{FF2B5EF4-FFF2-40B4-BE49-F238E27FC236}">
                <a16:creationId xmlns:a16="http://schemas.microsoft.com/office/drawing/2014/main" id="{9A5D8DF2-E5CD-4E9D-A38F-33D4E9A09FB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4D4C0BC-0F8E-4541-9A40-8116F3D2EA15}"/>
              </a:ext>
            </a:extLst>
          </p:cNvPr>
          <p:cNvSpPr>
            <a:spLocks noGrp="1"/>
          </p:cNvSpPr>
          <p:nvPr>
            <p:ph type="sldNum" sz="quarter" idx="12"/>
          </p:nvPr>
        </p:nvSpPr>
        <p:spPr/>
        <p:txBody>
          <a:bodyPr/>
          <a:lstStyle/>
          <a:p>
            <a:fld id="{5E7BA66A-2B40-4EFB-A6F0-116F2FDF123A}" type="slidenum">
              <a:rPr kumimoji="1" lang="ja-JP" altLang="en-US" smtClean="0"/>
              <a:t>‹#›</a:t>
            </a:fld>
            <a:endParaRPr kumimoji="1" lang="ja-JP" altLang="en-US"/>
          </a:p>
        </p:txBody>
      </p:sp>
    </p:spTree>
    <p:extLst>
      <p:ext uri="{BB962C8B-B14F-4D97-AF65-F5344CB8AC3E}">
        <p14:creationId xmlns:p14="http://schemas.microsoft.com/office/powerpoint/2010/main" val="3606972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859AB7-A2FA-4095-BD91-79E3A8461C0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3585957-802A-436A-BAB5-5E8C0299D058}"/>
              </a:ext>
            </a:extLst>
          </p:cNvPr>
          <p:cNvSpPr>
            <a:spLocks noGrp="1"/>
          </p:cNvSpPr>
          <p:nvPr>
            <p:ph type="dt" sz="half" idx="10"/>
          </p:nvPr>
        </p:nvSpPr>
        <p:spPr/>
        <p:txBody>
          <a:bodyPr/>
          <a:lstStyle/>
          <a:p>
            <a:fld id="{5AD44729-E46B-471B-9CEF-26D423BACF78}" type="datetimeFigureOut">
              <a:rPr kumimoji="1" lang="ja-JP" altLang="en-US" smtClean="0"/>
              <a:t>2019/12/8</a:t>
            </a:fld>
            <a:endParaRPr kumimoji="1" lang="ja-JP" altLang="en-US"/>
          </a:p>
        </p:txBody>
      </p:sp>
      <p:sp>
        <p:nvSpPr>
          <p:cNvPr id="4" name="フッター プレースホルダー 3">
            <a:extLst>
              <a:ext uri="{FF2B5EF4-FFF2-40B4-BE49-F238E27FC236}">
                <a16:creationId xmlns:a16="http://schemas.microsoft.com/office/drawing/2014/main" id="{86E176EE-7EB4-4636-9AF7-CBFDD9FF092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3E4CD75-5E9C-4EDA-8F65-3F2854983A3D}"/>
              </a:ext>
            </a:extLst>
          </p:cNvPr>
          <p:cNvSpPr>
            <a:spLocks noGrp="1"/>
          </p:cNvSpPr>
          <p:nvPr>
            <p:ph type="sldNum" sz="quarter" idx="12"/>
          </p:nvPr>
        </p:nvSpPr>
        <p:spPr/>
        <p:txBody>
          <a:bodyPr/>
          <a:lstStyle/>
          <a:p>
            <a:fld id="{5E7BA66A-2B40-4EFB-A6F0-116F2FDF123A}" type="slidenum">
              <a:rPr kumimoji="1" lang="ja-JP" altLang="en-US" smtClean="0"/>
              <a:t>‹#›</a:t>
            </a:fld>
            <a:endParaRPr kumimoji="1" lang="ja-JP" altLang="en-US"/>
          </a:p>
        </p:txBody>
      </p:sp>
    </p:spTree>
    <p:extLst>
      <p:ext uri="{BB962C8B-B14F-4D97-AF65-F5344CB8AC3E}">
        <p14:creationId xmlns:p14="http://schemas.microsoft.com/office/powerpoint/2010/main" val="920215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0B9DB4C-3345-406D-9940-B1FA6C38890E}"/>
              </a:ext>
            </a:extLst>
          </p:cNvPr>
          <p:cNvSpPr>
            <a:spLocks noGrp="1"/>
          </p:cNvSpPr>
          <p:nvPr>
            <p:ph type="dt" sz="half" idx="10"/>
          </p:nvPr>
        </p:nvSpPr>
        <p:spPr/>
        <p:txBody>
          <a:bodyPr/>
          <a:lstStyle/>
          <a:p>
            <a:fld id="{5AD44729-E46B-471B-9CEF-26D423BACF78}" type="datetimeFigureOut">
              <a:rPr kumimoji="1" lang="ja-JP" altLang="en-US" smtClean="0"/>
              <a:t>2019/12/8</a:t>
            </a:fld>
            <a:endParaRPr kumimoji="1" lang="ja-JP" altLang="en-US"/>
          </a:p>
        </p:txBody>
      </p:sp>
      <p:sp>
        <p:nvSpPr>
          <p:cNvPr id="3" name="フッター プレースホルダー 2">
            <a:extLst>
              <a:ext uri="{FF2B5EF4-FFF2-40B4-BE49-F238E27FC236}">
                <a16:creationId xmlns:a16="http://schemas.microsoft.com/office/drawing/2014/main" id="{ADEB7919-3BC4-43DF-8888-E3C7A4CF2B5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CF84BD9-2F33-454A-973A-F5C23D2FC35D}"/>
              </a:ext>
            </a:extLst>
          </p:cNvPr>
          <p:cNvSpPr>
            <a:spLocks noGrp="1"/>
          </p:cNvSpPr>
          <p:nvPr>
            <p:ph type="sldNum" sz="quarter" idx="12"/>
          </p:nvPr>
        </p:nvSpPr>
        <p:spPr/>
        <p:txBody>
          <a:bodyPr/>
          <a:lstStyle/>
          <a:p>
            <a:fld id="{5E7BA66A-2B40-4EFB-A6F0-116F2FDF123A}" type="slidenum">
              <a:rPr kumimoji="1" lang="ja-JP" altLang="en-US" smtClean="0"/>
              <a:t>‹#›</a:t>
            </a:fld>
            <a:endParaRPr kumimoji="1" lang="ja-JP" altLang="en-US"/>
          </a:p>
        </p:txBody>
      </p:sp>
    </p:spTree>
    <p:extLst>
      <p:ext uri="{BB962C8B-B14F-4D97-AF65-F5344CB8AC3E}">
        <p14:creationId xmlns:p14="http://schemas.microsoft.com/office/powerpoint/2010/main" val="4016432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72079B-867A-4E91-AB44-98BBCFD211A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6F6652D-D4F9-4056-B853-36C078C53F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968522E-6971-4E1A-A34D-747C89F343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BC7F88D-F839-48DB-8DBA-30D45471EEC6}"/>
              </a:ext>
            </a:extLst>
          </p:cNvPr>
          <p:cNvSpPr>
            <a:spLocks noGrp="1"/>
          </p:cNvSpPr>
          <p:nvPr>
            <p:ph type="dt" sz="half" idx="10"/>
          </p:nvPr>
        </p:nvSpPr>
        <p:spPr/>
        <p:txBody>
          <a:bodyPr/>
          <a:lstStyle/>
          <a:p>
            <a:fld id="{5AD44729-E46B-471B-9CEF-26D423BACF78}" type="datetimeFigureOut">
              <a:rPr kumimoji="1" lang="ja-JP" altLang="en-US" smtClean="0"/>
              <a:t>2019/12/8</a:t>
            </a:fld>
            <a:endParaRPr kumimoji="1" lang="ja-JP" altLang="en-US"/>
          </a:p>
        </p:txBody>
      </p:sp>
      <p:sp>
        <p:nvSpPr>
          <p:cNvPr id="6" name="フッター プレースホルダー 5">
            <a:extLst>
              <a:ext uri="{FF2B5EF4-FFF2-40B4-BE49-F238E27FC236}">
                <a16:creationId xmlns:a16="http://schemas.microsoft.com/office/drawing/2014/main" id="{0E23E087-27FD-4822-93A9-0CAA0B3C562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7DC7B93-64F0-4188-AFF8-703B353D10DF}"/>
              </a:ext>
            </a:extLst>
          </p:cNvPr>
          <p:cNvSpPr>
            <a:spLocks noGrp="1"/>
          </p:cNvSpPr>
          <p:nvPr>
            <p:ph type="sldNum" sz="quarter" idx="12"/>
          </p:nvPr>
        </p:nvSpPr>
        <p:spPr/>
        <p:txBody>
          <a:bodyPr/>
          <a:lstStyle/>
          <a:p>
            <a:fld id="{5E7BA66A-2B40-4EFB-A6F0-116F2FDF123A}" type="slidenum">
              <a:rPr kumimoji="1" lang="ja-JP" altLang="en-US" smtClean="0"/>
              <a:t>‹#›</a:t>
            </a:fld>
            <a:endParaRPr kumimoji="1" lang="ja-JP" altLang="en-US"/>
          </a:p>
        </p:txBody>
      </p:sp>
    </p:spTree>
    <p:extLst>
      <p:ext uri="{BB962C8B-B14F-4D97-AF65-F5344CB8AC3E}">
        <p14:creationId xmlns:p14="http://schemas.microsoft.com/office/powerpoint/2010/main" val="231421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14E7E6-52F6-494B-A814-E0B4EF47F92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F90ADB3-2884-4A69-950D-6999782DEA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B5F2D4BA-7BCF-4D3E-9321-D74CE53EED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7BAA01E-E5B2-4818-88BB-82BBC4BF9132}"/>
              </a:ext>
            </a:extLst>
          </p:cNvPr>
          <p:cNvSpPr>
            <a:spLocks noGrp="1"/>
          </p:cNvSpPr>
          <p:nvPr>
            <p:ph type="dt" sz="half" idx="10"/>
          </p:nvPr>
        </p:nvSpPr>
        <p:spPr/>
        <p:txBody>
          <a:bodyPr/>
          <a:lstStyle/>
          <a:p>
            <a:fld id="{5AD44729-E46B-471B-9CEF-26D423BACF78}" type="datetimeFigureOut">
              <a:rPr kumimoji="1" lang="ja-JP" altLang="en-US" smtClean="0"/>
              <a:t>2019/12/8</a:t>
            </a:fld>
            <a:endParaRPr kumimoji="1" lang="ja-JP" altLang="en-US"/>
          </a:p>
        </p:txBody>
      </p:sp>
      <p:sp>
        <p:nvSpPr>
          <p:cNvPr id="6" name="フッター プレースホルダー 5">
            <a:extLst>
              <a:ext uri="{FF2B5EF4-FFF2-40B4-BE49-F238E27FC236}">
                <a16:creationId xmlns:a16="http://schemas.microsoft.com/office/drawing/2014/main" id="{7691DB7A-1CBA-4992-A32F-962EC541C3F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D77C3B7-5FF0-4B9B-93EB-B5AF6644BE6F}"/>
              </a:ext>
            </a:extLst>
          </p:cNvPr>
          <p:cNvSpPr>
            <a:spLocks noGrp="1"/>
          </p:cNvSpPr>
          <p:nvPr>
            <p:ph type="sldNum" sz="quarter" idx="12"/>
          </p:nvPr>
        </p:nvSpPr>
        <p:spPr/>
        <p:txBody>
          <a:bodyPr/>
          <a:lstStyle/>
          <a:p>
            <a:fld id="{5E7BA66A-2B40-4EFB-A6F0-116F2FDF123A}" type="slidenum">
              <a:rPr kumimoji="1" lang="ja-JP" altLang="en-US" smtClean="0"/>
              <a:t>‹#›</a:t>
            </a:fld>
            <a:endParaRPr kumimoji="1" lang="ja-JP" altLang="en-US"/>
          </a:p>
        </p:txBody>
      </p:sp>
    </p:spTree>
    <p:extLst>
      <p:ext uri="{BB962C8B-B14F-4D97-AF65-F5344CB8AC3E}">
        <p14:creationId xmlns:p14="http://schemas.microsoft.com/office/powerpoint/2010/main" val="3085407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E3F80B2-AB24-4288-82F2-42B4EFB86F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D036C44-6876-4204-BD68-AE1D72A771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25ECC84-4255-4017-83EF-350575F5F0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D44729-E46B-471B-9CEF-26D423BACF78}" type="datetimeFigureOut">
              <a:rPr kumimoji="1" lang="ja-JP" altLang="en-US" smtClean="0"/>
              <a:t>2019/12/8</a:t>
            </a:fld>
            <a:endParaRPr kumimoji="1" lang="ja-JP" altLang="en-US"/>
          </a:p>
        </p:txBody>
      </p:sp>
      <p:sp>
        <p:nvSpPr>
          <p:cNvPr id="5" name="フッター プレースホルダー 4">
            <a:extLst>
              <a:ext uri="{FF2B5EF4-FFF2-40B4-BE49-F238E27FC236}">
                <a16:creationId xmlns:a16="http://schemas.microsoft.com/office/drawing/2014/main" id="{2610F055-6AE8-463D-878E-3D14B3B6E3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1853CD9-FAE7-4CE5-96F6-3E7F19D33F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BA66A-2B40-4EFB-A6F0-116F2FDF123A}" type="slidenum">
              <a:rPr kumimoji="1" lang="ja-JP" altLang="en-US" smtClean="0"/>
              <a:t>‹#›</a:t>
            </a:fld>
            <a:endParaRPr kumimoji="1" lang="ja-JP" altLang="en-US"/>
          </a:p>
        </p:txBody>
      </p:sp>
    </p:spTree>
    <p:extLst>
      <p:ext uri="{BB962C8B-B14F-4D97-AF65-F5344CB8AC3E}">
        <p14:creationId xmlns:p14="http://schemas.microsoft.com/office/powerpoint/2010/main" val="603434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3E9C0D-B9AB-4FD4-8526-6F2F50C27ED3}"/>
              </a:ext>
            </a:extLst>
          </p:cNvPr>
          <p:cNvSpPr>
            <a:spLocks noGrp="1"/>
          </p:cNvSpPr>
          <p:nvPr>
            <p:ph type="ctrTitle"/>
          </p:nvPr>
        </p:nvSpPr>
        <p:spPr/>
        <p:txBody>
          <a:bodyPr>
            <a:normAutofit/>
          </a:bodyPr>
          <a:lstStyle/>
          <a:p>
            <a:r>
              <a:rPr kumimoji="1" lang="ja-JP" altLang="en-US" dirty="0">
                <a:latin typeface="HGP明朝E" panose="02020900000000000000" pitchFamily="18" charset="-128"/>
                <a:ea typeface="HGP明朝E" panose="02020900000000000000" pitchFamily="18" charset="-128"/>
              </a:rPr>
              <a:t>日韓関係改善へ動き出すか</a:t>
            </a:r>
            <a:r>
              <a:rPr kumimoji="1" lang="ja-JP" altLang="en-US" sz="3600" dirty="0">
                <a:latin typeface="HGP明朝E" panose="02020900000000000000" pitchFamily="18" charset="-128"/>
                <a:ea typeface="HGP明朝E" panose="02020900000000000000" pitchFamily="18" charset="-128"/>
              </a:rPr>
              <a:t>韓国、</a:t>
            </a:r>
            <a:r>
              <a:rPr kumimoji="1" lang="en-US" altLang="ja-JP" sz="3600" dirty="0">
                <a:latin typeface="HGP明朝E" panose="02020900000000000000" pitchFamily="18" charset="-128"/>
                <a:ea typeface="HGP明朝E" panose="02020900000000000000" pitchFamily="18" charset="-128"/>
              </a:rPr>
              <a:t>GSOMIA</a:t>
            </a:r>
            <a:r>
              <a:rPr kumimoji="1" lang="ja-JP" altLang="en-US" sz="3600" dirty="0">
                <a:latin typeface="HGP明朝E" panose="02020900000000000000" pitchFamily="18" charset="-128"/>
                <a:ea typeface="HGP明朝E" panose="02020900000000000000" pitchFamily="18" charset="-128"/>
              </a:rPr>
              <a:t>破棄を延期</a:t>
            </a:r>
          </a:p>
        </p:txBody>
      </p:sp>
      <p:sp>
        <p:nvSpPr>
          <p:cNvPr id="3" name="字幕 2">
            <a:extLst>
              <a:ext uri="{FF2B5EF4-FFF2-40B4-BE49-F238E27FC236}">
                <a16:creationId xmlns:a16="http://schemas.microsoft.com/office/drawing/2014/main" id="{E3FCB518-8C09-48BE-B89C-11753159BD79}"/>
              </a:ext>
            </a:extLst>
          </p:cNvPr>
          <p:cNvSpPr>
            <a:spLocks noGrp="1"/>
          </p:cNvSpPr>
          <p:nvPr>
            <p:ph type="subTitle" idx="1"/>
          </p:nvPr>
        </p:nvSpPr>
        <p:spPr>
          <a:xfrm>
            <a:off x="1524000" y="4183929"/>
            <a:ext cx="9144000" cy="1655762"/>
          </a:xfrm>
        </p:spPr>
        <p:txBody>
          <a:bodyPr/>
          <a:lstStyle/>
          <a:p>
            <a:r>
              <a:rPr kumimoji="1" lang="ja-JP" altLang="en-US" dirty="0">
                <a:latin typeface="HGP明朝E" panose="02020900000000000000" pitchFamily="18" charset="-128"/>
                <a:ea typeface="HGP明朝E" panose="02020900000000000000" pitchFamily="18" charset="-128"/>
              </a:rPr>
              <a:t>情報パック</a:t>
            </a:r>
            <a:r>
              <a:rPr kumimoji="1" lang="en-US" altLang="ja-JP" dirty="0">
                <a:latin typeface="HGP明朝E" panose="02020900000000000000" pitchFamily="18" charset="-128"/>
                <a:ea typeface="HGP明朝E" panose="02020900000000000000" pitchFamily="18" charset="-128"/>
              </a:rPr>
              <a:t>12</a:t>
            </a:r>
            <a:r>
              <a:rPr kumimoji="1" lang="ja-JP" altLang="en-US" dirty="0">
                <a:latin typeface="HGP明朝E" panose="02020900000000000000" pitchFamily="18" charset="-128"/>
                <a:ea typeface="HGP明朝E" panose="02020900000000000000" pitchFamily="18" charset="-128"/>
              </a:rPr>
              <a:t>月号</a:t>
            </a:r>
            <a:endParaRPr kumimoji="1" lang="en-US" altLang="ja-JP" dirty="0">
              <a:latin typeface="HGP明朝E" panose="02020900000000000000" pitchFamily="18" charset="-128"/>
              <a:ea typeface="HGP明朝E" panose="02020900000000000000" pitchFamily="18" charset="-128"/>
            </a:endParaRPr>
          </a:p>
          <a:p>
            <a:endParaRPr kumimoji="1"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731471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9D4EA6-E871-4BDB-BDA8-6556ED2B3F9A}"/>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今後の日韓関係</a:t>
            </a:r>
          </a:p>
        </p:txBody>
      </p:sp>
      <p:sp>
        <p:nvSpPr>
          <p:cNvPr id="3" name="コンテンツ プレースホルダー 2">
            <a:extLst>
              <a:ext uri="{FF2B5EF4-FFF2-40B4-BE49-F238E27FC236}">
                <a16:creationId xmlns:a16="http://schemas.microsoft.com/office/drawing/2014/main" id="{19A36AFB-39E7-4C9B-A55B-ADE6AB693E83}"/>
              </a:ext>
            </a:extLst>
          </p:cNvPr>
          <p:cNvSpPr>
            <a:spLocks noGrp="1"/>
          </p:cNvSpPr>
          <p:nvPr>
            <p:ph idx="1"/>
          </p:nvPr>
        </p:nvSpPr>
        <p:spPr>
          <a:xfrm>
            <a:off x="838199" y="1598507"/>
            <a:ext cx="10959549" cy="4578456"/>
          </a:xfrm>
        </p:spPr>
        <p:txBody>
          <a:bodyPr>
            <a:normAutofit fontScale="92500" lnSpcReduction="10000"/>
          </a:bodyPr>
          <a:lstStyle/>
          <a:p>
            <a:pPr>
              <a:lnSpc>
                <a:spcPct val="110000"/>
              </a:lnSpc>
            </a:pPr>
            <a:r>
              <a:rPr lang="ja-JP" altLang="ja-JP" dirty="0">
                <a:latin typeface="HGP明朝E" panose="02020900000000000000" pitchFamily="18" charset="-128"/>
                <a:ea typeface="HGP明朝E" panose="02020900000000000000" pitchFamily="18" charset="-128"/>
              </a:rPr>
              <a:t>日韓両政府の決断が、関係改善につながっていくか否か</a:t>
            </a:r>
            <a:r>
              <a:rPr lang="ja-JP" altLang="en-US" dirty="0">
                <a:latin typeface="HGP明朝E" panose="02020900000000000000" pitchFamily="18" charset="-128"/>
                <a:ea typeface="HGP明朝E" panose="02020900000000000000" pitchFamily="18" charset="-128"/>
              </a:rPr>
              <a:t>は・・・</a:t>
            </a:r>
            <a:endParaRPr lang="ja-JP" altLang="ja-JP" dirty="0">
              <a:latin typeface="HGP明朝E" panose="02020900000000000000" pitchFamily="18" charset="-128"/>
              <a:ea typeface="HGP明朝E" panose="02020900000000000000" pitchFamily="18" charset="-128"/>
            </a:endParaRPr>
          </a:p>
          <a:p>
            <a:pPr marL="0" indent="0">
              <a:lnSpc>
                <a:spcPct val="110000"/>
              </a:lnSpc>
              <a:buNone/>
            </a:pPr>
            <a:r>
              <a:rPr lang="ja-JP" altLang="en-US" dirty="0">
                <a:latin typeface="HGP明朝E" panose="02020900000000000000" pitchFamily="18" charset="-128"/>
                <a:ea typeface="HGP明朝E" panose="02020900000000000000" pitchFamily="18" charset="-128"/>
              </a:rPr>
              <a:t>　</a:t>
            </a:r>
            <a:r>
              <a:rPr lang="ja-JP" altLang="ja-JP" dirty="0">
                <a:latin typeface="HGP明朝E" panose="02020900000000000000" pitchFamily="18" charset="-128"/>
                <a:ea typeface="HGP明朝E" panose="02020900000000000000" pitchFamily="18" charset="-128"/>
              </a:rPr>
              <a:t>元徴用工訴訟問題での進展が不可欠で</a:t>
            </a:r>
            <a:r>
              <a:rPr lang="ja-JP" altLang="ja-JP" dirty="0">
                <a:solidFill>
                  <a:srgbClr val="FF0000"/>
                </a:solidFill>
                <a:latin typeface="HGP明朝E" panose="02020900000000000000" pitchFamily="18" charset="-128"/>
                <a:ea typeface="HGP明朝E" panose="02020900000000000000" pitchFamily="18" charset="-128"/>
              </a:rPr>
              <a:t>予断を許さない</a:t>
            </a:r>
            <a:endParaRPr kumimoji="1" lang="en-US" altLang="ja-JP" dirty="0">
              <a:solidFill>
                <a:srgbClr val="FF0000"/>
              </a:solidFill>
              <a:latin typeface="HGP明朝E" panose="02020900000000000000" pitchFamily="18" charset="-128"/>
              <a:ea typeface="HGP明朝E" panose="02020900000000000000" pitchFamily="18" charset="-128"/>
            </a:endParaRPr>
          </a:p>
          <a:p>
            <a:pPr>
              <a:lnSpc>
                <a:spcPct val="110000"/>
              </a:lnSpc>
            </a:pPr>
            <a:r>
              <a:rPr lang="ja-JP" altLang="ja-JP" dirty="0">
                <a:latin typeface="HGP明朝E" panose="02020900000000000000" pitchFamily="18" charset="-128"/>
                <a:ea typeface="HGP明朝E" panose="02020900000000000000" pitchFamily="18" charset="-128"/>
              </a:rPr>
              <a:t>日本政府が注目しているもの　</a:t>
            </a:r>
            <a:endParaRPr lang="en-US" altLang="ja-JP" dirty="0">
              <a:latin typeface="HGP明朝E" panose="02020900000000000000" pitchFamily="18" charset="-128"/>
              <a:ea typeface="HGP明朝E" panose="02020900000000000000" pitchFamily="18" charset="-128"/>
            </a:endParaRPr>
          </a:p>
          <a:p>
            <a:pPr lvl="1">
              <a:lnSpc>
                <a:spcPct val="110000"/>
              </a:lnSpc>
            </a:pPr>
            <a:r>
              <a:rPr lang="ja-JP" altLang="ja-JP" dirty="0">
                <a:latin typeface="HGP明朝E" panose="02020900000000000000" pitchFamily="18" charset="-128"/>
                <a:ea typeface="HGP明朝E" panose="02020900000000000000" pitchFamily="18" charset="-128"/>
              </a:rPr>
              <a:t>文喜相国会議長が</a:t>
            </a:r>
            <a:r>
              <a:rPr lang="en-US" altLang="ja-JP" dirty="0">
                <a:latin typeface="HGP明朝E" panose="02020900000000000000" pitchFamily="18" charset="-128"/>
                <a:ea typeface="HGP明朝E" panose="02020900000000000000" pitchFamily="18" charset="-128"/>
              </a:rPr>
              <a:t>11</a:t>
            </a:r>
            <a:r>
              <a:rPr lang="ja-JP" altLang="ja-JP" dirty="0">
                <a:latin typeface="HGP明朝E" panose="02020900000000000000" pitchFamily="18" charset="-128"/>
                <a:ea typeface="HGP明朝E" panose="02020900000000000000" pitchFamily="18" charset="-128"/>
              </a:rPr>
              <a:t>月</a:t>
            </a:r>
            <a:r>
              <a:rPr lang="en-US" altLang="ja-JP" dirty="0">
                <a:latin typeface="HGP明朝E" panose="02020900000000000000" pitchFamily="18" charset="-128"/>
                <a:ea typeface="HGP明朝E" panose="02020900000000000000" pitchFamily="18" charset="-128"/>
              </a:rPr>
              <a:t>5</a:t>
            </a:r>
            <a:r>
              <a:rPr lang="ja-JP" altLang="ja-JP" dirty="0">
                <a:latin typeface="HGP明朝E" panose="02020900000000000000" pitchFamily="18" charset="-128"/>
                <a:ea typeface="HGP明朝E" panose="02020900000000000000" pitchFamily="18" charset="-128"/>
              </a:rPr>
              <a:t>日提示した解決案</a:t>
            </a:r>
            <a:endParaRPr lang="en-US" altLang="ja-JP" dirty="0">
              <a:latin typeface="HGP明朝E" panose="02020900000000000000" pitchFamily="18" charset="-128"/>
              <a:ea typeface="HGP明朝E" panose="02020900000000000000" pitchFamily="18" charset="-128"/>
            </a:endParaRPr>
          </a:p>
          <a:p>
            <a:pPr marL="914400" lvl="2" indent="0">
              <a:lnSpc>
                <a:spcPct val="110000"/>
              </a:lnSpc>
              <a:buNone/>
            </a:pPr>
            <a:r>
              <a:rPr lang="ja-JP" altLang="en-US" dirty="0">
                <a:latin typeface="HGP明朝E" panose="02020900000000000000" pitchFamily="18" charset="-128"/>
                <a:ea typeface="HGP明朝E" panose="02020900000000000000" pitchFamily="18" charset="-128"/>
              </a:rPr>
              <a:t>①</a:t>
            </a:r>
            <a:r>
              <a:rPr lang="ja-JP" altLang="ja-JP" dirty="0">
                <a:latin typeface="HGP明朝E" panose="02020900000000000000" pitchFamily="18" charset="-128"/>
                <a:ea typeface="HGP明朝E" panose="02020900000000000000" pitchFamily="18" charset="-128"/>
              </a:rPr>
              <a:t>元徴用工らへの慰謝料を基金で賄う</a:t>
            </a:r>
          </a:p>
          <a:p>
            <a:pPr marL="914400" lvl="2" indent="0">
              <a:lnSpc>
                <a:spcPct val="110000"/>
              </a:lnSpc>
              <a:buNone/>
            </a:pPr>
            <a:r>
              <a:rPr lang="ja-JP" altLang="en-US" dirty="0">
                <a:latin typeface="HGP明朝E" panose="02020900000000000000" pitchFamily="18" charset="-128"/>
                <a:ea typeface="HGP明朝E" panose="02020900000000000000" pitchFamily="18" charset="-128"/>
              </a:rPr>
              <a:t>②</a:t>
            </a:r>
            <a:r>
              <a:rPr lang="ja-JP" altLang="ja-JP" dirty="0">
                <a:latin typeface="HGP明朝E" panose="02020900000000000000" pitchFamily="18" charset="-128"/>
                <a:ea typeface="HGP明朝E" panose="02020900000000000000" pitchFamily="18" charset="-128"/>
              </a:rPr>
              <a:t>基金の財源</a:t>
            </a:r>
            <a:r>
              <a:rPr lang="ja-JP" altLang="en-US" dirty="0">
                <a:latin typeface="HGP明朝E" panose="02020900000000000000" pitchFamily="18" charset="-128"/>
                <a:ea typeface="HGP明朝E" panose="02020900000000000000" pitchFamily="18" charset="-128"/>
              </a:rPr>
              <a:t>：</a:t>
            </a:r>
            <a:r>
              <a:rPr lang="ja-JP" altLang="ja-JP" dirty="0">
                <a:latin typeface="HGP明朝E" panose="02020900000000000000" pitchFamily="18" charset="-128"/>
                <a:ea typeface="HGP明朝E" panose="02020900000000000000" pitchFamily="18" charset="-128"/>
              </a:rPr>
              <a:t>日韓の企業が「自発的」に支払う寄付金や両国の民間募金によってねん出</a:t>
            </a:r>
          </a:p>
          <a:p>
            <a:pPr marL="914400" lvl="2" indent="0">
              <a:lnSpc>
                <a:spcPct val="110000"/>
              </a:lnSpc>
              <a:buNone/>
            </a:pPr>
            <a:r>
              <a:rPr lang="ja-JP" altLang="en-US" dirty="0">
                <a:latin typeface="HGP明朝E" panose="02020900000000000000" pitchFamily="18" charset="-128"/>
                <a:ea typeface="HGP明朝E" panose="02020900000000000000" pitchFamily="18" charset="-128"/>
              </a:rPr>
              <a:t>③</a:t>
            </a:r>
            <a:r>
              <a:rPr lang="ja-JP" altLang="ja-JP" dirty="0">
                <a:latin typeface="HGP明朝E" panose="02020900000000000000" pitchFamily="18" charset="-128"/>
                <a:ea typeface="HGP明朝E" panose="02020900000000000000" pitchFamily="18" charset="-128"/>
              </a:rPr>
              <a:t>基金を運営する財団に韓国政府が出資するほか、</a:t>
            </a:r>
            <a:r>
              <a:rPr lang="en-US" altLang="ja-JP" dirty="0">
                <a:latin typeface="HGP明朝E" panose="02020900000000000000" pitchFamily="18" charset="-128"/>
                <a:ea typeface="HGP明朝E" panose="02020900000000000000" pitchFamily="18" charset="-128"/>
              </a:rPr>
              <a:t>15</a:t>
            </a:r>
            <a:r>
              <a:rPr lang="ja-JP" altLang="ja-JP" dirty="0">
                <a:latin typeface="HGP明朝E" panose="02020900000000000000" pitchFamily="18" charset="-128"/>
                <a:ea typeface="HGP明朝E" panose="02020900000000000000" pitchFamily="18" charset="-128"/>
              </a:rPr>
              <a:t>年末の慰安婦合意に基づいて日本政府が「和解・癒し財団」（今年</a:t>
            </a:r>
            <a:r>
              <a:rPr lang="en-US" altLang="ja-JP" dirty="0">
                <a:latin typeface="HGP明朝E" panose="02020900000000000000" pitchFamily="18" charset="-128"/>
                <a:ea typeface="HGP明朝E" panose="02020900000000000000" pitchFamily="18" charset="-128"/>
              </a:rPr>
              <a:t>7</a:t>
            </a:r>
            <a:r>
              <a:rPr lang="ja-JP" altLang="ja-JP" dirty="0">
                <a:latin typeface="HGP明朝E" panose="02020900000000000000" pitchFamily="18" charset="-128"/>
                <a:ea typeface="HGP明朝E" panose="02020900000000000000" pitchFamily="18" charset="-128"/>
              </a:rPr>
              <a:t>月に解散）に出資した</a:t>
            </a:r>
            <a:r>
              <a:rPr lang="en-US" altLang="ja-JP" dirty="0">
                <a:latin typeface="HGP明朝E" panose="02020900000000000000" pitchFamily="18" charset="-128"/>
                <a:ea typeface="HGP明朝E" panose="02020900000000000000" pitchFamily="18" charset="-128"/>
              </a:rPr>
              <a:t>10</a:t>
            </a:r>
            <a:r>
              <a:rPr lang="ja-JP" altLang="ja-JP" dirty="0">
                <a:latin typeface="HGP明朝E" panose="02020900000000000000" pitchFamily="18" charset="-128"/>
                <a:ea typeface="HGP明朝E" panose="02020900000000000000" pitchFamily="18" charset="-128"/>
              </a:rPr>
              <a:t>億円の残金約</a:t>
            </a:r>
            <a:r>
              <a:rPr lang="en-US" altLang="ja-JP" dirty="0">
                <a:latin typeface="HGP明朝E" panose="02020900000000000000" pitchFamily="18" charset="-128"/>
                <a:ea typeface="HGP明朝E" panose="02020900000000000000" pitchFamily="18" charset="-128"/>
              </a:rPr>
              <a:t>5</a:t>
            </a:r>
            <a:r>
              <a:rPr lang="ja-JP" altLang="ja-JP" dirty="0">
                <a:latin typeface="HGP明朝E" panose="02020900000000000000" pitchFamily="18" charset="-128"/>
                <a:ea typeface="HGP明朝E" panose="02020900000000000000" pitchFamily="18" charset="-128"/>
              </a:rPr>
              <a:t>億</a:t>
            </a:r>
            <a:r>
              <a:rPr lang="en-US" altLang="ja-JP" dirty="0">
                <a:latin typeface="HGP明朝E" panose="02020900000000000000" pitchFamily="18" charset="-128"/>
                <a:ea typeface="HGP明朝E" panose="02020900000000000000" pitchFamily="18" charset="-128"/>
              </a:rPr>
              <a:t>5000</a:t>
            </a:r>
            <a:r>
              <a:rPr lang="ja-JP" altLang="ja-JP" dirty="0">
                <a:latin typeface="HGP明朝E" panose="02020900000000000000" pitchFamily="18" charset="-128"/>
                <a:ea typeface="HGP明朝E" panose="02020900000000000000" pitchFamily="18" charset="-128"/>
              </a:rPr>
              <a:t>万円も加える</a:t>
            </a:r>
          </a:p>
          <a:p>
            <a:pPr marL="914400" lvl="2" indent="0">
              <a:lnSpc>
                <a:spcPct val="110000"/>
              </a:lnSpc>
              <a:buNone/>
            </a:pPr>
            <a:r>
              <a:rPr lang="ja-JP" altLang="en-US" dirty="0">
                <a:latin typeface="HGP明朝E" panose="02020900000000000000" pitchFamily="18" charset="-128"/>
                <a:ea typeface="HGP明朝E" panose="02020900000000000000" pitchFamily="18" charset="-128"/>
              </a:rPr>
              <a:t>④</a:t>
            </a:r>
            <a:r>
              <a:rPr lang="ja-JP" altLang="ja-JP" dirty="0">
                <a:latin typeface="HGP明朝E" panose="02020900000000000000" pitchFamily="18" charset="-128"/>
                <a:ea typeface="HGP明朝E" panose="02020900000000000000" pitchFamily="18" charset="-128"/>
              </a:rPr>
              <a:t>日本企業の自発性を前提　日本政府の立場とも接点がある</a:t>
            </a:r>
          </a:p>
          <a:p>
            <a:pPr marL="0" indent="0">
              <a:lnSpc>
                <a:spcPct val="110000"/>
              </a:lnSpc>
              <a:buNone/>
            </a:pPr>
            <a:r>
              <a:rPr lang="en-US" altLang="ja-JP" dirty="0">
                <a:latin typeface="HGP明朝E" panose="02020900000000000000" pitchFamily="18" charset="-128"/>
                <a:ea typeface="HGP明朝E" panose="02020900000000000000" pitchFamily="18" charset="-128"/>
              </a:rPr>
              <a:t>※</a:t>
            </a:r>
            <a:r>
              <a:rPr lang="ja-JP" altLang="ja-JP" dirty="0">
                <a:latin typeface="HGP明朝E" panose="02020900000000000000" pitchFamily="18" charset="-128"/>
                <a:ea typeface="HGP明朝E" panose="02020900000000000000" pitchFamily="18" charset="-128"/>
              </a:rPr>
              <a:t>韓国の原告団の一部</a:t>
            </a:r>
            <a:r>
              <a:rPr lang="ja-JP" altLang="en-US" dirty="0">
                <a:latin typeface="HGP明朝E" panose="02020900000000000000" pitchFamily="18" charset="-128"/>
                <a:ea typeface="HGP明朝E" panose="02020900000000000000" pitchFamily="18" charset="-128"/>
              </a:rPr>
              <a:t>は、</a:t>
            </a:r>
            <a:r>
              <a:rPr lang="ja-JP" altLang="ja-JP" dirty="0">
                <a:latin typeface="HGP明朝E" panose="02020900000000000000" pitchFamily="18" charset="-128"/>
                <a:ea typeface="HGP明朝E" panose="02020900000000000000" pitchFamily="18" charset="-128"/>
              </a:rPr>
              <a:t>慰謝料が賠償金ではなく、謝罪がないため受け入れられないとの立場を表明</a:t>
            </a:r>
            <a:r>
              <a:rPr lang="ja-JP" altLang="en-US" dirty="0">
                <a:latin typeface="HGP明朝E" panose="02020900000000000000" pitchFamily="18" charset="-128"/>
                <a:ea typeface="HGP明朝E" panose="02020900000000000000" pitchFamily="18" charset="-128"/>
              </a:rPr>
              <a:t>。</a:t>
            </a:r>
            <a:endParaRPr lang="ja-JP" altLang="ja-JP" dirty="0">
              <a:latin typeface="HGP明朝E" panose="02020900000000000000" pitchFamily="18" charset="-128"/>
              <a:ea typeface="HGP明朝E" panose="02020900000000000000" pitchFamily="18" charset="-128"/>
            </a:endParaRPr>
          </a:p>
          <a:p>
            <a:pPr>
              <a:lnSpc>
                <a:spcPct val="110000"/>
              </a:lnSpc>
            </a:pPr>
            <a:endParaRPr lang="en-US" altLang="ja-JP"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587352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F2092B-BF2B-408A-BBCB-60DA31ACAF8D}"/>
              </a:ext>
            </a:extLst>
          </p:cNvPr>
          <p:cNvSpPr>
            <a:spLocks noGrp="1"/>
          </p:cNvSpPr>
          <p:nvPr>
            <p:ph type="title"/>
          </p:nvPr>
        </p:nvSpPr>
        <p:spPr/>
        <p:txBody>
          <a:bodyPr/>
          <a:lstStyle/>
          <a:p>
            <a:r>
              <a:rPr kumimoji="1" lang="ja-JP" altLang="en-US" dirty="0">
                <a:latin typeface="HG明朝E" panose="02020909000000000000" pitchFamily="17" charset="-128"/>
                <a:ea typeface="HG明朝E" panose="02020909000000000000" pitchFamily="17" charset="-128"/>
              </a:rPr>
              <a:t>日韓首脳会談へ調整</a:t>
            </a:r>
          </a:p>
        </p:txBody>
      </p:sp>
      <p:sp>
        <p:nvSpPr>
          <p:cNvPr id="3" name="コンテンツ プレースホルダー 2">
            <a:extLst>
              <a:ext uri="{FF2B5EF4-FFF2-40B4-BE49-F238E27FC236}">
                <a16:creationId xmlns:a16="http://schemas.microsoft.com/office/drawing/2014/main" id="{F300CA47-9078-4FD6-9E34-2B42B8A9D724}"/>
              </a:ext>
            </a:extLst>
          </p:cNvPr>
          <p:cNvSpPr>
            <a:spLocks noGrp="1"/>
          </p:cNvSpPr>
          <p:nvPr>
            <p:ph idx="1"/>
          </p:nvPr>
        </p:nvSpPr>
        <p:spPr/>
        <p:txBody>
          <a:bodyPr>
            <a:normAutofit/>
          </a:bodyPr>
          <a:lstStyle/>
          <a:p>
            <a:pPr marL="0" indent="0">
              <a:buNone/>
            </a:pPr>
            <a:r>
              <a:rPr lang="ja-JP" altLang="en-US" sz="3200" dirty="0">
                <a:latin typeface="HG明朝E" panose="02020909000000000000" pitchFamily="17" charset="-128"/>
                <a:ea typeface="HG明朝E" panose="02020909000000000000" pitchFamily="17" charset="-128"/>
              </a:rPr>
              <a:t>北京で、日中韓首脳会談を開催</a:t>
            </a:r>
            <a:endParaRPr lang="en-US" altLang="ja-JP" sz="3200" dirty="0">
              <a:latin typeface="HG明朝E" panose="02020909000000000000" pitchFamily="17" charset="-128"/>
              <a:ea typeface="HG明朝E" panose="02020909000000000000" pitchFamily="17" charset="-128"/>
            </a:endParaRPr>
          </a:p>
          <a:p>
            <a:pPr lvl="1"/>
            <a:r>
              <a:rPr lang="en-US" altLang="ja-JP" sz="2800" dirty="0">
                <a:latin typeface="HG明朝E" panose="02020909000000000000" pitchFamily="17" charset="-128"/>
                <a:ea typeface="HG明朝E" panose="02020909000000000000" pitchFamily="17" charset="-128"/>
              </a:rPr>
              <a:t>12</a:t>
            </a:r>
            <a:r>
              <a:rPr lang="ja-JP" altLang="en-US" sz="2800" dirty="0">
                <a:latin typeface="HG明朝E" panose="02020909000000000000" pitchFamily="17" charset="-128"/>
                <a:ea typeface="HG明朝E" panose="02020909000000000000" pitchFamily="17" charset="-128"/>
              </a:rPr>
              <a:t>月</a:t>
            </a:r>
            <a:r>
              <a:rPr lang="en-US" altLang="ja-JP" sz="2800" dirty="0">
                <a:latin typeface="HG明朝E" panose="02020909000000000000" pitchFamily="17" charset="-128"/>
                <a:ea typeface="HG明朝E" panose="02020909000000000000" pitchFamily="17" charset="-128"/>
              </a:rPr>
              <a:t>23</a:t>
            </a:r>
            <a:r>
              <a:rPr lang="ja-JP" altLang="en-US" sz="2800" dirty="0">
                <a:latin typeface="HG明朝E" panose="02020909000000000000" pitchFamily="17" charset="-128"/>
                <a:ea typeface="HG明朝E" panose="02020909000000000000" pitchFamily="17" charset="-128"/>
              </a:rPr>
              <a:t>日～</a:t>
            </a:r>
            <a:r>
              <a:rPr lang="en-US" altLang="ja-JP" sz="2800" dirty="0">
                <a:latin typeface="HG明朝E" panose="02020909000000000000" pitchFamily="17" charset="-128"/>
                <a:ea typeface="HG明朝E" panose="02020909000000000000" pitchFamily="17" charset="-128"/>
              </a:rPr>
              <a:t>25</a:t>
            </a:r>
            <a:r>
              <a:rPr lang="ja-JP" altLang="en-US" sz="2800" dirty="0">
                <a:latin typeface="HG明朝E" panose="02020909000000000000" pitchFamily="17" charset="-128"/>
                <a:ea typeface="HG明朝E" panose="02020909000000000000" pitchFamily="17" charset="-128"/>
              </a:rPr>
              <a:t>日</a:t>
            </a:r>
            <a:endParaRPr lang="en-US" altLang="ja-JP" sz="2800" dirty="0">
              <a:latin typeface="HG明朝E" panose="02020909000000000000" pitchFamily="17" charset="-128"/>
              <a:ea typeface="HG明朝E" panose="02020909000000000000" pitchFamily="17" charset="-128"/>
            </a:endParaRPr>
          </a:p>
          <a:p>
            <a:endParaRPr lang="en-US" altLang="ja-JP" sz="3200" dirty="0">
              <a:latin typeface="HG明朝E" panose="02020909000000000000" pitchFamily="17" charset="-128"/>
              <a:ea typeface="HG明朝E" panose="02020909000000000000" pitchFamily="17" charset="-128"/>
            </a:endParaRPr>
          </a:p>
          <a:p>
            <a:r>
              <a:rPr kumimoji="1" lang="ja-JP" altLang="en-US" sz="3200" dirty="0">
                <a:latin typeface="HG明朝E" panose="02020909000000000000" pitchFamily="17" charset="-128"/>
                <a:ea typeface="HG明朝E" panose="02020909000000000000" pitchFamily="17" charset="-128"/>
              </a:rPr>
              <a:t>日韓首脳会談実現で調整へ</a:t>
            </a:r>
            <a:endParaRPr kumimoji="1" lang="en-US" altLang="ja-JP" sz="3200" dirty="0">
              <a:latin typeface="HG明朝E" panose="02020909000000000000" pitchFamily="17" charset="-128"/>
              <a:ea typeface="HG明朝E" panose="02020909000000000000" pitchFamily="17" charset="-128"/>
            </a:endParaRPr>
          </a:p>
          <a:p>
            <a:pPr lvl="1"/>
            <a:r>
              <a:rPr lang="en-US" altLang="ja-JP" sz="2800" dirty="0">
                <a:latin typeface="HG明朝E" panose="02020909000000000000" pitchFamily="17" charset="-128"/>
                <a:ea typeface="HG明朝E" panose="02020909000000000000" pitchFamily="17" charset="-128"/>
              </a:rPr>
              <a:t>12</a:t>
            </a:r>
            <a:r>
              <a:rPr lang="ja-JP" altLang="en-US" sz="2800" dirty="0">
                <a:latin typeface="HG明朝E" panose="02020909000000000000" pitchFamily="17" charset="-128"/>
                <a:ea typeface="HG明朝E" panose="02020909000000000000" pitchFamily="17" charset="-128"/>
              </a:rPr>
              <a:t>月</a:t>
            </a:r>
            <a:r>
              <a:rPr lang="en-US" altLang="ja-JP" sz="2800" dirty="0">
                <a:latin typeface="HG明朝E" panose="02020909000000000000" pitchFamily="17" charset="-128"/>
                <a:ea typeface="HG明朝E" panose="02020909000000000000" pitchFamily="17" charset="-128"/>
              </a:rPr>
              <a:t>24</a:t>
            </a:r>
            <a:r>
              <a:rPr lang="ja-JP" altLang="en-US" sz="2800" dirty="0">
                <a:latin typeface="HG明朝E" panose="02020909000000000000" pitchFamily="17" charset="-128"/>
                <a:ea typeface="HG明朝E" panose="02020909000000000000" pitchFamily="17" charset="-128"/>
              </a:rPr>
              <a:t>日予定</a:t>
            </a:r>
            <a:endParaRPr kumimoji="1" lang="ja-JP" altLang="en-US" sz="2800" dirty="0">
              <a:latin typeface="HG明朝E" panose="02020909000000000000" pitchFamily="17" charset="-128"/>
              <a:ea typeface="HG明朝E" panose="02020909000000000000" pitchFamily="17" charset="-128"/>
            </a:endParaRPr>
          </a:p>
        </p:txBody>
      </p:sp>
      <p:pic>
        <p:nvPicPr>
          <p:cNvPr id="4" name="図 3">
            <a:extLst>
              <a:ext uri="{FF2B5EF4-FFF2-40B4-BE49-F238E27FC236}">
                <a16:creationId xmlns:a16="http://schemas.microsoft.com/office/drawing/2014/main" id="{D84E0853-C545-4753-948D-B0772711C9E7}"/>
              </a:ext>
            </a:extLst>
          </p:cNvPr>
          <p:cNvPicPr>
            <a:picLocks noChangeAspect="1"/>
          </p:cNvPicPr>
          <p:nvPr/>
        </p:nvPicPr>
        <p:blipFill>
          <a:blip r:embed="rId2"/>
          <a:stretch>
            <a:fillRect/>
          </a:stretch>
        </p:blipFill>
        <p:spPr>
          <a:xfrm>
            <a:off x="6720733" y="1825625"/>
            <a:ext cx="4495907" cy="4995452"/>
          </a:xfrm>
          <a:prstGeom prst="rect">
            <a:avLst/>
          </a:prstGeom>
        </p:spPr>
      </p:pic>
    </p:spTree>
    <p:extLst>
      <p:ext uri="{BB962C8B-B14F-4D97-AF65-F5344CB8AC3E}">
        <p14:creationId xmlns:p14="http://schemas.microsoft.com/office/powerpoint/2010/main" val="3649445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3C7436-76C2-4C69-A191-DBD7040708D4}"/>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韓国政府　</a:t>
            </a:r>
            <a:r>
              <a:rPr kumimoji="1" lang="en-US" altLang="ja-JP" dirty="0">
                <a:latin typeface="HGP明朝E" panose="02020900000000000000" pitchFamily="18" charset="-128"/>
                <a:ea typeface="HGP明朝E" panose="02020900000000000000" pitchFamily="18" charset="-128"/>
              </a:rPr>
              <a:t>11</a:t>
            </a:r>
            <a:r>
              <a:rPr kumimoji="1" lang="ja-JP" altLang="en-US" dirty="0">
                <a:latin typeface="HGP明朝E" panose="02020900000000000000" pitchFamily="18" charset="-128"/>
                <a:ea typeface="HGP明朝E" panose="02020900000000000000" pitchFamily="18" charset="-128"/>
              </a:rPr>
              <a:t>月</a:t>
            </a:r>
            <a:r>
              <a:rPr kumimoji="1" lang="en-US" altLang="ja-JP" dirty="0">
                <a:latin typeface="HGP明朝E" panose="02020900000000000000" pitchFamily="18" charset="-128"/>
                <a:ea typeface="HGP明朝E" panose="02020900000000000000" pitchFamily="18" charset="-128"/>
              </a:rPr>
              <a:t>22</a:t>
            </a:r>
            <a:r>
              <a:rPr kumimoji="1" lang="ja-JP" altLang="en-US" dirty="0">
                <a:latin typeface="HGP明朝E" panose="02020900000000000000" pitchFamily="18" charset="-128"/>
                <a:ea typeface="HGP明朝E" panose="02020900000000000000" pitchFamily="18" charset="-128"/>
              </a:rPr>
              <a:t>日</a:t>
            </a:r>
          </a:p>
        </p:txBody>
      </p:sp>
      <p:sp>
        <p:nvSpPr>
          <p:cNvPr id="3" name="コンテンツ プレースホルダー 2">
            <a:extLst>
              <a:ext uri="{FF2B5EF4-FFF2-40B4-BE49-F238E27FC236}">
                <a16:creationId xmlns:a16="http://schemas.microsoft.com/office/drawing/2014/main" id="{0EA0000F-19EB-41AD-A725-299ABB82986C}"/>
              </a:ext>
            </a:extLst>
          </p:cNvPr>
          <p:cNvSpPr>
            <a:spLocks noGrp="1"/>
          </p:cNvSpPr>
          <p:nvPr>
            <p:ph idx="1"/>
          </p:nvPr>
        </p:nvSpPr>
        <p:spPr/>
        <p:txBody>
          <a:bodyPr/>
          <a:lstStyle/>
          <a:p>
            <a:r>
              <a:rPr lang="en-US" altLang="ja-JP" dirty="0">
                <a:latin typeface="HGP明朝E" panose="02020900000000000000" pitchFamily="18" charset="-128"/>
                <a:ea typeface="HGP明朝E" panose="02020900000000000000" pitchFamily="18" charset="-128"/>
              </a:rPr>
              <a:t>GSOMIA</a:t>
            </a:r>
            <a:r>
              <a:rPr lang="ja-JP" altLang="en-US" dirty="0">
                <a:latin typeface="HGP明朝E" panose="02020900000000000000" pitchFamily="18" charset="-128"/>
                <a:ea typeface="HGP明朝E" panose="02020900000000000000" pitchFamily="18" charset="-128"/>
              </a:rPr>
              <a:t>（軍事情報包括保護協定）</a:t>
            </a:r>
            <a:r>
              <a:rPr lang="ja-JP" altLang="ja-JP" dirty="0">
                <a:latin typeface="HGP明朝E" panose="02020900000000000000" pitchFamily="18" charset="-128"/>
                <a:ea typeface="HGP明朝E" panose="02020900000000000000" pitchFamily="18" charset="-128"/>
              </a:rPr>
              <a:t>に</a:t>
            </a:r>
            <a:endParaRPr lang="en-US" altLang="ja-JP" dirty="0">
              <a:latin typeface="HGP明朝E" panose="02020900000000000000" pitchFamily="18" charset="-128"/>
              <a:ea typeface="HGP明朝E" panose="02020900000000000000" pitchFamily="18" charset="-128"/>
            </a:endParaRPr>
          </a:p>
          <a:p>
            <a:pPr marL="0" indent="0">
              <a:buNone/>
            </a:pPr>
            <a:r>
              <a:rPr lang="ja-JP" altLang="en-US" dirty="0">
                <a:latin typeface="HGP明朝E" panose="02020900000000000000" pitchFamily="18" charset="-128"/>
                <a:ea typeface="HGP明朝E" panose="02020900000000000000" pitchFamily="18" charset="-128"/>
              </a:rPr>
              <a:t>　</a:t>
            </a:r>
            <a:r>
              <a:rPr lang="ja-JP" altLang="ja-JP" dirty="0">
                <a:latin typeface="HGP明朝E" panose="02020900000000000000" pitchFamily="18" charset="-128"/>
                <a:ea typeface="HGP明朝E" panose="02020900000000000000" pitchFamily="18" charset="-128"/>
              </a:rPr>
              <a:t>ついて</a:t>
            </a:r>
            <a:r>
              <a:rPr lang="ja-JP" altLang="en-US" dirty="0">
                <a:latin typeface="HGP明朝E" panose="02020900000000000000" pitchFamily="18" charset="-128"/>
                <a:ea typeface="HGP明朝E" panose="02020900000000000000" pitchFamily="18" charset="-128"/>
              </a:rPr>
              <a:t>失効</a:t>
            </a:r>
            <a:r>
              <a:rPr lang="ja-JP" altLang="ja-JP" dirty="0">
                <a:latin typeface="HGP明朝E" panose="02020900000000000000" pitchFamily="18" charset="-128"/>
                <a:ea typeface="HGP明朝E" panose="02020900000000000000" pitchFamily="18" charset="-128"/>
              </a:rPr>
              <a:t>回避を決定</a:t>
            </a:r>
            <a:endParaRPr lang="en-US" altLang="ja-JP" dirty="0">
              <a:latin typeface="HGP明朝E" panose="02020900000000000000" pitchFamily="18" charset="-128"/>
              <a:ea typeface="HGP明朝E" panose="02020900000000000000" pitchFamily="18" charset="-128"/>
            </a:endParaRPr>
          </a:p>
          <a:p>
            <a:pPr marL="0" indent="0">
              <a:buNone/>
            </a:pPr>
            <a:r>
              <a:rPr lang="ja-JP" altLang="en-US" dirty="0">
                <a:latin typeface="HGP明朝E" panose="02020900000000000000" pitchFamily="18" charset="-128"/>
                <a:ea typeface="HGP明朝E" panose="02020900000000000000" pitchFamily="18" charset="-128"/>
              </a:rPr>
              <a:t>　</a:t>
            </a:r>
            <a:r>
              <a:rPr lang="ja-JP" altLang="ja-JP" dirty="0">
                <a:latin typeface="HGP明朝E" panose="02020900000000000000" pitchFamily="18" charset="-128"/>
                <a:ea typeface="HGP明朝E" panose="02020900000000000000" pitchFamily="18" charset="-128"/>
              </a:rPr>
              <a:t>内容は韓国政府から日本政府伝えられた</a:t>
            </a:r>
            <a:endParaRPr lang="en-US" altLang="ja-JP" dirty="0">
              <a:latin typeface="HGP明朝E" panose="02020900000000000000" pitchFamily="18" charset="-128"/>
              <a:ea typeface="HGP明朝E" panose="02020900000000000000" pitchFamily="18" charset="-128"/>
            </a:endParaRPr>
          </a:p>
          <a:p>
            <a:pPr marL="0" indent="0">
              <a:buNone/>
            </a:pPr>
            <a:endParaRPr lang="ja-JP" altLang="ja-JP" dirty="0">
              <a:latin typeface="HGP明朝E" panose="02020900000000000000" pitchFamily="18" charset="-128"/>
              <a:ea typeface="HGP明朝E" panose="02020900000000000000" pitchFamily="18" charset="-128"/>
            </a:endParaRPr>
          </a:p>
          <a:p>
            <a:pPr marL="0" indent="0">
              <a:buNone/>
            </a:pPr>
            <a:r>
              <a:rPr lang="ja-JP" altLang="en-US" dirty="0">
                <a:latin typeface="HGP明朝E" panose="02020900000000000000" pitchFamily="18" charset="-128"/>
                <a:ea typeface="HGP明朝E" panose="02020900000000000000" pitchFamily="18" charset="-128"/>
              </a:rPr>
              <a:t>　〇</a:t>
            </a:r>
            <a:r>
              <a:rPr lang="ja-JP" altLang="ja-JP" dirty="0">
                <a:latin typeface="HGP明朝E" panose="02020900000000000000" pitchFamily="18" charset="-128"/>
                <a:ea typeface="HGP明朝E" panose="02020900000000000000" pitchFamily="18" charset="-128"/>
              </a:rPr>
              <a:t>輸出管理をめぐる日韓の政策対話の再開と引き換えに</a:t>
            </a:r>
          </a:p>
          <a:p>
            <a:pPr marL="0" indent="0">
              <a:buNone/>
            </a:pPr>
            <a:r>
              <a:rPr lang="ja-JP" altLang="en-US" dirty="0">
                <a:latin typeface="HGP明朝E" panose="02020900000000000000" pitchFamily="18" charset="-128"/>
                <a:ea typeface="HGP明朝E" panose="02020900000000000000" pitchFamily="18" charset="-128"/>
              </a:rPr>
              <a:t>　〇</a:t>
            </a:r>
            <a:r>
              <a:rPr lang="ja-JP" altLang="ja-JP" dirty="0">
                <a:latin typeface="HGP明朝E" panose="02020900000000000000" pitchFamily="18" charset="-128"/>
                <a:ea typeface="HGP明朝E" panose="02020900000000000000" pitchFamily="18" charset="-128"/>
              </a:rPr>
              <a:t>日韓</a:t>
            </a:r>
            <a:r>
              <a:rPr lang="ja-JP" altLang="en-US" dirty="0">
                <a:latin typeface="HGP明朝E" panose="02020900000000000000" pitchFamily="18" charset="-128"/>
                <a:ea typeface="HGP明朝E" panose="02020900000000000000" pitchFamily="18" charset="-128"/>
              </a:rPr>
              <a:t>、</a:t>
            </a:r>
            <a:r>
              <a:rPr lang="ja-JP" altLang="ja-JP" dirty="0">
                <a:latin typeface="HGP明朝E" panose="02020900000000000000" pitchFamily="18" charset="-128"/>
                <a:ea typeface="HGP明朝E" panose="02020900000000000000" pitchFamily="18" charset="-128"/>
              </a:rPr>
              <a:t>さらなる関係悪化はひとまず避けられた</a:t>
            </a:r>
          </a:p>
          <a:p>
            <a:endParaRPr kumimoji="1" lang="ja-JP" altLang="en-US" dirty="0">
              <a:latin typeface="HGP明朝E" panose="02020900000000000000" pitchFamily="18" charset="-128"/>
              <a:ea typeface="HGP明朝E" panose="02020900000000000000" pitchFamily="18" charset="-128"/>
            </a:endParaRPr>
          </a:p>
        </p:txBody>
      </p:sp>
      <p:pic>
        <p:nvPicPr>
          <p:cNvPr id="5" name="図 4">
            <a:extLst>
              <a:ext uri="{FF2B5EF4-FFF2-40B4-BE49-F238E27FC236}">
                <a16:creationId xmlns:a16="http://schemas.microsoft.com/office/drawing/2014/main" id="{B2E32064-0B1C-406A-A64B-B32352021F4B}"/>
              </a:ext>
            </a:extLst>
          </p:cNvPr>
          <p:cNvPicPr>
            <a:picLocks noChangeAspect="1"/>
          </p:cNvPicPr>
          <p:nvPr/>
        </p:nvPicPr>
        <p:blipFill>
          <a:blip r:embed="rId2"/>
          <a:stretch>
            <a:fillRect/>
          </a:stretch>
        </p:blipFill>
        <p:spPr>
          <a:xfrm>
            <a:off x="7586884" y="365125"/>
            <a:ext cx="4340955" cy="2441787"/>
          </a:xfrm>
          <a:prstGeom prst="rect">
            <a:avLst/>
          </a:prstGeom>
        </p:spPr>
      </p:pic>
    </p:spTree>
    <p:extLst>
      <p:ext uri="{BB962C8B-B14F-4D97-AF65-F5344CB8AC3E}">
        <p14:creationId xmlns:p14="http://schemas.microsoft.com/office/powerpoint/2010/main" val="3578497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6357A9-AD84-4E81-AFAE-72C4BDF750AF}"/>
              </a:ext>
            </a:extLst>
          </p:cNvPr>
          <p:cNvSpPr>
            <a:spLocks noGrp="1"/>
          </p:cNvSpPr>
          <p:nvPr>
            <p:ph type="title"/>
          </p:nvPr>
        </p:nvSpPr>
        <p:spPr/>
        <p:txBody>
          <a:bodyPr>
            <a:normAutofit/>
          </a:bodyPr>
          <a:lstStyle/>
          <a:p>
            <a:r>
              <a:rPr lang="ja-JP" altLang="ja-JP" dirty="0">
                <a:latin typeface="HGP明朝E" panose="02020900000000000000" pitchFamily="18" charset="-128"/>
                <a:ea typeface="HGP明朝E" panose="02020900000000000000" pitchFamily="18" charset="-128"/>
              </a:rPr>
              <a:t>金有根</a:t>
            </a:r>
            <a:r>
              <a:rPr lang="ja-JP" altLang="en-US" dirty="0">
                <a:latin typeface="HGP明朝E" panose="02020900000000000000" pitchFamily="18" charset="-128"/>
                <a:ea typeface="HGP明朝E" panose="02020900000000000000" pitchFamily="18" charset="-128"/>
              </a:rPr>
              <a:t>・</a:t>
            </a:r>
            <a:r>
              <a:rPr lang="ja-JP" altLang="ja-JP" dirty="0">
                <a:latin typeface="HGP明朝E" panose="02020900000000000000" pitchFamily="18" charset="-128"/>
                <a:ea typeface="HGP明朝E" panose="02020900000000000000" pitchFamily="18" charset="-128"/>
              </a:rPr>
              <a:t>国家安全保障室第一次長　</a:t>
            </a:r>
            <a:br>
              <a:rPr lang="en-US" altLang="ja-JP" dirty="0">
                <a:latin typeface="HGP明朝E" panose="02020900000000000000" pitchFamily="18" charset="-128"/>
                <a:ea typeface="HGP明朝E" panose="02020900000000000000" pitchFamily="18" charset="-128"/>
              </a:rPr>
            </a:br>
            <a:r>
              <a:rPr lang="ja-JP" altLang="ja-JP" dirty="0">
                <a:latin typeface="HGP明朝E" panose="02020900000000000000" pitchFamily="18" charset="-128"/>
                <a:ea typeface="HGP明朝E" panose="02020900000000000000" pitchFamily="18" charset="-128"/>
              </a:rPr>
              <a:t>記者会見</a:t>
            </a:r>
            <a:endParaRPr kumimoji="1" lang="ja-JP" altLang="en-US" dirty="0">
              <a:latin typeface="HGP明朝E" panose="02020900000000000000" pitchFamily="18" charset="-128"/>
              <a:ea typeface="HGP明朝E" panose="02020900000000000000" pitchFamily="18" charset="-128"/>
            </a:endParaRPr>
          </a:p>
        </p:txBody>
      </p:sp>
      <p:sp>
        <p:nvSpPr>
          <p:cNvPr id="3" name="コンテンツ プレースホルダー 2">
            <a:extLst>
              <a:ext uri="{FF2B5EF4-FFF2-40B4-BE49-F238E27FC236}">
                <a16:creationId xmlns:a16="http://schemas.microsoft.com/office/drawing/2014/main" id="{E240590D-94A6-4FEF-AA6C-A90CE8634272}"/>
              </a:ext>
            </a:extLst>
          </p:cNvPr>
          <p:cNvSpPr>
            <a:spLocks noGrp="1"/>
          </p:cNvSpPr>
          <p:nvPr>
            <p:ph idx="1"/>
          </p:nvPr>
        </p:nvSpPr>
        <p:spPr/>
        <p:txBody>
          <a:bodyPr/>
          <a:lstStyle/>
          <a:p>
            <a:r>
              <a:rPr lang="ja-JP" altLang="ja-JP" dirty="0">
                <a:latin typeface="HGP明朝E" panose="02020900000000000000" pitchFamily="18" charset="-128"/>
                <a:ea typeface="HGP明朝E" panose="02020900000000000000" pitchFamily="18" charset="-128"/>
              </a:rPr>
              <a:t>「</a:t>
            </a:r>
            <a:r>
              <a:rPr lang="ja-JP" altLang="ja-JP" u="sng" dirty="0">
                <a:latin typeface="HGP明朝E" panose="02020900000000000000" pitchFamily="18" charset="-128"/>
                <a:ea typeface="HGP明朝E" panose="02020900000000000000" pitchFamily="18" charset="-128"/>
              </a:rPr>
              <a:t>韓国はいつでも</a:t>
            </a:r>
            <a:r>
              <a:rPr lang="en-US" altLang="ja-JP" u="sng" dirty="0">
                <a:latin typeface="HGP明朝E" panose="02020900000000000000" pitchFamily="18" charset="-128"/>
                <a:ea typeface="HGP明朝E" panose="02020900000000000000" pitchFamily="18" charset="-128"/>
              </a:rPr>
              <a:t>GSOMIA</a:t>
            </a:r>
            <a:r>
              <a:rPr lang="ja-JP" altLang="ja-JP" u="sng" dirty="0">
                <a:latin typeface="HGP明朝E" panose="02020900000000000000" pitchFamily="18" charset="-128"/>
                <a:ea typeface="HGP明朝E" panose="02020900000000000000" pitchFamily="18" charset="-128"/>
              </a:rPr>
              <a:t>を終了できるという前提</a:t>
            </a:r>
            <a:r>
              <a:rPr lang="ja-JP" altLang="ja-JP" dirty="0">
                <a:latin typeface="HGP明朝E" panose="02020900000000000000" pitchFamily="18" charset="-128"/>
                <a:ea typeface="HGP明朝E" panose="02020900000000000000" pitchFamily="18" charset="-128"/>
              </a:rPr>
              <a:t>で、破棄決定の効力を停止し、日本政府も理解を示した</a:t>
            </a:r>
            <a:r>
              <a:rPr lang="ja-JP" altLang="en-US" dirty="0">
                <a:latin typeface="HGP明朝E" panose="02020900000000000000" pitchFamily="18" charset="-128"/>
                <a:ea typeface="HGP明朝E" panose="02020900000000000000" pitchFamily="18" charset="-128"/>
              </a:rPr>
              <a:t>」</a:t>
            </a:r>
            <a:endParaRPr lang="en-US" altLang="ja-JP" dirty="0">
              <a:latin typeface="HGP明朝E" panose="02020900000000000000" pitchFamily="18" charset="-128"/>
              <a:ea typeface="HGP明朝E" panose="02020900000000000000" pitchFamily="18" charset="-128"/>
            </a:endParaRPr>
          </a:p>
          <a:p>
            <a:r>
              <a:rPr lang="ja-JP" altLang="en-US" dirty="0">
                <a:latin typeface="HGP明朝E" panose="02020900000000000000" pitchFamily="18" charset="-128"/>
                <a:ea typeface="HGP明朝E" panose="02020900000000000000" pitchFamily="18" charset="-128"/>
              </a:rPr>
              <a:t>「</a:t>
            </a:r>
            <a:r>
              <a:rPr lang="ja-JP" altLang="ja-JP" dirty="0">
                <a:latin typeface="HGP明朝E" panose="02020900000000000000" pitchFamily="18" charset="-128"/>
                <a:ea typeface="HGP明朝E" panose="02020900000000000000" pitchFamily="18" charset="-128"/>
              </a:rPr>
              <a:t>輸出管理政策の対話が正常的に進行される間、日本を提訴した世界貿易機関（</a:t>
            </a:r>
            <a:r>
              <a:rPr lang="en-US" altLang="ja-JP" dirty="0">
                <a:latin typeface="HGP明朝E" panose="02020900000000000000" pitchFamily="18" charset="-128"/>
                <a:ea typeface="HGP明朝E" panose="02020900000000000000" pitchFamily="18" charset="-128"/>
              </a:rPr>
              <a:t>WTO</a:t>
            </a:r>
            <a:r>
              <a:rPr lang="ja-JP" altLang="ja-JP" dirty="0">
                <a:latin typeface="HGP明朝E" panose="02020900000000000000" pitchFamily="18" charset="-128"/>
                <a:ea typeface="HGP明朝E" panose="02020900000000000000" pitchFamily="18" charset="-128"/>
              </a:rPr>
              <a:t>）の手続きを停止する」</a:t>
            </a:r>
          </a:p>
          <a:p>
            <a:pPr marL="0" indent="0">
              <a:buNone/>
            </a:pPr>
            <a:endParaRPr lang="ja-JP" altLang="ja-JP" dirty="0">
              <a:latin typeface="HGP明朝E" panose="02020900000000000000" pitchFamily="18" charset="-128"/>
              <a:ea typeface="HGP明朝E" panose="02020900000000000000" pitchFamily="18" charset="-128"/>
            </a:endParaRPr>
          </a:p>
        </p:txBody>
      </p:sp>
      <p:pic>
        <p:nvPicPr>
          <p:cNvPr id="4" name="図 3">
            <a:extLst>
              <a:ext uri="{FF2B5EF4-FFF2-40B4-BE49-F238E27FC236}">
                <a16:creationId xmlns:a16="http://schemas.microsoft.com/office/drawing/2014/main" id="{315C79E6-A915-42C9-B9A5-5D46B3578E83}"/>
              </a:ext>
            </a:extLst>
          </p:cNvPr>
          <p:cNvPicPr>
            <a:picLocks noChangeAspect="1"/>
          </p:cNvPicPr>
          <p:nvPr/>
        </p:nvPicPr>
        <p:blipFill>
          <a:blip r:embed="rId2"/>
          <a:stretch>
            <a:fillRect/>
          </a:stretch>
        </p:blipFill>
        <p:spPr>
          <a:xfrm>
            <a:off x="7204396" y="3698239"/>
            <a:ext cx="4149404" cy="2478723"/>
          </a:xfrm>
          <a:prstGeom prst="rect">
            <a:avLst/>
          </a:prstGeom>
        </p:spPr>
      </p:pic>
    </p:spTree>
    <p:extLst>
      <p:ext uri="{BB962C8B-B14F-4D97-AF65-F5344CB8AC3E}">
        <p14:creationId xmlns:p14="http://schemas.microsoft.com/office/powerpoint/2010/main" val="1073483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2D4A40-278D-4FC0-9878-06A3AD5547F2}"/>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日本政府の対応</a:t>
            </a:r>
          </a:p>
        </p:txBody>
      </p:sp>
      <p:sp>
        <p:nvSpPr>
          <p:cNvPr id="3" name="コンテンツ プレースホルダー 2">
            <a:extLst>
              <a:ext uri="{FF2B5EF4-FFF2-40B4-BE49-F238E27FC236}">
                <a16:creationId xmlns:a16="http://schemas.microsoft.com/office/drawing/2014/main" id="{BF4B4BC4-F050-4DCC-8E2D-F486D494FE59}"/>
              </a:ext>
            </a:extLst>
          </p:cNvPr>
          <p:cNvSpPr>
            <a:spLocks noGrp="1"/>
          </p:cNvSpPr>
          <p:nvPr>
            <p:ph idx="1"/>
          </p:nvPr>
        </p:nvSpPr>
        <p:spPr/>
        <p:txBody>
          <a:bodyPr>
            <a:normAutofit lnSpcReduction="10000"/>
          </a:bodyPr>
          <a:lstStyle/>
          <a:p>
            <a:r>
              <a:rPr lang="ja-JP" altLang="ja-JP" dirty="0">
                <a:latin typeface="HGP明朝E" panose="02020900000000000000" pitchFamily="18" charset="-128"/>
                <a:ea typeface="HGP明朝E" panose="02020900000000000000" pitchFamily="18" charset="-128"/>
              </a:rPr>
              <a:t>安倍首相　決定を評価</a:t>
            </a:r>
          </a:p>
          <a:p>
            <a:pPr marL="457200" lvl="1" indent="0">
              <a:buNone/>
            </a:pPr>
            <a:r>
              <a:rPr lang="ja-JP" altLang="ja-JP" dirty="0">
                <a:latin typeface="HGP明朝E" panose="02020900000000000000" pitchFamily="18" charset="-128"/>
                <a:ea typeface="HGP明朝E" panose="02020900000000000000" pitchFamily="18" charset="-128"/>
              </a:rPr>
              <a:t>「北朝鮮への対応のために日韓、日米韓の連携・協力は極めて重要だ。韓国もそういう戦略的観点から判断したのだろう」</a:t>
            </a:r>
          </a:p>
          <a:p>
            <a:r>
              <a:rPr lang="ja-JP" altLang="ja-JP" dirty="0">
                <a:latin typeface="HGP明朝E" panose="02020900000000000000" pitchFamily="18" charset="-128"/>
                <a:ea typeface="HGP明朝E" panose="02020900000000000000" pitchFamily="18" charset="-128"/>
              </a:rPr>
              <a:t>日本政府</a:t>
            </a:r>
            <a:endParaRPr lang="en-US" altLang="ja-JP" dirty="0">
              <a:latin typeface="HGP明朝E" panose="02020900000000000000" pitchFamily="18" charset="-128"/>
              <a:ea typeface="HGP明朝E" panose="02020900000000000000" pitchFamily="18" charset="-128"/>
            </a:endParaRPr>
          </a:p>
          <a:p>
            <a:pPr lvl="1"/>
            <a:r>
              <a:rPr lang="ja-JP" altLang="ja-JP" dirty="0">
                <a:latin typeface="HGP明朝E" panose="02020900000000000000" pitchFamily="18" charset="-128"/>
                <a:ea typeface="HGP明朝E" panose="02020900000000000000" pitchFamily="18" charset="-128"/>
              </a:rPr>
              <a:t>日本による対韓輸出厳格化措置などを協議する日韓貿易当局の局長級の対話を行うと発表</a:t>
            </a:r>
          </a:p>
          <a:p>
            <a:pPr marL="0" indent="0">
              <a:buNone/>
            </a:pPr>
            <a:r>
              <a:rPr lang="ja-JP" altLang="ja-JP" dirty="0">
                <a:latin typeface="HGP明朝E" panose="02020900000000000000" pitchFamily="18" charset="-128"/>
                <a:ea typeface="HGP明朝E" panose="02020900000000000000" pitchFamily="18" charset="-128"/>
              </a:rPr>
              <a:t>・韓国政府</a:t>
            </a:r>
            <a:endParaRPr lang="en-US" altLang="ja-JP" dirty="0">
              <a:latin typeface="HGP明朝E" panose="02020900000000000000" pitchFamily="18" charset="-128"/>
              <a:ea typeface="HGP明朝E" panose="02020900000000000000" pitchFamily="18" charset="-128"/>
            </a:endParaRPr>
          </a:p>
          <a:p>
            <a:pPr lvl="1"/>
            <a:r>
              <a:rPr lang="ja-JP" altLang="ja-JP" dirty="0">
                <a:latin typeface="HGP明朝E" panose="02020900000000000000" pitchFamily="18" charset="-128"/>
                <a:ea typeface="HGP明朝E" panose="02020900000000000000" pitchFamily="18" charset="-128"/>
              </a:rPr>
              <a:t>これまで、</a:t>
            </a:r>
            <a:r>
              <a:rPr lang="en-US" altLang="ja-JP" dirty="0">
                <a:latin typeface="HGP明朝E" panose="02020900000000000000" pitchFamily="18" charset="-128"/>
                <a:ea typeface="HGP明朝E" panose="02020900000000000000" pitchFamily="18" charset="-128"/>
              </a:rPr>
              <a:t>GSOMIA</a:t>
            </a:r>
            <a:r>
              <a:rPr lang="ja-JP" altLang="ja-JP" dirty="0">
                <a:latin typeface="HGP明朝E" panose="02020900000000000000" pitchFamily="18" charset="-128"/>
                <a:ea typeface="HGP明朝E" panose="02020900000000000000" pitchFamily="18" charset="-128"/>
              </a:rPr>
              <a:t>継続の条件として日本が輸出管理厳格化措置を撤回することを求めていた</a:t>
            </a:r>
            <a:endParaRPr lang="en-US" altLang="ja-JP" dirty="0">
              <a:latin typeface="HGP明朝E" panose="02020900000000000000" pitchFamily="18" charset="-128"/>
              <a:ea typeface="HGP明朝E" panose="02020900000000000000" pitchFamily="18" charset="-128"/>
            </a:endParaRPr>
          </a:p>
          <a:p>
            <a:pPr lvl="1"/>
            <a:r>
              <a:rPr lang="ja-JP" altLang="ja-JP" dirty="0">
                <a:latin typeface="HGP明朝E" panose="02020900000000000000" pitchFamily="18" charset="-128"/>
                <a:ea typeface="HGP明朝E" panose="02020900000000000000" pitchFamily="18" charset="-128"/>
              </a:rPr>
              <a:t>韓国側</a:t>
            </a:r>
            <a:r>
              <a:rPr lang="ja-JP" altLang="en-US" dirty="0">
                <a:latin typeface="HGP明朝E" panose="02020900000000000000" pitchFamily="18" charset="-128"/>
                <a:ea typeface="HGP明朝E" panose="02020900000000000000" pitchFamily="18" charset="-128"/>
              </a:rPr>
              <a:t>、</a:t>
            </a:r>
            <a:r>
              <a:rPr lang="ja-JP" altLang="ja-JP" dirty="0">
                <a:latin typeface="HGP明朝E" panose="02020900000000000000" pitchFamily="18" charset="-128"/>
                <a:ea typeface="HGP明朝E" panose="02020900000000000000" pitchFamily="18" charset="-128"/>
              </a:rPr>
              <a:t>要求していた厳格化措置の撤回ではないが　輸出管理で日本から前向きな動きを引き出せたとして、継続で妥協したとみられる</a:t>
            </a:r>
          </a:p>
          <a:p>
            <a:endParaRPr kumimoji="1"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128525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4B8A241-0A0B-4B51-9183-C55A9C3AC5A9}"/>
              </a:ext>
            </a:extLst>
          </p:cNvPr>
          <p:cNvSpPr>
            <a:spLocks noGrp="1"/>
          </p:cNvSpPr>
          <p:nvPr>
            <p:ph idx="1"/>
          </p:nvPr>
        </p:nvSpPr>
        <p:spPr>
          <a:xfrm>
            <a:off x="838200" y="762000"/>
            <a:ext cx="10515600" cy="5414963"/>
          </a:xfrm>
        </p:spPr>
        <p:txBody>
          <a:bodyPr>
            <a:normAutofit/>
          </a:bodyPr>
          <a:lstStyle/>
          <a:p>
            <a:pPr marL="0" indent="0">
              <a:buNone/>
            </a:pPr>
            <a:r>
              <a:rPr lang="ja-JP" altLang="ja-JP" sz="3000" dirty="0">
                <a:latin typeface="HGP明朝E" panose="02020900000000000000" pitchFamily="18" charset="-128"/>
                <a:ea typeface="HGP明朝E" panose="02020900000000000000" pitchFamily="18" charset="-128"/>
              </a:rPr>
              <a:t>＜直前まで破棄不可避の空気　文氏　</a:t>
            </a:r>
            <a:r>
              <a:rPr lang="en-US" altLang="ja-JP" sz="3000" dirty="0">
                <a:latin typeface="HGP明朝E" panose="02020900000000000000" pitchFamily="18" charset="-128"/>
                <a:ea typeface="HGP明朝E" panose="02020900000000000000" pitchFamily="18" charset="-128"/>
              </a:rPr>
              <a:t>MBC</a:t>
            </a:r>
            <a:r>
              <a:rPr lang="ja-JP" altLang="ja-JP" sz="3000" dirty="0">
                <a:latin typeface="HGP明朝E" panose="02020900000000000000" pitchFamily="18" charset="-128"/>
                <a:ea typeface="HGP明朝E" panose="02020900000000000000" pitchFamily="18" charset="-128"/>
              </a:rPr>
              <a:t>テレビ＞</a:t>
            </a:r>
          </a:p>
          <a:p>
            <a:r>
              <a:rPr lang="en-US" altLang="ja-JP" dirty="0">
                <a:latin typeface="HGP明朝E" panose="02020900000000000000" pitchFamily="18" charset="-128"/>
                <a:ea typeface="HGP明朝E" panose="02020900000000000000" pitchFamily="18" charset="-128"/>
              </a:rPr>
              <a:t>11</a:t>
            </a:r>
            <a:r>
              <a:rPr lang="ja-JP" altLang="en-US" dirty="0">
                <a:latin typeface="HGP明朝E" panose="02020900000000000000" pitchFamily="18" charset="-128"/>
                <a:ea typeface="HGP明朝E" panose="02020900000000000000" pitchFamily="18" charset="-128"/>
              </a:rPr>
              <a:t>月</a:t>
            </a:r>
            <a:r>
              <a:rPr lang="en-US" altLang="ja-JP" dirty="0">
                <a:latin typeface="HGP明朝E" panose="02020900000000000000" pitchFamily="18" charset="-128"/>
                <a:ea typeface="HGP明朝E" panose="02020900000000000000" pitchFamily="18" charset="-128"/>
              </a:rPr>
              <a:t>19</a:t>
            </a:r>
            <a:r>
              <a:rPr lang="ja-JP" altLang="ja-JP" dirty="0">
                <a:latin typeface="HGP明朝E" panose="02020900000000000000" pitchFamily="18" charset="-128"/>
                <a:ea typeface="HGP明朝E" panose="02020900000000000000" pitchFamily="18" charset="-128"/>
              </a:rPr>
              <a:t>日</a:t>
            </a:r>
            <a:r>
              <a:rPr lang="ja-JP" altLang="en-US" dirty="0">
                <a:latin typeface="HGP明朝E" panose="02020900000000000000" pitchFamily="18" charset="-128"/>
                <a:ea typeface="HGP明朝E" panose="02020900000000000000" pitchFamily="18" charset="-128"/>
              </a:rPr>
              <a:t>　</a:t>
            </a:r>
            <a:r>
              <a:rPr lang="ja-JP" altLang="ja-JP" dirty="0">
                <a:latin typeface="HGP明朝E" panose="02020900000000000000" pitchFamily="18" charset="-128"/>
                <a:ea typeface="HGP明朝E" panose="02020900000000000000" pitchFamily="18" charset="-128"/>
              </a:rPr>
              <a:t>文氏　</a:t>
            </a:r>
            <a:r>
              <a:rPr lang="en-US" altLang="ja-JP" dirty="0">
                <a:latin typeface="HGP明朝E" panose="02020900000000000000" pitchFamily="18" charset="-128"/>
                <a:ea typeface="HGP明朝E" panose="02020900000000000000" pitchFamily="18" charset="-128"/>
              </a:rPr>
              <a:t>MBC</a:t>
            </a:r>
            <a:r>
              <a:rPr lang="ja-JP" altLang="ja-JP" dirty="0">
                <a:latin typeface="HGP明朝E" panose="02020900000000000000" pitchFamily="18" charset="-128"/>
                <a:ea typeface="HGP明朝E" panose="02020900000000000000" pitchFamily="18" charset="-128"/>
              </a:rPr>
              <a:t>テレビ</a:t>
            </a:r>
            <a:r>
              <a:rPr lang="ja-JP" altLang="en-US" dirty="0">
                <a:latin typeface="HGP明朝E" panose="02020900000000000000" pitchFamily="18" charset="-128"/>
                <a:ea typeface="HGP明朝E" panose="02020900000000000000" pitchFamily="18" charset="-128"/>
              </a:rPr>
              <a:t>－</a:t>
            </a:r>
            <a:r>
              <a:rPr lang="ja-JP" altLang="ja-JP" dirty="0">
                <a:latin typeface="HGP明朝E" panose="02020900000000000000" pitchFamily="18" charset="-128"/>
                <a:ea typeface="HGP明朝E" panose="02020900000000000000" pitchFamily="18" charset="-128"/>
              </a:rPr>
              <a:t>国民との対話集会</a:t>
            </a:r>
            <a:endParaRPr lang="en-US" altLang="ja-JP" dirty="0">
              <a:latin typeface="HGP明朝E" panose="02020900000000000000" pitchFamily="18" charset="-128"/>
              <a:ea typeface="HGP明朝E" panose="02020900000000000000" pitchFamily="18" charset="-128"/>
            </a:endParaRPr>
          </a:p>
          <a:p>
            <a:pPr marL="0" indent="0">
              <a:buNone/>
            </a:pPr>
            <a:r>
              <a:rPr lang="ja-JP" altLang="en-US" dirty="0">
                <a:latin typeface="HGP明朝E" panose="02020900000000000000" pitchFamily="18" charset="-128"/>
                <a:ea typeface="HGP明朝E" panose="02020900000000000000" pitchFamily="18" charset="-128"/>
              </a:rPr>
              <a:t>　</a:t>
            </a:r>
            <a:r>
              <a:rPr lang="en-US" altLang="ja-JP" dirty="0">
                <a:latin typeface="HGP明朝E" panose="02020900000000000000" pitchFamily="18" charset="-128"/>
                <a:ea typeface="HGP明朝E" panose="02020900000000000000" pitchFamily="18" charset="-128"/>
              </a:rPr>
              <a:t>GSOMIA</a:t>
            </a:r>
            <a:r>
              <a:rPr lang="ja-JP" altLang="ja-JP" dirty="0">
                <a:latin typeface="HGP明朝E" panose="02020900000000000000" pitchFamily="18" charset="-128"/>
                <a:ea typeface="HGP明朝E" panose="02020900000000000000" pitchFamily="18" charset="-128"/>
              </a:rPr>
              <a:t>について</a:t>
            </a:r>
          </a:p>
          <a:p>
            <a:pPr lvl="1"/>
            <a:r>
              <a:rPr lang="ja-JP" altLang="ja-JP" dirty="0">
                <a:latin typeface="HGP明朝E" panose="02020900000000000000" pitchFamily="18" charset="-128"/>
                <a:ea typeface="HGP明朝E" panose="02020900000000000000" pitchFamily="18" charset="-128"/>
              </a:rPr>
              <a:t>「日本が終了を望まないのであれば輸出管理措置と共に解決するよう取り組まなければならない」と述べた。</a:t>
            </a:r>
          </a:p>
          <a:p>
            <a:pPr lvl="1"/>
            <a:r>
              <a:rPr lang="ja-JP" altLang="ja-JP" dirty="0">
                <a:latin typeface="HGP明朝E" panose="02020900000000000000" pitchFamily="18" charset="-128"/>
                <a:ea typeface="HGP明朝E" panose="02020900000000000000" pitchFamily="18" charset="-128"/>
              </a:rPr>
              <a:t>「</a:t>
            </a:r>
            <a:r>
              <a:rPr lang="en-US" altLang="ja-JP" dirty="0">
                <a:latin typeface="HGP明朝E" panose="02020900000000000000" pitchFamily="18" charset="-128"/>
                <a:ea typeface="HGP明朝E" panose="02020900000000000000" pitchFamily="18" charset="-128"/>
              </a:rPr>
              <a:t>GSOMIA</a:t>
            </a:r>
            <a:r>
              <a:rPr lang="ja-JP" altLang="ja-JP" dirty="0">
                <a:latin typeface="HGP明朝E" panose="02020900000000000000" pitchFamily="18" charset="-128"/>
                <a:ea typeface="HGP明朝E" panose="02020900000000000000" pitchFamily="18" charset="-128"/>
              </a:rPr>
              <a:t>終了問題は日本が原因を作った」</a:t>
            </a:r>
          </a:p>
          <a:p>
            <a:pPr lvl="1"/>
            <a:r>
              <a:rPr lang="ja-JP" altLang="ja-JP" dirty="0">
                <a:latin typeface="HGP明朝E" panose="02020900000000000000" pitchFamily="18" charset="-128"/>
                <a:ea typeface="HGP明朝E" panose="02020900000000000000" pitchFamily="18" charset="-128"/>
              </a:rPr>
              <a:t>「韓国を安全保障上信頼できないのに、</a:t>
            </a:r>
            <a:endParaRPr lang="en-US" altLang="ja-JP" dirty="0">
              <a:latin typeface="HGP明朝E" panose="02020900000000000000" pitchFamily="18" charset="-128"/>
              <a:ea typeface="HGP明朝E" panose="02020900000000000000" pitchFamily="18" charset="-128"/>
            </a:endParaRPr>
          </a:p>
          <a:p>
            <a:pPr marL="457200" lvl="1" indent="0">
              <a:buNone/>
            </a:pPr>
            <a:r>
              <a:rPr lang="ja-JP" altLang="en-US" dirty="0">
                <a:latin typeface="HGP明朝E" panose="02020900000000000000" pitchFamily="18" charset="-128"/>
                <a:ea typeface="HGP明朝E" panose="02020900000000000000" pitchFamily="18" charset="-128"/>
              </a:rPr>
              <a:t>　</a:t>
            </a:r>
            <a:r>
              <a:rPr lang="ja-JP" altLang="ja-JP" dirty="0">
                <a:latin typeface="HGP明朝E" panose="02020900000000000000" pitchFamily="18" charset="-128"/>
                <a:ea typeface="HGP明朝E" panose="02020900000000000000" pitchFamily="18" charset="-128"/>
              </a:rPr>
              <a:t>軍事情報を共有しようとするのは</a:t>
            </a:r>
            <a:endParaRPr lang="en-US" altLang="ja-JP" dirty="0">
              <a:latin typeface="HGP明朝E" panose="02020900000000000000" pitchFamily="18" charset="-128"/>
              <a:ea typeface="HGP明朝E" panose="02020900000000000000" pitchFamily="18" charset="-128"/>
            </a:endParaRPr>
          </a:p>
          <a:p>
            <a:pPr marL="457200" lvl="1" indent="0">
              <a:buNone/>
            </a:pPr>
            <a:r>
              <a:rPr lang="ja-JP" altLang="en-US" dirty="0">
                <a:latin typeface="HGP明朝E" panose="02020900000000000000" pitchFamily="18" charset="-128"/>
                <a:ea typeface="HGP明朝E" panose="02020900000000000000" pitchFamily="18" charset="-128"/>
              </a:rPr>
              <a:t>　</a:t>
            </a:r>
            <a:r>
              <a:rPr lang="ja-JP" altLang="ja-JP" dirty="0">
                <a:latin typeface="HGP明朝E" panose="02020900000000000000" pitchFamily="18" charset="-128"/>
                <a:ea typeface="HGP明朝E" panose="02020900000000000000" pitchFamily="18" charset="-128"/>
              </a:rPr>
              <a:t>矛盾する」</a:t>
            </a:r>
          </a:p>
          <a:p>
            <a:pPr lvl="1"/>
            <a:r>
              <a:rPr lang="ja-JP" altLang="ja-JP" dirty="0">
                <a:latin typeface="HGP明朝E" panose="02020900000000000000" pitchFamily="18" charset="-128"/>
                <a:ea typeface="HGP明朝E" panose="02020900000000000000" pitchFamily="18" charset="-128"/>
              </a:rPr>
              <a:t>「日米韓の安保協力も非常に重要だ。</a:t>
            </a:r>
            <a:endParaRPr lang="en-US" altLang="ja-JP" dirty="0">
              <a:latin typeface="HGP明朝E" panose="02020900000000000000" pitchFamily="18" charset="-128"/>
              <a:ea typeface="HGP明朝E" panose="02020900000000000000" pitchFamily="18" charset="-128"/>
            </a:endParaRPr>
          </a:p>
          <a:p>
            <a:pPr marL="457200" lvl="1" indent="0">
              <a:buNone/>
            </a:pPr>
            <a:r>
              <a:rPr lang="ja-JP" altLang="en-US" dirty="0">
                <a:latin typeface="HGP明朝E" panose="02020900000000000000" pitchFamily="18" charset="-128"/>
                <a:ea typeface="HGP明朝E" panose="02020900000000000000" pitchFamily="18" charset="-128"/>
              </a:rPr>
              <a:t>　</a:t>
            </a:r>
            <a:r>
              <a:rPr lang="ja-JP" altLang="ja-JP" dirty="0">
                <a:latin typeface="HGP明朝E" panose="02020900000000000000" pitchFamily="18" charset="-128"/>
                <a:ea typeface="HGP明朝E" panose="02020900000000000000" pitchFamily="18" charset="-128"/>
              </a:rPr>
              <a:t>もし</a:t>
            </a:r>
            <a:r>
              <a:rPr lang="en-US" altLang="ja-JP" dirty="0">
                <a:latin typeface="HGP明朝E" panose="02020900000000000000" pitchFamily="18" charset="-128"/>
                <a:ea typeface="HGP明朝E" panose="02020900000000000000" pitchFamily="18" charset="-128"/>
              </a:rPr>
              <a:t>GSOMIA</a:t>
            </a:r>
            <a:r>
              <a:rPr lang="ja-JP" altLang="ja-JP" dirty="0">
                <a:latin typeface="HGP明朝E" panose="02020900000000000000" pitchFamily="18" charset="-128"/>
                <a:ea typeface="HGP明朝E" panose="02020900000000000000" pitchFamily="18" charset="-128"/>
              </a:rPr>
              <a:t>が終了しても、</a:t>
            </a:r>
            <a:endParaRPr lang="en-US" altLang="ja-JP" dirty="0">
              <a:latin typeface="HGP明朝E" panose="02020900000000000000" pitchFamily="18" charset="-128"/>
              <a:ea typeface="HGP明朝E" panose="02020900000000000000" pitchFamily="18" charset="-128"/>
            </a:endParaRPr>
          </a:p>
          <a:p>
            <a:pPr marL="457200" lvl="1" indent="0">
              <a:buNone/>
            </a:pPr>
            <a:r>
              <a:rPr lang="ja-JP" altLang="en-US" dirty="0">
                <a:latin typeface="HGP明朝E" panose="02020900000000000000" pitchFamily="18" charset="-128"/>
                <a:ea typeface="HGP明朝E" panose="02020900000000000000" pitchFamily="18" charset="-128"/>
              </a:rPr>
              <a:t>　</a:t>
            </a:r>
            <a:r>
              <a:rPr lang="ja-JP" altLang="ja-JP" dirty="0">
                <a:latin typeface="HGP明朝E" panose="02020900000000000000" pitchFamily="18" charset="-128"/>
                <a:ea typeface="HGP明朝E" panose="02020900000000000000" pitchFamily="18" charset="-128"/>
              </a:rPr>
              <a:t>日本と安保上の協力はしていく」</a:t>
            </a:r>
          </a:p>
          <a:p>
            <a:endParaRPr kumimoji="1" lang="ja-JP" altLang="en-US" dirty="0">
              <a:latin typeface="HGP明朝E" panose="02020900000000000000" pitchFamily="18" charset="-128"/>
              <a:ea typeface="HGP明朝E" panose="02020900000000000000" pitchFamily="18" charset="-128"/>
            </a:endParaRPr>
          </a:p>
        </p:txBody>
      </p:sp>
      <p:pic>
        <p:nvPicPr>
          <p:cNvPr id="4" name="図 3">
            <a:extLst>
              <a:ext uri="{FF2B5EF4-FFF2-40B4-BE49-F238E27FC236}">
                <a16:creationId xmlns:a16="http://schemas.microsoft.com/office/drawing/2014/main" id="{311967ED-A321-44FC-908E-70F102616A4D}"/>
              </a:ext>
            </a:extLst>
          </p:cNvPr>
          <p:cNvPicPr>
            <a:picLocks noChangeAspect="1"/>
          </p:cNvPicPr>
          <p:nvPr/>
        </p:nvPicPr>
        <p:blipFill>
          <a:blip r:embed="rId2"/>
          <a:stretch>
            <a:fillRect/>
          </a:stretch>
        </p:blipFill>
        <p:spPr>
          <a:xfrm>
            <a:off x="6726278" y="3562774"/>
            <a:ext cx="5364121" cy="3015845"/>
          </a:xfrm>
          <a:prstGeom prst="rect">
            <a:avLst/>
          </a:prstGeom>
        </p:spPr>
      </p:pic>
    </p:spTree>
    <p:extLst>
      <p:ext uri="{BB962C8B-B14F-4D97-AF65-F5344CB8AC3E}">
        <p14:creationId xmlns:p14="http://schemas.microsoft.com/office/powerpoint/2010/main" val="3914577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82CDED-E8DE-4E97-829D-3E695BBE185B}"/>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日本の立場　</a:t>
            </a:r>
            <a:r>
              <a:rPr kumimoji="1" lang="en-US" altLang="ja-JP" dirty="0">
                <a:latin typeface="HGP明朝E" panose="02020900000000000000" pitchFamily="18" charset="-128"/>
                <a:ea typeface="HGP明朝E" panose="02020900000000000000" pitchFamily="18" charset="-128"/>
              </a:rPr>
              <a:t>11</a:t>
            </a:r>
            <a:r>
              <a:rPr kumimoji="1" lang="ja-JP" altLang="en-US" dirty="0">
                <a:latin typeface="HGP明朝E" panose="02020900000000000000" pitchFamily="18" charset="-128"/>
                <a:ea typeface="HGP明朝E" panose="02020900000000000000" pitchFamily="18" charset="-128"/>
              </a:rPr>
              <a:t>月</a:t>
            </a:r>
            <a:r>
              <a:rPr kumimoji="1" lang="en-US" altLang="ja-JP" dirty="0">
                <a:latin typeface="HGP明朝E" panose="02020900000000000000" pitchFamily="18" charset="-128"/>
                <a:ea typeface="HGP明朝E" panose="02020900000000000000" pitchFamily="18" charset="-128"/>
              </a:rPr>
              <a:t>15</a:t>
            </a:r>
            <a:r>
              <a:rPr kumimoji="1" lang="ja-JP" altLang="en-US" dirty="0">
                <a:latin typeface="HGP明朝E" panose="02020900000000000000" pitchFamily="18" charset="-128"/>
                <a:ea typeface="HGP明朝E" panose="02020900000000000000" pitchFamily="18" charset="-128"/>
              </a:rPr>
              <a:t>日時点</a:t>
            </a:r>
          </a:p>
        </p:txBody>
      </p:sp>
      <p:sp>
        <p:nvSpPr>
          <p:cNvPr id="3" name="コンテンツ プレースホルダー 2">
            <a:extLst>
              <a:ext uri="{FF2B5EF4-FFF2-40B4-BE49-F238E27FC236}">
                <a16:creationId xmlns:a16="http://schemas.microsoft.com/office/drawing/2014/main" id="{13542C0C-AFBE-4B1C-A098-FAB6D68D0F84}"/>
              </a:ext>
            </a:extLst>
          </p:cNvPr>
          <p:cNvSpPr>
            <a:spLocks noGrp="1"/>
          </p:cNvSpPr>
          <p:nvPr>
            <p:ph idx="1"/>
          </p:nvPr>
        </p:nvSpPr>
        <p:spPr/>
        <p:txBody>
          <a:bodyPr/>
          <a:lstStyle/>
          <a:p>
            <a:r>
              <a:rPr lang="en-US" altLang="ja-JP" dirty="0">
                <a:latin typeface="HGP明朝E" panose="02020900000000000000" pitchFamily="18" charset="-128"/>
                <a:ea typeface="HGP明朝E" panose="02020900000000000000" pitchFamily="18" charset="-128"/>
              </a:rPr>
              <a:t>11</a:t>
            </a:r>
            <a:r>
              <a:rPr lang="ja-JP" altLang="ja-JP" dirty="0">
                <a:latin typeface="HGP明朝E" panose="02020900000000000000" pitchFamily="18" charset="-128"/>
                <a:ea typeface="HGP明朝E" panose="02020900000000000000" pitchFamily="18" charset="-128"/>
              </a:rPr>
              <a:t>月</a:t>
            </a:r>
            <a:r>
              <a:rPr lang="en-US" altLang="ja-JP" dirty="0">
                <a:latin typeface="HGP明朝E" panose="02020900000000000000" pitchFamily="18" charset="-128"/>
                <a:ea typeface="HGP明朝E" panose="02020900000000000000" pitchFamily="18" charset="-128"/>
              </a:rPr>
              <a:t>15</a:t>
            </a:r>
            <a:r>
              <a:rPr lang="ja-JP" altLang="ja-JP" dirty="0">
                <a:latin typeface="HGP明朝E" panose="02020900000000000000" pitchFamily="18" charset="-128"/>
                <a:ea typeface="HGP明朝E" panose="02020900000000000000" pitchFamily="18" charset="-128"/>
              </a:rPr>
              <a:t>日　政府最終方針決定</a:t>
            </a:r>
          </a:p>
          <a:p>
            <a:pPr lvl="1"/>
            <a:r>
              <a:rPr lang="ja-JP" altLang="ja-JP" dirty="0">
                <a:latin typeface="HGP明朝E" panose="02020900000000000000" pitchFamily="18" charset="-128"/>
                <a:ea typeface="HGP明朝E" panose="02020900000000000000" pitchFamily="18" charset="-128"/>
              </a:rPr>
              <a:t>韓国が</a:t>
            </a:r>
            <a:r>
              <a:rPr lang="ja-JP" altLang="en-US" dirty="0">
                <a:latin typeface="HGP明朝E" panose="02020900000000000000" pitchFamily="18" charset="-128"/>
                <a:ea typeface="HGP明朝E" panose="02020900000000000000" pitchFamily="18" charset="-128"/>
              </a:rPr>
              <a:t>、</a:t>
            </a:r>
            <a:r>
              <a:rPr lang="en-US" altLang="ja-JP" dirty="0">
                <a:latin typeface="HGP明朝E" panose="02020900000000000000" pitchFamily="18" charset="-128"/>
                <a:ea typeface="HGP明朝E" panose="02020900000000000000" pitchFamily="18" charset="-128"/>
              </a:rPr>
              <a:t>GSOMIA</a:t>
            </a:r>
            <a:r>
              <a:rPr lang="ja-JP" altLang="ja-JP" dirty="0">
                <a:latin typeface="HGP明朝E" panose="02020900000000000000" pitchFamily="18" charset="-128"/>
                <a:ea typeface="HGP明朝E" panose="02020900000000000000" pitchFamily="18" charset="-128"/>
              </a:rPr>
              <a:t>継続の条件として求めている日本の対韓輸出管理厳格化措置の撤回について</a:t>
            </a:r>
            <a:r>
              <a:rPr lang="ja-JP" altLang="en-US" dirty="0">
                <a:latin typeface="HGP明朝E" panose="02020900000000000000" pitchFamily="18" charset="-128"/>
                <a:ea typeface="HGP明朝E" panose="02020900000000000000" pitchFamily="18" charset="-128"/>
              </a:rPr>
              <a:t>は</a:t>
            </a:r>
            <a:r>
              <a:rPr lang="ja-JP" altLang="ja-JP" dirty="0">
                <a:latin typeface="HGP明朝E" panose="02020900000000000000" pitchFamily="18" charset="-128"/>
                <a:ea typeface="HGP明朝E" panose="02020900000000000000" pitchFamily="18" charset="-128"/>
              </a:rPr>
              <a:t>応じない　</a:t>
            </a:r>
          </a:p>
          <a:p>
            <a:pPr lvl="1"/>
            <a:r>
              <a:rPr lang="ja-JP" altLang="ja-JP" dirty="0">
                <a:latin typeface="HGP明朝E" panose="02020900000000000000" pitchFamily="18" charset="-128"/>
                <a:ea typeface="HGP明朝E" panose="02020900000000000000" pitchFamily="18" charset="-128"/>
              </a:rPr>
              <a:t>米国に伝達</a:t>
            </a:r>
            <a:endParaRPr lang="en-US" altLang="ja-JP" dirty="0">
              <a:latin typeface="HGP明朝E" panose="02020900000000000000" pitchFamily="18" charset="-128"/>
              <a:ea typeface="HGP明朝E" panose="02020900000000000000" pitchFamily="18" charset="-128"/>
            </a:endParaRPr>
          </a:p>
          <a:p>
            <a:pPr lvl="1"/>
            <a:endParaRPr lang="ja-JP" altLang="ja-JP" dirty="0">
              <a:latin typeface="HGP明朝E" panose="02020900000000000000" pitchFamily="18" charset="-128"/>
              <a:ea typeface="HGP明朝E" panose="02020900000000000000" pitchFamily="18" charset="-128"/>
            </a:endParaRPr>
          </a:p>
          <a:p>
            <a:r>
              <a:rPr lang="ja-JP" altLang="ja-JP" dirty="0">
                <a:latin typeface="HGP明朝E" panose="02020900000000000000" pitchFamily="18" charset="-128"/>
                <a:ea typeface="HGP明朝E" panose="02020900000000000000" pitchFamily="18" charset="-128"/>
              </a:rPr>
              <a:t>韓国側が破棄決定を撤回しなければ、</a:t>
            </a:r>
            <a:r>
              <a:rPr lang="en-US" altLang="ja-JP" dirty="0">
                <a:latin typeface="HGP明朝E" panose="02020900000000000000" pitchFamily="18" charset="-128"/>
                <a:ea typeface="HGP明朝E" panose="02020900000000000000" pitchFamily="18" charset="-128"/>
              </a:rPr>
              <a:t>GSOMIA</a:t>
            </a:r>
            <a:r>
              <a:rPr lang="ja-JP" altLang="ja-JP" dirty="0">
                <a:latin typeface="HGP明朝E" panose="02020900000000000000" pitchFamily="18" charset="-128"/>
                <a:ea typeface="HGP明朝E" panose="02020900000000000000" pitchFamily="18" charset="-128"/>
              </a:rPr>
              <a:t>は</a:t>
            </a:r>
            <a:r>
              <a:rPr lang="en-US" altLang="ja-JP" dirty="0">
                <a:latin typeface="HGP明朝E" panose="02020900000000000000" pitchFamily="18" charset="-128"/>
                <a:ea typeface="HGP明朝E" panose="02020900000000000000" pitchFamily="18" charset="-128"/>
              </a:rPr>
              <a:t>11</a:t>
            </a:r>
            <a:r>
              <a:rPr lang="ja-JP" altLang="en-US" dirty="0">
                <a:latin typeface="HGP明朝E" panose="02020900000000000000" pitchFamily="18" charset="-128"/>
                <a:ea typeface="HGP明朝E" panose="02020900000000000000" pitchFamily="18" charset="-128"/>
              </a:rPr>
              <a:t>月</a:t>
            </a:r>
            <a:r>
              <a:rPr lang="en-US" altLang="ja-JP" dirty="0">
                <a:latin typeface="HGP明朝E" panose="02020900000000000000" pitchFamily="18" charset="-128"/>
                <a:ea typeface="HGP明朝E" panose="02020900000000000000" pitchFamily="18" charset="-128"/>
              </a:rPr>
              <a:t>23</a:t>
            </a:r>
            <a:r>
              <a:rPr lang="ja-JP" altLang="ja-JP" dirty="0">
                <a:latin typeface="HGP明朝E" panose="02020900000000000000" pitchFamily="18" charset="-128"/>
                <a:ea typeface="HGP明朝E" panose="02020900000000000000" pitchFamily="18" charset="-128"/>
              </a:rPr>
              <a:t>日午前０時で失効</a:t>
            </a:r>
          </a:p>
          <a:p>
            <a:endParaRPr kumimoji="1"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177144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B8498B-768E-43B2-A622-6DA0DB2F8BE5}"/>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米国のプレッシャー</a:t>
            </a:r>
          </a:p>
        </p:txBody>
      </p:sp>
      <p:sp>
        <p:nvSpPr>
          <p:cNvPr id="3" name="コンテンツ プレースホルダー 2">
            <a:extLst>
              <a:ext uri="{FF2B5EF4-FFF2-40B4-BE49-F238E27FC236}">
                <a16:creationId xmlns:a16="http://schemas.microsoft.com/office/drawing/2014/main" id="{9ECE7F74-7C6A-4E2B-ADB9-637C6E0A35C7}"/>
              </a:ext>
            </a:extLst>
          </p:cNvPr>
          <p:cNvSpPr>
            <a:spLocks noGrp="1"/>
          </p:cNvSpPr>
          <p:nvPr>
            <p:ph idx="1"/>
          </p:nvPr>
        </p:nvSpPr>
        <p:spPr>
          <a:xfrm>
            <a:off x="838200" y="1690688"/>
            <a:ext cx="10515600" cy="4696257"/>
          </a:xfrm>
        </p:spPr>
        <p:txBody>
          <a:bodyPr>
            <a:normAutofit fontScale="92500"/>
          </a:bodyPr>
          <a:lstStyle/>
          <a:p>
            <a:pPr marL="0" indent="0">
              <a:buNone/>
            </a:pPr>
            <a:r>
              <a:rPr lang="en-US" altLang="ja-JP" dirty="0">
                <a:latin typeface="HGP明朝E" panose="02020900000000000000" pitchFamily="18" charset="-128"/>
                <a:ea typeface="HGP明朝E" panose="02020900000000000000" pitchFamily="18" charset="-128"/>
              </a:rPr>
              <a:t>GSOMIA</a:t>
            </a:r>
            <a:r>
              <a:rPr lang="ja-JP" altLang="ja-JP" dirty="0">
                <a:latin typeface="HGP明朝E" panose="02020900000000000000" pitchFamily="18" charset="-128"/>
                <a:ea typeface="HGP明朝E" panose="02020900000000000000" pitchFamily="18" charset="-128"/>
              </a:rPr>
              <a:t>が失効すれば、米国の東アジア戦略に狂いが生じる</a:t>
            </a:r>
            <a:endParaRPr lang="en-US" altLang="ja-JP" dirty="0">
              <a:latin typeface="HGP明朝E" panose="02020900000000000000" pitchFamily="18" charset="-128"/>
              <a:ea typeface="HGP明朝E" panose="02020900000000000000" pitchFamily="18" charset="-128"/>
            </a:endParaRPr>
          </a:p>
          <a:p>
            <a:pPr lvl="1"/>
            <a:r>
              <a:rPr lang="ja-JP" altLang="ja-JP" dirty="0">
                <a:latin typeface="HGP明朝E" panose="02020900000000000000" pitchFamily="18" charset="-128"/>
                <a:ea typeface="HGP明朝E" panose="02020900000000000000" pitchFamily="18" charset="-128"/>
              </a:rPr>
              <a:t>協定の失効で日米韓の結束が弱まれば、対中戦略として掲げる「インド太平洋戦略」が揺らぎ、自国の安全保障に影響が及びかねないと危機感を強めていた</a:t>
            </a:r>
          </a:p>
          <a:p>
            <a:pPr marL="0" indent="0">
              <a:buNone/>
            </a:pPr>
            <a:r>
              <a:rPr lang="ja-JP" altLang="ja-JP" dirty="0">
                <a:latin typeface="HGP明朝E" panose="02020900000000000000" pitchFamily="18" charset="-128"/>
                <a:ea typeface="HGP明朝E" panose="02020900000000000000" pitchFamily="18" charset="-128"/>
              </a:rPr>
              <a:t>〇ポンペオ国務長官、康京和外相</a:t>
            </a:r>
            <a:r>
              <a:rPr lang="ja-JP" altLang="en-US" dirty="0">
                <a:latin typeface="HGP明朝E" panose="02020900000000000000" pitchFamily="18" charset="-128"/>
                <a:ea typeface="HGP明朝E" panose="02020900000000000000" pitchFamily="18" charset="-128"/>
              </a:rPr>
              <a:t>と</a:t>
            </a:r>
            <a:r>
              <a:rPr lang="en-US" altLang="ja-JP" dirty="0">
                <a:latin typeface="HGP明朝E" panose="02020900000000000000" pitchFamily="18" charset="-128"/>
                <a:ea typeface="HGP明朝E" panose="02020900000000000000" pitchFamily="18" charset="-128"/>
              </a:rPr>
              <a:t>21</a:t>
            </a:r>
            <a:r>
              <a:rPr lang="ja-JP" altLang="ja-JP" dirty="0">
                <a:latin typeface="HGP明朝E" panose="02020900000000000000" pitchFamily="18" charset="-128"/>
                <a:ea typeface="HGP明朝E" panose="02020900000000000000" pitchFamily="18" charset="-128"/>
              </a:rPr>
              <a:t>日</a:t>
            </a:r>
            <a:r>
              <a:rPr lang="ja-JP" altLang="en-US" dirty="0">
                <a:latin typeface="HGP明朝E" panose="02020900000000000000" pitchFamily="18" charset="-128"/>
                <a:ea typeface="HGP明朝E" panose="02020900000000000000" pitchFamily="18" charset="-128"/>
              </a:rPr>
              <a:t>、</a:t>
            </a:r>
            <a:r>
              <a:rPr lang="ja-JP" altLang="ja-JP" dirty="0">
                <a:latin typeface="HGP明朝E" panose="02020900000000000000" pitchFamily="18" charset="-128"/>
                <a:ea typeface="HGP明朝E" panose="02020900000000000000" pitchFamily="18" charset="-128"/>
              </a:rPr>
              <a:t>電話会談</a:t>
            </a:r>
            <a:endParaRPr lang="en-US" altLang="ja-JP" dirty="0">
              <a:latin typeface="HGP明朝E" panose="02020900000000000000" pitchFamily="18" charset="-128"/>
              <a:ea typeface="HGP明朝E" panose="02020900000000000000" pitchFamily="18" charset="-128"/>
            </a:endParaRPr>
          </a:p>
          <a:p>
            <a:pPr lvl="1"/>
            <a:r>
              <a:rPr lang="ja-JP" altLang="ja-JP" dirty="0">
                <a:latin typeface="HGP明朝E" panose="02020900000000000000" pitchFamily="18" charset="-128"/>
                <a:ea typeface="HGP明朝E" panose="02020900000000000000" pitchFamily="18" charset="-128"/>
              </a:rPr>
              <a:t>会談後の国務省の声明</a:t>
            </a:r>
            <a:r>
              <a:rPr lang="ja-JP" altLang="en-US" dirty="0">
                <a:latin typeface="HGP明朝E" panose="02020900000000000000" pitchFamily="18" charset="-128"/>
                <a:ea typeface="HGP明朝E" panose="02020900000000000000" pitchFamily="18" charset="-128"/>
              </a:rPr>
              <a:t>、</a:t>
            </a:r>
            <a:r>
              <a:rPr lang="ja-JP" altLang="ja-JP" dirty="0">
                <a:latin typeface="HGP明朝E" panose="02020900000000000000" pitchFamily="18" charset="-128"/>
                <a:ea typeface="HGP明朝E" panose="02020900000000000000" pitchFamily="18" charset="-128"/>
              </a:rPr>
              <a:t>日米韓連携の重要性を強調</a:t>
            </a:r>
            <a:r>
              <a:rPr lang="ja-JP" altLang="en-US" dirty="0">
                <a:latin typeface="HGP明朝E" panose="02020900000000000000" pitchFamily="18" charset="-128"/>
                <a:ea typeface="HGP明朝E" panose="02020900000000000000" pitchFamily="18" charset="-128"/>
              </a:rPr>
              <a:t>し</a:t>
            </a:r>
            <a:r>
              <a:rPr lang="ja-JP" altLang="ja-JP" dirty="0">
                <a:latin typeface="HGP明朝E" panose="02020900000000000000" pitchFamily="18" charset="-128"/>
                <a:ea typeface="HGP明朝E" panose="02020900000000000000" pitchFamily="18" charset="-128"/>
              </a:rPr>
              <a:t>米韓が「インド太平洋地域での協力強化に注力していく」と強調</a:t>
            </a:r>
          </a:p>
          <a:p>
            <a:pPr marL="0" indent="0">
              <a:buNone/>
            </a:pPr>
            <a:r>
              <a:rPr lang="ja-JP" altLang="ja-JP" dirty="0">
                <a:latin typeface="HGP明朝E" panose="02020900000000000000" pitchFamily="18" charset="-128"/>
                <a:ea typeface="HGP明朝E" panose="02020900000000000000" pitchFamily="18" charset="-128"/>
              </a:rPr>
              <a:t>〇米議会上院　</a:t>
            </a:r>
            <a:r>
              <a:rPr lang="en-US" altLang="ja-JP" dirty="0">
                <a:latin typeface="HGP明朝E" panose="02020900000000000000" pitchFamily="18" charset="-128"/>
                <a:ea typeface="HGP明朝E" panose="02020900000000000000" pitchFamily="18" charset="-128"/>
              </a:rPr>
              <a:t>21</a:t>
            </a:r>
            <a:r>
              <a:rPr lang="ja-JP" altLang="ja-JP" dirty="0">
                <a:latin typeface="HGP明朝E" panose="02020900000000000000" pitchFamily="18" charset="-128"/>
                <a:ea typeface="HGP明朝E" panose="02020900000000000000" pitchFamily="18" charset="-128"/>
              </a:rPr>
              <a:t>日　</a:t>
            </a:r>
            <a:endParaRPr lang="en-US" altLang="ja-JP" dirty="0">
              <a:latin typeface="HGP明朝E" panose="02020900000000000000" pitchFamily="18" charset="-128"/>
              <a:ea typeface="HGP明朝E" panose="02020900000000000000" pitchFamily="18" charset="-128"/>
            </a:endParaRPr>
          </a:p>
          <a:p>
            <a:pPr lvl="1"/>
            <a:r>
              <a:rPr lang="ja-JP" altLang="ja-JP" dirty="0">
                <a:latin typeface="HGP明朝E" panose="02020900000000000000" pitchFamily="18" charset="-128"/>
                <a:ea typeface="HGP明朝E" panose="02020900000000000000" pitchFamily="18" charset="-128"/>
              </a:rPr>
              <a:t>韓国政府に</a:t>
            </a:r>
            <a:r>
              <a:rPr lang="en-US" altLang="ja-JP" dirty="0">
                <a:latin typeface="HGP明朝E" panose="02020900000000000000" pitchFamily="18" charset="-128"/>
                <a:ea typeface="HGP明朝E" panose="02020900000000000000" pitchFamily="18" charset="-128"/>
              </a:rPr>
              <a:t>GSOMIA</a:t>
            </a:r>
            <a:r>
              <a:rPr lang="ja-JP" altLang="ja-JP" dirty="0">
                <a:latin typeface="HGP明朝E" panose="02020900000000000000" pitchFamily="18" charset="-128"/>
                <a:ea typeface="HGP明朝E" panose="02020900000000000000" pitchFamily="18" charset="-128"/>
              </a:rPr>
              <a:t>破棄の再考を求め</a:t>
            </a:r>
            <a:r>
              <a:rPr lang="ja-JP" altLang="en-US" dirty="0">
                <a:latin typeface="HGP明朝E" panose="02020900000000000000" pitchFamily="18" charset="-128"/>
                <a:ea typeface="HGP明朝E" panose="02020900000000000000" pitchFamily="18" charset="-128"/>
              </a:rPr>
              <a:t>、</a:t>
            </a:r>
            <a:r>
              <a:rPr lang="ja-JP" altLang="ja-JP" dirty="0">
                <a:latin typeface="HGP明朝E" panose="02020900000000000000" pitchFamily="18" charset="-128"/>
                <a:ea typeface="HGP明朝E" panose="02020900000000000000" pitchFamily="18" charset="-128"/>
              </a:rPr>
              <a:t>全会一致で決議を採択</a:t>
            </a:r>
          </a:p>
          <a:p>
            <a:pPr lvl="1"/>
            <a:r>
              <a:rPr lang="ja-JP" altLang="en-US" dirty="0">
                <a:latin typeface="HGP明朝E" panose="02020900000000000000" pitchFamily="18" charset="-128"/>
                <a:ea typeface="HGP明朝E" panose="02020900000000000000" pitchFamily="18" charset="-128"/>
              </a:rPr>
              <a:t>「</a:t>
            </a:r>
            <a:r>
              <a:rPr lang="en-US" altLang="ja-JP" dirty="0">
                <a:latin typeface="HGP明朝E" panose="02020900000000000000" pitchFamily="18" charset="-128"/>
                <a:ea typeface="HGP明朝E" panose="02020900000000000000" pitchFamily="18" charset="-128"/>
              </a:rPr>
              <a:t>GSOMIA</a:t>
            </a:r>
            <a:r>
              <a:rPr lang="ja-JP" altLang="ja-JP" dirty="0">
                <a:latin typeface="HGP明朝E" panose="02020900000000000000" pitchFamily="18" charset="-128"/>
                <a:ea typeface="HGP明朝E" panose="02020900000000000000" pitchFamily="18" charset="-128"/>
              </a:rPr>
              <a:t>は、北東アジアとインド太平洋地域における米国の利益を守るうえで死活的に重要だ」と明記された</a:t>
            </a:r>
          </a:p>
          <a:p>
            <a:pPr marL="0" indent="0">
              <a:buNone/>
            </a:pPr>
            <a:r>
              <a:rPr lang="ja-JP" altLang="ja-JP" dirty="0">
                <a:latin typeface="HGP明朝E" panose="02020900000000000000" pitchFamily="18" charset="-128"/>
                <a:ea typeface="HGP明朝E" panose="02020900000000000000" pitchFamily="18" charset="-128"/>
              </a:rPr>
              <a:t>〇中国が南シナ海で</a:t>
            </a:r>
            <a:r>
              <a:rPr lang="en-US" altLang="ja-JP" dirty="0">
                <a:latin typeface="HGP明朝E" panose="02020900000000000000" pitchFamily="18" charset="-128"/>
                <a:ea typeface="HGP明朝E" panose="02020900000000000000" pitchFamily="18" charset="-128"/>
              </a:rPr>
              <a:t>7</a:t>
            </a:r>
            <a:r>
              <a:rPr lang="ja-JP" altLang="ja-JP" dirty="0">
                <a:latin typeface="HGP明朝E" panose="02020900000000000000" pitchFamily="18" charset="-128"/>
                <a:ea typeface="HGP明朝E" panose="02020900000000000000" pitchFamily="18" charset="-128"/>
              </a:rPr>
              <a:t>月、対艦弾道ミサイルの発射実験を実施</a:t>
            </a:r>
            <a:endParaRPr lang="en-US" altLang="ja-JP" dirty="0">
              <a:latin typeface="HGP明朝E" panose="02020900000000000000" pitchFamily="18" charset="-128"/>
              <a:ea typeface="HGP明朝E" panose="02020900000000000000" pitchFamily="18" charset="-128"/>
            </a:endParaRPr>
          </a:p>
          <a:p>
            <a:pPr lvl="1"/>
            <a:r>
              <a:rPr lang="ja-JP" altLang="ja-JP" dirty="0">
                <a:latin typeface="HGP明朝E" panose="02020900000000000000" pitchFamily="18" charset="-128"/>
                <a:ea typeface="HGP明朝E" panose="02020900000000000000" pitchFamily="18" charset="-128"/>
              </a:rPr>
              <a:t>米国はインド太平洋地域をめぐる安全保障上の懸念を一段と深め</a:t>
            </a:r>
            <a:r>
              <a:rPr lang="ja-JP" altLang="en-US" dirty="0">
                <a:latin typeface="HGP明朝E" panose="02020900000000000000" pitchFamily="18" charset="-128"/>
                <a:ea typeface="HGP明朝E" panose="02020900000000000000" pitchFamily="18" charset="-128"/>
              </a:rPr>
              <a:t>た</a:t>
            </a:r>
            <a:endParaRPr kumimoji="1"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813679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31ADAD-A045-48E0-B51C-DB9B5C9A67DA}"/>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米国にとっての</a:t>
            </a:r>
            <a:r>
              <a:rPr kumimoji="1" lang="en-US" altLang="ja-JP" dirty="0">
                <a:latin typeface="HGP明朝E" panose="02020900000000000000" pitchFamily="18" charset="-128"/>
                <a:ea typeface="HGP明朝E" panose="02020900000000000000" pitchFamily="18" charset="-128"/>
              </a:rPr>
              <a:t>GSOMIA</a:t>
            </a:r>
            <a:r>
              <a:rPr kumimoji="1" lang="ja-JP" altLang="en-US" dirty="0">
                <a:latin typeface="HGP明朝E" panose="02020900000000000000" pitchFamily="18" charset="-128"/>
                <a:ea typeface="HGP明朝E" panose="02020900000000000000" pitchFamily="18" charset="-128"/>
              </a:rPr>
              <a:t>　対中戦略</a:t>
            </a:r>
          </a:p>
        </p:txBody>
      </p:sp>
      <p:sp>
        <p:nvSpPr>
          <p:cNvPr id="3" name="コンテンツ プレースホルダー 2">
            <a:extLst>
              <a:ext uri="{FF2B5EF4-FFF2-40B4-BE49-F238E27FC236}">
                <a16:creationId xmlns:a16="http://schemas.microsoft.com/office/drawing/2014/main" id="{D04C2221-8647-4B51-B1AE-184AE44D9B61}"/>
              </a:ext>
            </a:extLst>
          </p:cNvPr>
          <p:cNvSpPr>
            <a:spLocks noGrp="1"/>
          </p:cNvSpPr>
          <p:nvPr>
            <p:ph idx="1"/>
          </p:nvPr>
        </p:nvSpPr>
        <p:spPr/>
        <p:txBody>
          <a:bodyPr>
            <a:normAutofit lnSpcReduction="10000"/>
          </a:bodyPr>
          <a:lstStyle/>
          <a:p>
            <a:r>
              <a:rPr lang="ja-JP" altLang="ja-JP" dirty="0">
                <a:latin typeface="HGP明朝E" panose="02020900000000000000" pitchFamily="18" charset="-128"/>
                <a:ea typeface="HGP明朝E" panose="02020900000000000000" pitchFamily="18" charset="-128"/>
              </a:rPr>
              <a:t>北朝鮮や中国の弾道ミサイルから米本土を守るため、在韓米軍に配備した最新鋭ミサイル防衛システム「最終段階高高度地域防衛（</a:t>
            </a:r>
            <a:r>
              <a:rPr lang="en-US" altLang="ja-JP" dirty="0">
                <a:latin typeface="HGP明朝E" panose="02020900000000000000" pitchFamily="18" charset="-128"/>
                <a:ea typeface="HGP明朝E" panose="02020900000000000000" pitchFamily="18" charset="-128"/>
              </a:rPr>
              <a:t>THAAD</a:t>
            </a:r>
            <a:r>
              <a:rPr lang="ja-JP" altLang="ja-JP" dirty="0">
                <a:latin typeface="HGP明朝E" panose="02020900000000000000" pitchFamily="18" charset="-128"/>
                <a:ea typeface="HGP明朝E" panose="02020900000000000000" pitchFamily="18" charset="-128"/>
              </a:rPr>
              <a:t>）」と在日米軍、米本土のレーダーを一つの体系に連結して運用することを望んでいる。日韓</a:t>
            </a:r>
            <a:r>
              <a:rPr lang="en-US" altLang="ja-JP" dirty="0">
                <a:latin typeface="HGP明朝E" panose="02020900000000000000" pitchFamily="18" charset="-128"/>
                <a:ea typeface="HGP明朝E" panose="02020900000000000000" pitchFamily="18" charset="-128"/>
              </a:rPr>
              <a:t>GSOMIA</a:t>
            </a:r>
            <a:r>
              <a:rPr lang="ja-JP" altLang="ja-JP" dirty="0">
                <a:latin typeface="HGP明朝E" panose="02020900000000000000" pitchFamily="18" charset="-128"/>
                <a:ea typeface="HGP明朝E" panose="02020900000000000000" pitchFamily="18" charset="-128"/>
              </a:rPr>
              <a:t>は不可欠との立場</a:t>
            </a:r>
            <a:endParaRPr lang="en-US" altLang="ja-JP" dirty="0">
              <a:latin typeface="HGP明朝E" panose="02020900000000000000" pitchFamily="18" charset="-128"/>
              <a:ea typeface="HGP明朝E" panose="02020900000000000000" pitchFamily="18" charset="-128"/>
            </a:endParaRPr>
          </a:p>
          <a:p>
            <a:endParaRPr lang="ja-JP" altLang="ja-JP" dirty="0">
              <a:latin typeface="HGP明朝E" panose="02020900000000000000" pitchFamily="18" charset="-128"/>
              <a:ea typeface="HGP明朝E" panose="02020900000000000000" pitchFamily="18" charset="-128"/>
            </a:endParaRPr>
          </a:p>
          <a:p>
            <a:pPr marL="0" indent="0">
              <a:buNone/>
            </a:pPr>
            <a:r>
              <a:rPr lang="en-US" altLang="ja-JP" dirty="0">
                <a:latin typeface="HGP明朝E" panose="02020900000000000000" pitchFamily="18" charset="-128"/>
                <a:ea typeface="HGP明朝E" panose="02020900000000000000" pitchFamily="18" charset="-128"/>
              </a:rPr>
              <a:t>※</a:t>
            </a:r>
            <a:r>
              <a:rPr lang="ja-JP" altLang="ja-JP" dirty="0">
                <a:latin typeface="HGP明朝E" panose="02020900000000000000" pitchFamily="18" charset="-128"/>
                <a:ea typeface="HGP明朝E" panose="02020900000000000000" pitchFamily="18" charset="-128"/>
              </a:rPr>
              <a:t>締結時の１６年１１月、中国外務省</a:t>
            </a:r>
          </a:p>
          <a:p>
            <a:pPr lvl="1"/>
            <a:r>
              <a:rPr lang="ja-JP" altLang="ja-JP" dirty="0">
                <a:solidFill>
                  <a:srgbClr val="FF0000"/>
                </a:solidFill>
                <a:latin typeface="HGP明朝E" panose="02020900000000000000" pitchFamily="18" charset="-128"/>
                <a:ea typeface="HGP明朝E" panose="02020900000000000000" pitchFamily="18" charset="-128"/>
              </a:rPr>
              <a:t>「朝鮮半島の対立を激化させ、北東アジアの不安定要素を増やす」</a:t>
            </a:r>
            <a:r>
              <a:rPr lang="ja-JP" altLang="ja-JP" dirty="0">
                <a:latin typeface="HGP明朝E" panose="02020900000000000000" pitchFamily="18" charset="-128"/>
                <a:ea typeface="HGP明朝E" panose="02020900000000000000" pitchFamily="18" charset="-128"/>
              </a:rPr>
              <a:t>と懸念を表明</a:t>
            </a:r>
          </a:p>
          <a:p>
            <a:pPr marL="0" indent="0">
              <a:buNone/>
            </a:pPr>
            <a:r>
              <a:rPr lang="en-US" altLang="ja-JP" dirty="0">
                <a:latin typeface="HGP明朝E" panose="02020900000000000000" pitchFamily="18" charset="-128"/>
                <a:ea typeface="HGP明朝E" panose="02020900000000000000" pitchFamily="18" charset="-128"/>
              </a:rPr>
              <a:t>※</a:t>
            </a:r>
            <a:r>
              <a:rPr lang="ja-JP" altLang="ja-JP" dirty="0">
                <a:latin typeface="HGP明朝E" panose="02020900000000000000" pitchFamily="18" charset="-128"/>
                <a:ea typeface="HGP明朝E" panose="02020900000000000000" pitchFamily="18" charset="-128"/>
              </a:rPr>
              <a:t>党関係者</a:t>
            </a:r>
            <a:r>
              <a:rPr lang="ja-JP" altLang="en-US" dirty="0">
                <a:latin typeface="HGP明朝E" panose="02020900000000000000" pitchFamily="18" charset="-128"/>
                <a:ea typeface="HGP明朝E" panose="02020900000000000000" pitchFamily="18" charset="-128"/>
              </a:rPr>
              <a:t>、</a:t>
            </a:r>
            <a:r>
              <a:rPr lang="ja-JP" altLang="ja-JP" dirty="0">
                <a:latin typeface="HGP明朝E" panose="02020900000000000000" pitchFamily="18" charset="-128"/>
                <a:ea typeface="HGP明朝E" panose="02020900000000000000" pitchFamily="18" charset="-128"/>
              </a:rPr>
              <a:t>協定破棄の決定</a:t>
            </a:r>
            <a:r>
              <a:rPr lang="ja-JP" altLang="en-US" dirty="0">
                <a:latin typeface="HGP明朝E" panose="02020900000000000000" pitchFamily="18" charset="-128"/>
                <a:ea typeface="HGP明朝E" panose="02020900000000000000" pitchFamily="18" charset="-128"/>
              </a:rPr>
              <a:t>（</a:t>
            </a:r>
            <a:r>
              <a:rPr lang="en-US" altLang="ja-JP" dirty="0">
                <a:latin typeface="HGP明朝E" panose="02020900000000000000" pitchFamily="18" charset="-128"/>
                <a:ea typeface="HGP明朝E" panose="02020900000000000000" pitchFamily="18" charset="-128"/>
              </a:rPr>
              <a:t>8</a:t>
            </a:r>
            <a:r>
              <a:rPr lang="ja-JP" altLang="en-US" dirty="0">
                <a:latin typeface="HGP明朝E" panose="02020900000000000000" pitchFamily="18" charset="-128"/>
                <a:ea typeface="HGP明朝E" panose="02020900000000000000" pitchFamily="18" charset="-128"/>
              </a:rPr>
              <a:t>月</a:t>
            </a:r>
            <a:r>
              <a:rPr lang="en-US" altLang="ja-JP" dirty="0">
                <a:latin typeface="HGP明朝E" panose="02020900000000000000" pitchFamily="18" charset="-128"/>
                <a:ea typeface="HGP明朝E" panose="02020900000000000000" pitchFamily="18" charset="-128"/>
              </a:rPr>
              <a:t>22</a:t>
            </a:r>
            <a:r>
              <a:rPr lang="ja-JP" altLang="en-US" dirty="0">
                <a:latin typeface="HGP明朝E" panose="02020900000000000000" pitchFamily="18" charset="-128"/>
                <a:ea typeface="HGP明朝E" panose="02020900000000000000" pitchFamily="18" charset="-128"/>
              </a:rPr>
              <a:t>日）</a:t>
            </a:r>
            <a:r>
              <a:rPr lang="ja-JP" altLang="ja-JP" dirty="0">
                <a:latin typeface="HGP明朝E" panose="02020900000000000000" pitchFamily="18" charset="-128"/>
                <a:ea typeface="HGP明朝E" panose="02020900000000000000" pitchFamily="18" charset="-128"/>
              </a:rPr>
              <a:t>について</a:t>
            </a:r>
            <a:endParaRPr lang="en-US" altLang="ja-JP" dirty="0">
              <a:latin typeface="HGP明朝E" panose="02020900000000000000" pitchFamily="18" charset="-128"/>
              <a:ea typeface="HGP明朝E" panose="02020900000000000000" pitchFamily="18" charset="-128"/>
            </a:endParaRPr>
          </a:p>
          <a:p>
            <a:pPr marL="0" indent="0">
              <a:buNone/>
            </a:pPr>
            <a:r>
              <a:rPr lang="ja-JP" altLang="en-US" dirty="0">
                <a:solidFill>
                  <a:srgbClr val="FF0000"/>
                </a:solidFill>
                <a:latin typeface="HGP明朝E" panose="02020900000000000000" pitchFamily="18" charset="-128"/>
                <a:ea typeface="HGP明朝E" panose="02020900000000000000" pitchFamily="18" charset="-128"/>
              </a:rPr>
              <a:t>　　</a:t>
            </a:r>
            <a:r>
              <a:rPr lang="ja-JP" altLang="ja-JP" dirty="0">
                <a:solidFill>
                  <a:srgbClr val="FF0000"/>
                </a:solidFill>
                <a:latin typeface="HGP明朝E" panose="02020900000000000000" pitchFamily="18" charset="-128"/>
                <a:ea typeface="HGP明朝E" panose="02020900000000000000" pitchFamily="18" charset="-128"/>
              </a:rPr>
              <a:t>「南北関係は融和が進むだろう」</a:t>
            </a:r>
            <a:endParaRPr lang="ja-JP" altLang="ja-JP" dirty="0">
              <a:latin typeface="HGP明朝E" panose="02020900000000000000" pitchFamily="18" charset="-128"/>
              <a:ea typeface="HGP明朝E" panose="02020900000000000000" pitchFamily="18" charset="-128"/>
            </a:endParaRPr>
          </a:p>
          <a:p>
            <a:endParaRPr kumimoji="1"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648478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935BAB-B8DA-484A-B399-5CEE3F456E92}"/>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今後の焦点</a:t>
            </a:r>
          </a:p>
        </p:txBody>
      </p:sp>
      <p:sp>
        <p:nvSpPr>
          <p:cNvPr id="3" name="コンテンツ プレースホルダー 2">
            <a:extLst>
              <a:ext uri="{FF2B5EF4-FFF2-40B4-BE49-F238E27FC236}">
                <a16:creationId xmlns:a16="http://schemas.microsoft.com/office/drawing/2014/main" id="{FD3A7A71-B056-4454-8DC0-42DD2BAD5D4D}"/>
              </a:ext>
            </a:extLst>
          </p:cNvPr>
          <p:cNvSpPr>
            <a:spLocks noGrp="1"/>
          </p:cNvSpPr>
          <p:nvPr>
            <p:ph idx="1"/>
          </p:nvPr>
        </p:nvSpPr>
        <p:spPr/>
        <p:txBody>
          <a:bodyPr>
            <a:normAutofit/>
          </a:bodyPr>
          <a:lstStyle/>
          <a:p>
            <a:r>
              <a:rPr lang="ja-JP" altLang="ja-JP" dirty="0">
                <a:latin typeface="HGP明朝E" panose="02020900000000000000" pitchFamily="18" charset="-128"/>
                <a:ea typeface="HGP明朝E" panose="02020900000000000000" pitchFamily="18" charset="-128"/>
              </a:rPr>
              <a:t>経産省</a:t>
            </a:r>
            <a:r>
              <a:rPr lang="en-US" altLang="ja-JP" dirty="0">
                <a:latin typeface="HGP明朝E" panose="02020900000000000000" pitchFamily="18" charset="-128"/>
                <a:ea typeface="HGP明朝E" panose="02020900000000000000" pitchFamily="18" charset="-128"/>
              </a:rPr>
              <a:t>22</a:t>
            </a:r>
            <a:r>
              <a:rPr lang="ja-JP" altLang="ja-JP" dirty="0">
                <a:latin typeface="HGP明朝E" panose="02020900000000000000" pitchFamily="18" charset="-128"/>
                <a:ea typeface="HGP明朝E" panose="02020900000000000000" pitchFamily="18" charset="-128"/>
              </a:rPr>
              <a:t>日　輸出管理関する局長級の政策対話を</a:t>
            </a:r>
            <a:r>
              <a:rPr lang="en-US" altLang="ja-JP" dirty="0">
                <a:latin typeface="HGP明朝E" panose="02020900000000000000" pitchFamily="18" charset="-128"/>
                <a:ea typeface="HGP明朝E" panose="02020900000000000000" pitchFamily="18" charset="-128"/>
              </a:rPr>
              <a:t>3</a:t>
            </a:r>
            <a:r>
              <a:rPr lang="ja-JP" altLang="ja-JP" dirty="0">
                <a:latin typeface="HGP明朝E" panose="02020900000000000000" pitchFamily="18" charset="-128"/>
                <a:ea typeface="HGP明朝E" panose="02020900000000000000" pitchFamily="18" charset="-128"/>
              </a:rPr>
              <a:t>年ぶりに再会させる方針を発表</a:t>
            </a:r>
            <a:endParaRPr lang="en-US" altLang="ja-JP" dirty="0">
              <a:latin typeface="HGP明朝E" panose="02020900000000000000" pitchFamily="18" charset="-128"/>
              <a:ea typeface="HGP明朝E" panose="02020900000000000000" pitchFamily="18" charset="-128"/>
            </a:endParaRPr>
          </a:p>
          <a:p>
            <a:endParaRPr lang="en-US" altLang="ja-JP" dirty="0">
              <a:latin typeface="HGP明朝E" panose="02020900000000000000" pitchFamily="18" charset="-128"/>
              <a:ea typeface="HGP明朝E" panose="02020900000000000000" pitchFamily="18" charset="-128"/>
            </a:endParaRPr>
          </a:p>
          <a:p>
            <a:pPr lvl="1"/>
            <a:r>
              <a:rPr lang="ja-JP" altLang="ja-JP" dirty="0">
                <a:latin typeface="HGP明朝E" panose="02020900000000000000" pitchFamily="18" charset="-128"/>
                <a:ea typeface="HGP明朝E" panose="02020900000000000000" pitchFamily="18" charset="-128"/>
              </a:rPr>
              <a:t>政策対話は、</a:t>
            </a:r>
            <a:r>
              <a:rPr lang="en-US" altLang="ja-JP" dirty="0">
                <a:latin typeface="HGP明朝E" panose="02020900000000000000" pitchFamily="18" charset="-128"/>
                <a:ea typeface="HGP明朝E" panose="02020900000000000000" pitchFamily="18" charset="-128"/>
              </a:rPr>
              <a:t>2008</a:t>
            </a:r>
            <a:r>
              <a:rPr lang="ja-JP" altLang="ja-JP" dirty="0">
                <a:latin typeface="HGP明朝E" panose="02020900000000000000" pitchFamily="18" charset="-128"/>
                <a:ea typeface="HGP明朝E" panose="02020900000000000000" pitchFamily="18" charset="-128"/>
              </a:rPr>
              <a:t>年に輸出管理をめぐる意見交換のために設置され、</a:t>
            </a:r>
            <a:r>
              <a:rPr lang="en-US" altLang="ja-JP" dirty="0">
                <a:latin typeface="HGP明朝E" panose="02020900000000000000" pitchFamily="18" charset="-128"/>
                <a:ea typeface="HGP明朝E" panose="02020900000000000000" pitchFamily="18" charset="-128"/>
              </a:rPr>
              <a:t>1</a:t>
            </a:r>
            <a:r>
              <a:rPr lang="ja-JP" altLang="ja-JP" dirty="0">
                <a:latin typeface="HGP明朝E" panose="02020900000000000000" pitchFamily="18" charset="-128"/>
                <a:ea typeface="HGP明朝E" panose="02020900000000000000" pitchFamily="18" charset="-128"/>
              </a:rPr>
              <a:t>年に一回程度のペースで行われてきた</a:t>
            </a:r>
            <a:endParaRPr lang="en-US" altLang="ja-JP" dirty="0">
              <a:latin typeface="HGP明朝E" panose="02020900000000000000" pitchFamily="18" charset="-128"/>
              <a:ea typeface="HGP明朝E" panose="02020900000000000000" pitchFamily="18" charset="-128"/>
            </a:endParaRPr>
          </a:p>
          <a:p>
            <a:pPr lvl="1"/>
            <a:endParaRPr lang="en-US" altLang="ja-JP" dirty="0">
              <a:latin typeface="HGP明朝E" panose="02020900000000000000" pitchFamily="18" charset="-128"/>
              <a:ea typeface="HGP明朝E" panose="02020900000000000000" pitchFamily="18" charset="-128"/>
            </a:endParaRPr>
          </a:p>
          <a:p>
            <a:pPr lvl="1"/>
            <a:r>
              <a:rPr lang="ja-JP" altLang="ja-JP" dirty="0">
                <a:latin typeface="HGP明朝E" panose="02020900000000000000" pitchFamily="18" charset="-128"/>
                <a:ea typeface="HGP明朝E" panose="02020900000000000000" pitchFamily="18" charset="-128"/>
              </a:rPr>
              <a:t>しかし、</a:t>
            </a:r>
            <a:r>
              <a:rPr lang="en-US" altLang="ja-JP" dirty="0">
                <a:latin typeface="HGP明朝E" panose="02020900000000000000" pitchFamily="18" charset="-128"/>
                <a:ea typeface="HGP明朝E" panose="02020900000000000000" pitchFamily="18" charset="-128"/>
              </a:rPr>
              <a:t>16</a:t>
            </a:r>
            <a:r>
              <a:rPr lang="ja-JP" altLang="ja-JP" dirty="0">
                <a:latin typeface="HGP明朝E" panose="02020900000000000000" pitchFamily="18" charset="-128"/>
                <a:ea typeface="HGP明朝E" panose="02020900000000000000" pitchFamily="18" charset="-128"/>
              </a:rPr>
              <a:t>年以降は中断していたため　日本による輸出管理厳格化の措置が行われた</a:t>
            </a:r>
            <a:r>
              <a:rPr lang="en-US" altLang="ja-JP" dirty="0">
                <a:latin typeface="HGP明朝E" panose="02020900000000000000" pitchFamily="18" charset="-128"/>
                <a:ea typeface="HGP明朝E" panose="02020900000000000000" pitchFamily="18" charset="-128"/>
              </a:rPr>
              <a:t>7</a:t>
            </a:r>
            <a:r>
              <a:rPr lang="ja-JP" altLang="ja-JP" dirty="0">
                <a:latin typeface="HGP明朝E" panose="02020900000000000000" pitchFamily="18" charset="-128"/>
                <a:ea typeface="HGP明朝E" panose="02020900000000000000" pitchFamily="18" charset="-128"/>
              </a:rPr>
              <a:t>月以降は韓国側が再開を求めていた</a:t>
            </a:r>
          </a:p>
          <a:p>
            <a:endParaRPr lang="ja-JP" altLang="ja-JP" dirty="0">
              <a:latin typeface="HGP明朝E" panose="02020900000000000000" pitchFamily="18" charset="-128"/>
              <a:ea typeface="HGP明朝E" panose="02020900000000000000" pitchFamily="18" charset="-128"/>
            </a:endParaRPr>
          </a:p>
          <a:p>
            <a:endParaRPr kumimoji="1"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78127741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韓国、GSOMIA破棄を延期　勉強会用</Template>
  <TotalTime>46</TotalTime>
  <Words>1045</Words>
  <Application>Microsoft Office PowerPoint</Application>
  <PresentationFormat>ワイド画面</PresentationFormat>
  <Paragraphs>76</Paragraphs>
  <Slides>11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11</vt:i4>
      </vt:variant>
    </vt:vector>
  </HeadingPairs>
  <TitlesOfParts>
    <vt:vector size="17" baseType="lpstr">
      <vt:lpstr>HGP明朝E</vt:lpstr>
      <vt:lpstr>HG明朝E</vt:lpstr>
      <vt:lpstr>游ゴシック</vt:lpstr>
      <vt:lpstr>游ゴシック Light</vt:lpstr>
      <vt:lpstr>Arial</vt:lpstr>
      <vt:lpstr>Office テーマ</vt:lpstr>
      <vt:lpstr>日韓関係改善へ動き出すか韓国、GSOMIA破棄を延期</vt:lpstr>
      <vt:lpstr>韓国政府　11月22日</vt:lpstr>
      <vt:lpstr>金有根・国家安全保障室第一次長　 記者会見</vt:lpstr>
      <vt:lpstr>日本政府の対応</vt:lpstr>
      <vt:lpstr>PowerPoint プレゼンテーション</vt:lpstr>
      <vt:lpstr>日本の立場　11月15日時点</vt:lpstr>
      <vt:lpstr>米国のプレッシャー</vt:lpstr>
      <vt:lpstr>米国にとってのGSOMIA　対中戦略</vt:lpstr>
      <vt:lpstr>今後の焦点</vt:lpstr>
      <vt:lpstr>今後の日韓関係</vt:lpstr>
      <vt:lpstr>日韓首脳会談へ調整</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韓国、GSOMIA破棄を延期</dc:title>
  <cp:revision>6</cp:revision>
  <dcterms:created xsi:type="dcterms:W3CDTF">2019-12-04T14:38:10Z</dcterms:created>
  <dcterms:modified xsi:type="dcterms:W3CDTF">2019-12-08T12:45:46Z</dcterms:modified>
</cp:coreProperties>
</file>