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A00F42-5009-4451-8552-F300FA3AD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A708681-20CC-4A3E-A4A7-B1AE7FF6B4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E7E69A-870A-4EDF-AB28-1CCC848DE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94DE-FD58-476A-88AF-BBA9316E393C}" type="datetimeFigureOut">
              <a:rPr kumimoji="1" lang="ja-JP" altLang="en-US" smtClean="0"/>
              <a:t>2020/1/17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F30CD5-87C1-41C6-9526-0AC543E1F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E3DAFF-89C3-456A-9B43-0AB0D068B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5A3A-2CC4-440B-AE42-86D0F62B8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7895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CCA2F9-80EB-459A-9B8F-DA46CDE7E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A446B70-CEA3-4C54-AF65-23ABF06C4A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A44A4C-BF8B-4FFD-B5DD-03D1BF798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94DE-FD58-476A-88AF-BBA9316E393C}" type="datetimeFigureOut">
              <a:rPr kumimoji="1" lang="ja-JP" altLang="en-US" smtClean="0"/>
              <a:t>2020/1/17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0A7FB4-D786-4EA9-AF4C-73B9F2528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A1A718-4FB1-4919-80CE-64545586E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5A3A-2CC4-440B-AE42-86D0F62B8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606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76AC273-69B9-488A-A383-3B414E6566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219CBB2-4A50-4703-AE62-925DAFEE33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5F4B2E-7F2A-4481-B50D-D272495F9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94DE-FD58-476A-88AF-BBA9316E393C}" type="datetimeFigureOut">
              <a:rPr kumimoji="1" lang="ja-JP" altLang="en-US" smtClean="0"/>
              <a:t>2020/1/17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203979-D5F7-4035-B012-C0E278BC0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89957C-C9C1-4057-B8C0-D4BAA2C59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5A3A-2CC4-440B-AE42-86D0F62B8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577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EDC01D-EEB4-4236-918A-DC0E7F8DF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23E831-3300-44BD-A970-BB09B17FE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08DA9D-A1B9-4293-8065-58FFBC9D6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94DE-FD58-476A-88AF-BBA9316E393C}" type="datetimeFigureOut">
              <a:rPr kumimoji="1" lang="ja-JP" altLang="en-US" smtClean="0"/>
              <a:t>2020/1/17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FADC06-3769-4838-BF5D-61CE1099B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52129F-2A5E-4FB7-881A-6D09CE6E8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5A3A-2CC4-440B-AE42-86D0F62B8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308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5984F6-B480-4D8C-ACAC-14DBF2535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071BB7-58F5-446C-95DE-9589D36FC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0CE9CA-4571-4444-A42F-820D8ED48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94DE-FD58-476A-88AF-BBA9316E393C}" type="datetimeFigureOut">
              <a:rPr kumimoji="1" lang="ja-JP" altLang="en-US" smtClean="0"/>
              <a:t>2020/1/17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595416-9349-406A-84B4-84FA40C6F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EBDEB0-2BB3-42B1-9220-0BB6DE723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5A3A-2CC4-440B-AE42-86D0F62B8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080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DE30C3-6288-46DA-8D55-4056503FF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6447DCB-9FF0-419B-8E84-F3D6CAAD86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6A6CFFF-49D4-4938-8BCB-784998356F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2FE4408-6340-4DE3-9B5E-BEB68407C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94DE-FD58-476A-88AF-BBA9316E393C}" type="datetimeFigureOut">
              <a:rPr kumimoji="1" lang="ja-JP" altLang="en-US" smtClean="0"/>
              <a:t>2020/1/17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94E576-4103-4AF2-8FAE-4452A6A32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D1466BD-1E4D-4C59-94F8-89DE3D08A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5A3A-2CC4-440B-AE42-86D0F62B8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0687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444CB6-B107-4A72-8236-6A28D17B6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E9B2350-A0D2-42CA-A793-6B0708D02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6BDF4E5-3FD5-4719-9EED-8B2254EE41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796AE72-DD29-4A5E-9D54-4A6D8A9903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7D2279E-6CB3-4E00-AB27-A50D1D3DAD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21709AF-1748-40F4-AD7F-648C13432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94DE-FD58-476A-88AF-BBA9316E393C}" type="datetimeFigureOut">
              <a:rPr kumimoji="1" lang="ja-JP" altLang="en-US" smtClean="0"/>
              <a:t>2020/1/17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3F51AC6-6B65-4D0B-B779-9C4BDE1CD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D772C89-DB84-4F06-AAB5-689A0BE45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5A3A-2CC4-440B-AE42-86D0F62B8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8904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998FEA-A9BA-4CC7-813C-B2C366F62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1E0A239-483F-4FA5-BA44-4F9176265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94DE-FD58-476A-88AF-BBA9316E393C}" type="datetimeFigureOut">
              <a:rPr kumimoji="1" lang="ja-JP" altLang="en-US" smtClean="0"/>
              <a:t>2020/1/17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1E1E5A1-3508-465F-AD80-26E26EA15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8C8FC6F-F245-4CF8-A273-2BDF4362E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5A3A-2CC4-440B-AE42-86D0F62B8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761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BF3167B-32B0-4DF5-A1F2-FD68C99CF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94DE-FD58-476A-88AF-BBA9316E393C}" type="datetimeFigureOut">
              <a:rPr kumimoji="1" lang="ja-JP" altLang="en-US" smtClean="0"/>
              <a:t>2020/1/17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4CF48E0-3EB4-4F9A-A439-78B96EC36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554540E-3E5D-4273-89BB-6298E5BEF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5A3A-2CC4-440B-AE42-86D0F62B8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0007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9DF685-2F7C-4502-8E9C-61B2D020D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2B579C6-6F76-4D5D-AC84-BC8D0CC14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C2F900-66A9-4936-BE8D-F9C2FA9072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FF2824F-98D0-46CF-AE26-09764BCDD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94DE-FD58-476A-88AF-BBA9316E393C}" type="datetimeFigureOut">
              <a:rPr kumimoji="1" lang="ja-JP" altLang="en-US" smtClean="0"/>
              <a:t>2020/1/17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FD85994-2955-4A24-96F6-5B957A2F5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522229D-CE78-4B1E-9882-BA8C071AF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5A3A-2CC4-440B-AE42-86D0F62B8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266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D43B6D-D6BB-46DF-AAD2-D9654A80B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3946EE-C9EC-41B8-B1E1-FD7AE49AC0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D371BAF-9436-47B1-94DA-C5DC6D2D76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A69807-26A5-4156-B3C5-093805503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94DE-FD58-476A-88AF-BBA9316E393C}" type="datetimeFigureOut">
              <a:rPr kumimoji="1" lang="ja-JP" altLang="en-US" smtClean="0"/>
              <a:t>2020/1/17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7D368EC-A3A2-4197-BC6A-DA75E28FB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B78AC7-7E8C-4884-9CC3-02209BAB6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35A3A-2CC4-440B-AE42-86D0F62B8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242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AB1CFDB-201B-41E6-AB1D-07808C607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E94CAF6-5AA2-4D1F-B7B1-64504A59E0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5911CB-DA99-48CF-86D4-76E910078F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E94DE-FD58-476A-88AF-BBA9316E393C}" type="datetimeFigureOut">
              <a:rPr kumimoji="1" lang="ja-JP" altLang="en-US" smtClean="0"/>
              <a:t>2020/1/17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1D2658-FE0C-4A71-90EC-398B316618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F663D8-9334-469A-96D5-F35996FF90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35A3A-2CC4-440B-AE42-86D0F62B8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8111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E8A389-3D7A-467F-A9E4-DB37CB5557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>
                <a:latin typeface="HGS明朝E" panose="02020800000000000000" pitchFamily="18" charset="-128"/>
                <a:ea typeface="HGS明朝E" panose="02020800000000000000" pitchFamily="18" charset="-128"/>
              </a:rPr>
              <a:t>令和二年内外情勢の</a:t>
            </a:r>
            <a:br>
              <a:rPr kumimoji="1" lang="en-US" altLang="ja-JP" dirty="0">
                <a:latin typeface="HGS明朝E" panose="02020800000000000000" pitchFamily="18" charset="-128"/>
                <a:ea typeface="HGS明朝E" panose="02020800000000000000" pitchFamily="18" charset="-128"/>
              </a:rPr>
            </a:br>
            <a:r>
              <a:rPr kumimoji="1" lang="ja-JP" altLang="en-US" dirty="0">
                <a:latin typeface="HGS明朝E" panose="02020800000000000000" pitchFamily="18" charset="-128"/>
                <a:ea typeface="HGS明朝E" panose="02020800000000000000" pitchFamily="18" charset="-128"/>
              </a:rPr>
              <a:t>展望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39F18E8-7457-4AD4-B987-7D2190BAC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7906"/>
            <a:ext cx="9144000" cy="1655762"/>
          </a:xfrm>
        </p:spPr>
        <p:txBody>
          <a:bodyPr/>
          <a:lstStyle/>
          <a:p>
            <a:r>
              <a:rPr kumimoji="1" lang="ja-JP" altLang="en-US" dirty="0">
                <a:latin typeface="HGS明朝E" panose="02020800000000000000" pitchFamily="18" charset="-128"/>
                <a:ea typeface="HGS明朝E" panose="02020800000000000000" pitchFamily="18" charset="-128"/>
              </a:rPr>
              <a:t>情報パック</a:t>
            </a:r>
            <a:r>
              <a:rPr kumimoji="1" lang="en-US" altLang="ja-JP" dirty="0">
                <a:latin typeface="HGS明朝E" panose="02020800000000000000" pitchFamily="18" charset="-128"/>
                <a:ea typeface="HGS明朝E" panose="02020800000000000000" pitchFamily="18" charset="-128"/>
              </a:rPr>
              <a:t>1</a:t>
            </a:r>
            <a:r>
              <a:rPr kumimoji="1" lang="ja-JP" altLang="en-US" dirty="0">
                <a:latin typeface="HGS明朝E" panose="02020800000000000000" pitchFamily="18" charset="-128"/>
                <a:ea typeface="HGS明朝E" panose="02020800000000000000" pitchFamily="18" charset="-128"/>
              </a:rPr>
              <a:t>月号</a:t>
            </a:r>
          </a:p>
        </p:txBody>
      </p:sp>
    </p:spTree>
    <p:extLst>
      <p:ext uri="{BB962C8B-B14F-4D97-AF65-F5344CB8AC3E}">
        <p14:creationId xmlns:p14="http://schemas.microsoft.com/office/powerpoint/2010/main" val="3409806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1DB491-7BE7-4D09-A297-3F467E4A7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S明朝E" panose="02020800000000000000" pitchFamily="18" charset="-128"/>
                <a:ea typeface="HGS明朝E" panose="02020800000000000000" pitchFamily="18" charset="-128"/>
              </a:rPr>
              <a:t>主な行事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59470A-B59B-4AD7-B18D-AC3BF7B2F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049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4000" dirty="0">
                <a:latin typeface="HGS明朝E" panose="02020800000000000000" pitchFamily="18" charset="-128"/>
                <a:ea typeface="HGS明朝E" panose="02020800000000000000" pitchFamily="18" charset="-128"/>
              </a:rPr>
              <a:t>4</a:t>
            </a:r>
            <a:r>
              <a:rPr lang="ja-JP" altLang="ja-JP" sz="4000" dirty="0">
                <a:latin typeface="HGS明朝E" panose="02020800000000000000" pitchFamily="18" charset="-128"/>
                <a:ea typeface="HGS明朝E" panose="02020800000000000000" pitchFamily="18" charset="-128"/>
              </a:rPr>
              <a:t>月　中国・習近平</a:t>
            </a:r>
            <a:r>
              <a:rPr lang="ja-JP" altLang="en-US" sz="4000" dirty="0">
                <a:latin typeface="HGS明朝E" panose="02020800000000000000" pitchFamily="18" charset="-128"/>
                <a:ea typeface="HGS明朝E" panose="02020800000000000000" pitchFamily="18" charset="-128"/>
              </a:rPr>
              <a:t>国家</a:t>
            </a:r>
            <a:r>
              <a:rPr lang="ja-JP" altLang="ja-JP" sz="4000" dirty="0">
                <a:latin typeface="HGS明朝E" panose="02020800000000000000" pitchFamily="18" charset="-128"/>
                <a:ea typeface="HGS明朝E" panose="02020800000000000000" pitchFamily="18" charset="-128"/>
              </a:rPr>
              <a:t>主席が国賓で来日</a:t>
            </a:r>
          </a:p>
          <a:p>
            <a:pPr marL="0" indent="0">
              <a:buNone/>
            </a:pPr>
            <a:r>
              <a:rPr lang="en-US" altLang="ja-JP" sz="4000" dirty="0">
                <a:latin typeface="HGS明朝E" panose="02020800000000000000" pitchFamily="18" charset="-128"/>
                <a:ea typeface="HGS明朝E" panose="02020800000000000000" pitchFamily="18" charset="-128"/>
              </a:rPr>
              <a:t>6</a:t>
            </a:r>
            <a:r>
              <a:rPr lang="ja-JP" altLang="ja-JP" sz="4000" dirty="0">
                <a:latin typeface="HGS明朝E" panose="02020800000000000000" pitchFamily="18" charset="-128"/>
                <a:ea typeface="HGS明朝E" panose="02020800000000000000" pitchFamily="18" charset="-128"/>
              </a:rPr>
              <a:t>月　米国で</a:t>
            </a:r>
            <a:r>
              <a:rPr lang="en-US" altLang="ja-JP" sz="4000" dirty="0">
                <a:latin typeface="HGS明朝E" panose="02020800000000000000" pitchFamily="18" charset="-128"/>
                <a:ea typeface="HGS明朝E" panose="02020800000000000000" pitchFamily="18" charset="-128"/>
              </a:rPr>
              <a:t>G7</a:t>
            </a:r>
            <a:r>
              <a:rPr lang="ja-JP" altLang="ja-JP" sz="4000" dirty="0">
                <a:latin typeface="HGS明朝E" panose="02020800000000000000" pitchFamily="18" charset="-128"/>
                <a:ea typeface="HGS明朝E" panose="02020800000000000000" pitchFamily="18" charset="-128"/>
              </a:rPr>
              <a:t>首脳会議</a:t>
            </a:r>
          </a:p>
          <a:p>
            <a:pPr marL="0" indent="0">
              <a:buNone/>
            </a:pPr>
            <a:r>
              <a:rPr lang="en-US" altLang="ja-JP" sz="4000" dirty="0">
                <a:latin typeface="HGS明朝E" panose="02020800000000000000" pitchFamily="18" charset="-128"/>
                <a:ea typeface="HGS明朝E" panose="02020800000000000000" pitchFamily="18" charset="-128"/>
              </a:rPr>
              <a:t>7</a:t>
            </a:r>
            <a:r>
              <a:rPr lang="ja-JP" altLang="ja-JP" sz="4000" dirty="0">
                <a:latin typeface="HGS明朝E" panose="02020800000000000000" pitchFamily="18" charset="-128"/>
                <a:ea typeface="HGS明朝E" panose="02020800000000000000" pitchFamily="18" charset="-128"/>
              </a:rPr>
              <a:t>月　東京五輪開幕～</a:t>
            </a:r>
            <a:r>
              <a:rPr lang="en-US" altLang="ja-JP" sz="4000" dirty="0">
                <a:latin typeface="HGS明朝E" panose="02020800000000000000" pitchFamily="18" charset="-128"/>
                <a:ea typeface="HGS明朝E" panose="02020800000000000000" pitchFamily="18" charset="-128"/>
              </a:rPr>
              <a:t>8</a:t>
            </a:r>
            <a:r>
              <a:rPr lang="ja-JP" altLang="ja-JP" sz="4000" dirty="0">
                <a:latin typeface="HGS明朝E" panose="02020800000000000000" pitchFamily="18" charset="-128"/>
                <a:ea typeface="HGS明朝E" panose="02020800000000000000" pitchFamily="18" charset="-128"/>
              </a:rPr>
              <a:t>月</a:t>
            </a:r>
            <a:r>
              <a:rPr lang="en-US" altLang="ja-JP" sz="4000" dirty="0">
                <a:latin typeface="HGS明朝E" panose="02020800000000000000" pitchFamily="18" charset="-128"/>
                <a:ea typeface="HGS明朝E" panose="02020800000000000000" pitchFamily="18" charset="-128"/>
              </a:rPr>
              <a:t>9</a:t>
            </a:r>
            <a:r>
              <a:rPr lang="ja-JP" altLang="ja-JP" sz="4000" dirty="0">
                <a:latin typeface="HGS明朝E" panose="02020800000000000000" pitchFamily="18" charset="-128"/>
                <a:ea typeface="HGS明朝E" panose="02020800000000000000" pitchFamily="18" charset="-128"/>
              </a:rPr>
              <a:t>日</a:t>
            </a:r>
          </a:p>
          <a:p>
            <a:pPr marL="0" indent="0">
              <a:buNone/>
            </a:pPr>
            <a:r>
              <a:rPr lang="en-US" altLang="ja-JP" sz="4000" dirty="0">
                <a:latin typeface="HGS明朝E" panose="02020800000000000000" pitchFamily="18" charset="-128"/>
                <a:ea typeface="HGS明朝E" panose="02020800000000000000" pitchFamily="18" charset="-128"/>
              </a:rPr>
              <a:t>11</a:t>
            </a:r>
            <a:r>
              <a:rPr lang="ja-JP" altLang="ja-JP" sz="4000" dirty="0">
                <a:latin typeface="HGS明朝E" panose="02020800000000000000" pitchFamily="18" charset="-128"/>
                <a:ea typeface="HGS明朝E" panose="02020800000000000000" pitchFamily="18" charset="-128"/>
              </a:rPr>
              <a:t>月 米国大統領選挙</a:t>
            </a:r>
          </a:p>
          <a:p>
            <a:endParaRPr kumimoji="1" lang="ja-JP" altLang="en-US" sz="4000" dirty="0">
              <a:latin typeface="HGS明朝E" panose="02020800000000000000" pitchFamily="18" charset="-128"/>
              <a:ea typeface="HGS明朝E" panose="020208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655CE17-7C0D-400B-A98F-934841353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7177" y="3958682"/>
            <a:ext cx="5493440" cy="2636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406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23DE40-B6C0-4338-B5AA-390140598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S明朝E" panose="02020800000000000000" pitchFamily="18" charset="-128"/>
                <a:ea typeface="HGS明朝E" panose="02020800000000000000" pitchFamily="18" charset="-128"/>
              </a:rPr>
              <a:t>焦点</a:t>
            </a:r>
            <a:r>
              <a:rPr kumimoji="1" lang="en-US" altLang="ja-JP" dirty="0">
                <a:latin typeface="HGS明朝E" panose="02020800000000000000" pitchFamily="18" charset="-128"/>
                <a:ea typeface="HGS明朝E" panose="02020800000000000000" pitchFamily="18" charset="-128"/>
              </a:rPr>
              <a:t>	</a:t>
            </a:r>
            <a:endParaRPr kumimoji="1" lang="ja-JP" altLang="en-US" dirty="0">
              <a:latin typeface="HGS明朝E" panose="02020800000000000000" pitchFamily="18" charset="-128"/>
              <a:ea typeface="HGS明朝E" panose="02020800000000000000" pitchFamily="18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840B93-E518-4906-9D87-473DC6899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ja-JP" sz="3600" dirty="0">
                <a:latin typeface="HGS明朝E" panose="02020800000000000000" pitchFamily="18" charset="-128"/>
                <a:ea typeface="HGS明朝E" panose="02020800000000000000" pitchFamily="18" charset="-128"/>
              </a:rPr>
              <a:t>世界で最大のものは米国大統領選挙</a:t>
            </a:r>
          </a:p>
          <a:p>
            <a:r>
              <a:rPr lang="ja-JP" altLang="ja-JP" sz="3600" dirty="0">
                <a:latin typeface="HGS明朝E" panose="02020800000000000000" pitchFamily="18" charset="-128"/>
                <a:ea typeface="HGS明朝E" panose="02020800000000000000" pitchFamily="18" charset="-128"/>
              </a:rPr>
              <a:t>国内で最大のものは憲法改正への動向</a:t>
            </a:r>
          </a:p>
          <a:p>
            <a:endParaRPr kumimoji="1" lang="en-US" altLang="ja-JP" sz="3600" dirty="0">
              <a:latin typeface="HGS明朝E" panose="02020800000000000000" pitchFamily="18" charset="-128"/>
              <a:ea typeface="HGS明朝E" panose="02020800000000000000" pitchFamily="18" charset="-128"/>
            </a:endParaRPr>
          </a:p>
          <a:p>
            <a:pPr marL="0" indent="0">
              <a:buNone/>
            </a:pPr>
            <a:r>
              <a:rPr lang="ja-JP" altLang="en-US" sz="3600" dirty="0">
                <a:latin typeface="HGS明朝E" panose="02020800000000000000" pitchFamily="18" charset="-128"/>
                <a:ea typeface="HGS明朝E" panose="02020800000000000000" pitchFamily="18" charset="-128"/>
              </a:rPr>
              <a:t>＜</a:t>
            </a:r>
            <a:r>
              <a:rPr lang="ja-JP" altLang="ja-JP" sz="3600" dirty="0">
                <a:latin typeface="HGS明朝E" panose="02020800000000000000" pitchFamily="18" charset="-128"/>
                <a:ea typeface="HGS明朝E" panose="02020800000000000000" pitchFamily="18" charset="-128"/>
              </a:rPr>
              <a:t>変化要因</a:t>
            </a:r>
            <a:r>
              <a:rPr lang="ja-JP" altLang="en-US" sz="3600" dirty="0">
                <a:latin typeface="HGS明朝E" panose="02020800000000000000" pitchFamily="18" charset="-128"/>
                <a:ea typeface="HGS明朝E" panose="02020800000000000000" pitchFamily="18" charset="-128"/>
              </a:rPr>
              <a:t>＞</a:t>
            </a:r>
            <a:endParaRPr lang="ja-JP" altLang="ja-JP" sz="3600" dirty="0">
              <a:latin typeface="HGS明朝E" panose="02020800000000000000" pitchFamily="18" charset="-128"/>
              <a:ea typeface="HGS明朝E" panose="02020800000000000000" pitchFamily="18" charset="-128"/>
            </a:endParaRPr>
          </a:p>
          <a:p>
            <a:r>
              <a:rPr lang="ja-JP" altLang="ja-JP" sz="3600" dirty="0">
                <a:latin typeface="HGS明朝E" panose="02020800000000000000" pitchFamily="18" charset="-128"/>
                <a:ea typeface="HGS明朝E" panose="02020800000000000000" pitchFamily="18" charset="-128"/>
              </a:rPr>
              <a:t>中東・イラン問題</a:t>
            </a:r>
          </a:p>
          <a:p>
            <a:r>
              <a:rPr lang="ja-JP" altLang="ja-JP" sz="3600" dirty="0">
                <a:latin typeface="HGS明朝E" panose="02020800000000000000" pitchFamily="18" charset="-128"/>
                <a:ea typeface="HGS明朝E" panose="02020800000000000000" pitchFamily="18" charset="-128"/>
              </a:rPr>
              <a:t>北朝鮮の非核化問題</a:t>
            </a:r>
          </a:p>
          <a:p>
            <a:r>
              <a:rPr lang="ja-JP" altLang="ja-JP" sz="3600" dirty="0">
                <a:latin typeface="HGS明朝E" panose="02020800000000000000" pitchFamily="18" charset="-128"/>
                <a:ea typeface="HGS明朝E" panose="02020800000000000000" pitchFamily="18" charset="-128"/>
              </a:rPr>
              <a:t>米中「新冷戦」問題</a:t>
            </a:r>
            <a:endParaRPr kumimoji="1" lang="ja-JP" altLang="en-US" sz="3600" dirty="0">
              <a:latin typeface="HGS明朝E" panose="02020800000000000000" pitchFamily="18" charset="-128"/>
              <a:ea typeface="HGS明朝E" panose="020208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07274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17B50E-F6F1-4B3F-BA5D-9B456BF6B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S明朝E" panose="02020800000000000000" pitchFamily="18" charset="-128"/>
                <a:ea typeface="HGS明朝E" panose="02020800000000000000" pitchFamily="18" charset="-128"/>
              </a:rPr>
              <a:t>トランプの闘い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E83785-3965-44D9-8A84-873253777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>
                <a:latin typeface="HGS明朝E" panose="02020800000000000000" pitchFamily="18" charset="-128"/>
                <a:ea typeface="HGS明朝E" panose="02020800000000000000" pitchFamily="18" charset="-128"/>
              </a:rPr>
              <a:t>＜「</a:t>
            </a:r>
            <a:r>
              <a:rPr lang="ja-JP" altLang="ja-JP" dirty="0">
                <a:latin typeface="HGS明朝E" panose="02020800000000000000" pitchFamily="18" charset="-128"/>
                <a:ea typeface="HGS明朝E" panose="02020800000000000000" pitchFamily="18" charset="-128"/>
              </a:rPr>
              <a:t>アメリカファースト</a:t>
            </a:r>
            <a:r>
              <a:rPr lang="ja-JP" altLang="en-US" dirty="0">
                <a:latin typeface="HGS明朝E" panose="02020800000000000000" pitchFamily="18" charset="-128"/>
                <a:ea typeface="HGS明朝E" panose="02020800000000000000" pitchFamily="18" charset="-128"/>
              </a:rPr>
              <a:t>」</a:t>
            </a:r>
            <a:r>
              <a:rPr lang="ja-JP" altLang="ja-JP" dirty="0">
                <a:latin typeface="HGS明朝E" panose="02020800000000000000" pitchFamily="18" charset="-128"/>
                <a:ea typeface="HGS明朝E" panose="02020800000000000000" pitchFamily="18" charset="-128"/>
              </a:rPr>
              <a:t>政策</a:t>
            </a:r>
            <a:r>
              <a:rPr lang="ja-JP" altLang="en-US" dirty="0">
                <a:latin typeface="HGS明朝E" panose="02020800000000000000" pitchFamily="18" charset="-128"/>
                <a:ea typeface="HGS明朝E" panose="02020800000000000000" pitchFamily="18" charset="-128"/>
              </a:rPr>
              <a:t>＞</a:t>
            </a:r>
            <a:endParaRPr lang="ja-JP" altLang="ja-JP" dirty="0">
              <a:latin typeface="HGS明朝E" panose="02020800000000000000" pitchFamily="18" charset="-128"/>
              <a:ea typeface="HGS明朝E" panose="02020800000000000000" pitchFamily="18" charset="-128"/>
            </a:endParaRPr>
          </a:p>
          <a:p>
            <a:r>
              <a:rPr lang="ja-JP" altLang="ja-JP" dirty="0">
                <a:latin typeface="HGS明朝E" panose="02020800000000000000" pitchFamily="18" charset="-128"/>
                <a:ea typeface="HGS明朝E" panose="02020800000000000000" pitchFamily="18" charset="-128"/>
              </a:rPr>
              <a:t>アメリカとアメリカらしさを守る　ナショナリズム</a:t>
            </a:r>
            <a:endParaRPr lang="en-US" altLang="ja-JP" dirty="0">
              <a:latin typeface="HGS明朝E" panose="02020800000000000000" pitchFamily="18" charset="-128"/>
              <a:ea typeface="HGS明朝E" panose="02020800000000000000" pitchFamily="18" charset="-128"/>
            </a:endParaRPr>
          </a:p>
          <a:p>
            <a:endParaRPr lang="ja-JP" altLang="ja-JP" dirty="0">
              <a:latin typeface="HGS明朝E" panose="02020800000000000000" pitchFamily="18" charset="-128"/>
              <a:ea typeface="HGS明朝E" panose="02020800000000000000" pitchFamily="18" charset="-128"/>
            </a:endParaRPr>
          </a:p>
          <a:p>
            <a:pPr marL="0" indent="0">
              <a:buNone/>
            </a:pPr>
            <a:r>
              <a:rPr lang="ja-JP" altLang="ja-JP" dirty="0">
                <a:latin typeface="HGS明朝E" panose="02020800000000000000" pitchFamily="18" charset="-128"/>
                <a:ea typeface="HGS明朝E" panose="02020800000000000000" pitchFamily="18" charset="-128"/>
              </a:rPr>
              <a:t>　</a:t>
            </a:r>
          </a:p>
          <a:p>
            <a:pPr lvl="1"/>
            <a:r>
              <a:rPr lang="ja-JP" altLang="ja-JP" dirty="0">
                <a:latin typeface="HGS明朝E" panose="02020800000000000000" pitchFamily="18" charset="-128"/>
                <a:ea typeface="HGS明朝E" panose="02020800000000000000" pitchFamily="18" charset="-128"/>
              </a:rPr>
              <a:t>中国　米中貿易戦争</a:t>
            </a:r>
          </a:p>
          <a:p>
            <a:pPr lvl="1"/>
            <a:r>
              <a:rPr lang="ja-JP" altLang="ja-JP" dirty="0">
                <a:latin typeface="HGS明朝E" panose="02020800000000000000" pitchFamily="18" charset="-128"/>
                <a:ea typeface="HGS明朝E" panose="02020800000000000000" pitchFamily="18" charset="-128"/>
              </a:rPr>
              <a:t>北朝鮮　非核化協議</a:t>
            </a:r>
          </a:p>
          <a:p>
            <a:pPr lvl="1"/>
            <a:r>
              <a:rPr lang="ja-JP" altLang="ja-JP" dirty="0">
                <a:latin typeface="HGS明朝E" panose="02020800000000000000" pitchFamily="18" charset="-128"/>
                <a:ea typeface="HGS明朝E" panose="02020800000000000000" pitchFamily="18" charset="-128"/>
              </a:rPr>
              <a:t>イラン　新合意形成への働きかけ</a:t>
            </a:r>
            <a:endParaRPr lang="en-US" altLang="ja-JP" dirty="0">
              <a:latin typeface="HGS明朝E" panose="02020800000000000000" pitchFamily="18" charset="-128"/>
              <a:ea typeface="HGS明朝E" panose="02020800000000000000" pitchFamily="18" charset="-128"/>
            </a:endParaRPr>
          </a:p>
          <a:p>
            <a:pPr marL="0" lvl="0" indent="0">
              <a:buNone/>
            </a:pPr>
            <a:r>
              <a:rPr lang="ja-JP" altLang="en-US" dirty="0">
                <a:latin typeface="HGS明朝E" panose="02020800000000000000" pitchFamily="18" charset="-128"/>
                <a:ea typeface="HGS明朝E" panose="02020800000000000000" pitchFamily="18" charset="-128"/>
              </a:rPr>
              <a:t>　</a:t>
            </a:r>
            <a:endParaRPr lang="en-US" altLang="ja-JP" dirty="0">
              <a:latin typeface="HGS明朝E" panose="02020800000000000000" pitchFamily="18" charset="-128"/>
              <a:ea typeface="HGS明朝E" panose="02020800000000000000" pitchFamily="18" charset="-128"/>
            </a:endParaRPr>
          </a:p>
          <a:p>
            <a:pPr marL="0" lvl="0" indent="0">
              <a:buNone/>
            </a:pPr>
            <a:r>
              <a:rPr lang="ja-JP" altLang="en-US" dirty="0">
                <a:latin typeface="HGS明朝E" panose="02020800000000000000" pitchFamily="18" charset="-128"/>
                <a:ea typeface="HGS明朝E" panose="02020800000000000000" pitchFamily="18" charset="-128"/>
              </a:rPr>
              <a:t>　</a:t>
            </a:r>
            <a:r>
              <a:rPr lang="en-US" altLang="ja-JP" dirty="0">
                <a:latin typeface="HGS明朝E" panose="02020800000000000000" pitchFamily="18" charset="-128"/>
                <a:ea typeface="HGS明朝E" panose="02020800000000000000" pitchFamily="18" charset="-128"/>
              </a:rPr>
              <a:t>※</a:t>
            </a:r>
            <a:r>
              <a:rPr lang="ja-JP" altLang="en-US" dirty="0">
                <a:latin typeface="HGS明朝E" panose="02020800000000000000" pitchFamily="18" charset="-128"/>
                <a:ea typeface="HGS明朝E" panose="02020800000000000000" pitchFamily="18" charset="-128"/>
              </a:rPr>
              <a:t>中国、北朝鮮→正念場</a:t>
            </a:r>
            <a:endParaRPr lang="ja-JP" altLang="ja-JP" dirty="0">
              <a:latin typeface="HGS明朝E" panose="02020800000000000000" pitchFamily="18" charset="-128"/>
              <a:ea typeface="HGS明朝E" panose="02020800000000000000" pitchFamily="18" charset="-128"/>
            </a:endParaRPr>
          </a:p>
          <a:p>
            <a:endParaRPr kumimoji="1" lang="ja-JP" altLang="en-US" dirty="0">
              <a:latin typeface="HGS明朝E" panose="02020800000000000000" pitchFamily="18" charset="-128"/>
              <a:ea typeface="HGS明朝E" panose="02020800000000000000" pitchFamily="18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4A4AEC4-9AD7-4080-9636-2ACF93D0B0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803" y="3111188"/>
            <a:ext cx="5689602" cy="3200401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5A4E2A0-DF8C-43E5-ACDB-432B716E295B}"/>
              </a:ext>
            </a:extLst>
          </p:cNvPr>
          <p:cNvSpPr txBox="1"/>
          <p:nvPr/>
        </p:nvSpPr>
        <p:spPr>
          <a:xfrm>
            <a:off x="969045" y="3167390"/>
            <a:ext cx="3769739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ja-JP" sz="2800" dirty="0">
                <a:latin typeface="HGS明朝E" panose="02020800000000000000" pitchFamily="18" charset="-128"/>
                <a:ea typeface="HGS明朝E" panose="02020800000000000000" pitchFamily="18" charset="-128"/>
              </a:rPr>
              <a:t>アメリカに対する脅威　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747915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C7185D-C4FF-4465-9B6D-7AC39904E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dirty="0">
                <a:latin typeface="HGS明朝E" panose="02020800000000000000" pitchFamily="18" charset="-128"/>
                <a:ea typeface="HGS明朝E" panose="02020800000000000000" pitchFamily="18" charset="-128"/>
              </a:rPr>
              <a:t>アメリカらしさを毀損する脅威</a:t>
            </a:r>
            <a:endParaRPr kumimoji="1" lang="ja-JP" altLang="en-US" dirty="0">
              <a:latin typeface="HGS明朝E" panose="02020800000000000000" pitchFamily="18" charset="-128"/>
              <a:ea typeface="HGS明朝E" panose="02020800000000000000" pitchFamily="18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BB8400-BEC6-4AFF-A0F2-436B2D960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>
                <a:latin typeface="HGS明朝E" panose="02020800000000000000" pitchFamily="18" charset="-128"/>
                <a:ea typeface="HGS明朝E" panose="02020800000000000000" pitchFamily="18" charset="-128"/>
              </a:rPr>
              <a:t>＜</a:t>
            </a:r>
            <a:r>
              <a:rPr lang="ja-JP" altLang="ja-JP" sz="3600" dirty="0">
                <a:latin typeface="HGS明朝E" panose="02020800000000000000" pitchFamily="18" charset="-128"/>
                <a:ea typeface="HGS明朝E" panose="02020800000000000000" pitchFamily="18" charset="-128"/>
              </a:rPr>
              <a:t>急進的社会主義</a:t>
            </a:r>
            <a:r>
              <a:rPr lang="ja-JP" altLang="en-US" sz="3600" dirty="0">
                <a:latin typeface="HGS明朝E" panose="02020800000000000000" pitchFamily="18" charset="-128"/>
                <a:ea typeface="HGS明朝E" panose="02020800000000000000" pitchFamily="18" charset="-128"/>
              </a:rPr>
              <a:t>＞</a:t>
            </a:r>
            <a:endParaRPr lang="en-US" altLang="ja-JP" sz="3600" dirty="0">
              <a:latin typeface="HGS明朝E" panose="02020800000000000000" pitchFamily="18" charset="-128"/>
              <a:ea typeface="HGS明朝E" panose="02020800000000000000" pitchFamily="18" charset="-128"/>
            </a:endParaRPr>
          </a:p>
          <a:p>
            <a:r>
              <a:rPr lang="ja-JP" altLang="en-US" sz="3600" dirty="0">
                <a:latin typeface="HGS明朝E" panose="02020800000000000000" pitchFamily="18" charset="-128"/>
                <a:ea typeface="HGS明朝E" panose="02020800000000000000" pitchFamily="18" charset="-128"/>
              </a:rPr>
              <a:t>建国の理念、キリスト教を否定</a:t>
            </a:r>
            <a:endParaRPr lang="en-US" altLang="ja-JP" sz="3600" dirty="0">
              <a:latin typeface="HGS明朝E" panose="02020800000000000000" pitchFamily="18" charset="-128"/>
              <a:ea typeface="HGS明朝E" panose="02020800000000000000" pitchFamily="18" charset="-128"/>
            </a:endParaRPr>
          </a:p>
          <a:p>
            <a:pPr lvl="1"/>
            <a:r>
              <a:rPr lang="en-US" altLang="ja-JP" sz="3200" dirty="0">
                <a:latin typeface="HGS明朝E" panose="02020800000000000000" pitchFamily="18" charset="-128"/>
                <a:ea typeface="HGS明朝E" panose="02020800000000000000" pitchFamily="18" charset="-128"/>
              </a:rPr>
              <a:t>PC</a:t>
            </a:r>
            <a:r>
              <a:rPr lang="ja-JP" altLang="en-US" sz="3200" dirty="0">
                <a:latin typeface="HGS明朝E" panose="02020800000000000000" pitchFamily="18" charset="-128"/>
                <a:ea typeface="HGS明朝E" panose="02020800000000000000" pitchFamily="18" charset="-128"/>
              </a:rPr>
              <a:t>（ポリティカル、コレクトネス）</a:t>
            </a:r>
            <a:r>
              <a:rPr lang="ja-JP" altLang="ja-JP" sz="3200" dirty="0">
                <a:latin typeface="HGS明朝E" panose="02020800000000000000" pitchFamily="18" charset="-128"/>
                <a:ea typeface="HGS明朝E" panose="02020800000000000000" pitchFamily="18" charset="-128"/>
              </a:rPr>
              <a:t>　</a:t>
            </a:r>
          </a:p>
          <a:p>
            <a:pPr lvl="1"/>
            <a:r>
              <a:rPr lang="ja-JP" altLang="ja-JP" sz="3200" dirty="0">
                <a:latin typeface="HGS明朝E" panose="02020800000000000000" pitchFamily="18" charset="-128"/>
                <a:ea typeface="HGS明朝E" panose="02020800000000000000" pitchFamily="18" charset="-128"/>
              </a:rPr>
              <a:t>性的志向の多様性容認　倫理の喪失　社会の喪失　</a:t>
            </a:r>
          </a:p>
          <a:p>
            <a:endParaRPr kumimoji="1" lang="ja-JP" altLang="en-US" sz="3600" dirty="0">
              <a:latin typeface="HGS明朝E" panose="02020800000000000000" pitchFamily="18" charset="-128"/>
              <a:ea typeface="HGS明朝E" panose="020208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7844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548324-E93E-4CFD-BCC3-8722439B4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S明朝E" panose="02020800000000000000" pitchFamily="18" charset="-128"/>
                <a:ea typeface="HGS明朝E" panose="02020800000000000000" pitchFamily="18" charset="-128"/>
              </a:rPr>
              <a:t>憲法改正への行程表</a:t>
            </a:r>
            <a:r>
              <a:rPr kumimoji="1" lang="en-US" altLang="ja-JP" dirty="0">
                <a:latin typeface="HGS明朝E" panose="02020800000000000000" pitchFamily="18" charset="-128"/>
                <a:ea typeface="HGS明朝E" panose="02020800000000000000" pitchFamily="18" charset="-128"/>
              </a:rPr>
              <a:t>		</a:t>
            </a:r>
            <a:endParaRPr kumimoji="1" lang="ja-JP" altLang="en-US" dirty="0">
              <a:latin typeface="HGS明朝E" panose="02020800000000000000" pitchFamily="18" charset="-128"/>
              <a:ea typeface="HGS明朝E" panose="02020800000000000000" pitchFamily="18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E81C47-6479-43DC-8F94-F1B2F86D1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3604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ja-JP" dirty="0">
                <a:latin typeface="HGS明朝E" panose="02020800000000000000" pitchFamily="18" charset="-128"/>
                <a:ea typeface="HGS明朝E" panose="02020800000000000000" pitchFamily="18" charset="-128"/>
              </a:rPr>
              <a:t>①4月以降</a:t>
            </a:r>
            <a:r>
              <a:rPr lang="ja-JP" altLang="en-US" dirty="0">
                <a:latin typeface="HGS明朝E" panose="02020800000000000000" pitchFamily="18" charset="-128"/>
                <a:ea typeface="HGS明朝E" panose="02020800000000000000" pitchFamily="18" charset="-128"/>
              </a:rPr>
              <a:t>、</a:t>
            </a:r>
            <a:r>
              <a:rPr lang="ja-JP" altLang="ja-JP" dirty="0">
                <a:latin typeface="HGS明朝E" panose="02020800000000000000" pitchFamily="18" charset="-128"/>
                <a:ea typeface="HGS明朝E" panose="02020800000000000000" pitchFamily="18" charset="-128"/>
              </a:rPr>
              <a:t>衆参憲法審査会始動</a:t>
            </a:r>
            <a:r>
              <a:rPr lang="ja-JP" altLang="en-US" dirty="0">
                <a:latin typeface="HGS明朝E" panose="02020800000000000000" pitchFamily="18" charset="-128"/>
                <a:ea typeface="HGS明朝E" panose="02020800000000000000" pitchFamily="18" charset="-128"/>
              </a:rPr>
              <a:t>して</a:t>
            </a:r>
            <a:r>
              <a:rPr lang="ja-JP" altLang="ja-JP" dirty="0">
                <a:latin typeface="HGS明朝E" panose="02020800000000000000" pitchFamily="18" charset="-128"/>
                <a:ea typeface="HGS明朝E" panose="02020800000000000000" pitchFamily="18" charset="-128"/>
              </a:rPr>
              <a:t>国民投票法</a:t>
            </a:r>
            <a:r>
              <a:rPr lang="ja-JP" altLang="en-US" dirty="0">
                <a:latin typeface="HGS明朝E" panose="02020800000000000000" pitchFamily="18" charset="-128"/>
                <a:ea typeface="HGS明朝E" panose="02020800000000000000" pitchFamily="18" charset="-128"/>
              </a:rPr>
              <a:t>を</a:t>
            </a:r>
            <a:r>
              <a:rPr lang="ja-JP" altLang="ja-JP" dirty="0">
                <a:latin typeface="HGS明朝E" panose="02020800000000000000" pitchFamily="18" charset="-128"/>
                <a:ea typeface="HGS明朝E" panose="02020800000000000000" pitchFamily="18" charset="-128"/>
              </a:rPr>
              <a:t>成立</a:t>
            </a:r>
            <a:r>
              <a:rPr lang="ja-JP" altLang="en-US" dirty="0">
                <a:latin typeface="HGS明朝E" panose="02020800000000000000" pitchFamily="18" charset="-128"/>
                <a:ea typeface="HGS明朝E" panose="02020800000000000000" pitchFamily="18" charset="-128"/>
              </a:rPr>
              <a:t>させる。</a:t>
            </a:r>
            <a:r>
              <a:rPr lang="ja-JP" altLang="ja-JP" dirty="0">
                <a:latin typeface="HGS明朝E" panose="02020800000000000000" pitchFamily="18" charset="-128"/>
                <a:ea typeface="HGS明朝E" panose="02020800000000000000" pitchFamily="18" charset="-128"/>
              </a:rPr>
              <a:t>公選</a:t>
            </a:r>
            <a:endParaRPr lang="en-US" altLang="ja-JP" dirty="0">
              <a:latin typeface="HGS明朝E" panose="02020800000000000000" pitchFamily="18" charset="-128"/>
              <a:ea typeface="HGS明朝E" panose="02020800000000000000" pitchFamily="18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S明朝E" panose="02020800000000000000" pitchFamily="18" charset="-128"/>
                <a:ea typeface="HGS明朝E" panose="02020800000000000000" pitchFamily="18" charset="-128"/>
              </a:rPr>
              <a:t>　</a:t>
            </a:r>
            <a:r>
              <a:rPr lang="ja-JP" altLang="ja-JP" dirty="0">
                <a:latin typeface="HGS明朝E" panose="02020800000000000000" pitchFamily="18" charset="-128"/>
                <a:ea typeface="HGS明朝E" panose="02020800000000000000" pitchFamily="18" charset="-128"/>
              </a:rPr>
              <a:t>法に合わせる</a:t>
            </a:r>
          </a:p>
          <a:p>
            <a:pPr marL="0" indent="0">
              <a:buNone/>
            </a:pPr>
            <a:r>
              <a:rPr lang="ja-JP" altLang="en-US" dirty="0">
                <a:latin typeface="HGS明朝E" panose="02020800000000000000" pitchFamily="18" charset="-128"/>
                <a:ea typeface="HGS明朝E" panose="02020800000000000000" pitchFamily="18" charset="-128"/>
              </a:rPr>
              <a:t>　</a:t>
            </a:r>
            <a:r>
              <a:rPr lang="ja-JP" altLang="ja-JP" dirty="0">
                <a:latin typeface="HGS明朝E" panose="02020800000000000000" pitchFamily="18" charset="-128"/>
                <a:ea typeface="HGS明朝E" panose="02020800000000000000" pitchFamily="18" charset="-128"/>
              </a:rPr>
              <a:t>※公明党が2月にも憲法調査会を始動させる</a:t>
            </a:r>
          </a:p>
          <a:p>
            <a:pPr lvl="1"/>
            <a:r>
              <a:rPr lang="ja-JP" altLang="ja-JP" dirty="0">
                <a:latin typeface="HGS明朝E" panose="02020800000000000000" pitchFamily="18" charset="-128"/>
                <a:ea typeface="HGS明朝E" panose="02020800000000000000" pitchFamily="18" charset="-128"/>
              </a:rPr>
              <a:t>現行法では規制対象ではないインターネット広告について共通認識を醸成する</a:t>
            </a:r>
          </a:p>
          <a:p>
            <a:pPr lvl="1"/>
            <a:r>
              <a:rPr lang="ja-JP" altLang="ja-JP" dirty="0">
                <a:latin typeface="HGS明朝E" panose="02020800000000000000" pitchFamily="18" charset="-128"/>
                <a:ea typeface="HGS明朝E" panose="02020800000000000000" pitchFamily="18" charset="-128"/>
              </a:rPr>
              <a:t>投票前の14日間は</a:t>
            </a:r>
            <a:r>
              <a:rPr lang="x-none" altLang="ja-JP" dirty="0">
                <a:latin typeface="HGS明朝E" panose="02020800000000000000" pitchFamily="18" charset="-128"/>
                <a:ea typeface="HGS明朝E" panose="02020800000000000000" pitchFamily="18" charset="-128"/>
              </a:rPr>
              <a:t>CM</a:t>
            </a:r>
            <a:r>
              <a:rPr lang="ja-JP" altLang="ja-JP" dirty="0">
                <a:latin typeface="HGS明朝E" panose="02020800000000000000" pitchFamily="18" charset="-128"/>
                <a:ea typeface="HGS明朝E" panose="02020800000000000000" pitchFamily="18" charset="-128"/>
              </a:rPr>
              <a:t>放送はできないと規定　現行法</a:t>
            </a:r>
          </a:p>
          <a:p>
            <a:pPr lvl="1"/>
            <a:r>
              <a:rPr lang="ja-JP" altLang="ja-JP" dirty="0">
                <a:latin typeface="HGS明朝E" panose="02020800000000000000" pitchFamily="18" charset="-128"/>
                <a:ea typeface="HGS明朝E" panose="02020800000000000000" pitchFamily="18" charset="-128"/>
              </a:rPr>
              <a:t>対象にネットは含まれていない　テレビ、ラジオは規制対象</a:t>
            </a:r>
          </a:p>
          <a:p>
            <a:pPr marL="0" indent="0">
              <a:buNone/>
            </a:pPr>
            <a:r>
              <a:rPr lang="ja-JP" altLang="ja-JP" dirty="0">
                <a:latin typeface="HGS明朝E" panose="02020800000000000000" pitchFamily="18" charset="-128"/>
                <a:ea typeface="HGS明朝E" panose="02020800000000000000" pitchFamily="18" charset="-128"/>
              </a:rPr>
              <a:t>②秋の臨時国会召集　憲法改正原案の提示</a:t>
            </a:r>
          </a:p>
          <a:p>
            <a:pPr marL="0" indent="0">
              <a:buNone/>
            </a:pPr>
            <a:r>
              <a:rPr lang="ja-JP" altLang="ja-JP" dirty="0">
                <a:latin typeface="HGS明朝E" panose="02020800000000000000" pitchFamily="18" charset="-128"/>
                <a:ea typeface="HGS明朝E" panose="02020800000000000000" pitchFamily="18" charset="-128"/>
              </a:rPr>
              <a:t>③21年4月からの憲法審査会始動→衆参各院の三分の二以上の賛成で</a:t>
            </a:r>
            <a:endParaRPr lang="en-US" altLang="ja-JP" dirty="0">
              <a:latin typeface="HGS明朝E" panose="02020800000000000000" pitchFamily="18" charset="-128"/>
              <a:ea typeface="HGS明朝E" panose="02020800000000000000" pitchFamily="18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S明朝E" panose="02020800000000000000" pitchFamily="18" charset="-128"/>
                <a:ea typeface="HGS明朝E" panose="02020800000000000000" pitchFamily="18" charset="-128"/>
              </a:rPr>
              <a:t>　</a:t>
            </a:r>
            <a:r>
              <a:rPr lang="ja-JP" altLang="ja-JP" dirty="0">
                <a:latin typeface="HGS明朝E" panose="02020800000000000000" pitchFamily="18" charset="-128"/>
                <a:ea typeface="HGS明朝E" panose="02020800000000000000" pitchFamily="18" charset="-128"/>
              </a:rPr>
              <a:t>国会発議</a:t>
            </a:r>
          </a:p>
          <a:p>
            <a:pPr marL="0" indent="0">
              <a:buNone/>
            </a:pPr>
            <a:r>
              <a:rPr lang="ja-JP" altLang="ja-JP" dirty="0">
                <a:latin typeface="HGS明朝E" panose="02020800000000000000" pitchFamily="18" charset="-128"/>
                <a:ea typeface="HGS明朝E" panose="02020800000000000000" pitchFamily="18" charset="-128"/>
              </a:rPr>
              <a:t>④発議後60日から180日の間に国民投票</a:t>
            </a:r>
          </a:p>
          <a:p>
            <a:endParaRPr kumimoji="1" lang="ja-JP" altLang="en-US" dirty="0">
              <a:latin typeface="HGS明朝E" panose="02020800000000000000" pitchFamily="18" charset="-128"/>
              <a:ea typeface="HGS明朝E" panose="020208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4040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3EBBC1A1-3233-4245-B9E9-51C0A8D35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HGS明朝E" panose="02020800000000000000" pitchFamily="18" charset="-128"/>
                <a:ea typeface="HGS明朝E" panose="02020800000000000000" pitchFamily="18" charset="-128"/>
              </a:rPr>
              <a:t>国民啓蒙運動の展開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6638412-5FF1-4E16-A91F-51BFB03BF3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061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294</Words>
  <Application>Microsoft Office PowerPoint</Application>
  <PresentationFormat>ワイド画面</PresentationFormat>
  <Paragraphs>43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HGS明朝E</vt:lpstr>
      <vt:lpstr>游ゴシック</vt:lpstr>
      <vt:lpstr>游ゴシック Light</vt:lpstr>
      <vt:lpstr>Arial</vt:lpstr>
      <vt:lpstr>Office テーマ</vt:lpstr>
      <vt:lpstr>令和二年内外情勢の 展望</vt:lpstr>
      <vt:lpstr>主な行事</vt:lpstr>
      <vt:lpstr>焦点 </vt:lpstr>
      <vt:lpstr>トランプの闘い</vt:lpstr>
      <vt:lpstr>アメリカらしさを毀損する脅威</vt:lpstr>
      <vt:lpstr>憲法改正への行程表  </vt:lpstr>
      <vt:lpstr>国民啓蒙運動の展開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令和二年内外情勢の 展望</dc:title>
  <cp:revision>4</cp:revision>
  <dcterms:created xsi:type="dcterms:W3CDTF">2020-01-13T09:50:48Z</dcterms:created>
  <dcterms:modified xsi:type="dcterms:W3CDTF">2020-01-17T00:33:07Z</dcterms:modified>
</cp:coreProperties>
</file>