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80" r:id="rId6"/>
    <p:sldId id="281" r:id="rId7"/>
    <p:sldId id="282" r:id="rId8"/>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4660"/>
  </p:normalViewPr>
  <p:slideViewPr>
    <p:cSldViewPr snapToGrid="0">
      <p:cViewPr varScale="1">
        <p:scale>
          <a:sx n="78" d="100"/>
          <a:sy n="78" d="100"/>
        </p:scale>
        <p:origin x="102"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3EFFF2-8E51-42ED-9B48-A2C74F88D2A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E6A93EE-367D-4F30-93E3-38A48DFB24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6CC21CF-A557-4CCD-B215-2D8F5BBE3C6A}"/>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5" name="フッター プレースホルダー 4">
            <a:extLst>
              <a:ext uri="{FF2B5EF4-FFF2-40B4-BE49-F238E27FC236}">
                <a16:creationId xmlns:a16="http://schemas.microsoft.com/office/drawing/2014/main" id="{2CA76847-21B4-4930-AC42-8DD833F73C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2F774E-8E7A-4444-BA1B-4AB6A3AD1C12}"/>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146258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25FC06-41F5-4139-8863-FF214B42D1B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6930ED-D662-4A55-B108-E65325D8A9D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F64FBF-E8FA-4AFD-B2C1-6D5EE21FC1A1}"/>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5" name="フッター プレースホルダー 4">
            <a:extLst>
              <a:ext uri="{FF2B5EF4-FFF2-40B4-BE49-F238E27FC236}">
                <a16:creationId xmlns:a16="http://schemas.microsoft.com/office/drawing/2014/main" id="{3B50284E-907B-47FF-A77B-361D85B9B5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99B05B-9E42-420E-840F-AD051F282F6F}"/>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961533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90DF875-1E94-4AE7-B648-B7BD8BA65D6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1859D42-DF17-4494-9CEB-95AE5162424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74DF76-65A4-44E4-9E1C-20C86CDCD869}"/>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5" name="フッター プレースホルダー 4">
            <a:extLst>
              <a:ext uri="{FF2B5EF4-FFF2-40B4-BE49-F238E27FC236}">
                <a16:creationId xmlns:a16="http://schemas.microsoft.com/office/drawing/2014/main" id="{69925FB6-7DF1-4213-8831-D459C6DD59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B6FC73-E68A-4CAB-A2ED-12DAED156923}"/>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331723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A117E-C0F8-4E23-8E39-806DD43A71A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DB086DF-B320-4566-B899-A458E78A39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2A1CE9-D6F9-437A-B6DA-0325DEFE6C7B}"/>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5" name="フッター プレースホルダー 4">
            <a:extLst>
              <a:ext uri="{FF2B5EF4-FFF2-40B4-BE49-F238E27FC236}">
                <a16:creationId xmlns:a16="http://schemas.microsoft.com/office/drawing/2014/main" id="{FB831FD9-ABF2-4252-96D8-CE4A727D56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613937-CCD8-485D-B381-599FD118C64C}"/>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410498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5E968B-5925-4D01-8C34-58D32C40416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A0D5C0-8F76-4F2F-A4DB-9B9A60E8E4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558941D-361C-4D1E-A212-1FDF52B4434F}"/>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5" name="フッター プレースホルダー 4">
            <a:extLst>
              <a:ext uri="{FF2B5EF4-FFF2-40B4-BE49-F238E27FC236}">
                <a16:creationId xmlns:a16="http://schemas.microsoft.com/office/drawing/2014/main" id="{C1C45AA8-F6EB-4646-B984-D710D47CE8E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C35528-1204-49B0-801C-57BA6C228BB9}"/>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05846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5ACF42-9BDA-4F8C-9F1C-744896A37AF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8EA35D5-4748-4D4F-BB31-123D2F76804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79ABF10-CBAB-4E25-900E-50992F50273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DBDF520-686E-405D-A335-A9FD601851BB}"/>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6" name="フッター プレースホルダー 5">
            <a:extLst>
              <a:ext uri="{FF2B5EF4-FFF2-40B4-BE49-F238E27FC236}">
                <a16:creationId xmlns:a16="http://schemas.microsoft.com/office/drawing/2014/main" id="{17675272-2D3F-4E81-9CB4-7D1DB02BC5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64F9CBF-5220-47D9-863A-764274F4C77F}"/>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83647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41C172-6275-405B-B334-3087DCB4AB8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ED6600-92E0-4598-99EE-4DD27AC5C5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93F5EF3-E253-45A1-938A-387D0BD09B5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603814F-2669-4FDB-96D2-01D1AC25F2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2127120-8134-4C4A-A0D8-0B5E287D094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FDE98F6-EA79-4332-93B4-25F190A67F0C}"/>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8" name="フッター プレースホルダー 7">
            <a:extLst>
              <a:ext uri="{FF2B5EF4-FFF2-40B4-BE49-F238E27FC236}">
                <a16:creationId xmlns:a16="http://schemas.microsoft.com/office/drawing/2014/main" id="{00DF9295-E5F7-4212-8D91-EF6F0C8C08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143380D-FAB0-4E77-96A3-52D4C6489A7B}"/>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1957662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8294C-F3EC-4E9B-8EF0-3DBD81D2FB8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EC55EAA-98B5-4294-A389-8B701D6D10C6}"/>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4" name="フッター プレースホルダー 3">
            <a:extLst>
              <a:ext uri="{FF2B5EF4-FFF2-40B4-BE49-F238E27FC236}">
                <a16:creationId xmlns:a16="http://schemas.microsoft.com/office/drawing/2014/main" id="{C37474CC-5190-46AB-80C8-EC922AA4172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6129F05-7EA7-4B89-A2C8-3384299D94DD}"/>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63422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1D0385D-EC07-4E60-8D71-80D4C409164C}"/>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3" name="フッター プレースホルダー 2">
            <a:extLst>
              <a:ext uri="{FF2B5EF4-FFF2-40B4-BE49-F238E27FC236}">
                <a16:creationId xmlns:a16="http://schemas.microsoft.com/office/drawing/2014/main" id="{D62C3093-5B5C-44FD-9EB2-4495FD73632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85E21E5-A53D-4B93-B459-63217BBA95CF}"/>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30359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6977FA-2DD5-4328-87AC-7B6898AC3E0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8E248C-A959-472F-B3EA-2C258E636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A92188-FD94-4B2F-8C5B-94DDEC88B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2FD8BC-2400-4B0A-AC1E-5EDEEA1E576A}"/>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6" name="フッター プレースホルダー 5">
            <a:extLst>
              <a:ext uri="{FF2B5EF4-FFF2-40B4-BE49-F238E27FC236}">
                <a16:creationId xmlns:a16="http://schemas.microsoft.com/office/drawing/2014/main" id="{01B3005E-2EF7-467F-B154-FFC1384A10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133341-257C-44CD-9B53-9C0FF2A31271}"/>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795007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1202C-A2E8-48BE-9C50-0F05CCBBF17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5105CDC-A1C5-476B-96D4-D5D4102FA5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6658800-8118-474C-8FF4-FC3BA4AF20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24932C-2F40-4A1A-95A8-A7085B5E1CDA}"/>
              </a:ext>
            </a:extLst>
          </p:cNvPr>
          <p:cNvSpPr>
            <a:spLocks noGrp="1"/>
          </p:cNvSpPr>
          <p:nvPr>
            <p:ph type="dt" sz="half" idx="10"/>
          </p:nvPr>
        </p:nvSpPr>
        <p:spPr/>
        <p:txBody>
          <a:bodyPr/>
          <a:lstStyle/>
          <a:p>
            <a:fld id="{D48D0DB9-3ABC-43D4-80A0-4B86FF65F735}" type="datetimeFigureOut">
              <a:rPr kumimoji="1" lang="ja-JP" altLang="en-US" smtClean="0"/>
              <a:t>2020/3/8</a:t>
            </a:fld>
            <a:endParaRPr kumimoji="1" lang="ja-JP" altLang="en-US"/>
          </a:p>
        </p:txBody>
      </p:sp>
      <p:sp>
        <p:nvSpPr>
          <p:cNvPr id="6" name="フッター プレースホルダー 5">
            <a:extLst>
              <a:ext uri="{FF2B5EF4-FFF2-40B4-BE49-F238E27FC236}">
                <a16:creationId xmlns:a16="http://schemas.microsoft.com/office/drawing/2014/main" id="{893889AD-6EE6-4065-B767-2D8AE2F3CB5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414342E-D06F-45D1-A071-7B641EF2E898}"/>
              </a:ext>
            </a:extLst>
          </p:cNvPr>
          <p:cNvSpPr>
            <a:spLocks noGrp="1"/>
          </p:cNvSpPr>
          <p:nvPr>
            <p:ph type="sldNum" sz="quarter" idx="12"/>
          </p:nvPr>
        </p:nvSpPr>
        <p:spPr/>
        <p:txBody>
          <a:body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204414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12399C9-6A4D-4CEB-8847-8919C6C06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C9FB86-9BED-4AA7-A91C-00665A567A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92BFB9-C4F4-445D-B1A0-C5E67FB3F0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8D0DB9-3ABC-43D4-80A0-4B86FF65F735}" type="datetimeFigureOut">
              <a:rPr kumimoji="1" lang="ja-JP" altLang="en-US" smtClean="0"/>
              <a:t>2020/3/8</a:t>
            </a:fld>
            <a:endParaRPr kumimoji="1" lang="ja-JP" altLang="en-US"/>
          </a:p>
        </p:txBody>
      </p:sp>
      <p:sp>
        <p:nvSpPr>
          <p:cNvPr id="5" name="フッター プレースホルダー 4">
            <a:extLst>
              <a:ext uri="{FF2B5EF4-FFF2-40B4-BE49-F238E27FC236}">
                <a16:creationId xmlns:a16="http://schemas.microsoft.com/office/drawing/2014/main" id="{95E8A4A9-9500-4AF6-8B62-5F83E7DB3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E04C8DE-A88B-4683-83DC-8110D7038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6557E-CB54-4CC3-B7A9-47D31828E1AA}" type="slidenum">
              <a:rPr kumimoji="1" lang="ja-JP" altLang="en-US" smtClean="0"/>
              <a:t>‹#›</a:t>
            </a:fld>
            <a:endParaRPr kumimoji="1" lang="ja-JP" altLang="en-US"/>
          </a:p>
        </p:txBody>
      </p:sp>
    </p:spTree>
    <p:extLst>
      <p:ext uri="{BB962C8B-B14F-4D97-AF65-F5344CB8AC3E}">
        <p14:creationId xmlns:p14="http://schemas.microsoft.com/office/powerpoint/2010/main" val="8114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B7393C-529E-4B64-AC2B-A0D9456CBB1D}"/>
              </a:ext>
            </a:extLst>
          </p:cNvPr>
          <p:cNvSpPr>
            <a:spLocks noGrp="1"/>
          </p:cNvSpPr>
          <p:nvPr>
            <p:ph type="ctrTitle"/>
          </p:nvPr>
        </p:nvSpPr>
        <p:spPr/>
        <p:txBody>
          <a:bodyPr/>
          <a:lstStyle/>
          <a:p>
            <a:r>
              <a:rPr lang="ja-JP" altLang="en-US" dirty="0">
                <a:latin typeface="HGS明朝E" panose="02020900000000000000" pitchFamily="18" charset="-128"/>
                <a:ea typeface="HGS明朝E" panose="02020900000000000000" pitchFamily="18" charset="-128"/>
              </a:rPr>
              <a:t>新型肺炎の拡大と</a:t>
            </a:r>
            <a:br>
              <a:rPr lang="en-US" altLang="ja-JP" dirty="0">
                <a:latin typeface="HGS明朝E" panose="02020900000000000000" pitchFamily="18" charset="-128"/>
                <a:ea typeface="HGS明朝E" panose="02020900000000000000" pitchFamily="18" charset="-128"/>
              </a:rPr>
            </a:br>
            <a:r>
              <a:rPr lang="ja-JP" altLang="en-US" dirty="0">
                <a:latin typeface="HGS明朝E" panose="02020900000000000000" pitchFamily="18" charset="-128"/>
                <a:ea typeface="HGS明朝E" panose="02020900000000000000" pitchFamily="18" charset="-128"/>
              </a:rPr>
              <a:t>「非常事態宣言」</a:t>
            </a:r>
            <a:endParaRPr kumimoji="1" lang="ja-JP" altLang="en-US" dirty="0">
              <a:latin typeface="HGS明朝E" panose="02020900000000000000" pitchFamily="18" charset="-128"/>
              <a:ea typeface="HGS明朝E" panose="02020900000000000000" pitchFamily="18" charset="-128"/>
            </a:endParaRPr>
          </a:p>
        </p:txBody>
      </p:sp>
      <p:sp>
        <p:nvSpPr>
          <p:cNvPr id="3" name="字幕 2">
            <a:extLst>
              <a:ext uri="{FF2B5EF4-FFF2-40B4-BE49-F238E27FC236}">
                <a16:creationId xmlns:a16="http://schemas.microsoft.com/office/drawing/2014/main" id="{B9D10D35-7AF8-4B34-AC81-01A515928CD1}"/>
              </a:ext>
            </a:extLst>
          </p:cNvPr>
          <p:cNvSpPr>
            <a:spLocks noGrp="1"/>
          </p:cNvSpPr>
          <p:nvPr>
            <p:ph type="subTitle" idx="1"/>
          </p:nvPr>
        </p:nvSpPr>
        <p:spPr>
          <a:xfrm>
            <a:off x="1524000" y="4239347"/>
            <a:ext cx="9144000" cy="1655762"/>
          </a:xfrm>
        </p:spPr>
        <p:txBody>
          <a:bodyPr>
            <a:normAutofit/>
          </a:bodyPr>
          <a:lstStyle/>
          <a:p>
            <a:r>
              <a:rPr kumimoji="1" lang="ja-JP" altLang="en-US" sz="4000" dirty="0">
                <a:latin typeface="HGS明朝E" panose="02020900000000000000" pitchFamily="18" charset="-128"/>
                <a:ea typeface="HGS明朝E" panose="02020900000000000000" pitchFamily="18" charset="-128"/>
              </a:rPr>
              <a:t>情報パック</a:t>
            </a:r>
            <a:r>
              <a:rPr kumimoji="1" lang="en-US" altLang="ja-JP" sz="4000" dirty="0">
                <a:latin typeface="HGS明朝E" panose="02020900000000000000" pitchFamily="18" charset="-128"/>
                <a:ea typeface="HGS明朝E" panose="02020900000000000000" pitchFamily="18" charset="-128"/>
              </a:rPr>
              <a:t>3</a:t>
            </a:r>
            <a:r>
              <a:rPr kumimoji="1" lang="ja-JP" altLang="en-US" sz="4000" dirty="0">
                <a:latin typeface="HGS明朝E" panose="02020900000000000000" pitchFamily="18" charset="-128"/>
                <a:ea typeface="HGS明朝E" panose="02020900000000000000" pitchFamily="18" charset="-128"/>
              </a:rPr>
              <a:t>月号</a:t>
            </a:r>
          </a:p>
        </p:txBody>
      </p:sp>
    </p:spTree>
    <p:extLst>
      <p:ext uri="{BB962C8B-B14F-4D97-AF65-F5344CB8AC3E}">
        <p14:creationId xmlns:p14="http://schemas.microsoft.com/office/powerpoint/2010/main" val="321490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59F4BE-AE02-4337-A419-8BF859FDCBB8}"/>
              </a:ext>
            </a:extLst>
          </p:cNvPr>
          <p:cNvSpPr>
            <a:spLocks noGrp="1"/>
          </p:cNvSpPr>
          <p:nvPr>
            <p:ph type="title"/>
          </p:nvPr>
        </p:nvSpPr>
        <p:spPr>
          <a:xfrm>
            <a:off x="838200" y="160916"/>
            <a:ext cx="10515600" cy="1325563"/>
          </a:xfrm>
        </p:spPr>
        <p:txBody>
          <a:bodyPr/>
          <a:lstStyle/>
          <a:p>
            <a:r>
              <a:rPr kumimoji="1" lang="ja-JP" altLang="en-US" dirty="0">
                <a:latin typeface="HGP明朝E" panose="02020900000000000000" pitchFamily="18" charset="-128"/>
                <a:ea typeface="HGP明朝E" panose="02020900000000000000" pitchFamily="18" charset="-128"/>
              </a:rPr>
              <a:t>押谷仁　東北大学教授　２月３日（日経）</a:t>
            </a:r>
          </a:p>
        </p:txBody>
      </p:sp>
      <p:sp>
        <p:nvSpPr>
          <p:cNvPr id="3" name="コンテンツ プレースホルダー 2">
            <a:extLst>
              <a:ext uri="{FF2B5EF4-FFF2-40B4-BE49-F238E27FC236}">
                <a16:creationId xmlns:a16="http://schemas.microsoft.com/office/drawing/2014/main" id="{3B15964D-B989-4F29-9EA2-079DA5A1290F}"/>
              </a:ext>
            </a:extLst>
          </p:cNvPr>
          <p:cNvSpPr>
            <a:spLocks noGrp="1"/>
          </p:cNvSpPr>
          <p:nvPr>
            <p:ph idx="1"/>
          </p:nvPr>
        </p:nvSpPr>
        <p:spPr>
          <a:xfrm>
            <a:off x="838200" y="1453763"/>
            <a:ext cx="10515600" cy="4816475"/>
          </a:xfrm>
        </p:spPr>
        <p:txBody>
          <a:bodyPr>
            <a:normAutofit fontScale="92500" lnSpcReduction="10000"/>
          </a:bodyPr>
          <a:lstStyle/>
          <a:p>
            <a:pPr marL="0" indent="0">
              <a:buNone/>
            </a:pPr>
            <a:r>
              <a:rPr lang="ja-JP" altLang="en-US" dirty="0">
                <a:latin typeface="HGP明朝E" panose="02020900000000000000" pitchFamily="18" charset="-128"/>
                <a:ea typeface="HGP明朝E" panose="02020900000000000000" pitchFamily="18" charset="-128"/>
              </a:rPr>
              <a:t>＜</a:t>
            </a:r>
            <a:r>
              <a:rPr lang="ja-JP" altLang="ja-JP" dirty="0">
                <a:latin typeface="HGP明朝E" panose="02020900000000000000" pitchFamily="18" charset="-128"/>
                <a:ea typeface="HGP明朝E" panose="02020900000000000000" pitchFamily="18" charset="-128"/>
              </a:rPr>
              <a:t>感染「次、日本で拡大も」</a:t>
            </a:r>
            <a:r>
              <a:rPr lang="ja-JP" altLang="en-US" dirty="0">
                <a:latin typeface="HGP明朝E" panose="02020900000000000000" pitchFamily="18" charset="-128"/>
                <a:ea typeface="HGP明朝E" panose="02020900000000000000" pitchFamily="18" charset="-128"/>
              </a:rPr>
              <a:t>＞</a:t>
            </a:r>
            <a:endParaRPr lang="ja-JP"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SARSとちがい</a:t>
            </a:r>
            <a:r>
              <a:rPr lang="ja-JP" altLang="en-US" dirty="0">
                <a:latin typeface="HGP明朝E" panose="02020900000000000000" pitchFamily="18" charset="-128"/>
                <a:ea typeface="HGP明朝E" panose="02020900000000000000" pitchFamily="18" charset="-128"/>
              </a:rPr>
              <a:t>、</a:t>
            </a:r>
            <a:r>
              <a:rPr lang="ja-JP" altLang="ja-JP" dirty="0">
                <a:latin typeface="HGP明朝E" panose="02020900000000000000" pitchFamily="18" charset="-128"/>
                <a:ea typeface="HGP明朝E" panose="02020900000000000000" pitchFamily="18" charset="-128"/>
              </a:rPr>
              <a:t>軽症者はウイルス</a:t>
            </a:r>
            <a:r>
              <a:rPr lang="ja-JP" altLang="en-US" dirty="0">
                <a:latin typeface="HGP明朝E" panose="02020900000000000000" pitchFamily="18" charset="-128"/>
                <a:ea typeface="HGP明朝E" panose="02020900000000000000" pitchFamily="18" charset="-128"/>
              </a:rPr>
              <a:t>に</a:t>
            </a:r>
            <a:r>
              <a:rPr lang="ja-JP" altLang="ja-JP" dirty="0">
                <a:latin typeface="HGP明朝E" panose="02020900000000000000" pitchFamily="18" charset="-128"/>
                <a:ea typeface="HGP明朝E" panose="02020900000000000000" pitchFamily="18" charset="-128"/>
              </a:rPr>
              <a:t>感染しても症状がでない</a:t>
            </a:r>
            <a:r>
              <a:rPr lang="ja-JP" altLang="en-US" dirty="0">
                <a:latin typeface="HGP明朝E" panose="02020900000000000000" pitchFamily="18" charset="-128"/>
                <a:ea typeface="HGP明朝E" panose="02020900000000000000" pitchFamily="18" charset="-128"/>
              </a:rPr>
              <a:t>。そのような</a:t>
            </a:r>
            <a:r>
              <a:rPr lang="ja-JP" altLang="ja-JP" dirty="0">
                <a:latin typeface="HGP明朝E" panose="02020900000000000000" pitchFamily="18" charset="-128"/>
                <a:ea typeface="HGP明朝E" panose="02020900000000000000" pitchFamily="18" charset="-128"/>
              </a:rPr>
              <a:t>人がかなりの割合でいる</a:t>
            </a:r>
            <a:r>
              <a:rPr lang="ja-JP" altLang="en-US" dirty="0">
                <a:latin typeface="HGP明朝E" panose="02020900000000000000" pitchFamily="18" charset="-128"/>
                <a:ea typeface="HGP明朝E" panose="02020900000000000000" pitchFamily="18" charset="-128"/>
              </a:rPr>
              <a:t>。</a:t>
            </a:r>
            <a:endParaRPr lang="en-US" altLang="ja-JP" dirty="0">
              <a:latin typeface="HGP明朝E" panose="02020900000000000000" pitchFamily="18" charset="-128"/>
              <a:ea typeface="HGP明朝E" panose="02020900000000000000" pitchFamily="18" charset="-128"/>
            </a:endParaRPr>
          </a:p>
          <a:p>
            <a:pPr lvl="1"/>
            <a:r>
              <a:rPr lang="ja-JP" altLang="ja-JP" dirty="0">
                <a:solidFill>
                  <a:srgbClr val="FF0000"/>
                </a:solidFill>
                <a:latin typeface="HGP明朝E" panose="02020900000000000000" pitchFamily="18" charset="-128"/>
                <a:ea typeface="HGP明朝E" panose="02020900000000000000" pitchFamily="18" charset="-128"/>
              </a:rPr>
              <a:t>潜伏期間でも感染するとなると、封じ込めをめざした公衆衛生対策にとって致命的</a:t>
            </a:r>
            <a:r>
              <a:rPr lang="ja-JP" altLang="en-US" dirty="0">
                <a:solidFill>
                  <a:srgbClr val="FF0000"/>
                </a:solidFill>
                <a:latin typeface="HGP明朝E" panose="02020900000000000000" pitchFamily="18" charset="-128"/>
                <a:ea typeface="HGP明朝E" panose="02020900000000000000" pitchFamily="18" charset="-128"/>
              </a:rPr>
              <a:t>。</a:t>
            </a:r>
            <a:endParaRPr lang="ja-JP" altLang="ja-JP" dirty="0">
              <a:solidFill>
                <a:srgbClr val="FF0000"/>
              </a:solidFill>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日本と中国との人の行き来を考えると、中国以外の国で最初に感染拡大するのは日本になる可能性は十分に考えられる</a:t>
            </a:r>
            <a:r>
              <a:rPr lang="ja-JP" altLang="en-US" dirty="0">
                <a:latin typeface="HGP明朝E" panose="02020900000000000000" pitchFamily="18" charset="-128"/>
                <a:ea typeface="HGP明朝E" panose="02020900000000000000" pitchFamily="18" charset="-128"/>
              </a:rPr>
              <a:t>。</a:t>
            </a:r>
            <a:endParaRPr lang="ja-JP"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日本で感染連鎖がすでに成立している可能性もある。</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ある日突然、それまで見えなかった流行が顕在化することに</a:t>
            </a:r>
            <a:r>
              <a:rPr lang="ja-JP" altLang="en-US" dirty="0">
                <a:latin typeface="HGP明朝E" panose="02020900000000000000" pitchFamily="18" charset="-128"/>
                <a:ea typeface="HGP明朝E" panose="02020900000000000000" pitchFamily="18" charset="-128"/>
              </a:rPr>
              <a:t>。</a:t>
            </a:r>
            <a:endParaRPr lang="ja-JP" altLang="ja-JP" dirty="0">
              <a:latin typeface="HGP明朝E" panose="02020900000000000000" pitchFamily="18" charset="-128"/>
              <a:ea typeface="HGP明朝E" panose="02020900000000000000" pitchFamily="18" charset="-128"/>
            </a:endParaRPr>
          </a:p>
          <a:p>
            <a:r>
              <a:rPr lang="ja-JP" altLang="ja-JP" dirty="0">
                <a:solidFill>
                  <a:srgbClr val="FF0000"/>
                </a:solidFill>
                <a:latin typeface="HGP明朝E" panose="02020900000000000000" pitchFamily="18" charset="-128"/>
                <a:ea typeface="HGP明朝E" panose="02020900000000000000" pitchFamily="18" charset="-128"/>
              </a:rPr>
              <a:t>今回の感染症は、人類が経験したことのない、</a:t>
            </a:r>
            <a:endParaRPr lang="en-US" altLang="ja-JP" dirty="0">
              <a:solidFill>
                <a:srgbClr val="FF0000"/>
              </a:solidFill>
              <a:latin typeface="HGP明朝E" panose="02020900000000000000" pitchFamily="18" charset="-128"/>
              <a:ea typeface="HGP明朝E" panose="02020900000000000000" pitchFamily="18" charset="-128"/>
            </a:endParaRPr>
          </a:p>
          <a:p>
            <a:pPr marL="0" indent="0">
              <a:buNone/>
            </a:pPr>
            <a:r>
              <a:rPr lang="ja-JP" altLang="en-US" dirty="0">
                <a:solidFill>
                  <a:srgbClr val="FF0000"/>
                </a:solidFill>
                <a:latin typeface="HGP明朝E" panose="02020900000000000000" pitchFamily="18" charset="-128"/>
                <a:ea typeface="HGP明朝E" panose="02020900000000000000" pitchFamily="18" charset="-128"/>
              </a:rPr>
              <a:t>　</a:t>
            </a:r>
            <a:r>
              <a:rPr lang="ja-JP" altLang="ja-JP" dirty="0">
                <a:solidFill>
                  <a:srgbClr val="FF0000"/>
                </a:solidFill>
                <a:latin typeface="HGP明朝E" panose="02020900000000000000" pitchFamily="18" charset="-128"/>
                <a:ea typeface="HGP明朝E" panose="02020900000000000000" pitchFamily="18" charset="-128"/>
              </a:rPr>
              <a:t>まったく新しいタイプの呼吸器ウイルスによる感染症だ。</a:t>
            </a:r>
          </a:p>
          <a:p>
            <a:r>
              <a:rPr lang="ja-JP" altLang="ja-JP" dirty="0">
                <a:latin typeface="HGP明朝E" panose="02020900000000000000" pitchFamily="18" charset="-128"/>
                <a:ea typeface="HGP明朝E" panose="02020900000000000000" pitchFamily="18" charset="-128"/>
              </a:rPr>
              <a:t>今夏の東京五輪までに収束している可能性は低い</a:t>
            </a:r>
          </a:p>
          <a:p>
            <a:endParaRPr kumimoji="1" lang="ja-JP" altLang="en-US" dirty="0">
              <a:latin typeface="HGP明朝E" panose="02020900000000000000" pitchFamily="18" charset="-128"/>
              <a:ea typeface="HGP明朝E" panose="02020900000000000000" pitchFamily="18" charset="-128"/>
            </a:endParaRPr>
          </a:p>
        </p:txBody>
      </p:sp>
      <p:pic>
        <p:nvPicPr>
          <p:cNvPr id="4" name="図 3">
            <a:extLst>
              <a:ext uri="{FF2B5EF4-FFF2-40B4-BE49-F238E27FC236}">
                <a16:creationId xmlns:a16="http://schemas.microsoft.com/office/drawing/2014/main" id="{D418FAED-83A9-42AD-9D30-9FA9009E8C35}"/>
              </a:ext>
            </a:extLst>
          </p:cNvPr>
          <p:cNvPicPr>
            <a:picLocks noChangeAspect="1"/>
          </p:cNvPicPr>
          <p:nvPr/>
        </p:nvPicPr>
        <p:blipFill>
          <a:blip r:embed="rId2"/>
          <a:stretch>
            <a:fillRect/>
          </a:stretch>
        </p:blipFill>
        <p:spPr>
          <a:xfrm>
            <a:off x="9553575" y="3933825"/>
            <a:ext cx="2228850" cy="2533650"/>
          </a:xfrm>
          <a:prstGeom prst="rect">
            <a:avLst/>
          </a:prstGeom>
        </p:spPr>
      </p:pic>
    </p:spTree>
    <p:extLst>
      <p:ext uri="{BB962C8B-B14F-4D97-AF65-F5344CB8AC3E}">
        <p14:creationId xmlns:p14="http://schemas.microsoft.com/office/powerpoint/2010/main" val="961660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D3DAA9-8910-4CEC-B131-E6A42900350E}"/>
              </a:ext>
            </a:extLst>
          </p:cNvPr>
          <p:cNvSpPr>
            <a:spLocks noGrp="1"/>
          </p:cNvSpPr>
          <p:nvPr>
            <p:ph type="title"/>
          </p:nvPr>
        </p:nvSpPr>
        <p:spPr/>
        <p:txBody>
          <a:bodyPr>
            <a:normAutofit/>
          </a:bodyPr>
          <a:lstStyle/>
          <a:p>
            <a:r>
              <a:rPr kumimoji="1" lang="ja-JP" altLang="en-US" sz="4800" dirty="0">
                <a:latin typeface="HGS明朝E" panose="02020900000000000000" pitchFamily="18" charset="-128"/>
                <a:ea typeface="HGS明朝E" panose="02020900000000000000" pitchFamily="18" charset="-128"/>
              </a:rPr>
              <a:t>これまでの経緯</a:t>
            </a:r>
          </a:p>
        </p:txBody>
      </p:sp>
      <p:sp>
        <p:nvSpPr>
          <p:cNvPr id="3" name="コンテンツ プレースホルダー 2">
            <a:extLst>
              <a:ext uri="{FF2B5EF4-FFF2-40B4-BE49-F238E27FC236}">
                <a16:creationId xmlns:a16="http://schemas.microsoft.com/office/drawing/2014/main" id="{3EB4E8FD-BECD-4A84-BE1D-234096934D64}"/>
              </a:ext>
            </a:extLst>
          </p:cNvPr>
          <p:cNvSpPr>
            <a:spLocks noGrp="1"/>
          </p:cNvSpPr>
          <p:nvPr>
            <p:ph idx="1"/>
          </p:nvPr>
        </p:nvSpPr>
        <p:spPr>
          <a:xfrm>
            <a:off x="838200" y="1582310"/>
            <a:ext cx="10515600" cy="4910565"/>
          </a:xfrm>
        </p:spPr>
        <p:txBody>
          <a:bodyPr>
            <a:normAutofit fontScale="92500" lnSpcReduction="10000"/>
          </a:bodyPr>
          <a:lstStyle/>
          <a:p>
            <a:r>
              <a:rPr lang="en-US" altLang="ja-JP" sz="2400" dirty="0">
                <a:latin typeface="HGS明朝E" panose="02020900000000000000" pitchFamily="18" charset="-128"/>
                <a:ea typeface="HGS明朝E" panose="02020900000000000000" pitchFamily="18" charset="-128"/>
              </a:rPr>
              <a:t>1</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16</a:t>
            </a:r>
            <a:r>
              <a:rPr lang="ja-JP" altLang="ja-JP" sz="2400" dirty="0">
                <a:latin typeface="HGS明朝E" panose="02020900000000000000" pitchFamily="18" charset="-128"/>
                <a:ea typeface="HGS明朝E" panose="02020900000000000000" pitchFamily="18" charset="-128"/>
              </a:rPr>
              <a:t>日　政府が国内初の感染者の確認発表</a:t>
            </a:r>
          </a:p>
          <a:p>
            <a:r>
              <a:rPr lang="en-US" altLang="ja-JP" sz="2400" dirty="0">
                <a:latin typeface="HGS明朝E" panose="02020900000000000000" pitchFamily="18" charset="-128"/>
                <a:ea typeface="HGS明朝E" panose="02020900000000000000" pitchFamily="18" charset="-128"/>
              </a:rPr>
              <a:t>1</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29</a:t>
            </a:r>
            <a:r>
              <a:rPr lang="ja-JP" altLang="ja-JP" sz="2400" dirty="0">
                <a:latin typeface="HGS明朝E" panose="02020900000000000000" pitchFamily="18" charset="-128"/>
                <a:ea typeface="HGS明朝E" panose="02020900000000000000" pitchFamily="18" charset="-128"/>
              </a:rPr>
              <a:t>日　政府チャーター機による中国・湖北省在留邦人の帰国始まる</a:t>
            </a:r>
          </a:p>
          <a:p>
            <a:r>
              <a:rPr lang="en-US" altLang="ja-JP" sz="2400" dirty="0">
                <a:latin typeface="HGS明朝E" panose="02020900000000000000" pitchFamily="18" charset="-128"/>
                <a:ea typeface="HGS明朝E" panose="02020900000000000000" pitchFamily="18" charset="-128"/>
              </a:rPr>
              <a:t>1</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30</a:t>
            </a:r>
            <a:r>
              <a:rPr lang="ja-JP" altLang="ja-JP" sz="2400" dirty="0">
                <a:latin typeface="HGS明朝E" panose="02020900000000000000" pitchFamily="18" charset="-128"/>
                <a:ea typeface="HGS明朝E" panose="02020900000000000000" pitchFamily="18" charset="-128"/>
              </a:rPr>
              <a:t>日　首相を本部長とする「新型コロナウイルス感染症対策本部」設置</a:t>
            </a:r>
          </a:p>
          <a:p>
            <a:r>
              <a:rPr lang="en-US" altLang="ja-JP" sz="2400" dirty="0">
                <a:latin typeface="HGS明朝E" panose="02020900000000000000" pitchFamily="18" charset="-128"/>
                <a:ea typeface="HGS明朝E" panose="02020900000000000000" pitchFamily="18" charset="-128"/>
              </a:rPr>
              <a:t>1</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31</a:t>
            </a:r>
            <a:r>
              <a:rPr lang="ja-JP" altLang="ja-JP" sz="2400" dirty="0">
                <a:latin typeface="HGS明朝E" panose="02020900000000000000" pitchFamily="18" charset="-128"/>
                <a:ea typeface="HGS明朝E" panose="02020900000000000000" pitchFamily="18" charset="-128"/>
              </a:rPr>
              <a:t>日　湖北省に２週間以内に滞在歴がある外国人らの入国拒否</a:t>
            </a:r>
          </a:p>
          <a:p>
            <a:r>
              <a:rPr lang="en-US" altLang="ja-JP" sz="2400" dirty="0">
                <a:latin typeface="HGS明朝E" panose="02020900000000000000" pitchFamily="18" charset="-128"/>
                <a:ea typeface="HGS明朝E" panose="02020900000000000000" pitchFamily="18" charset="-128"/>
              </a:rPr>
              <a:t>2</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 </a:t>
            </a:r>
            <a:r>
              <a:rPr lang="ja-JP" altLang="en-US" sz="2400" dirty="0">
                <a:latin typeface="HGS明朝E" panose="02020900000000000000" pitchFamily="18" charset="-128"/>
                <a:ea typeface="HGS明朝E" panose="02020900000000000000" pitchFamily="18" charset="-128"/>
              </a:rPr>
              <a:t> </a:t>
            </a:r>
            <a:r>
              <a:rPr lang="en-US" altLang="ja-JP" sz="2400" dirty="0">
                <a:latin typeface="HGS明朝E" panose="02020900000000000000" pitchFamily="18" charset="-128"/>
                <a:ea typeface="HGS明朝E" panose="02020900000000000000" pitchFamily="18" charset="-128"/>
              </a:rPr>
              <a:t>3</a:t>
            </a:r>
            <a:r>
              <a:rPr lang="ja-JP" altLang="ja-JP" sz="2400" dirty="0">
                <a:latin typeface="HGS明朝E" panose="02020900000000000000" pitchFamily="18" charset="-128"/>
                <a:ea typeface="HGS明朝E" panose="02020900000000000000" pitchFamily="18" charset="-128"/>
              </a:rPr>
              <a:t>日　クルーズ船ダイヤモンド・プリンセス号が横浜港沖に到着</a:t>
            </a:r>
          </a:p>
          <a:p>
            <a:r>
              <a:rPr lang="en-US" altLang="ja-JP" sz="2400" dirty="0">
                <a:latin typeface="HGS明朝E" panose="02020900000000000000" pitchFamily="18" charset="-128"/>
                <a:ea typeface="HGS明朝E" panose="02020900000000000000" pitchFamily="18" charset="-128"/>
              </a:rPr>
              <a:t>2</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12</a:t>
            </a:r>
            <a:r>
              <a:rPr lang="ja-JP" altLang="ja-JP" sz="2400" dirty="0">
                <a:latin typeface="HGS明朝E" panose="02020900000000000000" pitchFamily="18" charset="-128"/>
                <a:ea typeface="HGS明朝E" panose="02020900000000000000" pitchFamily="18" charset="-128"/>
              </a:rPr>
              <a:t>日　入国拒否の対象を中国・浙江省にも拡大</a:t>
            </a:r>
          </a:p>
          <a:p>
            <a:r>
              <a:rPr lang="en-US" altLang="ja-JP" sz="2400" dirty="0">
                <a:latin typeface="HGS明朝E" panose="02020900000000000000" pitchFamily="18" charset="-128"/>
                <a:ea typeface="HGS明朝E" panose="02020900000000000000" pitchFamily="18" charset="-128"/>
              </a:rPr>
              <a:t>2</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13</a:t>
            </a:r>
            <a:r>
              <a:rPr lang="ja-JP" altLang="ja-JP" sz="2400" dirty="0">
                <a:latin typeface="HGS明朝E" panose="02020900000000000000" pitchFamily="18" charset="-128"/>
                <a:ea typeface="HGS明朝E" panose="02020900000000000000" pitchFamily="18" charset="-128"/>
              </a:rPr>
              <a:t>日　日本国内で初の死者</a:t>
            </a:r>
          </a:p>
          <a:p>
            <a:r>
              <a:rPr lang="en-US" altLang="ja-JP" sz="2400" dirty="0">
                <a:latin typeface="HGS明朝E" panose="02020900000000000000" pitchFamily="18" charset="-128"/>
                <a:ea typeface="HGS明朝E" panose="02020900000000000000" pitchFamily="18" charset="-128"/>
              </a:rPr>
              <a:t>2</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17</a:t>
            </a:r>
            <a:r>
              <a:rPr lang="ja-JP" altLang="ja-JP" sz="2400" dirty="0">
                <a:latin typeface="HGS明朝E" panose="02020900000000000000" pitchFamily="18" charset="-128"/>
                <a:ea typeface="HGS明朝E" panose="02020900000000000000" pitchFamily="18" charset="-128"/>
              </a:rPr>
              <a:t>日　政府の専門家会議が受診の目安公表</a:t>
            </a:r>
          </a:p>
          <a:p>
            <a:r>
              <a:rPr lang="en-US" altLang="ja-JP" sz="2400" dirty="0">
                <a:solidFill>
                  <a:srgbClr val="FF0000"/>
                </a:solidFill>
                <a:latin typeface="HGS明朝E" panose="02020900000000000000" pitchFamily="18" charset="-128"/>
                <a:ea typeface="HGS明朝E" panose="02020900000000000000" pitchFamily="18" charset="-128"/>
              </a:rPr>
              <a:t>2</a:t>
            </a:r>
            <a:r>
              <a:rPr lang="ja-JP" altLang="ja-JP" sz="2400" dirty="0">
                <a:solidFill>
                  <a:srgbClr val="FF0000"/>
                </a:solidFill>
                <a:latin typeface="HGS明朝E" panose="02020900000000000000" pitchFamily="18" charset="-128"/>
                <a:ea typeface="HGS明朝E" panose="02020900000000000000" pitchFamily="18" charset="-128"/>
              </a:rPr>
              <a:t>月</a:t>
            </a:r>
            <a:r>
              <a:rPr lang="en-US" altLang="ja-JP" sz="2400" dirty="0">
                <a:solidFill>
                  <a:srgbClr val="FF0000"/>
                </a:solidFill>
                <a:latin typeface="HGS明朝E" panose="02020900000000000000" pitchFamily="18" charset="-128"/>
                <a:ea typeface="HGS明朝E" panose="02020900000000000000" pitchFamily="18" charset="-128"/>
              </a:rPr>
              <a:t>24</a:t>
            </a:r>
            <a:r>
              <a:rPr lang="ja-JP" altLang="ja-JP" sz="2400" dirty="0">
                <a:solidFill>
                  <a:srgbClr val="FF0000"/>
                </a:solidFill>
                <a:latin typeface="HGS明朝E" panose="02020900000000000000" pitchFamily="18" charset="-128"/>
                <a:ea typeface="HGS明朝E" panose="02020900000000000000" pitchFamily="18" charset="-128"/>
              </a:rPr>
              <a:t>日　専門家会議「１</a:t>
            </a:r>
            <a:r>
              <a:rPr lang="ja-JP" altLang="en-US" sz="2400" dirty="0">
                <a:solidFill>
                  <a:srgbClr val="FF0000"/>
                </a:solidFill>
                <a:latin typeface="HGS明朝E" panose="02020900000000000000" pitchFamily="18" charset="-128"/>
                <a:ea typeface="HGS明朝E" panose="02020900000000000000" pitchFamily="18" charset="-128"/>
              </a:rPr>
              <a:t>～</a:t>
            </a:r>
            <a:r>
              <a:rPr lang="en-US" altLang="ja-JP" sz="2400" dirty="0">
                <a:solidFill>
                  <a:srgbClr val="FF0000"/>
                </a:solidFill>
                <a:latin typeface="HGS明朝E" panose="02020900000000000000" pitchFamily="18" charset="-128"/>
                <a:ea typeface="HGS明朝E" panose="02020900000000000000" pitchFamily="18" charset="-128"/>
              </a:rPr>
              <a:t>2</a:t>
            </a:r>
            <a:r>
              <a:rPr lang="ja-JP" altLang="ja-JP" sz="2400" dirty="0">
                <a:solidFill>
                  <a:srgbClr val="FF0000"/>
                </a:solidFill>
                <a:latin typeface="HGS明朝E" panose="02020900000000000000" pitchFamily="18" charset="-128"/>
                <a:ea typeface="HGS明朝E" panose="02020900000000000000" pitchFamily="18" charset="-128"/>
              </a:rPr>
              <a:t>週間が瀬戸際」との見解</a:t>
            </a:r>
          </a:p>
          <a:p>
            <a:r>
              <a:rPr lang="en-US" altLang="ja-JP" sz="2400" dirty="0">
                <a:latin typeface="HGS明朝E" panose="02020900000000000000" pitchFamily="18" charset="-128"/>
                <a:ea typeface="HGS明朝E" panose="02020900000000000000" pitchFamily="18" charset="-128"/>
              </a:rPr>
              <a:t>2</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25</a:t>
            </a:r>
            <a:r>
              <a:rPr lang="ja-JP" altLang="ja-JP" sz="2400" dirty="0">
                <a:latin typeface="HGS明朝E" panose="02020900000000000000" pitchFamily="18" charset="-128"/>
                <a:ea typeface="HGS明朝E" panose="02020900000000000000" pitchFamily="18" charset="-128"/>
              </a:rPr>
              <a:t>日　感染拡大防止を目指す基本方針を決定</a:t>
            </a:r>
          </a:p>
          <a:p>
            <a:r>
              <a:rPr lang="en-US" altLang="ja-JP" sz="2400" dirty="0">
                <a:solidFill>
                  <a:srgbClr val="FF0000"/>
                </a:solidFill>
                <a:latin typeface="HGS明朝E" panose="02020900000000000000" pitchFamily="18" charset="-128"/>
                <a:ea typeface="HGS明朝E" panose="02020900000000000000" pitchFamily="18" charset="-128"/>
              </a:rPr>
              <a:t>2</a:t>
            </a:r>
            <a:r>
              <a:rPr lang="ja-JP" altLang="ja-JP" sz="2400" dirty="0">
                <a:solidFill>
                  <a:srgbClr val="FF0000"/>
                </a:solidFill>
                <a:latin typeface="HGS明朝E" panose="02020900000000000000" pitchFamily="18" charset="-128"/>
                <a:ea typeface="HGS明朝E" panose="02020900000000000000" pitchFamily="18" charset="-128"/>
              </a:rPr>
              <a:t>月</a:t>
            </a:r>
            <a:r>
              <a:rPr lang="en-US" altLang="ja-JP" sz="2400" dirty="0">
                <a:solidFill>
                  <a:srgbClr val="FF0000"/>
                </a:solidFill>
                <a:latin typeface="HGS明朝E" panose="02020900000000000000" pitchFamily="18" charset="-128"/>
                <a:ea typeface="HGS明朝E" panose="02020900000000000000" pitchFamily="18" charset="-128"/>
              </a:rPr>
              <a:t>27</a:t>
            </a:r>
            <a:r>
              <a:rPr lang="ja-JP" altLang="ja-JP" sz="2400" dirty="0">
                <a:solidFill>
                  <a:srgbClr val="FF0000"/>
                </a:solidFill>
                <a:latin typeface="HGS明朝E" panose="02020900000000000000" pitchFamily="18" charset="-128"/>
                <a:ea typeface="HGS明朝E" panose="02020900000000000000" pitchFamily="18" charset="-128"/>
              </a:rPr>
              <a:t>日　首相、全国</a:t>
            </a:r>
            <a:r>
              <a:rPr lang="ja-JP" altLang="en-US" sz="2400" dirty="0">
                <a:solidFill>
                  <a:srgbClr val="FF0000"/>
                </a:solidFill>
                <a:latin typeface="HGS明朝E" panose="02020900000000000000" pitchFamily="18" charset="-128"/>
                <a:ea typeface="HGS明朝E" panose="02020900000000000000" pitchFamily="18" charset="-128"/>
              </a:rPr>
              <a:t>の</a:t>
            </a:r>
            <a:r>
              <a:rPr lang="ja-JP" altLang="ja-JP" sz="2400" dirty="0">
                <a:solidFill>
                  <a:srgbClr val="FF0000"/>
                </a:solidFill>
                <a:latin typeface="HGS明朝E" panose="02020900000000000000" pitchFamily="18" charset="-128"/>
                <a:ea typeface="HGS明朝E" panose="02020900000000000000" pitchFamily="18" charset="-128"/>
              </a:rPr>
              <a:t>小中高、特別支援学校</a:t>
            </a:r>
            <a:r>
              <a:rPr lang="ja-JP" altLang="en-US" sz="2400" dirty="0">
                <a:solidFill>
                  <a:srgbClr val="FF0000"/>
                </a:solidFill>
                <a:latin typeface="HGS明朝E" panose="02020900000000000000" pitchFamily="18" charset="-128"/>
                <a:ea typeface="HGS明朝E" panose="02020900000000000000" pitchFamily="18" charset="-128"/>
              </a:rPr>
              <a:t>に</a:t>
            </a:r>
            <a:r>
              <a:rPr lang="ja-JP" altLang="ja-JP" sz="2400" dirty="0">
                <a:solidFill>
                  <a:srgbClr val="FF0000"/>
                </a:solidFill>
                <a:latin typeface="HGS明朝E" panose="02020900000000000000" pitchFamily="18" charset="-128"/>
                <a:ea typeface="HGS明朝E" panose="02020900000000000000" pitchFamily="18" charset="-128"/>
              </a:rPr>
              <a:t>臨時休校を行うよう要請</a:t>
            </a:r>
          </a:p>
          <a:p>
            <a:r>
              <a:rPr lang="en-US" altLang="ja-JP" sz="2400" dirty="0">
                <a:latin typeface="HGS明朝E" panose="02020900000000000000" pitchFamily="18" charset="-128"/>
                <a:ea typeface="HGS明朝E" panose="02020900000000000000" pitchFamily="18" charset="-128"/>
              </a:rPr>
              <a:t>3</a:t>
            </a:r>
            <a:r>
              <a:rPr lang="ja-JP" altLang="ja-JP" sz="2400" dirty="0">
                <a:latin typeface="HGS明朝E" panose="02020900000000000000" pitchFamily="18" charset="-128"/>
                <a:ea typeface="HGS明朝E" panose="02020900000000000000" pitchFamily="18" charset="-128"/>
              </a:rPr>
              <a:t>月</a:t>
            </a:r>
            <a:r>
              <a:rPr lang="en-US" altLang="ja-JP" sz="2400" dirty="0">
                <a:latin typeface="HGS明朝E" panose="02020900000000000000" pitchFamily="18" charset="-128"/>
                <a:ea typeface="HGS明朝E" panose="02020900000000000000" pitchFamily="18" charset="-128"/>
              </a:rPr>
              <a:t>  3</a:t>
            </a:r>
            <a:r>
              <a:rPr lang="ja-JP" altLang="ja-JP" sz="2400" dirty="0">
                <a:latin typeface="HGS明朝E" panose="02020900000000000000" pitchFamily="18" charset="-128"/>
                <a:ea typeface="HGS明朝E" panose="02020900000000000000" pitchFamily="18" charset="-128"/>
              </a:rPr>
              <a:t>日　与野党党首会談</a:t>
            </a:r>
            <a:r>
              <a:rPr lang="ja-JP" altLang="en-US" sz="2400" dirty="0">
                <a:latin typeface="HGS明朝E" panose="02020900000000000000" pitchFamily="18" charset="-128"/>
                <a:ea typeface="HGS明朝E" panose="02020900000000000000" pitchFamily="18" charset="-128"/>
              </a:rPr>
              <a:t>、「</a:t>
            </a:r>
            <a:r>
              <a:rPr lang="ja-JP" altLang="ja-JP" sz="2400" dirty="0">
                <a:latin typeface="HGS明朝E" panose="02020900000000000000" pitchFamily="18" charset="-128"/>
                <a:ea typeface="HGS明朝E" panose="02020900000000000000" pitchFamily="18" charset="-128"/>
              </a:rPr>
              <a:t>新型インフル特措法</a:t>
            </a:r>
            <a:r>
              <a:rPr lang="ja-JP" altLang="en-US" sz="2400" dirty="0">
                <a:latin typeface="HGS明朝E" panose="02020900000000000000" pitchFamily="18" charset="-128"/>
                <a:ea typeface="HGS明朝E" panose="02020900000000000000" pitchFamily="18" charset="-128"/>
              </a:rPr>
              <a:t>」</a:t>
            </a:r>
            <a:r>
              <a:rPr lang="ja-JP" altLang="ja-JP" sz="2400" dirty="0">
                <a:latin typeface="HGS明朝E" panose="02020900000000000000" pitchFamily="18" charset="-128"/>
                <a:ea typeface="HGS明朝E" panose="02020900000000000000" pitchFamily="18" charset="-128"/>
              </a:rPr>
              <a:t>の改正に協力</a:t>
            </a:r>
            <a:r>
              <a:rPr lang="ja-JP" altLang="en-US" sz="2400" dirty="0">
                <a:latin typeface="HGS明朝E" panose="02020900000000000000" pitchFamily="18" charset="-128"/>
                <a:ea typeface="HGS明朝E" panose="02020900000000000000" pitchFamily="18" charset="-128"/>
              </a:rPr>
              <a:t>要請</a:t>
            </a:r>
            <a:endParaRPr lang="ja-JP" altLang="ja-JP" sz="2400" dirty="0">
              <a:latin typeface="HGS明朝E" panose="02020900000000000000" pitchFamily="18" charset="-128"/>
              <a:ea typeface="HGS明朝E" panose="02020900000000000000" pitchFamily="18" charset="-128"/>
            </a:endParaRPr>
          </a:p>
          <a:p>
            <a:endParaRPr kumimoji="1" lang="ja-JP" altLang="en-US" sz="24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4109878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E4B623-9F84-4EFB-9084-49200B17B518}"/>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「特措法」の改正</a:t>
            </a:r>
          </a:p>
        </p:txBody>
      </p:sp>
      <p:sp>
        <p:nvSpPr>
          <p:cNvPr id="3" name="コンテンツ プレースホルダー 2">
            <a:extLst>
              <a:ext uri="{FF2B5EF4-FFF2-40B4-BE49-F238E27FC236}">
                <a16:creationId xmlns:a16="http://schemas.microsoft.com/office/drawing/2014/main" id="{34D6434A-7DEE-4C17-A902-7EEB1692EB35}"/>
              </a:ext>
            </a:extLst>
          </p:cNvPr>
          <p:cNvSpPr>
            <a:spLocks noGrp="1"/>
          </p:cNvSpPr>
          <p:nvPr>
            <p:ph idx="1"/>
          </p:nvPr>
        </p:nvSpPr>
        <p:spPr/>
        <p:txBody>
          <a:bodyPr>
            <a:normAutofit/>
          </a:bodyPr>
          <a:lstStyle/>
          <a:p>
            <a:r>
              <a:rPr lang="ja-JP" altLang="en-US" sz="3600" dirty="0">
                <a:latin typeface="HGS明朝E" panose="02020900000000000000" pitchFamily="18" charset="-128"/>
                <a:ea typeface="HGS明朝E" panose="02020900000000000000" pitchFamily="18" charset="-128"/>
              </a:rPr>
              <a:t>新型インフルエンザ等</a:t>
            </a:r>
            <a:r>
              <a:rPr lang="ja-JP" altLang="ja-JP" sz="3600" dirty="0">
                <a:latin typeface="HGS明朝E" panose="02020900000000000000" pitchFamily="18" charset="-128"/>
                <a:ea typeface="HGS明朝E" panose="02020900000000000000" pitchFamily="18" charset="-128"/>
              </a:rPr>
              <a:t>特措法の対象に新型コロナウイルス追加</a:t>
            </a:r>
          </a:p>
          <a:p>
            <a:pPr lvl="1"/>
            <a:r>
              <a:rPr lang="ja-JP" altLang="ja-JP" sz="3200" dirty="0">
                <a:latin typeface="HGS明朝E" panose="02020900000000000000" pitchFamily="18" charset="-128"/>
                <a:ea typeface="HGS明朝E" panose="02020900000000000000" pitchFamily="18" charset="-128"/>
              </a:rPr>
              <a:t>首相が「緊急事態宣言」を出すことで外出自粛要請などの措置が可能に</a:t>
            </a:r>
          </a:p>
          <a:p>
            <a:pPr lvl="1"/>
            <a:r>
              <a:rPr lang="ja-JP" altLang="ja-JP" sz="3200" dirty="0">
                <a:latin typeface="HGS明朝E" panose="02020900000000000000" pitchFamily="18" charset="-128"/>
                <a:ea typeface="HGS明朝E" panose="02020900000000000000" pitchFamily="18" charset="-128"/>
              </a:rPr>
              <a:t>対象地域となった都道府県知事は住民の外出自粛、学校の使用制限などを要請</a:t>
            </a:r>
          </a:p>
          <a:p>
            <a:pPr lvl="1"/>
            <a:r>
              <a:rPr lang="ja-JP" altLang="ja-JP" sz="3200" dirty="0">
                <a:latin typeface="HGS明朝E" panose="02020900000000000000" pitchFamily="18" charset="-128"/>
                <a:ea typeface="HGS明朝E" panose="02020900000000000000" pitchFamily="18" charset="-128"/>
              </a:rPr>
              <a:t>土地や建物を所有者の同意なしに使ったり、医薬品などの売り渡し要請に応じない場合に強制収容したりすることができる</a:t>
            </a:r>
          </a:p>
          <a:p>
            <a:endParaRPr kumimoji="1" lang="ja-JP" altLang="en-US" sz="36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1057745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CCE89D-C12C-43E7-9B10-F988D0A8B563}"/>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日本式のウイルス封じ込め策</a:t>
            </a:r>
          </a:p>
        </p:txBody>
      </p:sp>
      <p:sp>
        <p:nvSpPr>
          <p:cNvPr id="3" name="コンテンツ プレースホルダー 2">
            <a:extLst>
              <a:ext uri="{FF2B5EF4-FFF2-40B4-BE49-F238E27FC236}">
                <a16:creationId xmlns:a16="http://schemas.microsoft.com/office/drawing/2014/main" id="{1C8CC490-0B50-427F-919F-9B0DF428949F}"/>
              </a:ext>
            </a:extLst>
          </p:cNvPr>
          <p:cNvSpPr>
            <a:spLocks noGrp="1"/>
          </p:cNvSpPr>
          <p:nvPr>
            <p:ph idx="1"/>
          </p:nvPr>
        </p:nvSpPr>
        <p:spPr/>
        <p:txBody>
          <a:bodyPr>
            <a:normAutofit/>
          </a:bodyPr>
          <a:lstStyle/>
          <a:p>
            <a:pPr marL="0" indent="0">
              <a:buNone/>
            </a:pPr>
            <a:r>
              <a:rPr lang="ja-JP" altLang="ja-JP" sz="3200" dirty="0">
                <a:latin typeface="HGS明朝E" panose="02020900000000000000" pitchFamily="18" charset="-128"/>
                <a:ea typeface="HGS明朝E" panose="02020900000000000000" pitchFamily="18" charset="-128"/>
              </a:rPr>
              <a:t>①クラスター</a:t>
            </a:r>
            <a:r>
              <a:rPr lang="ja-JP" altLang="en-US" sz="3200" dirty="0">
                <a:latin typeface="HGS明朝E" panose="02020900000000000000" pitchFamily="18" charset="-128"/>
                <a:ea typeface="HGS明朝E" panose="02020900000000000000" pitchFamily="18" charset="-128"/>
              </a:rPr>
              <a:t>（集団感染）</a:t>
            </a:r>
            <a:r>
              <a:rPr lang="ja-JP" altLang="ja-JP" sz="3200" dirty="0">
                <a:latin typeface="HGS明朝E" panose="02020900000000000000" pitchFamily="18" charset="-128"/>
                <a:ea typeface="HGS明朝E" panose="02020900000000000000" pitchFamily="18" charset="-128"/>
              </a:rPr>
              <a:t>発生を発見</a:t>
            </a:r>
          </a:p>
          <a:p>
            <a:pPr marL="0" indent="0">
              <a:buNone/>
            </a:pPr>
            <a:r>
              <a:rPr lang="ja-JP" altLang="ja-JP" sz="3200" dirty="0">
                <a:latin typeface="HGS明朝E" panose="02020900000000000000" pitchFamily="18" charset="-128"/>
                <a:ea typeface="HGS明朝E" panose="02020900000000000000" pitchFamily="18" charset="-128"/>
              </a:rPr>
              <a:t>②感染経路を特定</a:t>
            </a:r>
          </a:p>
          <a:p>
            <a:pPr marL="0" indent="0">
              <a:buNone/>
            </a:pPr>
            <a:r>
              <a:rPr lang="ja-JP" altLang="ja-JP" sz="3200" dirty="0">
                <a:latin typeface="HGS明朝E" panose="02020900000000000000" pitchFamily="18" charset="-128"/>
                <a:ea typeface="HGS明朝E" panose="02020900000000000000" pitchFamily="18" charset="-128"/>
              </a:rPr>
              <a:t>③濃厚接触者への健康観察や外出自粛の要請</a:t>
            </a:r>
          </a:p>
          <a:p>
            <a:pPr marL="0" indent="0">
              <a:buNone/>
            </a:pPr>
            <a:r>
              <a:rPr lang="ja-JP" altLang="ja-JP" sz="3200" dirty="0">
                <a:latin typeface="HGS明朝E" panose="02020900000000000000" pitchFamily="18" charset="-128"/>
                <a:ea typeface="HGS明朝E" panose="02020900000000000000" pitchFamily="18" charset="-128"/>
              </a:rPr>
              <a:t>④クラスターが発生した施設の休業などを要請</a:t>
            </a:r>
          </a:p>
          <a:p>
            <a:r>
              <a:rPr lang="ja-JP" altLang="ja-JP" sz="3200" dirty="0">
                <a:latin typeface="HGS明朝E" panose="02020900000000000000" pitchFamily="18" charset="-128"/>
                <a:ea typeface="HGS明朝E" panose="02020900000000000000" pitchFamily="18" charset="-128"/>
              </a:rPr>
              <a:t>若い人を中心に風通しの悪い空間で人が集まる場所を避けるように要請</a:t>
            </a:r>
          </a:p>
          <a:p>
            <a:r>
              <a:rPr lang="ja-JP" altLang="ja-JP" sz="3200" dirty="0">
                <a:latin typeface="HGS明朝E" panose="02020900000000000000" pitchFamily="18" charset="-128"/>
                <a:ea typeface="HGS明朝E" panose="02020900000000000000" pitchFamily="18" charset="-128"/>
              </a:rPr>
              <a:t>「見えないクラスター」も断つ</a:t>
            </a:r>
          </a:p>
          <a:p>
            <a:endParaRPr kumimoji="1" lang="ja-JP" altLang="en-US" sz="3200" dirty="0">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146484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4B645A-F523-4E51-8BD1-C33CC53287C5}"/>
              </a:ext>
            </a:extLst>
          </p:cNvPr>
          <p:cNvSpPr>
            <a:spLocks noGrp="1"/>
          </p:cNvSpPr>
          <p:nvPr>
            <p:ph type="title"/>
          </p:nvPr>
        </p:nvSpPr>
        <p:spPr/>
        <p:txBody>
          <a:bodyPr/>
          <a:lstStyle/>
          <a:p>
            <a:r>
              <a:rPr lang="ja-JP" altLang="en-US" dirty="0">
                <a:latin typeface="HGS明朝E" panose="02020900000000000000" pitchFamily="18" charset="-128"/>
                <a:ea typeface="HGS明朝E" panose="02020900000000000000" pitchFamily="18" charset="-128"/>
              </a:rPr>
              <a:t>中国の場合</a:t>
            </a:r>
            <a:endParaRPr kumimoji="1" lang="ja-JP" altLang="en-US" dirty="0">
              <a:latin typeface="HGS明朝E" panose="02020900000000000000" pitchFamily="18" charset="-128"/>
              <a:ea typeface="HGS明朝E" panose="02020900000000000000" pitchFamily="18" charset="-128"/>
            </a:endParaRPr>
          </a:p>
        </p:txBody>
      </p:sp>
      <p:sp>
        <p:nvSpPr>
          <p:cNvPr id="3" name="コンテンツ プレースホルダー 2">
            <a:extLst>
              <a:ext uri="{FF2B5EF4-FFF2-40B4-BE49-F238E27FC236}">
                <a16:creationId xmlns:a16="http://schemas.microsoft.com/office/drawing/2014/main" id="{C0AD0E5F-01A5-4E58-A7AD-31CC03678D4D}"/>
              </a:ext>
            </a:extLst>
          </p:cNvPr>
          <p:cNvSpPr>
            <a:spLocks noGrp="1"/>
          </p:cNvSpPr>
          <p:nvPr>
            <p:ph sz="half" idx="1"/>
          </p:nvPr>
        </p:nvSpPr>
        <p:spPr/>
        <p:txBody>
          <a:bodyPr>
            <a:normAutofit fontScale="92500"/>
          </a:bodyPr>
          <a:lstStyle/>
          <a:p>
            <a:pPr marL="0" indent="0">
              <a:buNone/>
            </a:pPr>
            <a:r>
              <a:rPr lang="ja-JP" altLang="en-US" sz="3600" dirty="0">
                <a:latin typeface="HGS明朝E" panose="02020900000000000000" pitchFamily="18" charset="-128"/>
                <a:ea typeface="HGS明朝E" panose="02020900000000000000" pitchFamily="18" charset="-128"/>
              </a:rPr>
              <a:t>＜</a:t>
            </a:r>
            <a:r>
              <a:rPr lang="ja-JP" altLang="ja-JP" sz="3600" dirty="0">
                <a:latin typeface="HGS明朝E" panose="02020900000000000000" pitchFamily="18" charset="-128"/>
                <a:ea typeface="HGS明朝E" panose="02020900000000000000" pitchFamily="18" charset="-128"/>
              </a:rPr>
              <a:t>伝染病に関する法律に基づき</a:t>
            </a:r>
            <a:r>
              <a:rPr lang="ja-JP" altLang="en-US" sz="3600" dirty="0">
                <a:latin typeface="HGS明朝E" panose="02020900000000000000" pitchFamily="18" charset="-128"/>
                <a:ea typeface="HGS明朝E" panose="02020900000000000000" pitchFamily="18" charset="-128"/>
              </a:rPr>
              <a:t>・・・＞</a:t>
            </a:r>
            <a:endParaRPr lang="en-US" altLang="ja-JP" sz="3600" dirty="0">
              <a:latin typeface="HGS明朝E" panose="02020900000000000000" pitchFamily="18" charset="-128"/>
              <a:ea typeface="HGS明朝E" panose="02020900000000000000" pitchFamily="18" charset="-128"/>
            </a:endParaRPr>
          </a:p>
          <a:p>
            <a:pPr marL="0" indent="0">
              <a:buNone/>
            </a:pPr>
            <a:endParaRPr lang="ja-JP" altLang="ja-JP" sz="3600" dirty="0">
              <a:latin typeface="HGS明朝E" panose="02020900000000000000" pitchFamily="18" charset="-128"/>
              <a:ea typeface="HGS明朝E" panose="02020900000000000000" pitchFamily="18" charset="-128"/>
            </a:endParaRPr>
          </a:p>
          <a:p>
            <a:r>
              <a:rPr lang="en-US" altLang="ja-JP" sz="3600" dirty="0">
                <a:latin typeface="HGS明朝E" panose="02020900000000000000" pitchFamily="18" charset="-128"/>
                <a:ea typeface="HGS明朝E" panose="02020900000000000000" pitchFamily="18" charset="-128"/>
              </a:rPr>
              <a:t>1</a:t>
            </a:r>
            <a:r>
              <a:rPr lang="ja-JP" altLang="ja-JP" sz="3600" dirty="0">
                <a:latin typeface="HGS明朝E" panose="02020900000000000000" pitchFamily="18" charset="-128"/>
                <a:ea typeface="HGS明朝E" panose="02020900000000000000" pitchFamily="18" charset="-128"/>
              </a:rPr>
              <a:t>月</a:t>
            </a:r>
            <a:r>
              <a:rPr lang="en-US" altLang="ja-JP" sz="3600" dirty="0">
                <a:latin typeface="HGS明朝E" panose="02020900000000000000" pitchFamily="18" charset="-128"/>
                <a:ea typeface="HGS明朝E" panose="02020900000000000000" pitchFamily="18" charset="-128"/>
              </a:rPr>
              <a:t>20</a:t>
            </a:r>
            <a:r>
              <a:rPr lang="ja-JP" altLang="ja-JP" sz="3600" dirty="0">
                <a:latin typeface="HGS明朝E" panose="02020900000000000000" pitchFamily="18" charset="-128"/>
                <a:ea typeface="HGS明朝E" panose="02020900000000000000" pitchFamily="18" charset="-128"/>
              </a:rPr>
              <a:t>日</a:t>
            </a:r>
            <a:endParaRPr lang="en-US" altLang="ja-JP" sz="3600" dirty="0">
              <a:latin typeface="HGS明朝E" panose="02020900000000000000" pitchFamily="18" charset="-128"/>
              <a:ea typeface="HGS明朝E" panose="02020900000000000000" pitchFamily="18" charset="-128"/>
            </a:endParaRPr>
          </a:p>
          <a:p>
            <a:r>
              <a:rPr lang="ja-JP" altLang="ja-JP" sz="3600" dirty="0">
                <a:latin typeface="HGS明朝E" panose="02020900000000000000" pitchFamily="18" charset="-128"/>
                <a:ea typeface="HGS明朝E" panose="02020900000000000000" pitchFamily="18" charset="-128"/>
              </a:rPr>
              <a:t>新型肺炎を</a:t>
            </a:r>
            <a:r>
              <a:rPr lang="en-US" altLang="ja-JP" sz="3600" dirty="0">
                <a:latin typeface="HGS明朝E" panose="02020900000000000000" pitchFamily="18" charset="-128"/>
                <a:ea typeface="HGS明朝E" panose="02020900000000000000" pitchFamily="18" charset="-128"/>
              </a:rPr>
              <a:t>SARS</a:t>
            </a:r>
            <a:r>
              <a:rPr lang="ja-JP" altLang="ja-JP" sz="3600" dirty="0">
                <a:latin typeface="HGS明朝E" panose="02020900000000000000" pitchFamily="18" charset="-128"/>
                <a:ea typeface="HGS明朝E" panose="02020900000000000000" pitchFamily="18" charset="-128"/>
              </a:rPr>
              <a:t>とおなじ「乙類伝染病」に指定</a:t>
            </a:r>
          </a:p>
          <a:p>
            <a:r>
              <a:rPr lang="ja-JP" altLang="ja-JP" sz="3600" dirty="0">
                <a:latin typeface="HGS明朝E" panose="02020900000000000000" pitchFamily="18" charset="-128"/>
                <a:ea typeface="HGS明朝E" panose="02020900000000000000" pitchFamily="18" charset="-128"/>
              </a:rPr>
              <a:t>武漢封鎖、移動制限、個人の行動記録を管理</a:t>
            </a:r>
          </a:p>
          <a:p>
            <a:endParaRPr kumimoji="1" lang="ja-JP" altLang="en-US" sz="3600" dirty="0">
              <a:latin typeface="HGS明朝E" panose="02020900000000000000" pitchFamily="18" charset="-128"/>
              <a:ea typeface="HGS明朝E" panose="02020900000000000000" pitchFamily="18" charset="-128"/>
            </a:endParaRPr>
          </a:p>
        </p:txBody>
      </p:sp>
      <p:pic>
        <p:nvPicPr>
          <p:cNvPr id="1026" name="Picture 2" descr="「武漢封鎖」の画像検索結果">
            <a:extLst>
              <a:ext uri="{FF2B5EF4-FFF2-40B4-BE49-F238E27FC236}">
                <a16:creationId xmlns:a16="http://schemas.microsoft.com/office/drawing/2014/main" id="{242FC941-E7B2-4477-87B3-876218C6183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1828993"/>
            <a:ext cx="5181600" cy="3457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213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DF81E3-BC17-4280-81A8-2425DA2DBF99}"/>
              </a:ext>
            </a:extLst>
          </p:cNvPr>
          <p:cNvSpPr>
            <a:spLocks noGrp="1"/>
          </p:cNvSpPr>
          <p:nvPr>
            <p:ph type="title"/>
          </p:nvPr>
        </p:nvSpPr>
        <p:spPr>
          <a:xfrm>
            <a:off x="838200" y="365125"/>
            <a:ext cx="10515600" cy="4596489"/>
          </a:xfrm>
        </p:spPr>
        <p:txBody>
          <a:bodyPr>
            <a:normAutofit/>
          </a:bodyPr>
          <a:lstStyle/>
          <a:p>
            <a:r>
              <a:rPr kumimoji="1" lang="ja-JP" altLang="en-US" sz="6600" dirty="0">
                <a:latin typeface="HGS明朝E" panose="02020900000000000000" pitchFamily="18" charset="-128"/>
                <a:ea typeface="HGS明朝E" panose="02020900000000000000" pitchFamily="18" charset="-128"/>
              </a:rPr>
              <a:t>「非常事態宣言」の施行</a:t>
            </a:r>
            <a:br>
              <a:rPr kumimoji="1" lang="en-US" altLang="ja-JP" sz="6600" dirty="0">
                <a:latin typeface="HGS明朝E" panose="02020900000000000000" pitchFamily="18" charset="-128"/>
                <a:ea typeface="HGS明朝E" panose="02020900000000000000" pitchFamily="18" charset="-128"/>
              </a:rPr>
            </a:br>
            <a:br>
              <a:rPr kumimoji="1" lang="en-US" altLang="ja-JP" sz="5400" dirty="0">
                <a:latin typeface="HGS明朝E" panose="02020900000000000000" pitchFamily="18" charset="-128"/>
                <a:ea typeface="HGS明朝E" panose="02020900000000000000" pitchFamily="18" charset="-128"/>
              </a:rPr>
            </a:br>
            <a:r>
              <a:rPr kumimoji="1" lang="ja-JP" altLang="en-US" sz="5400" dirty="0">
                <a:latin typeface="HGS明朝E" panose="02020900000000000000" pitchFamily="18" charset="-128"/>
                <a:ea typeface="HGS明朝E" panose="02020900000000000000" pitchFamily="18" charset="-128"/>
              </a:rPr>
              <a:t>　　人権の制限が伴う</a:t>
            </a:r>
            <a:br>
              <a:rPr kumimoji="1" lang="en-US" altLang="ja-JP" sz="5400" dirty="0">
                <a:latin typeface="HGS明朝E" panose="02020900000000000000" pitchFamily="18" charset="-128"/>
                <a:ea typeface="HGS明朝E" panose="02020900000000000000" pitchFamily="18" charset="-128"/>
              </a:rPr>
            </a:br>
            <a:r>
              <a:rPr kumimoji="1" lang="ja-JP" altLang="en-US" sz="5400" dirty="0">
                <a:latin typeface="HGS明朝E" panose="02020900000000000000" pitchFamily="18" charset="-128"/>
                <a:ea typeface="HGS明朝E" panose="02020900000000000000" pitchFamily="18" charset="-128"/>
              </a:rPr>
              <a:t>　　</a:t>
            </a:r>
            <a:r>
              <a:rPr kumimoji="1" lang="ja-JP" altLang="en-US" sz="5400" dirty="0">
                <a:solidFill>
                  <a:srgbClr val="C00000"/>
                </a:solidFill>
                <a:latin typeface="HGS明朝E" panose="02020900000000000000" pitchFamily="18" charset="-128"/>
                <a:ea typeface="HGS明朝E" panose="02020900000000000000" pitchFamily="18" charset="-128"/>
              </a:rPr>
              <a:t>憲法の裏付け</a:t>
            </a:r>
            <a:r>
              <a:rPr kumimoji="1" lang="ja-JP" altLang="en-US" sz="5400" dirty="0">
                <a:latin typeface="HGS明朝E" panose="02020900000000000000" pitchFamily="18" charset="-128"/>
                <a:ea typeface="HGS明朝E" panose="02020900000000000000" pitchFamily="18" charset="-128"/>
              </a:rPr>
              <a:t>が必要</a:t>
            </a:r>
          </a:p>
        </p:txBody>
      </p:sp>
    </p:spTree>
    <p:extLst>
      <p:ext uri="{BB962C8B-B14F-4D97-AF65-F5344CB8AC3E}">
        <p14:creationId xmlns:p14="http://schemas.microsoft.com/office/powerpoint/2010/main" val="34627933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585</Words>
  <Application>Microsoft Office PowerPoint</Application>
  <PresentationFormat>ワイド画面</PresentationFormat>
  <Paragraphs>44</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HGP明朝E</vt:lpstr>
      <vt:lpstr>HGS明朝E</vt:lpstr>
      <vt:lpstr>游ゴシック</vt:lpstr>
      <vt:lpstr>游ゴシック Light</vt:lpstr>
      <vt:lpstr>Arial</vt:lpstr>
      <vt:lpstr>Office テーマ</vt:lpstr>
      <vt:lpstr>新型肺炎の拡大と 「非常事態宣言」</vt:lpstr>
      <vt:lpstr>押谷仁　東北大学教授　２月３日（日経）</vt:lpstr>
      <vt:lpstr>これまでの経緯</vt:lpstr>
      <vt:lpstr>「特措法」の改正</vt:lpstr>
      <vt:lpstr>日本式のウイルス封じ込め策</vt:lpstr>
      <vt:lpstr>中国の場合</vt:lpstr>
      <vt:lpstr>「非常事態宣言」の施行  　　人権の制限が伴う 　　憲法の裏付けが必要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新型肺炎の拡大と 「非常事態宣言」</dc:title>
  <cp:revision>5</cp:revision>
  <cp:lastPrinted>2020-03-05T20:50:05Z</cp:lastPrinted>
  <dcterms:created xsi:type="dcterms:W3CDTF">2020-03-05T12:21:10Z</dcterms:created>
  <dcterms:modified xsi:type="dcterms:W3CDTF">2020-03-08T04:26:37Z</dcterms:modified>
</cp:coreProperties>
</file>