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70" r:id="rId12"/>
  </p:sldIdLst>
  <p:sldSz cx="12192000" cy="6858000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F3668-055D-4392-A952-18A24DD9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2FDEF1-F58C-4099-AF20-43B5C3CCF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3D56E7-0D0B-44CB-8349-C8E5E75A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28C9FF-1BF9-4959-BBE8-EFA5AE51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B7770C-98DD-422F-B159-BF6E6453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5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7F618-4494-4C66-A9FE-4B32C0EA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6CAAED-A439-4B12-95C8-B00AC8D66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06937C-3366-492D-B5C8-71D5433F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8A62A8-4BEA-44B6-AC90-D769039F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D7F8C5-F837-4A3D-BB39-EBA15350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0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B435A2-4152-4702-9792-2DC59E565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507F03-BDDF-4A33-9FAE-68FEB3B6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6787DA-3AB9-4AE2-AE29-27483817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6F6731-0B80-498A-A816-44AC08AB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C2A19F-5F24-4FE7-B56E-80FD81E8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92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A5B4B-975E-4383-ADEA-518CBC73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6F7C62-95EE-45CF-8B7C-C04A53C7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70A762-5679-417A-8C14-EBC59D67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CB077A-7F69-4163-870F-DD2C107F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6529B1-AEE1-4BD8-B148-91348C52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2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88F280-7567-4BF7-9780-E7CA5E51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9D1D09-8881-4DE4-87DF-333029FD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97970C-6CB6-4590-8C89-A20F4E1C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5CFBB4-967E-47B3-9714-BC9C9BDD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AB3756-044C-41DA-98F7-C16C6F55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20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02E76C-211E-4973-B7FD-EE415AC2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7DB137-361E-4415-8A43-198EC929F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E683EA-69A5-4AC5-AC87-292B655D4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479DD0-71FF-4632-9056-5C3C1743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C0F731-D4DE-4F5B-B093-3C7CBBBD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CE4AC0-9399-455C-B773-1A024E29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90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170DD-DFA8-4FA9-AA99-709D2D2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FB0A48-C89B-4F63-B9B2-CD2C26BF9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0783CF-6D53-4E7D-A8B6-E3CE7211A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0D62F2-772E-48F7-90BD-0771E4205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7D5EBC-F627-4F99-8966-20317B096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9F872E-83C1-4393-9B1F-02643C3A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0B5CE-1F36-44B5-B73D-1ABB4172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20CB65-89C6-40EC-A1D7-4E834962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1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268E4-D471-44C2-898A-7820A7F3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66892C-7A5E-46A9-A1BD-40533B38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13D07F-D384-45DE-8AFC-34540D59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D4F992-088A-4805-AACD-86E3489A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7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4D53EF4-24CA-4595-83F6-D5CD2154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E21088-0010-4C7C-89B0-F0369C6F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C35622-3C60-41B6-BE1E-12B594ED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9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EE866-9F7B-46DD-98E5-6F60CB1D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EA7C6E-BC51-4536-B006-3BA9E48C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336079-A154-4F1E-AD8A-6CEF2EF5F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829F60-73F8-4D74-8B3A-871045E2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C2EF41-F2F9-4774-B637-D730D5A1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350EE-1957-4DAE-AF79-6EE0FD9F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59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568B76-A50C-467B-9397-FB7770EA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9C2B6B-066C-41AA-B2C2-4ACE1173F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83F697-C328-41BB-BEE5-97344F4B6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EB2CAE-46B7-42A4-A160-E54B20AF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C30093-8B99-4BE8-BEEE-AAB9D78A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7C79DD-A130-414E-9DB0-9889F0A8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7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63E4B2-E1DB-46B4-AD4C-D201B590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659474-DC4F-4882-BEDF-94464D80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0DB33F-075D-4AC5-96D8-D8AA70F48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C13A-3092-4360-96B7-45F8CFDEE731}" type="datetimeFigureOut">
              <a:rPr kumimoji="1" lang="ja-JP" altLang="en-US" smtClean="0"/>
              <a:t>2020/4/6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2BF5B-B793-4D70-89BB-1C6FFCA07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2D980F-4623-47CA-9641-CF5CC62E9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02CD-892F-46C3-B2A9-EF55CD291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5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EFCEF-CE17-4506-A850-6A72735BE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「新型コロナ」後</a:t>
            </a:r>
            <a:b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世界はどう変わる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BB7A58-8898-4F0A-8F9D-7C7622C6E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情報パック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4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月号</a:t>
            </a:r>
          </a:p>
        </p:txBody>
      </p:sp>
    </p:spTree>
    <p:extLst>
      <p:ext uri="{BB962C8B-B14F-4D97-AF65-F5344CB8AC3E}">
        <p14:creationId xmlns:p14="http://schemas.microsoft.com/office/powerpoint/2010/main" val="18158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FF20A-66A7-4E8B-8843-8FC5F3E1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618"/>
            <a:ext cx="10515600" cy="603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②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日本、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企業活動の在り方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の変化</a:t>
            </a:r>
            <a:endParaRPr lang="ja-JP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中国頼みの生産活動のリスクが顕在化</a:t>
            </a:r>
          </a:p>
          <a:p>
            <a:pPr lvl="2"/>
            <a:r>
              <a:rPr lang="ja-JP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２００２～０３年の</a:t>
            </a:r>
            <a:r>
              <a:rPr lang="en-US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SARS</a:t>
            </a:r>
            <a:r>
              <a:rPr lang="ja-JP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（重症呼吸器症候群）も中国発（広東省）</a:t>
            </a: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中国依存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サプライチェーンの見直しへ</a:t>
            </a:r>
          </a:p>
          <a:p>
            <a:pPr lvl="2"/>
            <a:r>
              <a:rPr lang="ja-JP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自動車部品の輸入額でみれば</a:t>
            </a:r>
          </a:p>
          <a:p>
            <a:pPr lvl="2"/>
            <a:r>
              <a:rPr lang="ja-JP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中国の占める割合が２００５年の１８％から１９年には３７％に</a:t>
            </a:r>
          </a:p>
          <a:p>
            <a:pPr lvl="2"/>
            <a:r>
              <a:rPr lang="ja-JP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中間材輸入に占める中国からの割合</a:t>
            </a:r>
          </a:p>
          <a:p>
            <a:pPr lvl="3"/>
            <a:r>
              <a:rPr lang="ja-JP" altLang="ja-JP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日本が２１．１％</a:t>
            </a:r>
            <a:r>
              <a:rPr lang="ja-JP" altLang="en-US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、</a:t>
            </a:r>
            <a:r>
              <a:rPr lang="ja-JP" altLang="ja-JP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米国が１６．３％</a:t>
            </a:r>
            <a:r>
              <a:rPr lang="ja-JP" altLang="en-US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、</a:t>
            </a:r>
            <a:r>
              <a:rPr lang="ja-JP" altLang="ja-JP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英国が５．９％</a:t>
            </a:r>
          </a:p>
          <a:p>
            <a:pPr lvl="3"/>
            <a:r>
              <a:rPr lang="en-US" altLang="ja-JP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G7</a:t>
            </a:r>
            <a:r>
              <a:rPr lang="ja-JP" altLang="ja-JP" sz="2200" dirty="0">
                <a:latin typeface="HGP明朝E" panose="02020900000000000000" pitchFamily="18" charset="-128"/>
                <a:ea typeface="HGP明朝E" panose="02020900000000000000" pitchFamily="18" charset="-128"/>
              </a:rPr>
              <a:t>でもっとも依存が高い</a:t>
            </a:r>
            <a:endParaRPr lang="en-US" altLang="ja-JP" sz="2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４月にまとめる緊急経済対策</a:t>
            </a: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生産の一部を日本に回帰したり、東南アジアに分散したりした企業への補助金の盛り込みを検討</a:t>
            </a:r>
          </a:p>
          <a:p>
            <a:endParaRPr lang="ja-JP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41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554423-8137-425D-9D32-E2DF1943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③働き方改革を加速するのでは</a:t>
            </a:r>
          </a:p>
          <a:p>
            <a:pPr lvl="1"/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在宅勤務、時間差出勤など</a:t>
            </a:r>
          </a:p>
          <a:p>
            <a:pPr lvl="2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家庭、家族への意識変化</a:t>
            </a:r>
            <a:endParaRPr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2"/>
            <a:endParaRPr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914400" lvl="2" indent="0">
              <a:buNone/>
            </a:pPr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④真のグローバリズムが芽生える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914400" lvl="2" indent="0">
              <a:buNone/>
            </a:pPr>
            <a:endParaRPr lang="ja-JP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08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A4B19-4593-4E71-970F-527AC7DC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試練に立つ世界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D8FFB0-822D-4D32-AC19-E37E639F3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新型コロナウイルスの感染拡大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WHO</a:t>
            </a: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　３月１１日　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「</a:t>
            </a: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パンデミック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」</a:t>
            </a: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宣言</a:t>
            </a:r>
          </a:p>
          <a:p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人類と感染症との本格的な戦いに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ja-JP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sz="36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目に余る中国の政治工作　「三戦」の展開</a:t>
            </a:r>
            <a:endParaRPr lang="en-US" altLang="ja-JP" sz="3600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（世論戦、心理戦、法律戦）</a:t>
            </a:r>
            <a:endParaRPr lang="ja-JP" altLang="ja-JP" sz="3600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757CFD-8759-4A07-85F9-DD74B2DF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019" y="979223"/>
            <a:ext cx="3674666" cy="24497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F50E7C-D746-4045-B4FA-4300A5E656AE}"/>
              </a:ext>
            </a:extLst>
          </p:cNvPr>
          <p:cNvSpPr txBox="1"/>
          <p:nvPr/>
        </p:nvSpPr>
        <p:spPr>
          <a:xfrm>
            <a:off x="8273494" y="3623733"/>
            <a:ext cx="3674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テドロス</a:t>
            </a:r>
            <a:r>
              <a:rPr kumimoji="1" lang="en-US" altLang="ja-JP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WHO</a:t>
            </a:r>
            <a:r>
              <a:rPr kumimoji="1"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事務局長と習近平国家主席</a:t>
            </a:r>
          </a:p>
        </p:txBody>
      </p:sp>
    </p:spTree>
    <p:extLst>
      <p:ext uri="{BB962C8B-B14F-4D97-AF65-F5344CB8AC3E}">
        <p14:creationId xmlns:p14="http://schemas.microsoft.com/office/powerpoint/2010/main" val="116065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3FA50F-EE66-4EFF-B75C-11BA729D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世界を巻き込んだ感染症の歴史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902EB-1568-4B6C-923F-10C9385B4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①古代：天然痘</a:t>
            </a: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世界的拡大の背景となった「シルクロード」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（中国と欧州を結ぶ）</a:t>
            </a: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インドが起源とみられる天然痘が東西に</a:t>
            </a: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日本にも仏教関連の文物とともに持ち込まれた</a:t>
            </a:r>
          </a:p>
          <a:p>
            <a:pPr lvl="1"/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5</a:t>
            </a:r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8</a:t>
            </a:r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世紀、奈良の都で藤原一族らに多くの死者がでる</a:t>
            </a: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聖武天皇（７０１～７９４）は仏教の力で社会不安を</a:t>
            </a:r>
            <a:endParaRPr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乗り越えようと、東大寺の大仏を造立（７５８）し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た。</a:t>
            </a:r>
            <a:endParaRPr lang="ja-JP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2768EB-D58A-4F3A-8E0B-35AED0AC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534" y="1422081"/>
            <a:ext cx="3680994" cy="24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9FAA1C-5D0E-4C44-BCBE-714CD7ED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②中世：ペスト</a:t>
            </a: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欧州で猛威を振るう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－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「黒死病」と呼ばれる</a:t>
            </a:r>
          </a:p>
          <a:p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13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世紀にモンゴル帝国の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西方遠征で欧州に広がる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発生は中央アジア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か</a:t>
            </a:r>
            <a:endParaRPr lang="ja-JP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欧州の人口の約三分の一が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死亡したといわれている</a:t>
            </a:r>
          </a:p>
          <a:p>
            <a:endParaRPr kumimoji="1"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140269-6704-4184-A10F-0203A879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15" y="3068319"/>
            <a:ext cx="5581837" cy="36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69C05D-3715-4E1F-999D-3A162F3D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③</a:t>
            </a: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16</a:t>
            </a: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世紀：天然痘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1492</a:t>
            </a: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年、コロンブスが新大陸に到達</a:t>
            </a:r>
          </a:p>
          <a:p>
            <a:pPr lvl="1"/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新大陸（南北アメリカ大陸など）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に大きな被害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＜背景＞</a:t>
            </a:r>
            <a:endParaRPr lang="ja-JP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欧州と南北アメリカ大陸との間で農作物などのが交換された＝「コロンブスの交換」</a:t>
            </a:r>
          </a:p>
          <a:p>
            <a:pPr marL="457200" lvl="1" indent="0">
              <a:buNone/>
            </a:pP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（米歴史学者アルフレッド・クロスビーが名付けた）</a:t>
            </a:r>
          </a:p>
          <a:p>
            <a:pPr lvl="1"/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米大陸→欧州　トウモロコシやジャガイモ</a:t>
            </a:r>
          </a:p>
          <a:p>
            <a:pPr lvl="1"/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欧州→米大陸　小麦やサトウキビなど。そして</a:t>
            </a:r>
            <a:r>
              <a:rPr lang="ja-JP" altLang="ja-JP" sz="32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「天然痘」</a:t>
            </a:r>
          </a:p>
          <a:p>
            <a:pPr lvl="1"/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現在のメキシコにあった</a:t>
            </a:r>
            <a:r>
              <a:rPr lang="ja-JP" altLang="ja-JP" sz="3200" dirty="0">
                <a:solidFill>
                  <a:srgbClr val="C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アステカ帝国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、ペルーなどにあった</a:t>
            </a:r>
            <a:r>
              <a:rPr lang="ja-JP" altLang="ja-JP" sz="3200" dirty="0">
                <a:solidFill>
                  <a:srgbClr val="C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インカ帝国は滅亡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。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endParaRPr lang="ja-JP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5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7468F-9159-4CC2-A4D2-B633F688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④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19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世紀から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20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世紀：コレラ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コレラは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19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世紀から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20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世紀初めにかけて世界的な流行を繰り返した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＜背景＞</a:t>
            </a:r>
            <a:endParaRPr lang="ja-JP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大航海時代をへた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19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世紀、英国がインドを支配。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1817</a:t>
            </a:r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年、インドで流行していたコレラが一気に広がり、中東や東南アジア、中国、日本に波及した。</a:t>
            </a:r>
          </a:p>
          <a:p>
            <a:pPr lvl="1"/>
            <a:r>
              <a:rPr lang="ja-JP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日本は江戸時代後期。長崎の貿易などを通じて入り込んだとみられる。「コロリ」と呼ばれて大流行。</a:t>
            </a:r>
          </a:p>
          <a:p>
            <a:endParaRPr kumimoji="1"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35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18FCF0-4238-4C38-B664-8121A28A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⑤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1918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年～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19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年、第一次世界大戦末期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スペイン風邪（インフルエンザ）</a:t>
            </a: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発生源はアメリカ、欧州に派遣された米兵によって欧州に持ち込まれたといわれる。</a:t>
            </a:r>
          </a:p>
          <a:p>
            <a:r>
              <a:rPr lang="ja-JP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第一次世界大戦を休戦に持ち込む要因となったといわれる。世界中で約４０００万人の死者。</a:t>
            </a:r>
          </a:p>
          <a:p>
            <a:endParaRPr kumimoji="1"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053355-BAE5-4CCE-81F2-C3D8B4DB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37" y="3537372"/>
            <a:ext cx="5620361" cy="31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0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05115-718B-403C-9154-AF71D50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新型コロナウイルス・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「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COVID-19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」の特徴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327615-038E-45FE-9A8C-A12FA155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ja-JP" altLang="ja-JP" sz="3200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中国が発生源</a:t>
            </a:r>
            <a:r>
              <a:rPr lang="ja-JP" altLang="en-US" sz="3200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：</a:t>
            </a:r>
            <a:r>
              <a:rPr lang="ja-JP" altLang="ja-JP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グローバルな影響拡大を狙って人も物も送り出している</a:t>
            </a:r>
            <a:endParaRPr lang="en-US" altLang="ja-JP" sz="32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HG明朝E" panose="02020909000000000000" pitchFamily="17" charset="-128"/>
                <a:ea typeface="HG明朝E" panose="02020909000000000000" pitchFamily="17" charset="-128"/>
              </a:rPr>
              <a:t> </a:t>
            </a:r>
            <a:endParaRPr lang="ja-JP" altLang="ja-JP" sz="28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ja-JP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試練の民主主義</a:t>
            </a:r>
          </a:p>
          <a:p>
            <a:pPr lvl="1"/>
            <a:r>
              <a:rPr lang="ja-JP" altLang="ja-JP" sz="2800" dirty="0">
                <a:latin typeface="HG明朝E" panose="02020909000000000000" pitchFamily="17" charset="-128"/>
                <a:ea typeface="HG明朝E" panose="02020909000000000000" pitchFamily="17" charset="-128"/>
              </a:rPr>
              <a:t>開かれた社会でどのように</a:t>
            </a:r>
            <a:endParaRPr lang="en-US" altLang="ja-JP" sz="28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457200" lvl="1" indent="0">
              <a:buNone/>
            </a:pPr>
            <a:r>
              <a:rPr lang="ja-JP" altLang="en-US" sz="28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ja-JP" sz="2800" dirty="0">
                <a:latin typeface="HG明朝E" panose="02020909000000000000" pitchFamily="17" charset="-128"/>
                <a:ea typeface="HG明朝E" panose="02020909000000000000" pitchFamily="17" charset="-128"/>
              </a:rPr>
              <a:t>危機を乗り越えるのか</a:t>
            </a:r>
          </a:p>
          <a:p>
            <a:endParaRPr kumimoji="1" lang="ja-JP" altLang="en-US" sz="32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B87DAE-3E3F-46CC-9F05-AB9E4992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30" y="2770292"/>
            <a:ext cx="5759494" cy="30141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47B035-AE21-4E24-BF04-F5060FA5355E}"/>
              </a:ext>
            </a:extLst>
          </p:cNvPr>
          <p:cNvSpPr txBox="1"/>
          <p:nvPr/>
        </p:nvSpPr>
        <p:spPr>
          <a:xfrm>
            <a:off x="7904481" y="6075680"/>
            <a:ext cx="24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封鎖された武漢</a:t>
            </a:r>
          </a:p>
        </p:txBody>
      </p:sp>
    </p:spTree>
    <p:extLst>
      <p:ext uri="{BB962C8B-B14F-4D97-AF65-F5344CB8AC3E}">
        <p14:creationId xmlns:p14="http://schemas.microsoft.com/office/powerpoint/2010/main" val="258393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C4370-3C46-4959-A9D9-5B85B6BB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「新コロ」後の世界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BB30B2-C3AF-461C-A92E-C6F405F8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①</a:t>
            </a:r>
            <a:r>
              <a:rPr lang="ja-JP" altLang="en-US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「脱</a:t>
            </a:r>
            <a:r>
              <a:rPr lang="ja-JP" altLang="ja-JP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中国</a:t>
            </a:r>
            <a:r>
              <a:rPr lang="ja-JP" altLang="en-US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」の動き</a:t>
            </a:r>
            <a:endParaRPr lang="en-US" altLang="ja-JP" sz="3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0" indent="0">
              <a:buNone/>
            </a:pPr>
            <a:endParaRPr lang="ja-JP" altLang="ja-JP" sz="3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ja-JP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米中関係　さらに激化</a:t>
            </a:r>
          </a:p>
          <a:p>
            <a:r>
              <a:rPr lang="ja-JP" altLang="ja-JP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欧中関係　</a:t>
            </a:r>
          </a:p>
          <a:p>
            <a:r>
              <a:rPr lang="ja-JP" altLang="ja-JP" sz="3600" dirty="0">
                <a:latin typeface="HG明朝E" panose="02020909000000000000" pitchFamily="17" charset="-128"/>
                <a:ea typeface="HG明朝E" panose="02020909000000000000" pitchFamily="17" charset="-128"/>
              </a:rPr>
              <a:t>日中関係・・・</a:t>
            </a:r>
          </a:p>
          <a:p>
            <a:r>
              <a:rPr kumimoji="1" lang="ja-JP" altLang="en-US" sz="3600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朝鮮半島の動向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1769AF-109C-4C82-9B77-64E26994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09650"/>
            <a:ext cx="5349474" cy="27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感染症が世界を変える　講演資料</Template>
  <TotalTime>41</TotalTime>
  <Words>667</Words>
  <Application>Microsoft Office PowerPoint</Application>
  <PresentationFormat>ワイド画面</PresentationFormat>
  <Paragraphs>79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HGP明朝E</vt:lpstr>
      <vt:lpstr>HG明朝E</vt:lpstr>
      <vt:lpstr>游ゴシック</vt:lpstr>
      <vt:lpstr>游ゴシック Light</vt:lpstr>
      <vt:lpstr>Arial</vt:lpstr>
      <vt:lpstr>Office テーマ</vt:lpstr>
      <vt:lpstr>「新型コロナ」後 世界はどう変わる</vt:lpstr>
      <vt:lpstr>試練に立つ世界</vt:lpstr>
      <vt:lpstr>世界を巻き込んだ感染症の歴史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新型コロナウイルス・「COVID-19」の特徴</vt:lpstr>
      <vt:lpstr>「新コロ」後の世界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感染症が世界を変える</dc:title>
  <cp:revision>6</cp:revision>
  <cp:lastPrinted>2020-04-06T01:54:13Z</cp:lastPrinted>
  <dcterms:created xsi:type="dcterms:W3CDTF">2020-04-05T14:06:18Z</dcterms:created>
  <dcterms:modified xsi:type="dcterms:W3CDTF">2020-04-06T01:55:21Z</dcterms:modified>
</cp:coreProperties>
</file>