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2" autoAdjust="0"/>
    <p:restoredTop sz="94660"/>
  </p:normalViewPr>
  <p:slideViewPr>
    <p:cSldViewPr snapToGrid="0">
      <p:cViewPr varScale="1">
        <p:scale>
          <a:sx n="94" d="100"/>
          <a:sy n="94" d="100"/>
        </p:scale>
        <p:origin x="84" y="1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65EDE3-4656-4492-90BC-9CA6D52BB0A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59D192A-CDA1-4204-AC67-2EED1D8AE1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FAA8C0F-F2BE-4A7D-9795-8DE07E1F1407}"/>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AFA8A2DD-6883-4C13-87F4-F8FAC8B9C92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39CF057-D050-494C-B21C-CCC259105847}"/>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116989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5193D6-CE63-4856-A465-F854A478A6A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DC141A4-1547-450C-8AE4-D404BB500C7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9970D-DAFF-40DE-A436-AD71AFA37D6D}"/>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679E209B-6BBF-49E5-B59C-C6A7B9C912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934CDE-4AB7-4C4A-BAF8-C5FD5BB65B53}"/>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488271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160F645-C430-4261-AF2B-350E7DE002F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9CFF8D0-4DCD-4BE6-84EA-E00EEDEFD73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EF20539-66F7-439E-91C8-0A642AD776BD}"/>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0BD27A62-E204-4B66-96FF-73115132B3C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E7A5349-9DD5-4353-88B9-CEBDDBE8981A}"/>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3791196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4E8FB1-B684-426A-B76D-DC349F48DE9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C6832E8-ABCD-4209-969A-6E2F60822DB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F7C9EF-7121-4038-A0DE-263CD36BD57C}"/>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89578D67-C3C6-47D4-9611-0481CC378CF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77251C-6721-49B7-A1DD-24F1B11F3595}"/>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62122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4D2DFC-D23D-4FAA-A69E-BBE571178F6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E84722-04AC-40B7-A921-6BCC1980BC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0034F97-652C-46D9-A80E-E8206C46C78B}"/>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0E8D3D82-495C-4DB6-9968-75AD723AE58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8BFEEDA-02C0-428B-A1A0-B468093A1C55}"/>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361730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DF5F07-5543-4F7B-ADE2-6D4EDFA1FAB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8D94CD-7695-4081-85BF-B347A1E58A8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2A75B7B-E615-4532-B853-DA2CA5B546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E58500E-BDD0-4A90-A926-A513651F613D}"/>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6" name="フッター プレースホルダー 5">
            <a:extLst>
              <a:ext uri="{FF2B5EF4-FFF2-40B4-BE49-F238E27FC236}">
                <a16:creationId xmlns:a16="http://schemas.microsoft.com/office/drawing/2014/main" id="{31B495B6-0EC1-41D2-8EAC-600C3EC6197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F8D494B-655D-480A-83BD-152478AC0DCF}"/>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1875929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186DF-1D9A-440D-A308-FC522B47FEC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DFA57D1-DAEE-4890-A59B-3E1AE188A3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10328F4-7E83-467D-A558-724533C1929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B998744-9065-48C3-8943-BAF35DE306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4B381F5-0DB9-470E-B7C9-A28A0B6B2CE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91EB9D9-E49A-441F-9091-0000A164B703}"/>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8" name="フッター プレースホルダー 7">
            <a:extLst>
              <a:ext uri="{FF2B5EF4-FFF2-40B4-BE49-F238E27FC236}">
                <a16:creationId xmlns:a16="http://schemas.microsoft.com/office/drawing/2014/main" id="{5C12A711-D372-4DB0-8973-907CC72C72D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8ADE94C-B4C0-45F8-8A15-10A936594565}"/>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266662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AB280-3BEC-4DD7-A88D-78FCE76E0F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4AF011E-BC83-4A43-98BE-436F70A32A87}"/>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4" name="フッター プレースホルダー 3">
            <a:extLst>
              <a:ext uri="{FF2B5EF4-FFF2-40B4-BE49-F238E27FC236}">
                <a16:creationId xmlns:a16="http://schemas.microsoft.com/office/drawing/2014/main" id="{EC7C9EE0-FB79-4BE0-A99B-06C0D15EFE6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8A8215D-F616-4CAA-BCC4-C8BA40473403}"/>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109478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F8537C4-16A0-4B4E-A540-04B0DDD9B1B3}"/>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3" name="フッター プレースホルダー 2">
            <a:extLst>
              <a:ext uri="{FF2B5EF4-FFF2-40B4-BE49-F238E27FC236}">
                <a16:creationId xmlns:a16="http://schemas.microsoft.com/office/drawing/2014/main" id="{405A3CD0-48E8-4C0F-AFE8-8D80168BBDA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E50923C-FC0E-4254-AB4E-0A209DF3D6A7}"/>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2840829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CD7141-734F-46B8-8727-2FD6FF558B1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A58263F-C82B-4E5C-ABCE-E4DA13E3B8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2B12D8F-672A-47BA-A6FF-4FBE454925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691713A-16DE-4720-93B6-46651ACF5321}"/>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6" name="フッター プレースホルダー 5">
            <a:extLst>
              <a:ext uri="{FF2B5EF4-FFF2-40B4-BE49-F238E27FC236}">
                <a16:creationId xmlns:a16="http://schemas.microsoft.com/office/drawing/2014/main" id="{FF199800-F857-45A5-990B-8E109A1E6EF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14A4B85-9E1C-48B6-8C87-D055EBD984EC}"/>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2990709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AC0936-B63A-4F82-B3DC-997A0B2496F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7775C74-2566-4B66-812A-3077C80F1E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CD1C63C-4379-435C-A176-EEC9CC609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6CA2B80-D64F-40CE-9B99-BE99C4371088}"/>
              </a:ext>
            </a:extLst>
          </p:cNvPr>
          <p:cNvSpPr>
            <a:spLocks noGrp="1"/>
          </p:cNvSpPr>
          <p:nvPr>
            <p:ph type="dt" sz="half" idx="10"/>
          </p:nvPr>
        </p:nvSpPr>
        <p:spPr/>
        <p:txBody>
          <a:bodyPr/>
          <a:lstStyle/>
          <a:p>
            <a:fld id="{29052976-9849-4570-8859-515B4727890F}" type="datetimeFigureOut">
              <a:rPr kumimoji="1" lang="ja-JP" altLang="en-US" smtClean="0"/>
              <a:t>2020/5/7</a:t>
            </a:fld>
            <a:endParaRPr kumimoji="1" lang="ja-JP" altLang="en-US"/>
          </a:p>
        </p:txBody>
      </p:sp>
      <p:sp>
        <p:nvSpPr>
          <p:cNvPr id="6" name="フッター プレースホルダー 5">
            <a:extLst>
              <a:ext uri="{FF2B5EF4-FFF2-40B4-BE49-F238E27FC236}">
                <a16:creationId xmlns:a16="http://schemas.microsoft.com/office/drawing/2014/main" id="{1F1760FF-C797-45E8-AD32-1C4823677F2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91FED5F-77D7-4B5B-949B-6221161B9CA0}"/>
              </a:ext>
            </a:extLst>
          </p:cNvPr>
          <p:cNvSpPr>
            <a:spLocks noGrp="1"/>
          </p:cNvSpPr>
          <p:nvPr>
            <p:ph type="sldNum" sz="quarter" idx="12"/>
          </p:nvPr>
        </p:nvSpPr>
        <p:spPr/>
        <p:txBody>
          <a:body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3984278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09257-0C4F-4255-9017-2C890C3E15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D591CEA-1914-42EA-8E21-041B135693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06B8AA6-E26E-44C7-B79B-BC9C2C121C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052976-9849-4570-8859-515B4727890F}" type="datetimeFigureOut">
              <a:rPr kumimoji="1" lang="ja-JP" altLang="en-US" smtClean="0"/>
              <a:t>2020/5/7</a:t>
            </a:fld>
            <a:endParaRPr kumimoji="1" lang="ja-JP" altLang="en-US"/>
          </a:p>
        </p:txBody>
      </p:sp>
      <p:sp>
        <p:nvSpPr>
          <p:cNvPr id="5" name="フッター プレースホルダー 4">
            <a:extLst>
              <a:ext uri="{FF2B5EF4-FFF2-40B4-BE49-F238E27FC236}">
                <a16:creationId xmlns:a16="http://schemas.microsoft.com/office/drawing/2014/main" id="{0CC25089-B6C0-4C3E-946D-DC8FB0257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9619026-FF7B-4795-A290-17CA925AA8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BF061-80DA-4B47-B591-89DF68129193}" type="slidenum">
              <a:rPr kumimoji="1" lang="ja-JP" altLang="en-US" smtClean="0"/>
              <a:t>‹#›</a:t>
            </a:fld>
            <a:endParaRPr kumimoji="1" lang="ja-JP" altLang="en-US"/>
          </a:p>
        </p:txBody>
      </p:sp>
    </p:spTree>
    <p:extLst>
      <p:ext uri="{BB962C8B-B14F-4D97-AF65-F5344CB8AC3E}">
        <p14:creationId xmlns:p14="http://schemas.microsoft.com/office/powerpoint/2010/main" val="3266164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20714C-4185-400B-B981-3B87958B163E}"/>
              </a:ext>
            </a:extLst>
          </p:cNvPr>
          <p:cNvSpPr>
            <a:spLocks noGrp="1"/>
          </p:cNvSpPr>
          <p:nvPr>
            <p:ph type="ctrTitle"/>
          </p:nvPr>
        </p:nvSpPr>
        <p:spPr/>
        <p:txBody>
          <a:bodyPr/>
          <a:lstStyle/>
          <a:p>
            <a:r>
              <a:rPr lang="ja-JP" altLang="ja-JP" dirty="0">
                <a:latin typeface="HGP明朝E" panose="02020900000000000000" pitchFamily="18" charset="-128"/>
                <a:ea typeface="HGP明朝E" panose="02020900000000000000" pitchFamily="18" charset="-128"/>
              </a:rPr>
              <a:t>露呈した「危機」対応</a:t>
            </a:r>
            <a:br>
              <a:rPr lang="en-US" altLang="ja-JP" dirty="0">
                <a:latin typeface="HGP明朝E" panose="02020900000000000000" pitchFamily="18" charset="-128"/>
                <a:ea typeface="HGP明朝E" panose="02020900000000000000" pitchFamily="18" charset="-128"/>
              </a:rPr>
            </a:br>
            <a:r>
              <a:rPr lang="ja-JP" altLang="ja-JP" dirty="0">
                <a:latin typeface="HGP明朝E" panose="02020900000000000000" pitchFamily="18" charset="-128"/>
                <a:ea typeface="HGP明朝E" panose="02020900000000000000" pitchFamily="18" charset="-128"/>
              </a:rPr>
              <a:t>の限界</a:t>
            </a: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3DF72B50-8CC7-4D1B-B071-69AEC53EC07D}"/>
              </a:ext>
            </a:extLst>
          </p:cNvPr>
          <p:cNvSpPr>
            <a:spLocks noGrp="1"/>
          </p:cNvSpPr>
          <p:nvPr>
            <p:ph type="subTitle" idx="1"/>
          </p:nvPr>
        </p:nvSpPr>
        <p:spPr>
          <a:xfrm>
            <a:off x="1634837" y="4350184"/>
            <a:ext cx="9144000" cy="1655762"/>
          </a:xfrm>
        </p:spPr>
        <p:txBody>
          <a:bodyPr>
            <a:normAutofit/>
          </a:bodyPr>
          <a:lstStyle/>
          <a:p>
            <a:r>
              <a:rPr lang="ja-JP" altLang="ja-JP" sz="4000" dirty="0">
                <a:latin typeface="HGP明朝E" panose="02020900000000000000" pitchFamily="18" charset="-128"/>
                <a:ea typeface="HGP明朝E" panose="02020900000000000000" pitchFamily="18" charset="-128"/>
              </a:rPr>
              <a:t>情報パック５月号</a:t>
            </a:r>
            <a:endParaRPr kumimoji="1" lang="ja-JP" altLang="en-US"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646286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634BB2E-B4C3-481E-85BE-CB28E0349B7D}"/>
              </a:ext>
            </a:extLst>
          </p:cNvPr>
          <p:cNvSpPr>
            <a:spLocks noGrp="1"/>
          </p:cNvSpPr>
          <p:nvPr>
            <p:ph idx="1"/>
          </p:nvPr>
        </p:nvSpPr>
        <p:spPr>
          <a:xfrm>
            <a:off x="838200" y="762000"/>
            <a:ext cx="10515600" cy="5414963"/>
          </a:xfrm>
        </p:spPr>
        <p:txBody>
          <a:bodyPr>
            <a:normAutofit/>
          </a:bodyPr>
          <a:lstStyle/>
          <a:p>
            <a:pPr marL="0" indent="0">
              <a:buNone/>
            </a:pPr>
            <a:r>
              <a:rPr lang="ja-JP" altLang="en-US" sz="3600" dirty="0">
                <a:latin typeface="HGP明朝E" panose="02020900000000000000" pitchFamily="18" charset="-128"/>
                <a:ea typeface="HGP明朝E" panose="02020900000000000000" pitchFamily="18" charset="-128"/>
              </a:rPr>
              <a:t>＜現行</a:t>
            </a:r>
            <a:r>
              <a:rPr lang="ja-JP" altLang="ja-JP" sz="3600" dirty="0">
                <a:latin typeface="HGP明朝E" panose="02020900000000000000" pitchFamily="18" charset="-128"/>
                <a:ea typeface="HGP明朝E" panose="02020900000000000000" pitchFamily="18" charset="-128"/>
              </a:rPr>
              <a:t>憲法には</a:t>
            </a:r>
            <a:r>
              <a:rPr lang="ja-JP" altLang="en-US" sz="3600" dirty="0">
                <a:latin typeface="HGP明朝E" panose="02020900000000000000" pitchFamily="18" charset="-128"/>
                <a:ea typeface="HGP明朝E" panose="02020900000000000000" pitchFamily="18" charset="-128"/>
              </a:rPr>
              <a:t>＞</a:t>
            </a:r>
            <a:endParaRPr lang="en-US" altLang="ja-JP" sz="3600" dirty="0">
              <a:latin typeface="HGP明朝E" panose="02020900000000000000" pitchFamily="18" charset="-128"/>
              <a:ea typeface="HGP明朝E" panose="02020900000000000000" pitchFamily="18" charset="-128"/>
            </a:endParaRPr>
          </a:p>
          <a:p>
            <a:endParaRPr lang="ja-JP" altLang="ja-JP" sz="3600" dirty="0">
              <a:latin typeface="HGP明朝E" panose="02020900000000000000" pitchFamily="18" charset="-128"/>
              <a:ea typeface="HGP明朝E" panose="02020900000000000000" pitchFamily="18" charset="-128"/>
            </a:endParaRPr>
          </a:p>
          <a:p>
            <a:r>
              <a:rPr lang="ja-JP" altLang="ja-JP" sz="3600" dirty="0">
                <a:latin typeface="HGP明朝E" panose="02020900000000000000" pitchFamily="18" charset="-128"/>
                <a:ea typeface="HGP明朝E" panose="02020900000000000000" pitchFamily="18" charset="-128"/>
              </a:rPr>
              <a:t>国会議員の任期や衆参両院の本会議を開くための定足数（総議員の</a:t>
            </a:r>
            <a:r>
              <a:rPr lang="en-US" altLang="ja-JP" sz="3600" dirty="0">
                <a:latin typeface="HGP明朝E" panose="02020900000000000000" pitchFamily="18" charset="-128"/>
                <a:ea typeface="HGP明朝E" panose="02020900000000000000" pitchFamily="18" charset="-128"/>
              </a:rPr>
              <a:t>3</a:t>
            </a:r>
            <a:r>
              <a:rPr lang="ja-JP" altLang="ja-JP" sz="3600" dirty="0">
                <a:latin typeface="HGP明朝E" panose="02020900000000000000" pitchFamily="18" charset="-128"/>
                <a:ea typeface="HGP明朝E" panose="02020900000000000000" pitchFamily="18" charset="-128"/>
              </a:rPr>
              <a:t>分の１以上の出席）が想定されている。感染状況によっては、国会機能が停止する恐れがある。</a:t>
            </a:r>
            <a:endParaRPr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lang="ja-JP" altLang="ja-JP" sz="3600" dirty="0">
                <a:latin typeface="HGP明朝E" panose="02020900000000000000" pitchFamily="18" charset="-128"/>
                <a:ea typeface="HGP明朝E" panose="02020900000000000000" pitchFamily="18" charset="-128"/>
              </a:rPr>
              <a:t>公明党も足並みをそろえる。</a:t>
            </a: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082373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E1ABF34-D2B4-41B8-9F44-B096AF8D3E9A}"/>
              </a:ext>
            </a:extLst>
          </p:cNvPr>
          <p:cNvSpPr>
            <a:spLocks noGrp="1"/>
          </p:cNvSpPr>
          <p:nvPr>
            <p:ph idx="1"/>
          </p:nvPr>
        </p:nvSpPr>
        <p:spPr>
          <a:xfrm>
            <a:off x="838200" y="845127"/>
            <a:ext cx="10515600" cy="5331836"/>
          </a:xfrm>
        </p:spPr>
        <p:txBody>
          <a:bodyPr>
            <a:normAutofit/>
          </a:bodyPr>
          <a:lstStyle/>
          <a:p>
            <a:r>
              <a:rPr lang="en-US" altLang="ja-JP" sz="4800" dirty="0">
                <a:latin typeface="HGP明朝E" panose="02020900000000000000" pitchFamily="18" charset="-128"/>
                <a:ea typeface="HGP明朝E" panose="02020900000000000000" pitchFamily="18" charset="-128"/>
              </a:rPr>
              <a:t>1</a:t>
            </a:r>
            <a:r>
              <a:rPr lang="ja-JP" altLang="ja-JP" sz="4800" dirty="0">
                <a:latin typeface="HGP明朝E" panose="02020900000000000000" pitchFamily="18" charset="-128"/>
                <a:ea typeface="HGP明朝E" panose="02020900000000000000" pitchFamily="18" charset="-128"/>
              </a:rPr>
              <a:t>月</a:t>
            </a:r>
            <a:r>
              <a:rPr lang="en-US" altLang="ja-JP" sz="4800" dirty="0">
                <a:latin typeface="HGP明朝E" panose="02020900000000000000" pitchFamily="18" charset="-128"/>
                <a:ea typeface="HGP明朝E" panose="02020900000000000000" pitchFamily="18" charset="-128"/>
              </a:rPr>
              <a:t>23</a:t>
            </a:r>
            <a:r>
              <a:rPr lang="ja-JP" altLang="ja-JP" sz="4800" dirty="0">
                <a:latin typeface="HGP明朝E" panose="02020900000000000000" pitchFamily="18" charset="-128"/>
                <a:ea typeface="HGP明朝E" panose="02020900000000000000" pitchFamily="18" charset="-128"/>
              </a:rPr>
              <a:t>日　</a:t>
            </a:r>
            <a:r>
              <a:rPr lang="ja-JP" altLang="en-US" sz="4800" dirty="0">
                <a:latin typeface="HGP明朝E" panose="02020900000000000000" pitchFamily="18" charset="-128"/>
                <a:ea typeface="HGP明朝E" panose="02020900000000000000" pitchFamily="18" charset="-128"/>
              </a:rPr>
              <a:t>中国・</a:t>
            </a:r>
            <a:r>
              <a:rPr lang="ja-JP" altLang="ja-JP" sz="4800" dirty="0">
                <a:latin typeface="HGP明朝E" panose="02020900000000000000" pitchFamily="18" charset="-128"/>
                <a:ea typeface="HGP明朝E" panose="02020900000000000000" pitchFamily="18" charset="-128"/>
              </a:rPr>
              <a:t>武漢封鎖</a:t>
            </a:r>
          </a:p>
          <a:p>
            <a:r>
              <a:rPr lang="en-US" altLang="ja-JP" sz="4800" dirty="0">
                <a:latin typeface="HGP明朝E" panose="02020900000000000000" pitchFamily="18" charset="-128"/>
                <a:ea typeface="HGP明朝E" panose="02020900000000000000" pitchFamily="18" charset="-128"/>
              </a:rPr>
              <a:t>3</a:t>
            </a:r>
            <a:r>
              <a:rPr lang="ja-JP" altLang="ja-JP" sz="4800" dirty="0">
                <a:latin typeface="HGP明朝E" panose="02020900000000000000" pitchFamily="18" charset="-128"/>
                <a:ea typeface="HGP明朝E" panose="02020900000000000000" pitchFamily="18" charset="-128"/>
              </a:rPr>
              <a:t>月</a:t>
            </a:r>
            <a:r>
              <a:rPr lang="en-US" altLang="ja-JP" sz="4800" dirty="0">
                <a:latin typeface="HGP明朝E" panose="02020900000000000000" pitchFamily="18" charset="-128"/>
                <a:ea typeface="HGP明朝E" panose="02020900000000000000" pitchFamily="18" charset="-128"/>
              </a:rPr>
              <a:t>11</a:t>
            </a:r>
            <a:r>
              <a:rPr lang="ja-JP" altLang="ja-JP" sz="4800" dirty="0">
                <a:latin typeface="HGP明朝E" panose="02020900000000000000" pitchFamily="18" charset="-128"/>
                <a:ea typeface="HGP明朝E" panose="02020900000000000000" pitchFamily="18" charset="-128"/>
              </a:rPr>
              <a:t>日　世界保健機関（</a:t>
            </a:r>
            <a:r>
              <a:rPr lang="en-US" altLang="ja-JP" sz="4800" dirty="0">
                <a:latin typeface="HGP明朝E" panose="02020900000000000000" pitchFamily="18" charset="-128"/>
                <a:ea typeface="HGP明朝E" panose="02020900000000000000" pitchFamily="18" charset="-128"/>
              </a:rPr>
              <a:t>WHO</a:t>
            </a:r>
            <a:r>
              <a:rPr lang="ja-JP" altLang="ja-JP" sz="4800" dirty="0">
                <a:latin typeface="HGP明朝E" panose="02020900000000000000" pitchFamily="18" charset="-128"/>
                <a:ea typeface="HGP明朝E" panose="02020900000000000000" pitchFamily="18" charset="-128"/>
              </a:rPr>
              <a:t>）</a:t>
            </a:r>
            <a:endParaRPr lang="en-US" altLang="ja-JP" sz="4800" dirty="0">
              <a:latin typeface="HGP明朝E" panose="02020900000000000000" pitchFamily="18" charset="-128"/>
              <a:ea typeface="HGP明朝E" panose="02020900000000000000" pitchFamily="18" charset="-128"/>
            </a:endParaRPr>
          </a:p>
          <a:p>
            <a:pPr marL="0" indent="0">
              <a:buNone/>
            </a:pPr>
            <a:r>
              <a:rPr lang="ja-JP" altLang="en-US" sz="4800" dirty="0">
                <a:latin typeface="HGP明朝E" panose="02020900000000000000" pitchFamily="18" charset="-128"/>
                <a:ea typeface="HGP明朝E" panose="02020900000000000000" pitchFamily="18" charset="-128"/>
              </a:rPr>
              <a:t>　　　　</a:t>
            </a:r>
            <a:r>
              <a:rPr lang="ja-JP" altLang="ja-JP" sz="4800" dirty="0">
                <a:latin typeface="HGP明朝E" panose="02020900000000000000" pitchFamily="18" charset="-128"/>
                <a:ea typeface="HGP明朝E" panose="02020900000000000000" pitchFamily="18" charset="-128"/>
              </a:rPr>
              <a:t>　</a:t>
            </a:r>
            <a:r>
              <a:rPr lang="ja-JP" altLang="en-US" sz="4800" dirty="0">
                <a:latin typeface="HGP明朝E" panose="02020900000000000000" pitchFamily="18" charset="-128"/>
                <a:ea typeface="HGP明朝E" panose="02020900000000000000" pitchFamily="18" charset="-128"/>
              </a:rPr>
              <a:t>　　</a:t>
            </a:r>
            <a:r>
              <a:rPr lang="ja-JP" altLang="ja-JP" sz="4800" dirty="0">
                <a:latin typeface="HGP明朝E" panose="02020900000000000000" pitchFamily="18" charset="-128"/>
                <a:ea typeface="HGP明朝E" panose="02020900000000000000" pitchFamily="18" charset="-128"/>
              </a:rPr>
              <a:t>パンデミック宣言</a:t>
            </a:r>
          </a:p>
          <a:p>
            <a:r>
              <a:rPr lang="en-US" altLang="ja-JP" sz="4800" dirty="0">
                <a:latin typeface="HGP明朝E" panose="02020900000000000000" pitchFamily="18" charset="-128"/>
                <a:ea typeface="HGP明朝E" panose="02020900000000000000" pitchFamily="18" charset="-128"/>
              </a:rPr>
              <a:t>3</a:t>
            </a:r>
            <a:r>
              <a:rPr lang="ja-JP" altLang="ja-JP" sz="4800" dirty="0">
                <a:latin typeface="HGP明朝E" panose="02020900000000000000" pitchFamily="18" charset="-128"/>
                <a:ea typeface="HGP明朝E" panose="02020900000000000000" pitchFamily="18" charset="-128"/>
              </a:rPr>
              <a:t>月</a:t>
            </a:r>
            <a:r>
              <a:rPr lang="en-US" altLang="ja-JP" sz="4800">
                <a:latin typeface="HGP明朝E" panose="02020900000000000000" pitchFamily="18" charset="-128"/>
                <a:ea typeface="HGP明朝E" panose="02020900000000000000" pitchFamily="18" charset="-128"/>
              </a:rPr>
              <a:t>14</a:t>
            </a:r>
            <a:r>
              <a:rPr lang="ja-JP" altLang="ja-JP" sz="4800">
                <a:latin typeface="HGP明朝E" panose="02020900000000000000" pitchFamily="18" charset="-128"/>
                <a:ea typeface="HGP明朝E" panose="02020900000000000000" pitchFamily="18" charset="-128"/>
              </a:rPr>
              <a:t>日　</a:t>
            </a:r>
            <a:r>
              <a:rPr lang="ja-JP" altLang="ja-JP" sz="4800" dirty="0">
                <a:latin typeface="HGP明朝E" panose="02020900000000000000" pitchFamily="18" charset="-128"/>
                <a:ea typeface="HGP明朝E" panose="02020900000000000000" pitchFamily="18" charset="-128"/>
              </a:rPr>
              <a:t>改正</a:t>
            </a:r>
            <a:r>
              <a:rPr lang="ja-JP" altLang="en-US" sz="4800" dirty="0">
                <a:latin typeface="HGP明朝E" panose="02020900000000000000" pitchFamily="18" charset="-128"/>
                <a:ea typeface="HGP明朝E" panose="02020900000000000000" pitchFamily="18" charset="-128"/>
              </a:rPr>
              <a:t>の「</a:t>
            </a:r>
            <a:r>
              <a:rPr lang="ja-JP" altLang="ja-JP" sz="4800" dirty="0">
                <a:latin typeface="HGP明朝E" panose="02020900000000000000" pitchFamily="18" charset="-128"/>
                <a:ea typeface="HGP明朝E" panose="02020900000000000000" pitchFamily="18" charset="-128"/>
              </a:rPr>
              <a:t>特措法</a:t>
            </a:r>
            <a:r>
              <a:rPr lang="ja-JP" altLang="en-US" sz="4800" dirty="0">
                <a:latin typeface="HGP明朝E" panose="02020900000000000000" pitchFamily="18" charset="-128"/>
                <a:ea typeface="HGP明朝E" panose="02020900000000000000" pitchFamily="18" charset="-128"/>
              </a:rPr>
              <a:t>」</a:t>
            </a:r>
            <a:r>
              <a:rPr lang="ja-JP" altLang="ja-JP" sz="4800" dirty="0">
                <a:latin typeface="HGP明朝E" panose="02020900000000000000" pitchFamily="18" charset="-128"/>
                <a:ea typeface="HGP明朝E" panose="02020900000000000000" pitchFamily="18" charset="-128"/>
              </a:rPr>
              <a:t>成立</a:t>
            </a:r>
          </a:p>
          <a:p>
            <a:r>
              <a:rPr lang="en-US" altLang="ja-JP" sz="4800" dirty="0">
                <a:latin typeface="HGP明朝E" panose="02020900000000000000" pitchFamily="18" charset="-128"/>
                <a:ea typeface="HGP明朝E" panose="02020900000000000000" pitchFamily="18" charset="-128"/>
              </a:rPr>
              <a:t>4</a:t>
            </a:r>
            <a:r>
              <a:rPr lang="ja-JP" altLang="ja-JP" sz="4800" dirty="0">
                <a:latin typeface="HGP明朝E" panose="02020900000000000000" pitchFamily="18" charset="-128"/>
                <a:ea typeface="HGP明朝E" panose="02020900000000000000" pitchFamily="18" charset="-128"/>
              </a:rPr>
              <a:t>月７日　</a:t>
            </a:r>
            <a:r>
              <a:rPr lang="ja-JP" altLang="en-US" sz="4800" dirty="0">
                <a:latin typeface="HGP明朝E" panose="02020900000000000000" pitchFamily="18" charset="-128"/>
                <a:ea typeface="HGP明朝E" panose="02020900000000000000" pitchFamily="18" charset="-128"/>
              </a:rPr>
              <a:t>「</a:t>
            </a:r>
            <a:r>
              <a:rPr lang="ja-JP" altLang="ja-JP" sz="4800" dirty="0">
                <a:latin typeface="HGP明朝E" panose="02020900000000000000" pitchFamily="18" charset="-128"/>
                <a:ea typeface="HGP明朝E" panose="02020900000000000000" pitchFamily="18" charset="-128"/>
              </a:rPr>
              <a:t>緊急事態宣言</a:t>
            </a:r>
            <a:r>
              <a:rPr lang="ja-JP" altLang="en-US" sz="4800" dirty="0">
                <a:latin typeface="HGP明朝E" panose="02020900000000000000" pitchFamily="18" charset="-128"/>
                <a:ea typeface="HGP明朝E" panose="02020900000000000000" pitchFamily="18" charset="-128"/>
              </a:rPr>
              <a:t>」</a:t>
            </a:r>
            <a:r>
              <a:rPr lang="ja-JP" altLang="ja-JP" sz="4800" dirty="0">
                <a:latin typeface="HGP明朝E" panose="02020900000000000000" pitchFamily="18" charset="-128"/>
                <a:ea typeface="HGP明朝E" panose="02020900000000000000" pitchFamily="18" charset="-128"/>
              </a:rPr>
              <a:t>発出</a:t>
            </a:r>
          </a:p>
          <a:p>
            <a:endParaRPr kumimoji="1" lang="ja-JP" altLang="en-US" sz="4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00575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71AC70-0D10-415C-AC7A-E5D8F013D8E1}"/>
              </a:ext>
            </a:extLst>
          </p:cNvPr>
          <p:cNvSpPr>
            <a:spLocks noGrp="1"/>
          </p:cNvSpPr>
          <p:nvPr>
            <p:ph type="title"/>
          </p:nvPr>
        </p:nvSpPr>
        <p:spPr>
          <a:xfrm>
            <a:off x="838200" y="115740"/>
            <a:ext cx="10515600" cy="1325563"/>
          </a:xfrm>
        </p:spPr>
        <p:txBody>
          <a:bodyPr/>
          <a:lstStyle/>
          <a:p>
            <a:r>
              <a:rPr lang="ja-JP" altLang="en-US" dirty="0">
                <a:latin typeface="HGP明朝E" panose="02020900000000000000" pitchFamily="18" charset="-128"/>
                <a:ea typeface="HGP明朝E" panose="02020900000000000000" pitchFamily="18" charset="-128"/>
              </a:rPr>
              <a:t>象徴的出来事</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49DB3D8D-A87C-47A8-8C67-E570CA5252D0}"/>
              </a:ext>
            </a:extLst>
          </p:cNvPr>
          <p:cNvSpPr>
            <a:spLocks noGrp="1"/>
          </p:cNvSpPr>
          <p:nvPr>
            <p:ph idx="1"/>
          </p:nvPr>
        </p:nvSpPr>
        <p:spPr>
          <a:xfrm>
            <a:off x="838200" y="1454727"/>
            <a:ext cx="10515600" cy="5038148"/>
          </a:xfrm>
        </p:spPr>
        <p:txBody>
          <a:bodyPr>
            <a:normAutofit/>
          </a:bodyPr>
          <a:lstStyle/>
          <a:p>
            <a:pPr marL="0" indent="0">
              <a:buNone/>
            </a:pPr>
            <a:r>
              <a:rPr lang="ja-JP" altLang="ja-JP" sz="3200" dirty="0">
                <a:latin typeface="HGP明朝E" panose="02020900000000000000" pitchFamily="18" charset="-128"/>
                <a:ea typeface="HGP明朝E" panose="02020900000000000000" pitchFamily="18" charset="-128"/>
              </a:rPr>
              <a:t>①武漢からの邦人退避（</a:t>
            </a:r>
            <a:r>
              <a:rPr lang="en-US" altLang="ja-JP" sz="3200" dirty="0">
                <a:latin typeface="HGP明朝E" panose="02020900000000000000" pitchFamily="18" charset="-128"/>
                <a:ea typeface="HGP明朝E" panose="02020900000000000000" pitchFamily="18" charset="-128"/>
              </a:rPr>
              <a:t>1</a:t>
            </a:r>
            <a:r>
              <a:rPr lang="ja-JP" altLang="ja-JP" sz="3200" dirty="0">
                <a:latin typeface="HGP明朝E" panose="02020900000000000000" pitchFamily="18" charset="-128"/>
                <a:ea typeface="HGP明朝E" panose="02020900000000000000" pitchFamily="18" charset="-128"/>
              </a:rPr>
              <a:t>月２９日）</a:t>
            </a:r>
          </a:p>
          <a:p>
            <a:pPr lvl="1"/>
            <a:r>
              <a:rPr lang="ja-JP" altLang="ja-JP" sz="2800" dirty="0">
                <a:latin typeface="HGP明朝E" panose="02020900000000000000" pitchFamily="18" charset="-128"/>
                <a:ea typeface="HGP明朝E" panose="02020900000000000000" pitchFamily="18" charset="-128"/>
              </a:rPr>
              <a:t>政府がチャーターした全日空機が約</a:t>
            </a:r>
            <a:r>
              <a:rPr lang="en-US" altLang="ja-JP" sz="2800" dirty="0">
                <a:latin typeface="HGP明朝E" panose="02020900000000000000" pitchFamily="18" charset="-128"/>
                <a:ea typeface="HGP明朝E" panose="02020900000000000000" pitchFamily="18" charset="-128"/>
              </a:rPr>
              <a:t>200</a:t>
            </a:r>
            <a:r>
              <a:rPr lang="ja-JP" altLang="ja-JP" sz="2800" dirty="0">
                <a:latin typeface="HGP明朝E" panose="02020900000000000000" pitchFamily="18" charset="-128"/>
                <a:ea typeface="HGP明朝E" panose="02020900000000000000" pitchFamily="18" charset="-128"/>
              </a:rPr>
              <a:t>人の邦人を載せて羽田に着陸</a:t>
            </a:r>
            <a:r>
              <a:rPr lang="ja-JP" altLang="en-US" sz="2800" dirty="0">
                <a:latin typeface="HGP明朝E" panose="02020900000000000000" pitchFamily="18" charset="-128"/>
                <a:ea typeface="HGP明朝E" panose="02020900000000000000" pitchFamily="18" charset="-128"/>
              </a:rPr>
              <a:t>。</a:t>
            </a:r>
            <a:r>
              <a:rPr lang="ja-JP" altLang="ja-JP" sz="2800" dirty="0">
                <a:latin typeface="HGP明朝E" panose="02020900000000000000" pitchFamily="18" charset="-128"/>
                <a:ea typeface="HGP明朝E" panose="02020900000000000000" pitchFamily="18" charset="-128"/>
              </a:rPr>
              <a:t>武漢市からの邦人退避の第一便</a:t>
            </a:r>
            <a:r>
              <a:rPr lang="ja-JP" altLang="en-US" sz="2800" dirty="0">
                <a:latin typeface="HGP明朝E" panose="02020900000000000000" pitchFamily="18" charset="-128"/>
                <a:ea typeface="HGP明朝E" panose="02020900000000000000" pitchFamily="18" charset="-128"/>
              </a:rPr>
              <a:t>。</a:t>
            </a:r>
            <a:r>
              <a:rPr lang="ja-JP" altLang="ja-JP" sz="2800" dirty="0">
                <a:latin typeface="HGP明朝E" panose="02020900000000000000" pitchFamily="18" charset="-128"/>
                <a:ea typeface="HGP明朝E" panose="02020900000000000000" pitchFamily="18" charset="-128"/>
              </a:rPr>
              <a:t>到着ロビーで厚労省職員が乗客に都内の医療機関で検査を受けるように「お願い」</a:t>
            </a:r>
            <a:r>
              <a:rPr lang="ja-JP" altLang="en-US" sz="2800" dirty="0">
                <a:latin typeface="HGP明朝E" panose="02020900000000000000" pitchFamily="18" charset="-128"/>
                <a:ea typeface="HGP明朝E" panose="02020900000000000000" pitchFamily="18" charset="-128"/>
              </a:rPr>
              <a:t>。</a:t>
            </a:r>
            <a:endParaRPr lang="ja-JP" altLang="ja-JP" sz="2800" dirty="0">
              <a:latin typeface="HGP明朝E" panose="02020900000000000000" pitchFamily="18" charset="-128"/>
              <a:ea typeface="HGP明朝E" panose="02020900000000000000" pitchFamily="18" charset="-128"/>
            </a:endParaRPr>
          </a:p>
          <a:p>
            <a:pPr lvl="1"/>
            <a:r>
              <a:rPr lang="en-US" altLang="ja-JP" sz="2800" dirty="0">
                <a:latin typeface="HGP明朝E" panose="02020900000000000000" pitchFamily="18" charset="-128"/>
                <a:ea typeface="HGP明朝E" panose="02020900000000000000" pitchFamily="18" charset="-128"/>
              </a:rPr>
              <a:t>2</a:t>
            </a:r>
            <a:r>
              <a:rPr lang="ja-JP" altLang="ja-JP" sz="2800" dirty="0">
                <a:latin typeface="HGP明朝E" panose="02020900000000000000" pitchFamily="18" charset="-128"/>
                <a:ea typeface="HGP明朝E" panose="02020900000000000000" pitchFamily="18" charset="-128"/>
              </a:rPr>
              <a:t>人は拒んで帰宅　「感染しているかもしれない人が市中に出た」との不安が広がった</a:t>
            </a:r>
            <a:r>
              <a:rPr lang="ja-JP" altLang="en-US" sz="2800" dirty="0">
                <a:latin typeface="HGP明朝E" panose="02020900000000000000" pitchFamily="18" charset="-128"/>
                <a:ea typeface="HGP明朝E" panose="02020900000000000000" pitchFamily="18" charset="-128"/>
              </a:rPr>
              <a:t>。</a:t>
            </a:r>
            <a:endParaRPr lang="en-US" altLang="ja-JP" sz="2800" dirty="0">
              <a:latin typeface="HGP明朝E" panose="02020900000000000000" pitchFamily="18" charset="-128"/>
              <a:ea typeface="HGP明朝E" panose="02020900000000000000" pitchFamily="18" charset="-128"/>
            </a:endParaRPr>
          </a:p>
          <a:p>
            <a:pPr lvl="1"/>
            <a:endParaRPr lang="ja-JP" altLang="ja-JP" sz="2800" dirty="0">
              <a:latin typeface="HGP明朝E" panose="02020900000000000000" pitchFamily="18" charset="-128"/>
              <a:ea typeface="HGP明朝E" panose="02020900000000000000" pitchFamily="18" charset="-128"/>
            </a:endParaRPr>
          </a:p>
          <a:p>
            <a:pPr marL="0" indent="0">
              <a:buNone/>
            </a:pPr>
            <a:r>
              <a:rPr lang="ja-JP" altLang="ja-JP" sz="3200" dirty="0">
                <a:latin typeface="HGP明朝E" panose="02020900000000000000" pitchFamily="18" charset="-128"/>
                <a:ea typeface="HGP明朝E" panose="02020900000000000000" pitchFamily="18" charset="-128"/>
              </a:rPr>
              <a:t>②スペイン旅行から帰国した１０代の沖縄の女性（</a:t>
            </a:r>
            <a:r>
              <a:rPr lang="en-US" altLang="ja-JP" sz="3200" dirty="0">
                <a:latin typeface="HGP明朝E" panose="02020900000000000000" pitchFamily="18" charset="-128"/>
                <a:ea typeface="HGP明朝E" panose="02020900000000000000" pitchFamily="18" charset="-128"/>
              </a:rPr>
              <a:t>3</a:t>
            </a:r>
            <a:r>
              <a:rPr lang="ja-JP" altLang="ja-JP"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20</a:t>
            </a:r>
            <a:r>
              <a:rPr lang="ja-JP" altLang="ja-JP" sz="3200" dirty="0">
                <a:latin typeface="HGP明朝E" panose="02020900000000000000" pitchFamily="18" charset="-128"/>
                <a:ea typeface="HGP明朝E" panose="02020900000000000000" pitchFamily="18" charset="-128"/>
              </a:rPr>
              <a:t>日）</a:t>
            </a:r>
          </a:p>
          <a:p>
            <a:pPr lvl="1"/>
            <a:r>
              <a:rPr lang="ja-JP" altLang="ja-JP" sz="2800" dirty="0">
                <a:latin typeface="HGP明朝E" panose="02020900000000000000" pitchFamily="18" charset="-128"/>
                <a:ea typeface="HGP明朝E" panose="02020900000000000000" pitchFamily="18" charset="-128"/>
              </a:rPr>
              <a:t>成田でうけた</a:t>
            </a:r>
            <a:r>
              <a:rPr lang="en-US" altLang="ja-JP" sz="2800" dirty="0">
                <a:latin typeface="HGP明朝E" panose="02020900000000000000" pitchFamily="18" charset="-128"/>
                <a:ea typeface="HGP明朝E" panose="02020900000000000000" pitchFamily="18" charset="-128"/>
              </a:rPr>
              <a:t>PCR</a:t>
            </a:r>
            <a:r>
              <a:rPr lang="ja-JP" altLang="ja-JP" sz="2800" dirty="0">
                <a:latin typeface="HGP明朝E" panose="02020900000000000000" pitchFamily="18" charset="-128"/>
                <a:ea typeface="HGP明朝E" panose="02020900000000000000" pitchFamily="18" charset="-128"/>
              </a:rPr>
              <a:t>検査の結果が出るまで待機を要請された</a:t>
            </a:r>
            <a:r>
              <a:rPr lang="ja-JP" altLang="en-US" sz="2800" dirty="0">
                <a:latin typeface="HGP明朝E" panose="02020900000000000000" pitchFamily="18" charset="-128"/>
                <a:ea typeface="HGP明朝E" panose="02020900000000000000" pitchFamily="18" charset="-128"/>
              </a:rPr>
              <a:t>。しかし</a:t>
            </a:r>
            <a:r>
              <a:rPr lang="ja-JP" altLang="ja-JP" sz="2800" dirty="0">
                <a:latin typeface="HGP明朝E" panose="02020900000000000000" pitchFamily="18" charset="-128"/>
                <a:ea typeface="HGP明朝E" panose="02020900000000000000" pitchFamily="18" charset="-128"/>
              </a:rPr>
              <a:t>待たずに羽田経由で沖縄県の自宅に帰宅。その後に感染が判明</a:t>
            </a:r>
            <a:r>
              <a:rPr lang="ja-JP" altLang="en-US" sz="2800" dirty="0">
                <a:latin typeface="HGP明朝E" panose="02020900000000000000" pitchFamily="18" charset="-128"/>
                <a:ea typeface="HGP明朝E" panose="02020900000000000000" pitchFamily="18" charset="-128"/>
              </a:rPr>
              <a:t>。</a:t>
            </a:r>
            <a:endParaRPr lang="ja-JP" altLang="ja-JP" sz="28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88449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7018364-6D28-4FBA-9A73-51ED14FF993C}"/>
              </a:ext>
            </a:extLst>
          </p:cNvPr>
          <p:cNvSpPr>
            <a:spLocks noGrp="1"/>
          </p:cNvSpPr>
          <p:nvPr>
            <p:ph idx="1"/>
          </p:nvPr>
        </p:nvSpPr>
        <p:spPr>
          <a:xfrm>
            <a:off x="838200" y="1011382"/>
            <a:ext cx="10515600" cy="5165581"/>
          </a:xfrm>
        </p:spPr>
        <p:txBody>
          <a:bodyPr>
            <a:normAutofit/>
          </a:bodyPr>
          <a:lstStyle/>
          <a:p>
            <a:pPr marL="0" indent="0">
              <a:buNone/>
            </a:pPr>
            <a:r>
              <a:rPr lang="ja-JP" altLang="ja-JP" sz="3600" dirty="0">
                <a:latin typeface="HGP明朝E" panose="02020900000000000000" pitchFamily="18" charset="-128"/>
                <a:ea typeface="HGP明朝E" panose="02020900000000000000" pitchFamily="18" charset="-128"/>
              </a:rPr>
              <a:t>③さいたま</a:t>
            </a:r>
            <a:r>
              <a:rPr lang="ja-JP" altLang="en-US" sz="3600" dirty="0">
                <a:latin typeface="HGP明朝E" panose="02020900000000000000" pitchFamily="18" charset="-128"/>
                <a:ea typeface="HGP明朝E" panose="02020900000000000000" pitchFamily="18" charset="-128"/>
              </a:rPr>
              <a:t>市</a:t>
            </a:r>
            <a:r>
              <a:rPr lang="ja-JP" altLang="ja-JP" sz="3600" dirty="0">
                <a:latin typeface="HGP明朝E" panose="02020900000000000000" pitchFamily="18" charset="-128"/>
                <a:ea typeface="HGP明朝E" panose="02020900000000000000" pitchFamily="18" charset="-128"/>
              </a:rPr>
              <a:t>での格闘技イベントが約６５００人を集めて</a:t>
            </a:r>
            <a:endParaRPr lang="en-US" altLang="ja-JP" sz="3600" dirty="0">
              <a:latin typeface="HGP明朝E" panose="02020900000000000000" pitchFamily="18" charset="-128"/>
              <a:ea typeface="HGP明朝E" panose="02020900000000000000" pitchFamily="18" charset="-128"/>
            </a:endParaRPr>
          </a:p>
          <a:p>
            <a:pPr marL="0" indent="0">
              <a:buNone/>
            </a:pPr>
            <a:r>
              <a:rPr lang="ja-JP" altLang="en-US" sz="3600" dirty="0">
                <a:latin typeface="HGP明朝E" panose="02020900000000000000" pitchFamily="18" charset="-128"/>
                <a:ea typeface="HGP明朝E" panose="02020900000000000000" pitchFamily="18" charset="-128"/>
              </a:rPr>
              <a:t>　</a:t>
            </a:r>
            <a:r>
              <a:rPr lang="ja-JP" altLang="ja-JP" sz="3600" dirty="0">
                <a:latin typeface="HGP明朝E" panose="02020900000000000000" pitchFamily="18" charset="-128"/>
                <a:ea typeface="HGP明朝E" panose="02020900000000000000" pitchFamily="18" charset="-128"/>
              </a:rPr>
              <a:t>開催（</a:t>
            </a:r>
            <a:r>
              <a:rPr lang="en-US" altLang="ja-JP" sz="3600" dirty="0">
                <a:latin typeface="HGP明朝E" panose="02020900000000000000" pitchFamily="18" charset="-128"/>
                <a:ea typeface="HGP明朝E" panose="02020900000000000000" pitchFamily="18" charset="-128"/>
              </a:rPr>
              <a:t>3</a:t>
            </a:r>
            <a:r>
              <a:rPr lang="ja-JP" altLang="ja-JP" sz="3600" dirty="0">
                <a:latin typeface="HGP明朝E" panose="02020900000000000000" pitchFamily="18" charset="-128"/>
                <a:ea typeface="HGP明朝E" panose="02020900000000000000" pitchFamily="18" charset="-128"/>
              </a:rPr>
              <a:t>月</a:t>
            </a:r>
            <a:r>
              <a:rPr lang="en-US" altLang="ja-JP" sz="3600" dirty="0">
                <a:latin typeface="HGP明朝E" panose="02020900000000000000" pitchFamily="18" charset="-128"/>
                <a:ea typeface="HGP明朝E" panose="02020900000000000000" pitchFamily="18" charset="-128"/>
              </a:rPr>
              <a:t>22</a:t>
            </a:r>
            <a:r>
              <a:rPr lang="ja-JP" altLang="ja-JP" sz="3600" dirty="0">
                <a:latin typeface="HGP明朝E" panose="02020900000000000000" pitchFamily="18" charset="-128"/>
                <a:ea typeface="HGP明朝E" panose="02020900000000000000" pitchFamily="18" charset="-128"/>
              </a:rPr>
              <a:t>日）</a:t>
            </a:r>
            <a:r>
              <a:rPr lang="ja-JP" altLang="en-US" sz="3600" dirty="0">
                <a:latin typeface="HGP明朝E" panose="02020900000000000000" pitchFamily="18" charset="-128"/>
                <a:ea typeface="HGP明朝E" panose="02020900000000000000" pitchFamily="18" charset="-128"/>
              </a:rPr>
              <a:t>された。</a:t>
            </a:r>
            <a:endParaRPr lang="en-US" altLang="ja-JP" sz="3600" dirty="0">
              <a:latin typeface="HGP明朝E" panose="02020900000000000000" pitchFamily="18" charset="-128"/>
              <a:ea typeface="HGP明朝E" panose="02020900000000000000" pitchFamily="18" charset="-128"/>
            </a:endParaRPr>
          </a:p>
          <a:p>
            <a:pPr marL="0" indent="0">
              <a:buNone/>
            </a:pPr>
            <a:endParaRPr lang="ja-JP" altLang="ja-JP" sz="3600" dirty="0">
              <a:latin typeface="HGP明朝E" panose="02020900000000000000" pitchFamily="18" charset="-128"/>
              <a:ea typeface="HGP明朝E" panose="02020900000000000000" pitchFamily="18" charset="-128"/>
            </a:endParaRPr>
          </a:p>
          <a:p>
            <a:pPr lvl="1"/>
            <a:r>
              <a:rPr lang="en-US" altLang="ja-JP" sz="3200" dirty="0">
                <a:latin typeface="HGP明朝E" panose="02020900000000000000" pitchFamily="18" charset="-128"/>
                <a:ea typeface="HGP明朝E" panose="02020900000000000000" pitchFamily="18" charset="-128"/>
              </a:rPr>
              <a:t>3</a:t>
            </a:r>
            <a:r>
              <a:rPr lang="ja-JP" altLang="ja-JP" sz="3200" dirty="0">
                <a:latin typeface="HGP明朝E" panose="02020900000000000000" pitchFamily="18" charset="-128"/>
                <a:ea typeface="HGP明朝E" panose="02020900000000000000" pitchFamily="18" charset="-128"/>
              </a:rPr>
              <a:t>日前、政府の専門家会議が「慎重な対応」を求め、</a:t>
            </a:r>
            <a:r>
              <a:rPr lang="ja-JP" altLang="en-US" sz="3200" dirty="0">
                <a:latin typeface="HGP明朝E" panose="02020900000000000000" pitchFamily="18" charset="-128"/>
                <a:ea typeface="HGP明朝E" panose="02020900000000000000" pitchFamily="18" charset="-128"/>
              </a:rPr>
              <a:t>会場</a:t>
            </a:r>
            <a:r>
              <a:rPr lang="ja-JP" altLang="ja-JP" sz="3200" dirty="0">
                <a:latin typeface="HGP明朝E" panose="02020900000000000000" pitchFamily="18" charset="-128"/>
                <a:ea typeface="HGP明朝E" panose="02020900000000000000" pitchFamily="18" charset="-128"/>
              </a:rPr>
              <a:t>を所有する埼玉県は主催者に自粛を要請</a:t>
            </a:r>
            <a:r>
              <a:rPr lang="ja-JP" altLang="en-US" sz="3200" dirty="0">
                <a:latin typeface="HGP明朝E" panose="02020900000000000000" pitchFamily="18" charset="-128"/>
                <a:ea typeface="HGP明朝E" panose="02020900000000000000" pitchFamily="18" charset="-128"/>
              </a:rPr>
              <a:t>。</a:t>
            </a:r>
            <a:endParaRPr lang="en-US" altLang="ja-JP" sz="3200" dirty="0">
              <a:latin typeface="HGP明朝E" panose="02020900000000000000" pitchFamily="18" charset="-128"/>
              <a:ea typeface="HGP明朝E" panose="02020900000000000000" pitchFamily="18" charset="-128"/>
            </a:endParaRPr>
          </a:p>
          <a:p>
            <a:pPr lvl="1"/>
            <a:r>
              <a:rPr lang="ja-JP" altLang="ja-JP" sz="3200" dirty="0">
                <a:latin typeface="HGP明朝E" panose="02020900000000000000" pitchFamily="18" charset="-128"/>
                <a:ea typeface="HGP明朝E" panose="02020900000000000000" pitchFamily="18" charset="-128"/>
              </a:rPr>
              <a:t>知事の大野元裕</a:t>
            </a:r>
            <a:r>
              <a:rPr lang="ja-JP" altLang="en-US" sz="3200" dirty="0">
                <a:latin typeface="HGP明朝E" panose="02020900000000000000" pitchFamily="18" charset="-128"/>
                <a:ea typeface="HGP明朝E" panose="02020900000000000000" pitchFamily="18" charset="-128"/>
              </a:rPr>
              <a:t>氏は</a:t>
            </a:r>
            <a:r>
              <a:rPr lang="ja-JP" altLang="ja-JP" sz="3200" dirty="0">
                <a:latin typeface="HGP明朝E" panose="02020900000000000000" pitchFamily="18" charset="-128"/>
                <a:ea typeface="HGP明朝E" panose="02020900000000000000" pitchFamily="18" charset="-128"/>
              </a:rPr>
              <a:t>記者団に「要請に強制力はなくあくまでお願いだったが、聞き入れてもらえなかった」など</a:t>
            </a:r>
            <a:r>
              <a:rPr lang="ja-JP" altLang="en-US" sz="3200" dirty="0">
                <a:latin typeface="HGP明朝E" panose="02020900000000000000" pitchFamily="18" charset="-128"/>
                <a:ea typeface="HGP明朝E" panose="02020900000000000000" pitchFamily="18" charset="-128"/>
              </a:rPr>
              <a:t>と語った。</a:t>
            </a:r>
            <a:endParaRPr lang="ja-JP" altLang="ja-JP" sz="3200" dirty="0">
              <a:latin typeface="HGP明朝E" panose="02020900000000000000" pitchFamily="18" charset="-128"/>
              <a:ea typeface="HGP明朝E" panose="02020900000000000000" pitchFamily="18" charset="-128"/>
            </a:endParaRP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9549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869950-3FA8-4D7E-8B4D-7D850FE9D26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緊急事態宣言　</a:t>
            </a:r>
            <a:r>
              <a:rPr kumimoji="1" lang="en-US" altLang="ja-JP" dirty="0">
                <a:latin typeface="HGP明朝E" panose="02020900000000000000" pitchFamily="18" charset="-128"/>
                <a:ea typeface="HGP明朝E" panose="02020900000000000000" pitchFamily="18" charset="-128"/>
              </a:rPr>
              <a:t>4</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7</a:t>
            </a:r>
            <a:r>
              <a:rPr kumimoji="1" lang="ja-JP" altLang="en-US" dirty="0">
                <a:latin typeface="HGP明朝E" panose="02020900000000000000" pitchFamily="18" charset="-128"/>
                <a:ea typeface="HGP明朝E" panose="02020900000000000000" pitchFamily="18" charset="-128"/>
              </a:rPr>
              <a:t>日</a:t>
            </a:r>
          </a:p>
        </p:txBody>
      </p:sp>
      <p:sp>
        <p:nvSpPr>
          <p:cNvPr id="3" name="コンテンツ プレースホルダー 2">
            <a:extLst>
              <a:ext uri="{FF2B5EF4-FFF2-40B4-BE49-F238E27FC236}">
                <a16:creationId xmlns:a16="http://schemas.microsoft.com/office/drawing/2014/main" id="{A7EBB777-41C2-4980-A37E-9B9258D17EC9}"/>
              </a:ext>
            </a:extLst>
          </p:cNvPr>
          <p:cNvSpPr>
            <a:spLocks noGrp="1"/>
          </p:cNvSpPr>
          <p:nvPr>
            <p:ph idx="1"/>
          </p:nvPr>
        </p:nvSpPr>
        <p:spPr/>
        <p:txBody>
          <a:bodyPr>
            <a:normAutofit/>
          </a:bodyPr>
          <a:lstStyle/>
          <a:p>
            <a:r>
              <a:rPr lang="ja-JP" altLang="en-US" dirty="0">
                <a:latin typeface="HGP明朝E" panose="02020900000000000000" pitchFamily="18" charset="-128"/>
                <a:ea typeface="HGP明朝E" panose="02020900000000000000" pitchFamily="18" charset="-128"/>
              </a:rPr>
              <a:t>特措法に基づき</a:t>
            </a:r>
            <a:r>
              <a:rPr lang="ja-JP" altLang="ja-JP" dirty="0">
                <a:latin typeface="HGP明朝E" panose="02020900000000000000" pitchFamily="18" charset="-128"/>
                <a:ea typeface="HGP明朝E" panose="02020900000000000000" pitchFamily="18" charset="-128"/>
              </a:rPr>
              <a:t>外出</a:t>
            </a:r>
            <a:r>
              <a:rPr lang="ja-JP" altLang="en-US" dirty="0">
                <a:latin typeface="HGP明朝E" panose="02020900000000000000" pitchFamily="18" charset="-128"/>
                <a:ea typeface="HGP明朝E" panose="02020900000000000000" pitchFamily="18" charset="-128"/>
              </a:rPr>
              <a:t>、休業を</a:t>
            </a:r>
            <a:r>
              <a:rPr lang="ja-JP" altLang="ja-JP" dirty="0">
                <a:latin typeface="HGP明朝E" panose="02020900000000000000" pitchFamily="18" charset="-128"/>
                <a:ea typeface="HGP明朝E" panose="02020900000000000000" pitchFamily="18" charset="-128"/>
              </a:rPr>
              <a:t>「要請」。従わなくても罰則はない</a:t>
            </a:r>
            <a:endParaRPr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諸外国の対応</a:t>
            </a:r>
            <a:r>
              <a:rPr lang="ja-JP" altLang="en-US" dirty="0">
                <a:latin typeface="HGP明朝E" panose="02020900000000000000" pitchFamily="18" charset="-128"/>
                <a:ea typeface="HGP明朝E" panose="02020900000000000000" pitchFamily="18" charset="-128"/>
              </a:rPr>
              <a:t>＞</a:t>
            </a:r>
            <a:endParaRPr lang="ja-JP" altLang="ja-JP" dirty="0">
              <a:latin typeface="HGP明朝E" panose="02020900000000000000" pitchFamily="18" charset="-128"/>
              <a:ea typeface="HGP明朝E" panose="02020900000000000000" pitchFamily="18" charset="-128"/>
            </a:endParaRPr>
          </a:p>
          <a:p>
            <a:r>
              <a:rPr lang="ja-JP" altLang="ja-JP" dirty="0">
                <a:latin typeface="HGP明朝E" panose="02020900000000000000" pitchFamily="18" charset="-128"/>
                <a:ea typeface="HGP明朝E" panose="02020900000000000000" pitchFamily="18" charset="-128"/>
              </a:rPr>
              <a:t>フランス、スペイン、ドイツ、オーストラリア、韓国</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・・・憲法の緊急事態条項に基づいて発出</a:t>
            </a:r>
          </a:p>
          <a:p>
            <a:pPr marL="0" indent="0">
              <a:buNone/>
            </a:pPr>
            <a:r>
              <a:rPr lang="ja-JP" altLang="en-US" dirty="0">
                <a:latin typeface="HGP明朝E" panose="02020900000000000000" pitchFamily="18" charset="-128"/>
                <a:ea typeface="HGP明朝E" panose="02020900000000000000" pitchFamily="18" charset="-128"/>
              </a:rPr>
              <a:t>〇</a:t>
            </a:r>
            <a:r>
              <a:rPr lang="ja-JP" altLang="ja-JP" dirty="0">
                <a:latin typeface="HGP明朝E" panose="02020900000000000000" pitchFamily="18" charset="-128"/>
                <a:ea typeface="HGP明朝E" panose="02020900000000000000" pitchFamily="18" charset="-128"/>
              </a:rPr>
              <a:t>フランス　外出禁止令を出した</a:t>
            </a:r>
          </a:p>
          <a:p>
            <a:pPr lvl="1"/>
            <a:r>
              <a:rPr lang="ja-JP" altLang="ja-JP" dirty="0">
                <a:latin typeface="HGP明朝E" panose="02020900000000000000" pitchFamily="18" charset="-128"/>
                <a:ea typeface="HGP明朝E" panose="02020900000000000000" pitchFamily="18" charset="-128"/>
              </a:rPr>
              <a:t>外出する人は証明書の携行が義務</a:t>
            </a:r>
          </a:p>
          <a:p>
            <a:pPr lvl="1"/>
            <a:r>
              <a:rPr lang="ja-JP" altLang="ja-JP" dirty="0">
                <a:latin typeface="HGP明朝E" panose="02020900000000000000" pitchFamily="18" charset="-128"/>
                <a:ea typeface="HGP明朝E" panose="02020900000000000000" pitchFamily="18" charset="-128"/>
              </a:rPr>
              <a:t>警察官が街なかを巡回</a:t>
            </a:r>
          </a:p>
          <a:p>
            <a:pPr lvl="1"/>
            <a:r>
              <a:rPr lang="ja-JP" altLang="ja-JP" dirty="0">
                <a:latin typeface="HGP明朝E" panose="02020900000000000000" pitchFamily="18" charset="-128"/>
                <a:ea typeface="HGP明朝E" panose="02020900000000000000" pitchFamily="18" charset="-128"/>
              </a:rPr>
              <a:t>悪質な再犯者には最高約４４万円の罰金</a:t>
            </a:r>
          </a:p>
          <a:p>
            <a:endParaRPr kumimoji="1"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17005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ED479F-6336-4BF1-8B28-A2D3AC9B0ED9}"/>
              </a:ext>
            </a:extLst>
          </p:cNvPr>
          <p:cNvSpPr>
            <a:spLocks noGrp="1"/>
          </p:cNvSpPr>
          <p:nvPr>
            <p:ph type="title"/>
          </p:nvPr>
        </p:nvSpPr>
        <p:spPr/>
        <p:txBody>
          <a:bodyPr/>
          <a:lstStyle/>
          <a:p>
            <a:r>
              <a:rPr lang="ja-JP" altLang="ja-JP" dirty="0">
                <a:latin typeface="HGP明朝E" panose="02020900000000000000" pitchFamily="18" charset="-128"/>
                <a:ea typeface="HGP明朝E" panose="02020900000000000000" pitchFamily="18" charset="-128"/>
              </a:rPr>
              <a:t>国家緊急権と緊急事態条項</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5CFAB180-9158-4C2C-9324-2B03B4E72207}"/>
              </a:ext>
            </a:extLst>
          </p:cNvPr>
          <p:cNvSpPr>
            <a:spLocks noGrp="1"/>
          </p:cNvSpPr>
          <p:nvPr>
            <p:ph idx="1"/>
          </p:nvPr>
        </p:nvSpPr>
        <p:spPr/>
        <p:txBody>
          <a:bodyPr>
            <a:normAutofit/>
          </a:bodyPr>
          <a:lstStyle/>
          <a:p>
            <a:r>
              <a:rPr lang="ja-JP" altLang="ja-JP" sz="3600" dirty="0">
                <a:latin typeface="HGP明朝E" panose="02020900000000000000" pitchFamily="18" charset="-128"/>
                <a:ea typeface="HGP明朝E" panose="02020900000000000000" pitchFamily="18" charset="-128"/>
              </a:rPr>
              <a:t>戦争や災害など国家の平和と独立を脅かす緊急事態に際して、政府が平常の統治秩序では対応できないと判断した際に、憲法秩序を一時停止し、一部の機関に大幅な権限を与えたり、人権保護規定を停止したりするなどの非常措置をとることによって秩序の回復を図る権限のことをいう。</a:t>
            </a:r>
            <a:endParaRPr lang="en-US" altLang="ja-JP" sz="3600" dirty="0">
              <a:latin typeface="HGP明朝E" panose="02020900000000000000" pitchFamily="18" charset="-128"/>
              <a:ea typeface="HGP明朝E" panose="02020900000000000000" pitchFamily="18" charset="-128"/>
            </a:endParaRPr>
          </a:p>
          <a:p>
            <a:r>
              <a:rPr lang="ja-JP" altLang="ja-JP" sz="3600" dirty="0">
                <a:latin typeface="HGP明朝E" panose="02020900000000000000" pitchFamily="18" charset="-128"/>
                <a:ea typeface="HGP明朝E" panose="02020900000000000000" pitchFamily="18" charset="-128"/>
              </a:rPr>
              <a:t>当該権限の根拠となる法令の規定を緊急事態条項という</a:t>
            </a: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38056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0550AB-7988-4826-B836-7FC13F0D425D}"/>
              </a:ext>
            </a:extLst>
          </p:cNvPr>
          <p:cNvSpPr>
            <a:spLocks noGrp="1"/>
          </p:cNvSpPr>
          <p:nvPr>
            <p:ph type="title"/>
          </p:nvPr>
        </p:nvSpPr>
        <p:spPr/>
        <p:txBody>
          <a:bodyPr>
            <a:noAutofit/>
          </a:bodyPr>
          <a:lstStyle/>
          <a:p>
            <a:r>
              <a:rPr lang="ja-JP" altLang="ja-JP" sz="3200" dirty="0">
                <a:latin typeface="HGP明朝E" panose="02020900000000000000" pitchFamily="18" charset="-128"/>
                <a:ea typeface="HGP明朝E" panose="02020900000000000000" pitchFamily="18" charset="-128"/>
              </a:rPr>
              <a:t>我が国の対応＝改正新型インフルエンザ等特別措置法</a:t>
            </a:r>
            <a:r>
              <a:rPr lang="en-US" altLang="ja-JP" sz="3200" dirty="0">
                <a:latin typeface="HGP明朝E" panose="02020900000000000000" pitchFamily="18" charset="-128"/>
                <a:ea typeface="HGP明朝E" panose="02020900000000000000" pitchFamily="18" charset="-128"/>
              </a:rPr>
              <a:t>—</a:t>
            </a:r>
            <a:r>
              <a:rPr lang="ja-JP" altLang="ja-JP" sz="3200" dirty="0">
                <a:latin typeface="HGP明朝E" panose="02020900000000000000" pitchFamily="18" charset="-128"/>
                <a:ea typeface="HGP明朝E" panose="02020900000000000000" pitchFamily="18" charset="-128"/>
              </a:rPr>
              <a:t>危機管理の在り方に逆行する法構造になっている</a:t>
            </a:r>
            <a:endParaRPr kumimoji="1" lang="ja-JP" altLang="en-US" sz="3200"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4744DC58-ED6B-4BEC-9ACE-4D10D3694189}"/>
              </a:ext>
            </a:extLst>
          </p:cNvPr>
          <p:cNvSpPr>
            <a:spLocks noGrp="1"/>
          </p:cNvSpPr>
          <p:nvPr>
            <p:ph idx="1"/>
          </p:nvPr>
        </p:nvSpPr>
        <p:spPr>
          <a:xfrm>
            <a:off x="838200" y="1825625"/>
            <a:ext cx="10515600" cy="4667250"/>
          </a:xfrm>
        </p:spPr>
        <p:txBody>
          <a:bodyPr>
            <a:normAutofit/>
          </a:bodyPr>
          <a:lstStyle/>
          <a:p>
            <a:r>
              <a:rPr lang="ja-JP" altLang="ja-JP" sz="3200" dirty="0">
                <a:latin typeface="HGP明朝E" panose="02020900000000000000" pitchFamily="18" charset="-128"/>
                <a:ea typeface="HGP明朝E" panose="02020900000000000000" pitchFamily="18" charset="-128"/>
              </a:rPr>
              <a:t>第一の問題点</a:t>
            </a:r>
          </a:p>
          <a:p>
            <a:pPr lvl="1"/>
            <a:r>
              <a:rPr lang="ja-JP" altLang="ja-JP" sz="2800" dirty="0">
                <a:latin typeface="HGP明朝E" panose="02020900000000000000" pitchFamily="18" charset="-128"/>
                <a:ea typeface="HGP明朝E" panose="02020900000000000000" pitchFamily="18" charset="-128"/>
              </a:rPr>
              <a:t>「最悪の事態に備え先ず厳しく」ではなく、逆に「必要最小限度の規制から」という特措法の考え方。要請、指示。</a:t>
            </a:r>
            <a:endParaRPr lang="en-US" altLang="ja-JP" sz="2800" dirty="0">
              <a:latin typeface="HGP明朝E" panose="02020900000000000000" pitchFamily="18" charset="-128"/>
              <a:ea typeface="HGP明朝E" panose="02020900000000000000" pitchFamily="18" charset="-128"/>
            </a:endParaRPr>
          </a:p>
          <a:p>
            <a:pPr marL="0" indent="0">
              <a:buNone/>
            </a:pPr>
            <a:endParaRPr lang="ja-JP" altLang="ja-JP" sz="3200" dirty="0">
              <a:latin typeface="HGP明朝E" panose="02020900000000000000" pitchFamily="18" charset="-128"/>
              <a:ea typeface="HGP明朝E" panose="02020900000000000000" pitchFamily="18" charset="-128"/>
            </a:endParaRPr>
          </a:p>
          <a:p>
            <a:pPr lvl="1"/>
            <a:r>
              <a:rPr lang="ja-JP" altLang="ja-JP" sz="2800" dirty="0">
                <a:latin typeface="HGP明朝E" panose="02020900000000000000" pitchFamily="18" charset="-128"/>
                <a:ea typeface="HGP明朝E" panose="02020900000000000000" pitchFamily="18" charset="-128"/>
              </a:rPr>
              <a:t>国ができるのは「基本的対処方針」を定めたうえで各県知事らと総合調整を行うくらいなもの。首相は陣頭指揮に立てない。軍隊で言う「逐次投入」のような拙劣な構造になっている</a:t>
            </a:r>
          </a:p>
          <a:p>
            <a:pPr lvl="1"/>
            <a:r>
              <a:rPr lang="ja-JP" altLang="ja-JP" sz="2800" dirty="0">
                <a:latin typeface="HGP明朝E" panose="02020900000000000000" pitchFamily="18" charset="-128"/>
                <a:ea typeface="HGP明朝E" panose="02020900000000000000" pitchFamily="18" charset="-128"/>
              </a:rPr>
              <a:t>首相には実質的な権限は与えられていない</a:t>
            </a:r>
            <a:r>
              <a:rPr lang="en-US" altLang="ja-JP" sz="2800" dirty="0">
                <a:latin typeface="HGP明朝E" panose="02020900000000000000" pitchFamily="18" charset="-128"/>
                <a:ea typeface="HGP明朝E" panose="02020900000000000000" pitchFamily="18" charset="-128"/>
              </a:rPr>
              <a:t> </a:t>
            </a:r>
            <a:r>
              <a:rPr lang="ja-JP" altLang="en-US" sz="2800" dirty="0">
                <a:latin typeface="HGP明朝E" panose="02020900000000000000" pitchFamily="18" charset="-128"/>
                <a:ea typeface="HGP明朝E" panose="02020900000000000000" pitchFamily="18" charset="-128"/>
              </a:rPr>
              <a:t>。</a:t>
            </a:r>
            <a:r>
              <a:rPr lang="ja-JP" altLang="ja-JP" sz="2800" dirty="0">
                <a:latin typeface="HGP明朝E" panose="02020900000000000000" pitchFamily="18" charset="-128"/>
                <a:ea typeface="HGP明朝E" panose="02020900000000000000" pitchFamily="18" charset="-128"/>
              </a:rPr>
              <a:t>「必要最小限」の縛りがあるため、外出の制限にしても「禁止」ではなく、あくまでも「自粛要請」しかできない</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691059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E2BBBF2-A996-4EB7-8379-458E58384301}"/>
              </a:ext>
            </a:extLst>
          </p:cNvPr>
          <p:cNvSpPr>
            <a:spLocks noGrp="1"/>
          </p:cNvSpPr>
          <p:nvPr>
            <p:ph idx="1"/>
          </p:nvPr>
        </p:nvSpPr>
        <p:spPr>
          <a:xfrm>
            <a:off x="838200" y="858982"/>
            <a:ext cx="10515600" cy="5317981"/>
          </a:xfrm>
        </p:spPr>
        <p:txBody>
          <a:bodyPr>
            <a:normAutofit/>
          </a:bodyPr>
          <a:lstStyle/>
          <a:p>
            <a:r>
              <a:rPr lang="ja-JP" altLang="ja-JP" sz="3200" dirty="0">
                <a:latin typeface="HGP明朝E" panose="02020900000000000000" pitchFamily="18" charset="-128"/>
                <a:ea typeface="HGP明朝E" panose="02020900000000000000" pitchFamily="18" charset="-128"/>
              </a:rPr>
              <a:t>第二の問題点</a:t>
            </a:r>
            <a:endParaRPr lang="en-US" altLang="ja-JP" sz="3200" dirty="0">
              <a:latin typeface="HGP明朝E" panose="02020900000000000000" pitchFamily="18" charset="-128"/>
              <a:ea typeface="HGP明朝E" panose="02020900000000000000" pitchFamily="18" charset="-128"/>
            </a:endParaRPr>
          </a:p>
          <a:p>
            <a:pPr marL="0" indent="0">
              <a:buNone/>
            </a:pPr>
            <a:endParaRPr lang="ja-JP" altLang="ja-JP" sz="3200" dirty="0">
              <a:latin typeface="HGP明朝E" panose="02020900000000000000" pitchFamily="18" charset="-128"/>
              <a:ea typeface="HGP明朝E" panose="02020900000000000000" pitchFamily="18" charset="-128"/>
            </a:endParaRPr>
          </a:p>
          <a:p>
            <a:pPr lvl="1"/>
            <a:r>
              <a:rPr lang="ja-JP" altLang="ja-JP" sz="2800" dirty="0">
                <a:latin typeface="HGP明朝E" panose="02020900000000000000" pitchFamily="18" charset="-128"/>
                <a:ea typeface="HGP明朝E" panose="02020900000000000000" pitchFamily="18" charset="-128"/>
              </a:rPr>
              <a:t>権力の所在が国と地方に分散。地方に比重が置かれている。</a:t>
            </a:r>
          </a:p>
          <a:p>
            <a:pPr lvl="1"/>
            <a:r>
              <a:rPr lang="ja-JP" altLang="ja-JP" sz="2800" dirty="0">
                <a:latin typeface="HGP明朝E" panose="02020900000000000000" pitchFamily="18" charset="-128"/>
                <a:ea typeface="HGP明朝E" panose="02020900000000000000" pitchFamily="18" charset="-128"/>
              </a:rPr>
              <a:t>緊急事態宣言の発出は首相の権限</a:t>
            </a:r>
          </a:p>
          <a:p>
            <a:pPr lvl="1"/>
            <a:r>
              <a:rPr lang="ja-JP" altLang="ja-JP" sz="2800" dirty="0">
                <a:latin typeface="HGP明朝E" panose="02020900000000000000" pitchFamily="18" charset="-128"/>
                <a:ea typeface="HGP明朝E" panose="02020900000000000000" pitchFamily="18" charset="-128"/>
              </a:rPr>
              <a:t>緊急措置権を行使するのは都道府県知事</a:t>
            </a:r>
            <a:endParaRPr lang="en-US" altLang="ja-JP" sz="2800" dirty="0">
              <a:latin typeface="HGP明朝E" panose="02020900000000000000" pitchFamily="18" charset="-128"/>
              <a:ea typeface="HGP明朝E" panose="02020900000000000000" pitchFamily="18" charset="-128"/>
            </a:endParaRPr>
          </a:p>
          <a:p>
            <a:endParaRPr lang="ja-JP" altLang="ja-JP" sz="3200" dirty="0">
              <a:latin typeface="HGP明朝E" panose="02020900000000000000" pitchFamily="18" charset="-128"/>
              <a:ea typeface="HGP明朝E" panose="02020900000000000000" pitchFamily="18" charset="-128"/>
            </a:endParaRPr>
          </a:p>
          <a:p>
            <a:pPr lvl="1"/>
            <a:r>
              <a:rPr lang="ja-JP" altLang="ja-JP" sz="2800" dirty="0">
                <a:latin typeface="HGP明朝E" panose="02020900000000000000" pitchFamily="18" charset="-128"/>
                <a:ea typeface="HGP明朝E" panose="02020900000000000000" pitchFamily="18" charset="-128"/>
              </a:rPr>
              <a:t>「地域主権」を掲げた民主党政権の発想によるもの</a:t>
            </a:r>
          </a:p>
          <a:p>
            <a:pPr lvl="1"/>
            <a:r>
              <a:rPr lang="ja-JP" altLang="ja-JP" sz="2800" dirty="0">
                <a:latin typeface="HGP明朝E" panose="02020900000000000000" pitchFamily="18" charset="-128"/>
                <a:ea typeface="HGP明朝E" panose="02020900000000000000" pitchFamily="18" charset="-128"/>
              </a:rPr>
              <a:t>緊急事態において大統領や首相に権限を集中して</a:t>
            </a:r>
            <a:endParaRPr lang="en-US" altLang="ja-JP" sz="2800" dirty="0">
              <a:latin typeface="HGP明朝E" panose="02020900000000000000" pitchFamily="18" charset="-128"/>
              <a:ea typeface="HGP明朝E" panose="02020900000000000000" pitchFamily="18" charset="-128"/>
            </a:endParaRPr>
          </a:p>
          <a:p>
            <a:pPr marL="457200" lvl="1" indent="0">
              <a:buNone/>
            </a:pPr>
            <a:r>
              <a:rPr lang="ja-JP" altLang="en-US" sz="2800" dirty="0">
                <a:latin typeface="HGP明朝E" panose="02020900000000000000" pitchFamily="18" charset="-128"/>
                <a:ea typeface="HGP明朝E" panose="02020900000000000000" pitchFamily="18" charset="-128"/>
              </a:rPr>
              <a:t>　</a:t>
            </a:r>
            <a:r>
              <a:rPr lang="ja-JP" altLang="ja-JP" sz="2800" dirty="0">
                <a:latin typeface="HGP明朝E" panose="02020900000000000000" pitchFamily="18" charset="-128"/>
                <a:ea typeface="HGP明朝E" panose="02020900000000000000" pitchFamily="18" charset="-128"/>
              </a:rPr>
              <a:t>いる諸外国の憲法とは発想が逆</a:t>
            </a:r>
            <a:r>
              <a:rPr lang="ja-JP" altLang="en-US" sz="2800" dirty="0">
                <a:latin typeface="HGP明朝E" panose="02020900000000000000" pitchFamily="18" charset="-128"/>
                <a:ea typeface="HGP明朝E" panose="02020900000000000000" pitchFamily="18" charset="-128"/>
              </a:rPr>
              <a:t>になっている。</a:t>
            </a:r>
            <a:endParaRPr lang="ja-JP" altLang="ja-JP" sz="28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90309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03B45D-6F54-4898-81AE-9CE0673E1EB0}"/>
              </a:ext>
            </a:extLst>
          </p:cNvPr>
          <p:cNvSpPr>
            <a:spLocks noGrp="1"/>
          </p:cNvSpPr>
          <p:nvPr>
            <p:ph type="title"/>
          </p:nvPr>
        </p:nvSpPr>
        <p:spPr/>
        <p:txBody>
          <a:bodyPr>
            <a:noAutofit/>
          </a:bodyPr>
          <a:lstStyle/>
          <a:p>
            <a:r>
              <a:rPr lang="ja-JP" altLang="ja-JP" sz="3600" dirty="0">
                <a:latin typeface="HGP明朝E" panose="02020900000000000000" pitchFamily="18" charset="-128"/>
                <a:ea typeface="HGP明朝E" panose="02020900000000000000" pitchFamily="18" charset="-128"/>
              </a:rPr>
              <a:t>緊急事態条項</a:t>
            </a:r>
            <a:r>
              <a:rPr lang="ja-JP" altLang="en-US" sz="3600" dirty="0">
                <a:latin typeface="HGP明朝E" panose="02020900000000000000" pitchFamily="18" charset="-128"/>
                <a:ea typeface="HGP明朝E" panose="02020900000000000000" pitchFamily="18" charset="-128"/>
              </a:rPr>
              <a:t>＝</a:t>
            </a:r>
            <a:r>
              <a:rPr lang="ja-JP" altLang="ja-JP" sz="3600" dirty="0">
                <a:latin typeface="HGP明朝E" panose="02020900000000000000" pitchFamily="18" charset="-128"/>
                <a:ea typeface="HGP明朝E" panose="02020900000000000000" pitchFamily="18" charset="-128"/>
              </a:rPr>
              <a:t>自民党が</a:t>
            </a:r>
            <a:r>
              <a:rPr lang="en-US" altLang="ja-JP" sz="3600" dirty="0">
                <a:latin typeface="HGP明朝E" panose="02020900000000000000" pitchFamily="18" charset="-128"/>
                <a:ea typeface="HGP明朝E" panose="02020900000000000000" pitchFamily="18" charset="-128"/>
              </a:rPr>
              <a:t>2018</a:t>
            </a:r>
            <a:r>
              <a:rPr lang="ja-JP" altLang="ja-JP" sz="3600" dirty="0">
                <a:latin typeface="HGP明朝E" panose="02020900000000000000" pitchFamily="18" charset="-128"/>
                <a:ea typeface="HGP明朝E" panose="02020900000000000000" pitchFamily="18" charset="-128"/>
              </a:rPr>
              <a:t>年、</a:t>
            </a:r>
            <a:r>
              <a:rPr lang="en-US" altLang="ja-JP" sz="3600" dirty="0">
                <a:latin typeface="HGP明朝E" panose="02020900000000000000" pitchFamily="18" charset="-128"/>
                <a:ea typeface="HGP明朝E" panose="02020900000000000000" pitchFamily="18" charset="-128"/>
              </a:rPr>
              <a:t>4</a:t>
            </a:r>
            <a:r>
              <a:rPr lang="ja-JP" altLang="ja-JP" sz="3600" dirty="0">
                <a:latin typeface="HGP明朝E" panose="02020900000000000000" pitchFamily="18" charset="-128"/>
                <a:ea typeface="HGP明朝E" panose="02020900000000000000" pitchFamily="18" charset="-128"/>
              </a:rPr>
              <a:t>項目の改憲案に緊急事態条項の創設を盛り込んだ</a:t>
            </a:r>
            <a:endParaRPr kumimoji="1" lang="ja-JP" altLang="en-US" sz="3600"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6F3237AD-442B-4944-B2BE-8A1FB7847F22}"/>
              </a:ext>
            </a:extLst>
          </p:cNvPr>
          <p:cNvSpPr>
            <a:spLocks noGrp="1"/>
          </p:cNvSpPr>
          <p:nvPr>
            <p:ph idx="1"/>
          </p:nvPr>
        </p:nvSpPr>
        <p:spPr>
          <a:xfrm>
            <a:off x="838200" y="1825625"/>
            <a:ext cx="10515600" cy="4667250"/>
          </a:xfrm>
        </p:spPr>
        <p:txBody>
          <a:bodyPr>
            <a:normAutofit lnSpcReduction="10000"/>
          </a:bodyPr>
          <a:lstStyle/>
          <a:p>
            <a:pPr marL="0" indent="0">
              <a:buNone/>
            </a:pPr>
            <a:r>
              <a:rPr lang="ja-JP" altLang="ja-JP" dirty="0">
                <a:latin typeface="HGP明朝E" panose="02020900000000000000" pitchFamily="18" charset="-128"/>
                <a:ea typeface="HGP明朝E" panose="02020900000000000000" pitchFamily="18" charset="-128"/>
              </a:rPr>
              <a:t>①内閣が法律と同じ効力を持つ緊急政令を制定する</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（私権の制限を含む）</a:t>
            </a:r>
            <a:endParaRPr lang="en-US" altLang="ja-JP" dirty="0">
              <a:latin typeface="HGP明朝E" panose="02020900000000000000" pitchFamily="18" charset="-128"/>
              <a:ea typeface="HGP明朝E" panose="02020900000000000000" pitchFamily="18" charset="-128"/>
            </a:endParaRPr>
          </a:p>
          <a:p>
            <a:pPr marL="0" indent="0">
              <a:buNone/>
            </a:pPr>
            <a:endParaRPr lang="ja-JP" altLang="ja-JP" dirty="0">
              <a:latin typeface="HGP明朝E" panose="02020900000000000000" pitchFamily="18" charset="-128"/>
              <a:ea typeface="HGP明朝E" panose="02020900000000000000" pitchFamily="18" charset="-128"/>
            </a:endParaRPr>
          </a:p>
          <a:p>
            <a:pPr marL="0" indent="0">
              <a:buNone/>
            </a:pPr>
            <a:r>
              <a:rPr lang="ja-JP" altLang="ja-JP" dirty="0">
                <a:latin typeface="HGP明朝E" panose="02020900000000000000" pitchFamily="18" charset="-128"/>
                <a:ea typeface="HGP明朝E" panose="02020900000000000000" pitchFamily="18" charset="-128"/>
              </a:rPr>
              <a:t>②国会議員の任期を延長することなどを可能にする</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国会の機能維持</a:t>
            </a:r>
          </a:p>
          <a:p>
            <a:pPr lvl="1"/>
            <a:r>
              <a:rPr lang="ja-JP" altLang="ja-JP" dirty="0">
                <a:latin typeface="HGP明朝E" panose="02020900000000000000" pitchFamily="18" charset="-128"/>
                <a:ea typeface="HGP明朝E" panose="02020900000000000000" pitchFamily="18" charset="-128"/>
              </a:rPr>
              <a:t>立法府が機能しなければ、予算や法案を成立させることはできず、的確に対処できない。任期延長の特例</a:t>
            </a:r>
          </a:p>
          <a:p>
            <a:pPr lvl="1"/>
            <a:r>
              <a:rPr lang="ja-JP" altLang="ja-JP" dirty="0">
                <a:latin typeface="HGP明朝E" panose="02020900000000000000" pitchFamily="18" charset="-128"/>
                <a:ea typeface="HGP明朝E" panose="02020900000000000000" pitchFamily="18" charset="-128"/>
              </a:rPr>
              <a:t>緊急事態が起きて、広い範囲で国政選挙が</a:t>
            </a:r>
            <a:endParaRPr lang="en-US" altLang="ja-JP" dirty="0">
              <a:latin typeface="HGP明朝E" panose="02020900000000000000" pitchFamily="18" charset="-128"/>
              <a:ea typeface="HGP明朝E" panose="02020900000000000000" pitchFamily="18" charset="-128"/>
            </a:endParaRPr>
          </a:p>
          <a:p>
            <a:pPr marL="457200" lvl="1"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行えなかった場合、多数の議席が欠員になる</a:t>
            </a:r>
            <a:endParaRPr lang="en-US" altLang="ja-JP" dirty="0">
              <a:latin typeface="HGP明朝E" panose="02020900000000000000" pitchFamily="18" charset="-128"/>
              <a:ea typeface="HGP明朝E" panose="02020900000000000000" pitchFamily="18" charset="-128"/>
            </a:endParaRPr>
          </a:p>
          <a:p>
            <a:pPr marL="457200" lvl="1"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可能性もあり得る。</a:t>
            </a:r>
            <a:endParaRPr lang="en-US" altLang="ja-JP" dirty="0">
              <a:latin typeface="HGP明朝E" panose="02020900000000000000" pitchFamily="18" charset="-128"/>
              <a:ea typeface="HGP明朝E" panose="02020900000000000000" pitchFamily="18" charset="-128"/>
            </a:endParaRPr>
          </a:p>
          <a:p>
            <a:pPr marL="457200" lvl="1" indent="0">
              <a:buNone/>
            </a:pPr>
            <a:r>
              <a:rPr lang="ja-JP" altLang="en-US" dirty="0">
                <a:latin typeface="HGP明朝E" panose="02020900000000000000" pitchFamily="18" charset="-128"/>
                <a:ea typeface="HGP明朝E" panose="02020900000000000000" pitchFamily="18" charset="-128"/>
              </a:rPr>
              <a:t>　</a:t>
            </a:r>
            <a:r>
              <a:rPr lang="ja-JP" altLang="ja-JP" dirty="0">
                <a:latin typeface="HGP明朝E" panose="02020900000000000000" pitchFamily="18" charset="-128"/>
                <a:ea typeface="HGP明朝E" panose="02020900000000000000" pitchFamily="18" charset="-128"/>
              </a:rPr>
              <a:t>民主主義を適切に機能させる観点。</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3642585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856</Words>
  <Application>Microsoft Office PowerPoint</Application>
  <PresentationFormat>ワイド画面</PresentationFormat>
  <Paragraphs>63</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HGP明朝E</vt:lpstr>
      <vt:lpstr>游ゴシック</vt:lpstr>
      <vt:lpstr>游ゴシック Light</vt:lpstr>
      <vt:lpstr>Arial</vt:lpstr>
      <vt:lpstr>Office テーマ</vt:lpstr>
      <vt:lpstr>露呈した「危機」対応 の限界</vt:lpstr>
      <vt:lpstr>PowerPoint プレゼンテーション</vt:lpstr>
      <vt:lpstr>象徴的出来事</vt:lpstr>
      <vt:lpstr>PowerPoint プレゼンテーション</vt:lpstr>
      <vt:lpstr>緊急事態宣言　4月7日</vt:lpstr>
      <vt:lpstr>国家緊急権と緊急事態条項</vt:lpstr>
      <vt:lpstr>我が国の対応＝改正新型インフルエンザ等特別措置法—危機管理の在り方に逆行する法構造になっている</vt:lpstr>
      <vt:lpstr>PowerPoint プレゼンテーション</vt:lpstr>
      <vt:lpstr>緊急事態条項＝自民党が2018年、4項目の改憲案に緊急事態条項の創設を盛り込んだ</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露呈した「危機」対応の「限界」</dc:title>
  <dc:creator>watanabe yoshio</dc:creator>
  <cp:lastModifiedBy>watanabe yoshio</cp:lastModifiedBy>
  <cp:revision>9</cp:revision>
  <cp:lastPrinted>2020-05-07T07:08:38Z</cp:lastPrinted>
  <dcterms:created xsi:type="dcterms:W3CDTF">2020-05-07T04:29:53Z</dcterms:created>
  <dcterms:modified xsi:type="dcterms:W3CDTF">2020-05-07T08:20:09Z</dcterms:modified>
</cp:coreProperties>
</file>