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1" r:id="rId6"/>
    <p:sldId id="265" r:id="rId7"/>
    <p:sldId id="266" r:id="rId8"/>
    <p:sldId id="267" r:id="rId9"/>
    <p:sldId id="268" r:id="rId10"/>
    <p:sldId id="269" r:id="rId11"/>
    <p:sldId id="270" r:id="rId12"/>
  </p:sldIdLst>
  <p:sldSz cx="12192000" cy="6858000"/>
  <p:notesSz cx="10021888"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94660"/>
  </p:normalViewPr>
  <p:slideViewPr>
    <p:cSldViewPr snapToGrid="0">
      <p:cViewPr varScale="1">
        <p:scale>
          <a:sx n="86" d="100"/>
          <a:sy n="86" d="100"/>
        </p:scale>
        <p:origin x="120"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4E71F0-3E21-4FEC-9020-3AF760F2221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B0612FB-E8B5-4732-9FC5-A50484DD0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69B154D-E92A-477B-8104-2D2A2EA89867}"/>
              </a:ext>
            </a:extLst>
          </p:cNvPr>
          <p:cNvSpPr>
            <a:spLocks noGrp="1"/>
          </p:cNvSpPr>
          <p:nvPr>
            <p:ph type="dt" sz="half" idx="10"/>
          </p:nvPr>
        </p:nvSpPr>
        <p:spPr/>
        <p:txBody>
          <a:bodyPr/>
          <a:lstStyle/>
          <a:p>
            <a:fld id="{23E16BA1-020F-4D33-89B6-76875C28D201}" type="datetimeFigureOut">
              <a:rPr kumimoji="1" lang="ja-JP" altLang="en-US" smtClean="0"/>
              <a:t>2020/7/11</a:t>
            </a:fld>
            <a:endParaRPr kumimoji="1" lang="ja-JP" altLang="en-US"/>
          </a:p>
        </p:txBody>
      </p:sp>
      <p:sp>
        <p:nvSpPr>
          <p:cNvPr id="5" name="フッター プレースホルダー 4">
            <a:extLst>
              <a:ext uri="{FF2B5EF4-FFF2-40B4-BE49-F238E27FC236}">
                <a16:creationId xmlns:a16="http://schemas.microsoft.com/office/drawing/2014/main" id="{5B22E36E-AAE8-459F-A7BF-8BEAA5C0BDD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779005-8770-49CE-A449-A727FC6FD863}"/>
              </a:ext>
            </a:extLst>
          </p:cNvPr>
          <p:cNvSpPr>
            <a:spLocks noGrp="1"/>
          </p:cNvSpPr>
          <p:nvPr>
            <p:ph type="sldNum" sz="quarter" idx="12"/>
          </p:nvPr>
        </p:nvSpPr>
        <p:spPr/>
        <p:txBody>
          <a:bodyPr/>
          <a:lstStyle/>
          <a:p>
            <a:fld id="{0D6E5A43-4CB0-41F3-930C-C502E21718AD}" type="slidenum">
              <a:rPr kumimoji="1" lang="ja-JP" altLang="en-US" smtClean="0"/>
              <a:t>‹#›</a:t>
            </a:fld>
            <a:endParaRPr kumimoji="1" lang="ja-JP" altLang="en-US"/>
          </a:p>
        </p:txBody>
      </p:sp>
    </p:spTree>
    <p:extLst>
      <p:ext uri="{BB962C8B-B14F-4D97-AF65-F5344CB8AC3E}">
        <p14:creationId xmlns:p14="http://schemas.microsoft.com/office/powerpoint/2010/main" val="305467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2DFC6D-1B4F-451A-A3CE-78F76040CEB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1A50ACE-879E-4868-BBE5-B138D9E9EB8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A614335-DA18-4AF0-810C-DE95BDFF071C}"/>
              </a:ext>
            </a:extLst>
          </p:cNvPr>
          <p:cNvSpPr>
            <a:spLocks noGrp="1"/>
          </p:cNvSpPr>
          <p:nvPr>
            <p:ph type="dt" sz="half" idx="10"/>
          </p:nvPr>
        </p:nvSpPr>
        <p:spPr/>
        <p:txBody>
          <a:bodyPr/>
          <a:lstStyle/>
          <a:p>
            <a:fld id="{23E16BA1-020F-4D33-89B6-76875C28D201}" type="datetimeFigureOut">
              <a:rPr kumimoji="1" lang="ja-JP" altLang="en-US" smtClean="0"/>
              <a:t>2020/7/11</a:t>
            </a:fld>
            <a:endParaRPr kumimoji="1" lang="ja-JP" altLang="en-US"/>
          </a:p>
        </p:txBody>
      </p:sp>
      <p:sp>
        <p:nvSpPr>
          <p:cNvPr id="5" name="フッター プレースホルダー 4">
            <a:extLst>
              <a:ext uri="{FF2B5EF4-FFF2-40B4-BE49-F238E27FC236}">
                <a16:creationId xmlns:a16="http://schemas.microsoft.com/office/drawing/2014/main" id="{5BA57899-B581-401C-9AE7-FBA0810D9D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389A62-8073-41D2-8D7D-732843AE3F64}"/>
              </a:ext>
            </a:extLst>
          </p:cNvPr>
          <p:cNvSpPr>
            <a:spLocks noGrp="1"/>
          </p:cNvSpPr>
          <p:nvPr>
            <p:ph type="sldNum" sz="quarter" idx="12"/>
          </p:nvPr>
        </p:nvSpPr>
        <p:spPr/>
        <p:txBody>
          <a:bodyPr/>
          <a:lstStyle/>
          <a:p>
            <a:fld id="{0D6E5A43-4CB0-41F3-930C-C502E21718AD}" type="slidenum">
              <a:rPr kumimoji="1" lang="ja-JP" altLang="en-US" smtClean="0"/>
              <a:t>‹#›</a:t>
            </a:fld>
            <a:endParaRPr kumimoji="1" lang="ja-JP" altLang="en-US"/>
          </a:p>
        </p:txBody>
      </p:sp>
    </p:spTree>
    <p:extLst>
      <p:ext uri="{BB962C8B-B14F-4D97-AF65-F5344CB8AC3E}">
        <p14:creationId xmlns:p14="http://schemas.microsoft.com/office/powerpoint/2010/main" val="225037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98EF9A0-7068-47B1-A691-EC9C76D55C4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072BAE5-9C3E-4137-863D-0925073ED20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0856459-72DF-44ED-8D0E-FCFAB5DC820E}"/>
              </a:ext>
            </a:extLst>
          </p:cNvPr>
          <p:cNvSpPr>
            <a:spLocks noGrp="1"/>
          </p:cNvSpPr>
          <p:nvPr>
            <p:ph type="dt" sz="half" idx="10"/>
          </p:nvPr>
        </p:nvSpPr>
        <p:spPr/>
        <p:txBody>
          <a:bodyPr/>
          <a:lstStyle/>
          <a:p>
            <a:fld id="{23E16BA1-020F-4D33-89B6-76875C28D201}" type="datetimeFigureOut">
              <a:rPr kumimoji="1" lang="ja-JP" altLang="en-US" smtClean="0"/>
              <a:t>2020/7/11</a:t>
            </a:fld>
            <a:endParaRPr kumimoji="1" lang="ja-JP" altLang="en-US"/>
          </a:p>
        </p:txBody>
      </p:sp>
      <p:sp>
        <p:nvSpPr>
          <p:cNvPr id="5" name="フッター プレースホルダー 4">
            <a:extLst>
              <a:ext uri="{FF2B5EF4-FFF2-40B4-BE49-F238E27FC236}">
                <a16:creationId xmlns:a16="http://schemas.microsoft.com/office/drawing/2014/main" id="{C854BB42-164A-4222-9666-5BD4BD58F9C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285B87-6E6C-4C90-A135-71F3DE5BE271}"/>
              </a:ext>
            </a:extLst>
          </p:cNvPr>
          <p:cNvSpPr>
            <a:spLocks noGrp="1"/>
          </p:cNvSpPr>
          <p:nvPr>
            <p:ph type="sldNum" sz="quarter" idx="12"/>
          </p:nvPr>
        </p:nvSpPr>
        <p:spPr/>
        <p:txBody>
          <a:bodyPr/>
          <a:lstStyle/>
          <a:p>
            <a:fld id="{0D6E5A43-4CB0-41F3-930C-C502E21718AD}" type="slidenum">
              <a:rPr kumimoji="1" lang="ja-JP" altLang="en-US" smtClean="0"/>
              <a:t>‹#›</a:t>
            </a:fld>
            <a:endParaRPr kumimoji="1" lang="ja-JP" altLang="en-US"/>
          </a:p>
        </p:txBody>
      </p:sp>
    </p:spTree>
    <p:extLst>
      <p:ext uri="{BB962C8B-B14F-4D97-AF65-F5344CB8AC3E}">
        <p14:creationId xmlns:p14="http://schemas.microsoft.com/office/powerpoint/2010/main" val="226976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C050B2-6058-4DD0-AB91-5309F3504D5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1E2409-4098-4F02-90DA-3301DCA8A1E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DC5B9C2-1762-4048-9533-CA570243F5B2}"/>
              </a:ext>
            </a:extLst>
          </p:cNvPr>
          <p:cNvSpPr>
            <a:spLocks noGrp="1"/>
          </p:cNvSpPr>
          <p:nvPr>
            <p:ph type="dt" sz="half" idx="10"/>
          </p:nvPr>
        </p:nvSpPr>
        <p:spPr/>
        <p:txBody>
          <a:bodyPr/>
          <a:lstStyle/>
          <a:p>
            <a:fld id="{23E16BA1-020F-4D33-89B6-76875C28D201}" type="datetimeFigureOut">
              <a:rPr kumimoji="1" lang="ja-JP" altLang="en-US" smtClean="0"/>
              <a:t>2020/7/11</a:t>
            </a:fld>
            <a:endParaRPr kumimoji="1" lang="ja-JP" altLang="en-US"/>
          </a:p>
        </p:txBody>
      </p:sp>
      <p:sp>
        <p:nvSpPr>
          <p:cNvPr id="5" name="フッター プレースホルダー 4">
            <a:extLst>
              <a:ext uri="{FF2B5EF4-FFF2-40B4-BE49-F238E27FC236}">
                <a16:creationId xmlns:a16="http://schemas.microsoft.com/office/drawing/2014/main" id="{8E0F4169-F110-4C88-A11A-E775671A091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1F2D5A9-D0BB-4CC2-A095-AD2E1B803DD8}"/>
              </a:ext>
            </a:extLst>
          </p:cNvPr>
          <p:cNvSpPr>
            <a:spLocks noGrp="1"/>
          </p:cNvSpPr>
          <p:nvPr>
            <p:ph type="sldNum" sz="quarter" idx="12"/>
          </p:nvPr>
        </p:nvSpPr>
        <p:spPr/>
        <p:txBody>
          <a:bodyPr/>
          <a:lstStyle/>
          <a:p>
            <a:fld id="{0D6E5A43-4CB0-41F3-930C-C502E21718AD}" type="slidenum">
              <a:rPr kumimoji="1" lang="ja-JP" altLang="en-US" smtClean="0"/>
              <a:t>‹#›</a:t>
            </a:fld>
            <a:endParaRPr kumimoji="1" lang="ja-JP" altLang="en-US"/>
          </a:p>
        </p:txBody>
      </p:sp>
    </p:spTree>
    <p:extLst>
      <p:ext uri="{BB962C8B-B14F-4D97-AF65-F5344CB8AC3E}">
        <p14:creationId xmlns:p14="http://schemas.microsoft.com/office/powerpoint/2010/main" val="67202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E7EB34-8FD8-4F30-9AD2-840C577735B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3E40FD0-3CB2-4E65-983D-B13E502E17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70BC3A7-D22E-4DEA-845A-681E96B61FF6}"/>
              </a:ext>
            </a:extLst>
          </p:cNvPr>
          <p:cNvSpPr>
            <a:spLocks noGrp="1"/>
          </p:cNvSpPr>
          <p:nvPr>
            <p:ph type="dt" sz="half" idx="10"/>
          </p:nvPr>
        </p:nvSpPr>
        <p:spPr/>
        <p:txBody>
          <a:bodyPr/>
          <a:lstStyle/>
          <a:p>
            <a:fld id="{23E16BA1-020F-4D33-89B6-76875C28D201}" type="datetimeFigureOut">
              <a:rPr kumimoji="1" lang="ja-JP" altLang="en-US" smtClean="0"/>
              <a:t>2020/7/11</a:t>
            </a:fld>
            <a:endParaRPr kumimoji="1" lang="ja-JP" altLang="en-US"/>
          </a:p>
        </p:txBody>
      </p:sp>
      <p:sp>
        <p:nvSpPr>
          <p:cNvPr id="5" name="フッター プレースホルダー 4">
            <a:extLst>
              <a:ext uri="{FF2B5EF4-FFF2-40B4-BE49-F238E27FC236}">
                <a16:creationId xmlns:a16="http://schemas.microsoft.com/office/drawing/2014/main" id="{D4B5702F-6508-438D-A40D-0163F94D9C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4976AF-A5D3-461E-A5D9-3455ADF3EA40}"/>
              </a:ext>
            </a:extLst>
          </p:cNvPr>
          <p:cNvSpPr>
            <a:spLocks noGrp="1"/>
          </p:cNvSpPr>
          <p:nvPr>
            <p:ph type="sldNum" sz="quarter" idx="12"/>
          </p:nvPr>
        </p:nvSpPr>
        <p:spPr/>
        <p:txBody>
          <a:bodyPr/>
          <a:lstStyle/>
          <a:p>
            <a:fld id="{0D6E5A43-4CB0-41F3-930C-C502E21718AD}" type="slidenum">
              <a:rPr kumimoji="1" lang="ja-JP" altLang="en-US" smtClean="0"/>
              <a:t>‹#›</a:t>
            </a:fld>
            <a:endParaRPr kumimoji="1" lang="ja-JP" altLang="en-US"/>
          </a:p>
        </p:txBody>
      </p:sp>
    </p:spTree>
    <p:extLst>
      <p:ext uri="{BB962C8B-B14F-4D97-AF65-F5344CB8AC3E}">
        <p14:creationId xmlns:p14="http://schemas.microsoft.com/office/powerpoint/2010/main" val="3947790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FC1498-F15D-4847-A170-1C8AA14EA3D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1B259A3-704A-4340-82ED-0F65D9427DC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887D832-B025-4DA5-AE15-CA4630A2759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B925894-6040-4CD8-9FE3-C30E2B421BE0}"/>
              </a:ext>
            </a:extLst>
          </p:cNvPr>
          <p:cNvSpPr>
            <a:spLocks noGrp="1"/>
          </p:cNvSpPr>
          <p:nvPr>
            <p:ph type="dt" sz="half" idx="10"/>
          </p:nvPr>
        </p:nvSpPr>
        <p:spPr/>
        <p:txBody>
          <a:bodyPr/>
          <a:lstStyle/>
          <a:p>
            <a:fld id="{23E16BA1-020F-4D33-89B6-76875C28D201}" type="datetimeFigureOut">
              <a:rPr kumimoji="1" lang="ja-JP" altLang="en-US" smtClean="0"/>
              <a:t>2020/7/11</a:t>
            </a:fld>
            <a:endParaRPr kumimoji="1" lang="ja-JP" altLang="en-US"/>
          </a:p>
        </p:txBody>
      </p:sp>
      <p:sp>
        <p:nvSpPr>
          <p:cNvPr id="6" name="フッター プレースホルダー 5">
            <a:extLst>
              <a:ext uri="{FF2B5EF4-FFF2-40B4-BE49-F238E27FC236}">
                <a16:creationId xmlns:a16="http://schemas.microsoft.com/office/drawing/2014/main" id="{9F1ED98C-8344-4022-BE86-3A47C4B8EB2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1CB66D2-D582-472D-991C-AC9767E1C82B}"/>
              </a:ext>
            </a:extLst>
          </p:cNvPr>
          <p:cNvSpPr>
            <a:spLocks noGrp="1"/>
          </p:cNvSpPr>
          <p:nvPr>
            <p:ph type="sldNum" sz="quarter" idx="12"/>
          </p:nvPr>
        </p:nvSpPr>
        <p:spPr/>
        <p:txBody>
          <a:bodyPr/>
          <a:lstStyle/>
          <a:p>
            <a:fld id="{0D6E5A43-4CB0-41F3-930C-C502E21718AD}" type="slidenum">
              <a:rPr kumimoji="1" lang="ja-JP" altLang="en-US" smtClean="0"/>
              <a:t>‹#›</a:t>
            </a:fld>
            <a:endParaRPr kumimoji="1" lang="ja-JP" altLang="en-US"/>
          </a:p>
        </p:txBody>
      </p:sp>
    </p:spTree>
    <p:extLst>
      <p:ext uri="{BB962C8B-B14F-4D97-AF65-F5344CB8AC3E}">
        <p14:creationId xmlns:p14="http://schemas.microsoft.com/office/powerpoint/2010/main" val="422989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910421-5BDA-484F-89FC-A330478004B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4392D65-17D3-4CDB-88DC-CAC76C1443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0F6DD9A-089A-4F25-AE7B-141EEB768D3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D235BF8-D7D4-44FA-82E7-09F8052B6E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B0158F2-8BC9-4406-9C8E-FB34C382B12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CD20996-D0EA-4C6C-8E16-0B1A351E5982}"/>
              </a:ext>
            </a:extLst>
          </p:cNvPr>
          <p:cNvSpPr>
            <a:spLocks noGrp="1"/>
          </p:cNvSpPr>
          <p:nvPr>
            <p:ph type="dt" sz="half" idx="10"/>
          </p:nvPr>
        </p:nvSpPr>
        <p:spPr/>
        <p:txBody>
          <a:bodyPr/>
          <a:lstStyle/>
          <a:p>
            <a:fld id="{23E16BA1-020F-4D33-89B6-76875C28D201}" type="datetimeFigureOut">
              <a:rPr kumimoji="1" lang="ja-JP" altLang="en-US" smtClean="0"/>
              <a:t>2020/7/11</a:t>
            </a:fld>
            <a:endParaRPr kumimoji="1" lang="ja-JP" altLang="en-US"/>
          </a:p>
        </p:txBody>
      </p:sp>
      <p:sp>
        <p:nvSpPr>
          <p:cNvPr id="8" name="フッター プレースホルダー 7">
            <a:extLst>
              <a:ext uri="{FF2B5EF4-FFF2-40B4-BE49-F238E27FC236}">
                <a16:creationId xmlns:a16="http://schemas.microsoft.com/office/drawing/2014/main" id="{9D79C38E-243A-4A27-86D6-E3DBE7641A6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FE1BC73-0AC5-4D57-A126-75204433501F}"/>
              </a:ext>
            </a:extLst>
          </p:cNvPr>
          <p:cNvSpPr>
            <a:spLocks noGrp="1"/>
          </p:cNvSpPr>
          <p:nvPr>
            <p:ph type="sldNum" sz="quarter" idx="12"/>
          </p:nvPr>
        </p:nvSpPr>
        <p:spPr/>
        <p:txBody>
          <a:bodyPr/>
          <a:lstStyle/>
          <a:p>
            <a:fld id="{0D6E5A43-4CB0-41F3-930C-C502E21718AD}" type="slidenum">
              <a:rPr kumimoji="1" lang="ja-JP" altLang="en-US" smtClean="0"/>
              <a:t>‹#›</a:t>
            </a:fld>
            <a:endParaRPr kumimoji="1" lang="ja-JP" altLang="en-US"/>
          </a:p>
        </p:txBody>
      </p:sp>
    </p:spTree>
    <p:extLst>
      <p:ext uri="{BB962C8B-B14F-4D97-AF65-F5344CB8AC3E}">
        <p14:creationId xmlns:p14="http://schemas.microsoft.com/office/powerpoint/2010/main" val="150740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8C4C26-7D1B-4A71-9338-39A50A7F899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958D3FB-AF26-459D-A1B7-F9940167E6F1}"/>
              </a:ext>
            </a:extLst>
          </p:cNvPr>
          <p:cNvSpPr>
            <a:spLocks noGrp="1"/>
          </p:cNvSpPr>
          <p:nvPr>
            <p:ph type="dt" sz="half" idx="10"/>
          </p:nvPr>
        </p:nvSpPr>
        <p:spPr/>
        <p:txBody>
          <a:bodyPr/>
          <a:lstStyle/>
          <a:p>
            <a:fld id="{23E16BA1-020F-4D33-89B6-76875C28D201}" type="datetimeFigureOut">
              <a:rPr kumimoji="1" lang="ja-JP" altLang="en-US" smtClean="0"/>
              <a:t>2020/7/11</a:t>
            </a:fld>
            <a:endParaRPr kumimoji="1" lang="ja-JP" altLang="en-US"/>
          </a:p>
        </p:txBody>
      </p:sp>
      <p:sp>
        <p:nvSpPr>
          <p:cNvPr id="4" name="フッター プレースホルダー 3">
            <a:extLst>
              <a:ext uri="{FF2B5EF4-FFF2-40B4-BE49-F238E27FC236}">
                <a16:creationId xmlns:a16="http://schemas.microsoft.com/office/drawing/2014/main" id="{796724F7-C514-4D8E-A9CF-71F092244ED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03C8DB1-BC24-4EC5-908B-B2E9A1140CBC}"/>
              </a:ext>
            </a:extLst>
          </p:cNvPr>
          <p:cNvSpPr>
            <a:spLocks noGrp="1"/>
          </p:cNvSpPr>
          <p:nvPr>
            <p:ph type="sldNum" sz="quarter" idx="12"/>
          </p:nvPr>
        </p:nvSpPr>
        <p:spPr/>
        <p:txBody>
          <a:bodyPr/>
          <a:lstStyle/>
          <a:p>
            <a:fld id="{0D6E5A43-4CB0-41F3-930C-C502E21718AD}" type="slidenum">
              <a:rPr kumimoji="1" lang="ja-JP" altLang="en-US" smtClean="0"/>
              <a:t>‹#›</a:t>
            </a:fld>
            <a:endParaRPr kumimoji="1" lang="ja-JP" altLang="en-US"/>
          </a:p>
        </p:txBody>
      </p:sp>
    </p:spTree>
    <p:extLst>
      <p:ext uri="{BB962C8B-B14F-4D97-AF65-F5344CB8AC3E}">
        <p14:creationId xmlns:p14="http://schemas.microsoft.com/office/powerpoint/2010/main" val="52376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2B9929E-3CC0-43F2-98DB-400A148492D7}"/>
              </a:ext>
            </a:extLst>
          </p:cNvPr>
          <p:cNvSpPr>
            <a:spLocks noGrp="1"/>
          </p:cNvSpPr>
          <p:nvPr>
            <p:ph type="dt" sz="half" idx="10"/>
          </p:nvPr>
        </p:nvSpPr>
        <p:spPr/>
        <p:txBody>
          <a:bodyPr/>
          <a:lstStyle/>
          <a:p>
            <a:fld id="{23E16BA1-020F-4D33-89B6-76875C28D201}" type="datetimeFigureOut">
              <a:rPr kumimoji="1" lang="ja-JP" altLang="en-US" smtClean="0"/>
              <a:t>2020/7/11</a:t>
            </a:fld>
            <a:endParaRPr kumimoji="1" lang="ja-JP" altLang="en-US"/>
          </a:p>
        </p:txBody>
      </p:sp>
      <p:sp>
        <p:nvSpPr>
          <p:cNvPr id="3" name="フッター プレースホルダー 2">
            <a:extLst>
              <a:ext uri="{FF2B5EF4-FFF2-40B4-BE49-F238E27FC236}">
                <a16:creationId xmlns:a16="http://schemas.microsoft.com/office/drawing/2014/main" id="{F30D0B72-FFC7-499A-A025-48D8C52B6DA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C9C8F33-B655-467D-836B-41BCCBDC9C48}"/>
              </a:ext>
            </a:extLst>
          </p:cNvPr>
          <p:cNvSpPr>
            <a:spLocks noGrp="1"/>
          </p:cNvSpPr>
          <p:nvPr>
            <p:ph type="sldNum" sz="quarter" idx="12"/>
          </p:nvPr>
        </p:nvSpPr>
        <p:spPr/>
        <p:txBody>
          <a:bodyPr/>
          <a:lstStyle/>
          <a:p>
            <a:fld id="{0D6E5A43-4CB0-41F3-930C-C502E21718AD}" type="slidenum">
              <a:rPr kumimoji="1" lang="ja-JP" altLang="en-US" smtClean="0"/>
              <a:t>‹#›</a:t>
            </a:fld>
            <a:endParaRPr kumimoji="1" lang="ja-JP" altLang="en-US"/>
          </a:p>
        </p:txBody>
      </p:sp>
    </p:spTree>
    <p:extLst>
      <p:ext uri="{BB962C8B-B14F-4D97-AF65-F5344CB8AC3E}">
        <p14:creationId xmlns:p14="http://schemas.microsoft.com/office/powerpoint/2010/main" val="216482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C11D0-7942-4B0D-852A-A564E3094AB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5A9008E-6D82-4C9C-8C16-9BE4A7EF4F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29314FF-DCF8-4EC5-8421-3853B949E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7833B9B-A9EA-4418-9E31-5580BC269EC0}"/>
              </a:ext>
            </a:extLst>
          </p:cNvPr>
          <p:cNvSpPr>
            <a:spLocks noGrp="1"/>
          </p:cNvSpPr>
          <p:nvPr>
            <p:ph type="dt" sz="half" idx="10"/>
          </p:nvPr>
        </p:nvSpPr>
        <p:spPr/>
        <p:txBody>
          <a:bodyPr/>
          <a:lstStyle/>
          <a:p>
            <a:fld id="{23E16BA1-020F-4D33-89B6-76875C28D201}" type="datetimeFigureOut">
              <a:rPr kumimoji="1" lang="ja-JP" altLang="en-US" smtClean="0"/>
              <a:t>2020/7/11</a:t>
            </a:fld>
            <a:endParaRPr kumimoji="1" lang="ja-JP" altLang="en-US"/>
          </a:p>
        </p:txBody>
      </p:sp>
      <p:sp>
        <p:nvSpPr>
          <p:cNvPr id="6" name="フッター プレースホルダー 5">
            <a:extLst>
              <a:ext uri="{FF2B5EF4-FFF2-40B4-BE49-F238E27FC236}">
                <a16:creationId xmlns:a16="http://schemas.microsoft.com/office/drawing/2014/main" id="{BF0F137D-A166-432A-9468-9B98EFBED57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C71F3AE-21EC-4E82-930C-C993BB1F80B7}"/>
              </a:ext>
            </a:extLst>
          </p:cNvPr>
          <p:cNvSpPr>
            <a:spLocks noGrp="1"/>
          </p:cNvSpPr>
          <p:nvPr>
            <p:ph type="sldNum" sz="quarter" idx="12"/>
          </p:nvPr>
        </p:nvSpPr>
        <p:spPr/>
        <p:txBody>
          <a:bodyPr/>
          <a:lstStyle/>
          <a:p>
            <a:fld id="{0D6E5A43-4CB0-41F3-930C-C502E21718AD}" type="slidenum">
              <a:rPr kumimoji="1" lang="ja-JP" altLang="en-US" smtClean="0"/>
              <a:t>‹#›</a:t>
            </a:fld>
            <a:endParaRPr kumimoji="1" lang="ja-JP" altLang="en-US"/>
          </a:p>
        </p:txBody>
      </p:sp>
    </p:spTree>
    <p:extLst>
      <p:ext uri="{BB962C8B-B14F-4D97-AF65-F5344CB8AC3E}">
        <p14:creationId xmlns:p14="http://schemas.microsoft.com/office/powerpoint/2010/main" val="248558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A84F37-9E39-45CE-999B-1079200584A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A69E592-0D74-4948-9267-98CF3E09A9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7F98887B-832E-43B6-B572-36F0E7C37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55BA79E-9591-46B4-805C-F6CBAD4ADE7E}"/>
              </a:ext>
            </a:extLst>
          </p:cNvPr>
          <p:cNvSpPr>
            <a:spLocks noGrp="1"/>
          </p:cNvSpPr>
          <p:nvPr>
            <p:ph type="dt" sz="half" idx="10"/>
          </p:nvPr>
        </p:nvSpPr>
        <p:spPr/>
        <p:txBody>
          <a:bodyPr/>
          <a:lstStyle/>
          <a:p>
            <a:fld id="{23E16BA1-020F-4D33-89B6-76875C28D201}" type="datetimeFigureOut">
              <a:rPr kumimoji="1" lang="ja-JP" altLang="en-US" smtClean="0"/>
              <a:t>2020/7/11</a:t>
            </a:fld>
            <a:endParaRPr kumimoji="1" lang="ja-JP" altLang="en-US"/>
          </a:p>
        </p:txBody>
      </p:sp>
      <p:sp>
        <p:nvSpPr>
          <p:cNvPr id="6" name="フッター プレースホルダー 5">
            <a:extLst>
              <a:ext uri="{FF2B5EF4-FFF2-40B4-BE49-F238E27FC236}">
                <a16:creationId xmlns:a16="http://schemas.microsoft.com/office/drawing/2014/main" id="{5FE40172-2FE9-409D-A05D-A2F93572BE7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65283B1-AFAE-4F9C-B345-33E40589561A}"/>
              </a:ext>
            </a:extLst>
          </p:cNvPr>
          <p:cNvSpPr>
            <a:spLocks noGrp="1"/>
          </p:cNvSpPr>
          <p:nvPr>
            <p:ph type="sldNum" sz="quarter" idx="12"/>
          </p:nvPr>
        </p:nvSpPr>
        <p:spPr/>
        <p:txBody>
          <a:bodyPr/>
          <a:lstStyle/>
          <a:p>
            <a:fld id="{0D6E5A43-4CB0-41F3-930C-C502E21718AD}" type="slidenum">
              <a:rPr kumimoji="1" lang="ja-JP" altLang="en-US" smtClean="0"/>
              <a:t>‹#›</a:t>
            </a:fld>
            <a:endParaRPr kumimoji="1" lang="ja-JP" altLang="en-US"/>
          </a:p>
        </p:txBody>
      </p:sp>
    </p:spTree>
    <p:extLst>
      <p:ext uri="{BB962C8B-B14F-4D97-AF65-F5344CB8AC3E}">
        <p14:creationId xmlns:p14="http://schemas.microsoft.com/office/powerpoint/2010/main" val="287405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3F235B2-CA79-4FE9-8646-67CD02FB35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4980056-6937-46B3-BAF3-B62706E2A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77C3477-AC1E-4BB6-9D46-A6B72E5A1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16BA1-020F-4D33-89B6-76875C28D201}" type="datetimeFigureOut">
              <a:rPr kumimoji="1" lang="ja-JP" altLang="en-US" smtClean="0"/>
              <a:t>2020/7/11</a:t>
            </a:fld>
            <a:endParaRPr kumimoji="1" lang="ja-JP" altLang="en-US"/>
          </a:p>
        </p:txBody>
      </p:sp>
      <p:sp>
        <p:nvSpPr>
          <p:cNvPr id="5" name="フッター プレースホルダー 4">
            <a:extLst>
              <a:ext uri="{FF2B5EF4-FFF2-40B4-BE49-F238E27FC236}">
                <a16:creationId xmlns:a16="http://schemas.microsoft.com/office/drawing/2014/main" id="{E71496ED-26D7-448F-81C1-E53696681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BE96DF9-5015-4A7D-9A65-346D5E630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E5A43-4CB0-41F3-930C-C502E21718AD}" type="slidenum">
              <a:rPr kumimoji="1" lang="ja-JP" altLang="en-US" smtClean="0"/>
              <a:t>‹#›</a:t>
            </a:fld>
            <a:endParaRPr kumimoji="1" lang="ja-JP" altLang="en-US"/>
          </a:p>
        </p:txBody>
      </p:sp>
    </p:spTree>
    <p:extLst>
      <p:ext uri="{BB962C8B-B14F-4D97-AF65-F5344CB8AC3E}">
        <p14:creationId xmlns:p14="http://schemas.microsoft.com/office/powerpoint/2010/main" val="2120212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B84A61-5C8E-4A85-8174-3802043460A1}"/>
              </a:ext>
            </a:extLst>
          </p:cNvPr>
          <p:cNvSpPr>
            <a:spLocks noGrp="1"/>
          </p:cNvSpPr>
          <p:nvPr>
            <p:ph type="ctrTitle"/>
          </p:nvPr>
        </p:nvSpPr>
        <p:spPr/>
        <p:txBody>
          <a:bodyPr/>
          <a:lstStyle/>
          <a:p>
            <a:r>
              <a:rPr kumimoji="1" lang="ja-JP" altLang="en-US" dirty="0">
                <a:latin typeface="HGP明朝E" panose="02020900000000000000" pitchFamily="18" charset="-128"/>
                <a:ea typeface="HGP明朝E" panose="02020900000000000000" pitchFamily="18" charset="-128"/>
              </a:rPr>
              <a:t>追い込まれる北朝鮮</a:t>
            </a:r>
            <a:br>
              <a:rPr kumimoji="1" lang="en-US" altLang="ja-JP" dirty="0">
                <a:latin typeface="HGP明朝E" panose="02020900000000000000" pitchFamily="18" charset="-128"/>
                <a:ea typeface="HGP明朝E" panose="02020900000000000000" pitchFamily="18" charset="-128"/>
              </a:rPr>
            </a:br>
            <a:r>
              <a:rPr kumimoji="1" lang="ja-JP" altLang="en-US" dirty="0">
                <a:latin typeface="HGP明朝E" panose="02020900000000000000" pitchFamily="18" charset="-128"/>
                <a:ea typeface="HGP明朝E" panose="02020900000000000000" pitchFamily="18" charset="-128"/>
              </a:rPr>
              <a:t>強硬策</a:t>
            </a:r>
            <a:r>
              <a:rPr kumimoji="1" lang="ja-JP" altLang="en-US">
                <a:latin typeface="HGP明朝E" panose="02020900000000000000" pitchFamily="18" charset="-128"/>
                <a:ea typeface="HGP明朝E" panose="02020900000000000000" pitchFamily="18" charset="-128"/>
              </a:rPr>
              <a:t>の背景</a:t>
            </a:r>
            <a:endParaRPr kumimoji="1" lang="ja-JP" altLang="en-US" dirty="0">
              <a:latin typeface="HGP明朝E" panose="02020900000000000000" pitchFamily="18" charset="-128"/>
              <a:ea typeface="HGP明朝E" panose="02020900000000000000" pitchFamily="18" charset="-128"/>
            </a:endParaRPr>
          </a:p>
        </p:txBody>
      </p:sp>
      <p:sp>
        <p:nvSpPr>
          <p:cNvPr id="3" name="字幕 2">
            <a:extLst>
              <a:ext uri="{FF2B5EF4-FFF2-40B4-BE49-F238E27FC236}">
                <a16:creationId xmlns:a16="http://schemas.microsoft.com/office/drawing/2014/main" id="{70452C48-ED90-424D-9978-553DFA6AC1C0}"/>
              </a:ext>
            </a:extLst>
          </p:cNvPr>
          <p:cNvSpPr>
            <a:spLocks noGrp="1"/>
          </p:cNvSpPr>
          <p:nvPr>
            <p:ph type="subTitle" idx="1"/>
          </p:nvPr>
        </p:nvSpPr>
        <p:spPr>
          <a:xfrm>
            <a:off x="1524000" y="4488731"/>
            <a:ext cx="9144000" cy="1655762"/>
          </a:xfrm>
        </p:spPr>
        <p:txBody>
          <a:bodyPr/>
          <a:lstStyle/>
          <a:p>
            <a:r>
              <a:rPr lang="ja-JP" altLang="en-US" dirty="0">
                <a:latin typeface="HGP明朝E" panose="02020900000000000000" pitchFamily="18" charset="-128"/>
                <a:ea typeface="HGP明朝E" panose="02020900000000000000" pitchFamily="18" charset="-128"/>
              </a:rPr>
              <a:t>情報パック</a:t>
            </a:r>
            <a:r>
              <a:rPr lang="en-US" altLang="ja-JP" dirty="0">
                <a:latin typeface="HGP明朝E" panose="02020900000000000000" pitchFamily="18" charset="-128"/>
                <a:ea typeface="HGP明朝E" panose="02020900000000000000" pitchFamily="18" charset="-128"/>
              </a:rPr>
              <a:t>7</a:t>
            </a:r>
            <a:r>
              <a:rPr lang="ja-JP" altLang="en-US" dirty="0">
                <a:latin typeface="HGP明朝E" panose="02020900000000000000" pitchFamily="18" charset="-128"/>
                <a:ea typeface="HGP明朝E" panose="02020900000000000000" pitchFamily="18" charset="-128"/>
              </a:rPr>
              <a:t>月号</a:t>
            </a:r>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302620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0AF06CDB-3760-4ACB-A97C-01DEFEED6DEE}"/>
              </a:ext>
            </a:extLst>
          </p:cNvPr>
          <p:cNvSpPr>
            <a:spLocks noGrp="1"/>
          </p:cNvSpPr>
          <p:nvPr>
            <p:ph idx="1"/>
          </p:nvPr>
        </p:nvSpPr>
        <p:spPr>
          <a:xfrm>
            <a:off x="838200" y="568036"/>
            <a:ext cx="10515600" cy="5608927"/>
          </a:xfrm>
        </p:spPr>
        <p:txBody>
          <a:bodyPr>
            <a:normAutofit/>
          </a:bodyPr>
          <a:lstStyle/>
          <a:p>
            <a:pPr algn="just">
              <a:spcAft>
                <a:spcPts val="0"/>
              </a:spcAft>
            </a:pPr>
            <a:r>
              <a:rPr lang="ja-JP" altLang="ja-JP" sz="3600" kern="100" dirty="0">
                <a:effectLst/>
                <a:latin typeface="HGP明朝E" panose="02020900000000000000" pitchFamily="18" charset="-128"/>
                <a:ea typeface="HGP明朝E" panose="02020900000000000000" pitchFamily="18" charset="-128"/>
                <a:cs typeface="Times New Roman" panose="02020603050405020304" pitchFamily="18" charset="0"/>
              </a:rPr>
              <a:t>北朝鮮は米国に対する批判</a:t>
            </a:r>
            <a:r>
              <a:rPr lang="ja-JP" altLang="en-US" sz="3600" kern="100" dirty="0">
                <a:effectLst/>
                <a:latin typeface="HGP明朝E" panose="02020900000000000000" pitchFamily="18" charset="-128"/>
                <a:ea typeface="HGP明朝E" panose="02020900000000000000" pitchFamily="18" charset="-128"/>
                <a:cs typeface="Times New Roman" panose="02020603050405020304" pitchFamily="18" charset="0"/>
              </a:rPr>
              <a:t>を強化。</a:t>
            </a:r>
            <a:r>
              <a:rPr lang="ja-JP" altLang="ja-JP" sz="3600" kern="100" dirty="0">
                <a:effectLst/>
                <a:latin typeface="HGP明朝E" panose="02020900000000000000" pitchFamily="18" charset="-128"/>
                <a:ea typeface="HGP明朝E" panose="02020900000000000000" pitchFamily="18" charset="-128"/>
                <a:cs typeface="Times New Roman" panose="02020603050405020304" pitchFamily="18" charset="0"/>
              </a:rPr>
              <a:t>大統領選も絡める形で米国をけん制。「トランプ大統領が平穏な現状を維持したいのであれば、経済制裁を緩和すべきだ」と威嚇。</a:t>
            </a:r>
            <a:endParaRPr lang="en-US" altLang="ja-JP" sz="36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algn="just">
              <a:spcAft>
                <a:spcPts val="0"/>
              </a:spcAft>
            </a:pPr>
            <a:endParaRPr lang="en-US" altLang="ja-JP" sz="3600" kern="100" dirty="0">
              <a:latin typeface="HGP明朝E" panose="02020900000000000000" pitchFamily="18" charset="-128"/>
              <a:ea typeface="HGP明朝E" panose="02020900000000000000" pitchFamily="18" charset="-128"/>
              <a:cs typeface="Times New Roman" panose="02020603050405020304" pitchFamily="18" charset="0"/>
            </a:endParaRPr>
          </a:p>
          <a:p>
            <a:pPr algn="just">
              <a:spcAft>
                <a:spcPts val="0"/>
              </a:spcAft>
            </a:pPr>
            <a:r>
              <a:rPr lang="ja-JP" altLang="ja-JP" sz="3600" kern="100" dirty="0">
                <a:effectLst/>
                <a:latin typeface="HGP明朝E" panose="02020900000000000000" pitchFamily="18" charset="-128"/>
                <a:ea typeface="HGP明朝E" panose="02020900000000000000" pitchFamily="18" charset="-128"/>
                <a:cs typeface="Times New Roman" panose="02020603050405020304" pitchFamily="18" charset="0"/>
              </a:rPr>
              <a:t>北朝鮮の基本戦略は</a:t>
            </a:r>
            <a:r>
              <a:rPr lang="ja-JP" altLang="ja-JP" sz="3600" kern="100" dirty="0">
                <a:solidFill>
                  <a:srgbClr val="FF0000"/>
                </a:solidFill>
                <a:effectLst/>
                <a:latin typeface="HGP明朝E" panose="02020900000000000000" pitchFamily="18" charset="-128"/>
                <a:ea typeface="HGP明朝E" panose="02020900000000000000" pitchFamily="18" charset="-128"/>
                <a:cs typeface="Times New Roman" panose="02020603050405020304" pitchFamily="18" charset="0"/>
              </a:rPr>
              <a:t>「通米封南（米国を通じて韓国を封じる）」</a:t>
            </a:r>
            <a:r>
              <a:rPr lang="ja-JP" altLang="ja-JP" sz="3600" kern="100" dirty="0">
                <a:effectLst/>
                <a:latin typeface="HGP明朝E" panose="02020900000000000000" pitchFamily="18" charset="-128"/>
                <a:ea typeface="HGP明朝E" panose="02020900000000000000" pitchFamily="18" charset="-128"/>
                <a:cs typeface="Times New Roman" panose="02020603050405020304" pitchFamily="18" charset="0"/>
              </a:rPr>
              <a:t>だ。何よりもまず、</a:t>
            </a:r>
            <a:r>
              <a:rPr lang="ja-JP" altLang="ja-JP" sz="3600" kern="100" dirty="0">
                <a:effectLst/>
                <a:highlight>
                  <a:srgbClr val="FFFF00"/>
                </a:highlight>
                <a:latin typeface="HGP明朝E" panose="02020900000000000000" pitchFamily="18" charset="-128"/>
                <a:ea typeface="HGP明朝E" panose="02020900000000000000" pitchFamily="18" charset="-128"/>
                <a:cs typeface="Times New Roman" panose="02020603050405020304" pitchFamily="18" charset="0"/>
              </a:rPr>
              <a:t>米国による体制</a:t>
            </a:r>
            <a:r>
              <a:rPr lang="ja-JP" altLang="en-US" sz="3600" kern="100" dirty="0">
                <a:effectLst/>
                <a:highlight>
                  <a:srgbClr val="FFFF00"/>
                </a:highlight>
                <a:latin typeface="HGP明朝E" panose="02020900000000000000" pitchFamily="18" charset="-128"/>
                <a:ea typeface="HGP明朝E" panose="02020900000000000000" pitchFamily="18" charset="-128"/>
                <a:cs typeface="Times New Roman" panose="02020603050405020304" pitchFamily="18" charset="0"/>
              </a:rPr>
              <a:t>保障</a:t>
            </a:r>
            <a:r>
              <a:rPr lang="ja-JP" altLang="ja-JP" sz="3600" kern="100" dirty="0">
                <a:effectLst/>
                <a:latin typeface="HGP明朝E" panose="02020900000000000000" pitchFamily="18" charset="-128"/>
                <a:ea typeface="HGP明朝E" panose="02020900000000000000" pitchFamily="18" charset="-128"/>
                <a:cs typeface="Times New Roman" panose="02020603050405020304" pitchFamily="18" charset="0"/>
              </a:rPr>
              <a:t>が不可欠。潜在的な中国の脅威、韓国に対する優位な立場を確保するためには不可欠、必須要件。</a:t>
            </a:r>
            <a:endParaRPr lang="en-US" altLang="ja-JP" sz="36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algn="just">
              <a:spcAft>
                <a:spcPts val="0"/>
              </a:spcAft>
            </a:pPr>
            <a:endParaRPr lang="ja-JP" altLang="ja-JP" sz="3600" kern="100" dirty="0">
              <a:effectLst/>
              <a:latin typeface="HGP明朝E" panose="02020900000000000000" pitchFamily="18" charset="-128"/>
              <a:ea typeface="HGP明朝E" panose="02020900000000000000" pitchFamily="18" charset="-128"/>
              <a:cs typeface="Times New Roman" panose="02020603050405020304" pitchFamily="18" charset="0"/>
            </a:endParaRPr>
          </a:p>
          <a:p>
            <a:endParaRPr kumimoji="1" lang="ja-JP" altLang="en-US" sz="48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670489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AD40D7-5952-4383-920A-643F8B8C5FFA}"/>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今後の対応</a:t>
            </a:r>
            <a:r>
              <a:rPr kumimoji="1" lang="en-US" altLang="ja-JP" dirty="0">
                <a:latin typeface="HGP明朝E" panose="02020900000000000000" pitchFamily="18" charset="-128"/>
                <a:ea typeface="HGP明朝E" panose="02020900000000000000" pitchFamily="18" charset="-128"/>
              </a:rPr>
              <a:t>	</a:t>
            </a:r>
            <a:endParaRPr kumimoji="1" lang="ja-JP" altLang="en-US" dirty="0">
              <a:latin typeface="HGP明朝E" panose="02020900000000000000" pitchFamily="18" charset="-128"/>
              <a:ea typeface="HGP明朝E" panose="02020900000000000000" pitchFamily="18" charset="-128"/>
            </a:endParaRPr>
          </a:p>
        </p:txBody>
      </p:sp>
      <p:sp>
        <p:nvSpPr>
          <p:cNvPr id="3" name="コンテンツ プレースホルダー 2">
            <a:extLst>
              <a:ext uri="{FF2B5EF4-FFF2-40B4-BE49-F238E27FC236}">
                <a16:creationId xmlns:a16="http://schemas.microsoft.com/office/drawing/2014/main" id="{D4330887-4195-4E45-BB56-0981FA79B80E}"/>
              </a:ext>
            </a:extLst>
          </p:cNvPr>
          <p:cNvSpPr>
            <a:spLocks noGrp="1"/>
          </p:cNvSpPr>
          <p:nvPr>
            <p:ph idx="1"/>
          </p:nvPr>
        </p:nvSpPr>
        <p:spPr/>
        <p:txBody>
          <a:bodyPr>
            <a:normAutofit/>
          </a:bodyPr>
          <a:lstStyle/>
          <a:p>
            <a:r>
              <a:rPr kumimoji="1" lang="ja-JP" altLang="en-US" sz="3600" dirty="0">
                <a:latin typeface="HGP明朝E" panose="02020900000000000000" pitchFamily="18" charset="-128"/>
                <a:ea typeface="HGP明朝E" panose="02020900000000000000" pitchFamily="18" charset="-128"/>
              </a:rPr>
              <a:t>大統領選の前に米朝首脳会談の開催もあり得る</a:t>
            </a:r>
            <a:endParaRPr kumimoji="1" lang="en-US" altLang="ja-JP" sz="3600" dirty="0">
              <a:latin typeface="HGP明朝E" panose="02020900000000000000" pitchFamily="18" charset="-128"/>
              <a:ea typeface="HGP明朝E" panose="02020900000000000000" pitchFamily="18" charset="-128"/>
            </a:endParaRPr>
          </a:p>
          <a:p>
            <a:pPr lvl="1"/>
            <a:r>
              <a:rPr lang="ja-JP" altLang="en-US" sz="3200" dirty="0">
                <a:latin typeface="HGP明朝E" panose="02020900000000000000" pitchFamily="18" charset="-128"/>
                <a:ea typeface="HGP明朝E" panose="02020900000000000000" pitchFamily="18" charset="-128"/>
              </a:rPr>
              <a:t>非核化に向けて前進する好機</a:t>
            </a:r>
            <a:endParaRPr lang="en-US" altLang="ja-JP" sz="3200" dirty="0">
              <a:latin typeface="HGP明朝E" panose="02020900000000000000" pitchFamily="18" charset="-128"/>
              <a:ea typeface="HGP明朝E" panose="02020900000000000000" pitchFamily="18" charset="-128"/>
            </a:endParaRPr>
          </a:p>
          <a:p>
            <a:endParaRPr kumimoji="1" lang="en-US" altLang="ja-JP" sz="3600" dirty="0">
              <a:latin typeface="HGP明朝E" panose="02020900000000000000" pitchFamily="18" charset="-128"/>
              <a:ea typeface="HGP明朝E" panose="02020900000000000000" pitchFamily="18" charset="-128"/>
            </a:endParaRPr>
          </a:p>
          <a:p>
            <a:r>
              <a:rPr kumimoji="1" lang="ja-JP" altLang="en-US" sz="3600" dirty="0">
                <a:latin typeface="HGP明朝E" panose="02020900000000000000" pitchFamily="18" charset="-128"/>
                <a:ea typeface="HGP明朝E" panose="02020900000000000000" pitchFamily="18" charset="-128"/>
              </a:rPr>
              <a:t>日米韓の連携強化</a:t>
            </a:r>
            <a:endParaRPr kumimoji="1" lang="en-US" altLang="ja-JP" sz="3600" dirty="0">
              <a:latin typeface="HGP明朝E" panose="02020900000000000000" pitchFamily="18" charset="-128"/>
              <a:ea typeface="HGP明朝E" panose="02020900000000000000" pitchFamily="18" charset="-128"/>
            </a:endParaRPr>
          </a:p>
          <a:p>
            <a:pPr lvl="1"/>
            <a:r>
              <a:rPr lang="ja-JP" altLang="en-US" sz="3200" dirty="0">
                <a:latin typeface="HGP明朝E" panose="02020900000000000000" pitchFamily="18" charset="-128"/>
                <a:ea typeface="HGP明朝E" panose="02020900000000000000" pitchFamily="18" charset="-128"/>
              </a:rPr>
              <a:t>それぞれの同盟関係強化</a:t>
            </a:r>
            <a:endParaRPr lang="en-US" altLang="ja-JP" sz="3200" dirty="0">
              <a:latin typeface="HGP明朝E" panose="02020900000000000000" pitchFamily="18" charset="-128"/>
              <a:ea typeface="HGP明朝E" panose="02020900000000000000" pitchFamily="18" charset="-128"/>
            </a:endParaRPr>
          </a:p>
          <a:p>
            <a:r>
              <a:rPr kumimoji="1" lang="ja-JP" altLang="en-US" sz="3600" dirty="0">
                <a:latin typeface="HGP明朝E" panose="02020900000000000000" pitchFamily="18" charset="-128"/>
                <a:ea typeface="HGP明朝E" panose="02020900000000000000" pitchFamily="18" charset="-128"/>
              </a:rPr>
              <a:t>日韓関係</a:t>
            </a:r>
            <a:r>
              <a:rPr kumimoji="1" lang="en-US" altLang="ja-JP" sz="3600" dirty="0">
                <a:latin typeface="HGP明朝E" panose="02020900000000000000" pitchFamily="18" charset="-128"/>
                <a:ea typeface="HGP明朝E" panose="02020900000000000000" pitchFamily="18" charset="-128"/>
              </a:rPr>
              <a:t>—</a:t>
            </a:r>
            <a:r>
              <a:rPr kumimoji="1" lang="ja-JP" altLang="en-US" sz="3600" dirty="0">
                <a:latin typeface="HGP明朝E" panose="02020900000000000000" pitchFamily="18" charset="-128"/>
                <a:ea typeface="HGP明朝E" panose="02020900000000000000" pitchFamily="18" charset="-128"/>
              </a:rPr>
              <a:t>最悪の事態回避を</a:t>
            </a:r>
            <a:endParaRPr kumimoji="1" lang="en-US" altLang="ja-JP" sz="3600" dirty="0">
              <a:latin typeface="HGP明朝E" panose="02020900000000000000" pitchFamily="18" charset="-128"/>
              <a:ea typeface="HGP明朝E" panose="02020900000000000000" pitchFamily="18" charset="-128"/>
            </a:endParaRPr>
          </a:p>
          <a:p>
            <a:endParaRPr lang="en-US" altLang="ja-JP" sz="36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328535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975297-5B5F-4470-89FB-6E7C9AE25E24}"/>
              </a:ext>
            </a:extLst>
          </p:cNvPr>
          <p:cNvSpPr>
            <a:spLocks noGrp="1"/>
          </p:cNvSpPr>
          <p:nvPr>
            <p:ph type="title"/>
          </p:nvPr>
        </p:nvSpPr>
        <p:spPr>
          <a:xfrm>
            <a:off x="912707" y="168698"/>
            <a:ext cx="10515600" cy="1325563"/>
          </a:xfrm>
        </p:spPr>
        <p:txBody>
          <a:bodyPr>
            <a:normAutofit/>
          </a:bodyPr>
          <a:lstStyle/>
          <a:p>
            <a:r>
              <a:rPr kumimoji="1" lang="ja-JP" altLang="en-US" sz="3600" dirty="0">
                <a:latin typeface="HGP明朝E" panose="02020900000000000000" pitchFamily="18" charset="-128"/>
                <a:ea typeface="HGP明朝E" panose="02020900000000000000" pitchFamily="18" charset="-128"/>
              </a:rPr>
              <a:t>金与正第一副部長（組織指導部、政治局員に？）</a:t>
            </a:r>
          </a:p>
        </p:txBody>
      </p:sp>
      <p:sp>
        <p:nvSpPr>
          <p:cNvPr id="4" name="コンテンツ プレースホルダー 3">
            <a:extLst>
              <a:ext uri="{FF2B5EF4-FFF2-40B4-BE49-F238E27FC236}">
                <a16:creationId xmlns:a16="http://schemas.microsoft.com/office/drawing/2014/main" id="{C5FB018D-BE74-4E0B-A20F-0B2C1796A220}"/>
              </a:ext>
            </a:extLst>
          </p:cNvPr>
          <p:cNvSpPr>
            <a:spLocks noGrp="1"/>
          </p:cNvSpPr>
          <p:nvPr>
            <p:ph sz="half" idx="1"/>
          </p:nvPr>
        </p:nvSpPr>
        <p:spPr>
          <a:xfrm>
            <a:off x="838200" y="1584960"/>
            <a:ext cx="5181600" cy="4592003"/>
          </a:xfrm>
        </p:spPr>
        <p:txBody>
          <a:bodyPr>
            <a:normAutofit lnSpcReduction="10000"/>
          </a:bodyPr>
          <a:lstStyle/>
          <a:p>
            <a:pPr marL="0" indent="0">
              <a:buNone/>
            </a:pPr>
            <a:r>
              <a:rPr lang="en-US" altLang="ja-JP" dirty="0">
                <a:latin typeface="HGP明朝E" panose="02020900000000000000" pitchFamily="18" charset="-128"/>
                <a:ea typeface="HGP明朝E" panose="02020900000000000000" pitchFamily="18" charset="-128"/>
              </a:rPr>
              <a:t>6</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4</a:t>
            </a:r>
            <a:r>
              <a:rPr lang="ja-JP" altLang="en-US" dirty="0">
                <a:latin typeface="HGP明朝E" panose="02020900000000000000" pitchFamily="18" charset="-128"/>
                <a:ea typeface="HGP明朝E" panose="02020900000000000000" pitchFamily="18" charset="-128"/>
              </a:rPr>
              <a:t>日</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脱北団体の正恩氏批判ビラ散布に反発⇒</a:t>
            </a:r>
            <a:r>
              <a:rPr lang="en-US" altLang="ja-JP" dirty="0">
                <a:latin typeface="HGP明朝E" panose="02020900000000000000" pitchFamily="18" charset="-128"/>
                <a:ea typeface="HGP明朝E" panose="02020900000000000000" pitchFamily="18" charset="-128"/>
              </a:rPr>
              <a:t>2018</a:t>
            </a:r>
            <a:r>
              <a:rPr lang="ja-JP" altLang="en-US" dirty="0">
                <a:latin typeface="HGP明朝E" panose="02020900000000000000" pitchFamily="18" charset="-128"/>
                <a:ea typeface="HGP明朝E" panose="02020900000000000000" pitchFamily="18" charset="-128"/>
              </a:rPr>
              <a:t>年「南北軍事合意」破棄を示唆</a:t>
            </a:r>
            <a:endParaRPr lang="en-US" altLang="ja-JP" dirty="0">
              <a:latin typeface="HGP明朝E" panose="02020900000000000000" pitchFamily="18" charset="-128"/>
              <a:ea typeface="HGP明朝E" panose="02020900000000000000" pitchFamily="18" charset="-128"/>
            </a:endParaRPr>
          </a:p>
          <a:p>
            <a:pPr marL="0" indent="0">
              <a:buNone/>
            </a:pPr>
            <a:r>
              <a:rPr lang="en-US" altLang="ja-JP" dirty="0">
                <a:latin typeface="HGP明朝E" panose="02020900000000000000" pitchFamily="18" charset="-128"/>
                <a:ea typeface="HGP明朝E" panose="02020900000000000000" pitchFamily="18" charset="-128"/>
              </a:rPr>
              <a:t>6</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9</a:t>
            </a:r>
            <a:r>
              <a:rPr lang="ja-JP" altLang="en-US" dirty="0">
                <a:latin typeface="HGP明朝E" panose="02020900000000000000" pitchFamily="18" charset="-128"/>
                <a:ea typeface="HGP明朝E" panose="02020900000000000000" pitchFamily="18" charset="-128"/>
              </a:rPr>
              <a:t>日</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韓国との通信回線完全遮断</a:t>
            </a:r>
            <a:endParaRPr lang="en-US" altLang="ja-JP" dirty="0">
              <a:latin typeface="HGP明朝E" panose="02020900000000000000" pitchFamily="18" charset="-128"/>
              <a:ea typeface="HGP明朝E" panose="02020900000000000000" pitchFamily="18" charset="-128"/>
            </a:endParaRPr>
          </a:p>
          <a:p>
            <a:pPr marL="0" indent="0">
              <a:buNone/>
            </a:pPr>
            <a:r>
              <a:rPr lang="en-US" altLang="ja-JP" dirty="0">
                <a:latin typeface="HGP明朝E" panose="02020900000000000000" pitchFamily="18" charset="-128"/>
                <a:ea typeface="HGP明朝E" panose="02020900000000000000" pitchFamily="18" charset="-128"/>
              </a:rPr>
              <a:t>6</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16</a:t>
            </a:r>
            <a:r>
              <a:rPr lang="ja-JP" altLang="en-US" dirty="0">
                <a:latin typeface="HGP明朝E" panose="02020900000000000000" pitchFamily="18" charset="-128"/>
                <a:ea typeface="HGP明朝E" panose="02020900000000000000" pitchFamily="18" charset="-128"/>
              </a:rPr>
              <a:t>日</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solidFill>
                  <a:srgbClr val="FF0000"/>
                </a:solidFill>
                <a:latin typeface="HGP明朝E" panose="02020900000000000000" pitchFamily="18" charset="-128"/>
                <a:ea typeface="HGP明朝E" panose="02020900000000000000" pitchFamily="18" charset="-128"/>
              </a:rPr>
              <a:t>南北共同連絡事務所の破壊</a:t>
            </a:r>
            <a:endParaRPr lang="en-US" altLang="ja-JP" dirty="0">
              <a:solidFill>
                <a:srgbClr val="FF0000"/>
              </a:solidFill>
              <a:latin typeface="HGP明朝E" panose="02020900000000000000" pitchFamily="18" charset="-128"/>
              <a:ea typeface="HGP明朝E" panose="02020900000000000000" pitchFamily="18" charset="-128"/>
            </a:endParaRPr>
          </a:p>
          <a:p>
            <a:pPr marL="0" indent="0">
              <a:buNone/>
            </a:pPr>
            <a:r>
              <a:rPr lang="en-US" altLang="ja-JP" dirty="0">
                <a:latin typeface="HGP明朝E" panose="02020900000000000000" pitchFamily="18" charset="-128"/>
                <a:ea typeface="HGP明朝E" panose="02020900000000000000" pitchFamily="18" charset="-128"/>
              </a:rPr>
              <a:t>6</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17</a:t>
            </a:r>
            <a:r>
              <a:rPr lang="ja-JP" altLang="en-US" dirty="0">
                <a:latin typeface="HGP明朝E" panose="02020900000000000000" pitchFamily="18" charset="-128"/>
                <a:ea typeface="HGP明朝E" panose="02020900000000000000" pitchFamily="18" charset="-128"/>
              </a:rPr>
              <a:t>日</a:t>
            </a:r>
            <a:endParaRPr lang="en-US" altLang="ja-JP" dirty="0">
              <a:latin typeface="HGP明朝E" panose="02020900000000000000" pitchFamily="18" charset="-128"/>
              <a:ea typeface="HGP明朝E" panose="02020900000000000000" pitchFamily="18" charset="-128"/>
            </a:endParaRPr>
          </a:p>
          <a:p>
            <a:pPr marL="0" indent="0">
              <a:buNone/>
            </a:pPr>
            <a:r>
              <a:rPr lang="ja-JP" altLang="en-US" dirty="0">
                <a:latin typeface="HGP明朝E" panose="02020900000000000000" pitchFamily="18" charset="-128"/>
                <a:ea typeface="HGP明朝E" panose="02020900000000000000" pitchFamily="18" charset="-128"/>
              </a:rPr>
              <a:t>「四つの軍事行動計画」を発表</a:t>
            </a:r>
            <a:endParaRPr lang="en-US" altLang="ja-JP" dirty="0">
              <a:latin typeface="HGP明朝E" panose="02020900000000000000" pitchFamily="18" charset="-128"/>
              <a:ea typeface="HGP明朝E" panose="02020900000000000000" pitchFamily="18" charset="-128"/>
            </a:endParaRPr>
          </a:p>
          <a:p>
            <a:pPr marL="0" indent="0">
              <a:buNone/>
            </a:pPr>
            <a:endParaRPr lang="ja-JP" altLang="en-US" dirty="0">
              <a:latin typeface="HGP明朝E" panose="02020900000000000000" pitchFamily="18" charset="-128"/>
              <a:ea typeface="HGP明朝E" panose="02020900000000000000" pitchFamily="18" charset="-128"/>
            </a:endParaRPr>
          </a:p>
        </p:txBody>
      </p:sp>
      <p:pic>
        <p:nvPicPr>
          <p:cNvPr id="6" name="コンテンツ プレースホルダー 5">
            <a:extLst>
              <a:ext uri="{FF2B5EF4-FFF2-40B4-BE49-F238E27FC236}">
                <a16:creationId xmlns:a16="http://schemas.microsoft.com/office/drawing/2014/main" id="{577FC377-6045-45AD-8C42-19BA6A359E4D}"/>
              </a:ext>
            </a:extLst>
          </p:cNvPr>
          <p:cNvPicPr>
            <a:picLocks noGrp="1" noChangeAspect="1"/>
          </p:cNvPicPr>
          <p:nvPr>
            <p:ph sz="half" idx="2"/>
          </p:nvPr>
        </p:nvPicPr>
        <p:blipFill>
          <a:blip r:embed="rId2"/>
          <a:stretch>
            <a:fillRect/>
          </a:stretch>
        </p:blipFill>
        <p:spPr>
          <a:xfrm>
            <a:off x="6876695" y="1825625"/>
            <a:ext cx="3772610" cy="4351338"/>
          </a:xfrm>
          <a:prstGeom prst="rect">
            <a:avLst/>
          </a:prstGeom>
        </p:spPr>
      </p:pic>
    </p:spTree>
    <p:extLst>
      <p:ext uri="{BB962C8B-B14F-4D97-AF65-F5344CB8AC3E}">
        <p14:creationId xmlns:p14="http://schemas.microsoft.com/office/powerpoint/2010/main" val="4239444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D092B6-D166-420C-BB4A-2772982D229C}"/>
              </a:ext>
            </a:extLst>
          </p:cNvPr>
          <p:cNvSpPr>
            <a:spLocks noGrp="1"/>
          </p:cNvSpPr>
          <p:nvPr>
            <p:ph type="title"/>
          </p:nvPr>
        </p:nvSpPr>
        <p:spPr/>
        <p:txBody>
          <a:bodyPr>
            <a:normAutofit/>
          </a:bodyPr>
          <a:lstStyle/>
          <a:p>
            <a:r>
              <a:rPr kumimoji="1" lang="ja-JP" altLang="en-US" sz="4000" dirty="0">
                <a:latin typeface="HGP明朝E" panose="02020900000000000000" pitchFamily="18" charset="-128"/>
                <a:ea typeface="HGP明朝E" panose="02020900000000000000" pitchFamily="18" charset="-128"/>
              </a:rPr>
              <a:t>朝鮮人民軍総参謀部「四つの軍事行動計画」</a:t>
            </a:r>
          </a:p>
        </p:txBody>
      </p:sp>
      <p:sp>
        <p:nvSpPr>
          <p:cNvPr id="6" name="コンテンツ プレースホルダー 2">
            <a:extLst>
              <a:ext uri="{FF2B5EF4-FFF2-40B4-BE49-F238E27FC236}">
                <a16:creationId xmlns:a16="http://schemas.microsoft.com/office/drawing/2014/main" id="{49F23D17-4105-4F58-B1B5-A2E931D0C211}"/>
              </a:ext>
            </a:extLst>
          </p:cNvPr>
          <p:cNvSpPr txBox="1">
            <a:spLocks/>
          </p:cNvSpPr>
          <p:nvPr/>
        </p:nvSpPr>
        <p:spPr>
          <a:xfrm>
            <a:off x="726692" y="1690688"/>
            <a:ext cx="10493298" cy="466725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ja-JP" sz="3200" dirty="0">
                <a:latin typeface="HGP明朝E" panose="02020900000000000000" pitchFamily="18" charset="-128"/>
                <a:ea typeface="HGP明朝E" panose="02020900000000000000" pitchFamily="18" charset="-128"/>
                <a:cs typeface="Times New Roman" panose="02020603050405020304" pitchFamily="18" charset="0"/>
              </a:rPr>
              <a:t>①南北経済協力の象徴である「金剛山観光地区」と「開城</a:t>
            </a:r>
            <a:endParaRPr lang="en-US" altLang="ja-JP" sz="3200" dirty="0">
              <a:latin typeface="HGP明朝E" panose="02020900000000000000" pitchFamily="18" charset="-128"/>
              <a:ea typeface="HGP明朝E" panose="02020900000000000000" pitchFamily="18" charset="-128"/>
              <a:cs typeface="Times New Roman" panose="02020603050405020304" pitchFamily="18" charset="0"/>
            </a:endParaRPr>
          </a:p>
          <a:p>
            <a:pPr marL="0" indent="0">
              <a:buFont typeface="Arial" panose="020B0604020202020204" pitchFamily="34" charset="0"/>
              <a:buNone/>
            </a:pPr>
            <a:r>
              <a:rPr lang="en-US" altLang="ja-JP" sz="3200" dirty="0">
                <a:latin typeface="HGP明朝E" panose="02020900000000000000" pitchFamily="18" charset="-128"/>
                <a:ea typeface="HGP明朝E" panose="02020900000000000000" pitchFamily="18" charset="-128"/>
                <a:cs typeface="Times New Roman" panose="02020603050405020304" pitchFamily="18" charset="0"/>
              </a:rPr>
              <a:t>   </a:t>
            </a:r>
            <a:r>
              <a:rPr lang="ja-JP" altLang="ja-JP" sz="3200" dirty="0">
                <a:latin typeface="HGP明朝E" panose="02020900000000000000" pitchFamily="18" charset="-128"/>
                <a:ea typeface="HGP明朝E" panose="02020900000000000000" pitchFamily="18" charset="-128"/>
                <a:cs typeface="Times New Roman" panose="02020603050405020304" pitchFamily="18" charset="0"/>
              </a:rPr>
              <a:t>工業地区」への部隊の展開</a:t>
            </a:r>
            <a:endParaRPr lang="en-US" altLang="ja-JP" sz="3200" dirty="0">
              <a:latin typeface="HGP明朝E" panose="02020900000000000000" pitchFamily="18" charset="-128"/>
              <a:ea typeface="HGP明朝E" panose="02020900000000000000" pitchFamily="18" charset="-128"/>
              <a:cs typeface="Times New Roman" panose="02020603050405020304" pitchFamily="18" charset="0"/>
            </a:endParaRPr>
          </a:p>
          <a:p>
            <a:pPr marL="0" indent="0">
              <a:buFont typeface="Arial" panose="020B0604020202020204" pitchFamily="34" charset="0"/>
              <a:buNone/>
            </a:pPr>
            <a:r>
              <a:rPr lang="ja-JP" altLang="ja-JP" sz="3200" dirty="0">
                <a:latin typeface="HGP明朝E" panose="02020900000000000000" pitchFamily="18" charset="-128"/>
                <a:ea typeface="HGP明朝E" panose="02020900000000000000" pitchFamily="18" charset="-128"/>
                <a:cs typeface="Times New Roman" panose="02020603050405020304" pitchFamily="18" charset="0"/>
              </a:rPr>
              <a:t>②</a:t>
            </a:r>
            <a:r>
              <a:rPr lang="en-US" altLang="ja-JP" sz="3200" dirty="0">
                <a:latin typeface="HGP明朝E" panose="02020900000000000000" pitchFamily="18" charset="-128"/>
                <a:ea typeface="HGP明朝E" panose="02020900000000000000" pitchFamily="18" charset="-128"/>
                <a:cs typeface="Times New Roman" panose="02020603050405020304" pitchFamily="18" charset="0"/>
              </a:rPr>
              <a:t>2018</a:t>
            </a:r>
            <a:r>
              <a:rPr lang="ja-JP" altLang="ja-JP" sz="3200" dirty="0">
                <a:latin typeface="HGP明朝E" panose="02020900000000000000" pitchFamily="18" charset="-128"/>
                <a:ea typeface="HGP明朝E" panose="02020900000000000000" pitchFamily="18" charset="-128"/>
                <a:cs typeface="Times New Roman" panose="02020603050405020304" pitchFamily="18" charset="0"/>
              </a:rPr>
              <a:t>年</a:t>
            </a:r>
            <a:r>
              <a:rPr lang="en-US" altLang="ja-JP" sz="3200" dirty="0">
                <a:latin typeface="HGP明朝E" panose="02020900000000000000" pitchFamily="18" charset="-128"/>
                <a:ea typeface="HGP明朝E" panose="02020900000000000000" pitchFamily="18" charset="-128"/>
                <a:cs typeface="Times New Roman" panose="02020603050405020304" pitchFamily="18" charset="0"/>
              </a:rPr>
              <a:t>9</a:t>
            </a:r>
            <a:r>
              <a:rPr lang="ja-JP" altLang="ja-JP" sz="3200" dirty="0">
                <a:latin typeface="HGP明朝E" panose="02020900000000000000" pitchFamily="18" charset="-128"/>
                <a:ea typeface="HGP明朝E" panose="02020900000000000000" pitchFamily="18" charset="-128"/>
                <a:cs typeface="Times New Roman" panose="02020603050405020304" pitchFamily="18" charset="0"/>
              </a:rPr>
              <a:t>月の南北軍事分野合意に従って非武装地帯から</a:t>
            </a:r>
            <a:endParaRPr lang="en-US" altLang="ja-JP" sz="3200" dirty="0">
              <a:latin typeface="HGP明朝E" panose="02020900000000000000" pitchFamily="18" charset="-128"/>
              <a:ea typeface="HGP明朝E" panose="02020900000000000000" pitchFamily="18" charset="-128"/>
              <a:cs typeface="Times New Roman" panose="02020603050405020304" pitchFamily="18" charset="0"/>
            </a:endParaRPr>
          </a:p>
          <a:p>
            <a:pPr marL="0" indent="0">
              <a:buFont typeface="Arial" panose="020B0604020202020204" pitchFamily="34" charset="0"/>
              <a:buNone/>
            </a:pPr>
            <a:r>
              <a:rPr lang="en-US" altLang="ja-JP" sz="3200" dirty="0">
                <a:latin typeface="HGP明朝E" panose="02020900000000000000" pitchFamily="18" charset="-128"/>
                <a:ea typeface="HGP明朝E" panose="02020900000000000000" pitchFamily="18" charset="-128"/>
                <a:cs typeface="Times New Roman" panose="02020603050405020304" pitchFamily="18" charset="0"/>
              </a:rPr>
              <a:t>   </a:t>
            </a:r>
            <a:r>
              <a:rPr lang="ja-JP" altLang="ja-JP" sz="3200" dirty="0">
                <a:latin typeface="HGP明朝E" panose="02020900000000000000" pitchFamily="18" charset="-128"/>
                <a:ea typeface="HGP明朝E" panose="02020900000000000000" pitchFamily="18" charset="-128"/>
                <a:cs typeface="Times New Roman" panose="02020603050405020304" pitchFamily="18" charset="0"/>
              </a:rPr>
              <a:t>撤収した軍の監視所を再設置</a:t>
            </a:r>
            <a:endParaRPr lang="en-US" altLang="ja-JP" sz="3200" dirty="0">
              <a:latin typeface="HGP明朝E" panose="02020900000000000000" pitchFamily="18" charset="-128"/>
              <a:ea typeface="HGP明朝E" panose="02020900000000000000" pitchFamily="18" charset="-128"/>
              <a:cs typeface="Times New Roman" panose="02020603050405020304" pitchFamily="18" charset="0"/>
            </a:endParaRPr>
          </a:p>
          <a:p>
            <a:pPr marL="0" indent="0">
              <a:buFont typeface="Arial" panose="020B0604020202020204" pitchFamily="34" charset="0"/>
              <a:buNone/>
            </a:pPr>
            <a:r>
              <a:rPr lang="ja-JP" altLang="ja-JP" sz="3200" dirty="0">
                <a:latin typeface="HGP明朝E" panose="02020900000000000000" pitchFamily="18" charset="-128"/>
                <a:ea typeface="HGP明朝E" panose="02020900000000000000" pitchFamily="18" charset="-128"/>
                <a:cs typeface="Times New Roman" panose="02020603050405020304" pitchFamily="18" charset="0"/>
              </a:rPr>
              <a:t>③西南海（黄海）上を含むすべての前線に配置された砲兵</a:t>
            </a:r>
            <a:endParaRPr lang="en-US" altLang="ja-JP" sz="3200" dirty="0">
              <a:latin typeface="HGP明朝E" panose="02020900000000000000" pitchFamily="18" charset="-128"/>
              <a:ea typeface="HGP明朝E" panose="02020900000000000000" pitchFamily="18" charset="-128"/>
              <a:cs typeface="Times New Roman" panose="02020603050405020304" pitchFamily="18" charset="0"/>
            </a:endParaRPr>
          </a:p>
          <a:p>
            <a:pPr marL="0" indent="0">
              <a:buFont typeface="Arial" panose="020B0604020202020204" pitchFamily="34" charset="0"/>
              <a:buNone/>
            </a:pPr>
            <a:r>
              <a:rPr lang="en-US" altLang="ja-JP" sz="3200" dirty="0">
                <a:latin typeface="HGP明朝E" panose="02020900000000000000" pitchFamily="18" charset="-128"/>
                <a:ea typeface="HGP明朝E" panose="02020900000000000000" pitchFamily="18" charset="-128"/>
                <a:cs typeface="Times New Roman" panose="02020603050405020304" pitchFamily="18" charset="0"/>
              </a:rPr>
              <a:t>   </a:t>
            </a:r>
            <a:r>
              <a:rPr lang="ja-JP" altLang="ja-JP" sz="3200" dirty="0">
                <a:latin typeface="HGP明朝E" panose="02020900000000000000" pitchFamily="18" charset="-128"/>
                <a:ea typeface="HGP明朝E" panose="02020900000000000000" pitchFamily="18" charset="-128"/>
                <a:cs typeface="Times New Roman" panose="02020603050405020304" pitchFamily="18" charset="0"/>
              </a:rPr>
              <a:t>部隊の態勢を強化し、軍事訓練を再開</a:t>
            </a:r>
            <a:endParaRPr lang="en-US" altLang="ja-JP" sz="3200" dirty="0">
              <a:latin typeface="HGP明朝E" panose="02020900000000000000" pitchFamily="18" charset="-128"/>
              <a:ea typeface="HGP明朝E" panose="02020900000000000000" pitchFamily="18" charset="-128"/>
              <a:cs typeface="Times New Roman" panose="02020603050405020304" pitchFamily="18" charset="0"/>
            </a:endParaRPr>
          </a:p>
          <a:p>
            <a:pPr marL="0" indent="0">
              <a:buFont typeface="Arial" panose="020B0604020202020204" pitchFamily="34" charset="0"/>
              <a:buNone/>
            </a:pPr>
            <a:r>
              <a:rPr lang="ja-JP" altLang="ja-JP" sz="3200" dirty="0">
                <a:latin typeface="HGP明朝E" panose="02020900000000000000" pitchFamily="18" charset="-128"/>
                <a:ea typeface="HGP明朝E" panose="02020900000000000000" pitchFamily="18" charset="-128"/>
                <a:cs typeface="Times New Roman" panose="02020603050405020304" pitchFamily="18" charset="0"/>
              </a:rPr>
              <a:t>④韓国にビラを散布するために前線の地域を開放</a:t>
            </a:r>
            <a:br>
              <a:rPr lang="en-US" altLang="ja-JP" sz="3200" dirty="0">
                <a:latin typeface="HGP明朝E" panose="02020900000000000000" pitchFamily="18" charset="-128"/>
                <a:ea typeface="HGP明朝E" panose="02020900000000000000" pitchFamily="18" charset="-128"/>
                <a:cs typeface="Times New Roman" panose="02020603050405020304" pitchFamily="18" charset="0"/>
              </a:rPr>
            </a:br>
            <a:endParaRPr lang="en-US" altLang="ja-JP" sz="3200" dirty="0">
              <a:latin typeface="HGP明朝E" panose="02020900000000000000" pitchFamily="18" charset="-128"/>
              <a:ea typeface="HGP明朝E" panose="02020900000000000000" pitchFamily="18" charset="-128"/>
              <a:cs typeface="Times New Roman" panose="02020603050405020304" pitchFamily="18" charset="0"/>
            </a:endParaRPr>
          </a:p>
          <a:p>
            <a:pPr marL="0" indent="0">
              <a:buNone/>
            </a:pPr>
            <a:r>
              <a:rPr lang="en-US" altLang="ja-JP" sz="3200" dirty="0">
                <a:solidFill>
                  <a:srgbClr val="FF0000"/>
                </a:solidFill>
                <a:latin typeface="HGP明朝E" panose="02020900000000000000" pitchFamily="18" charset="-128"/>
                <a:ea typeface="HGP明朝E" panose="02020900000000000000" pitchFamily="18" charset="-128"/>
                <a:cs typeface="Times New Roman" panose="02020603050405020304" pitchFamily="18" charset="0"/>
              </a:rPr>
              <a:t>※</a:t>
            </a:r>
            <a:r>
              <a:rPr lang="ja-JP" altLang="en-US" sz="3200" dirty="0">
                <a:solidFill>
                  <a:srgbClr val="FF0000"/>
                </a:solidFill>
                <a:latin typeface="HGP明朝E" panose="02020900000000000000" pitchFamily="18" charset="-128"/>
                <a:ea typeface="HGP明朝E" panose="02020900000000000000" pitchFamily="18" charset="-128"/>
                <a:cs typeface="Times New Roman" panose="02020603050405020304" pitchFamily="18" charset="0"/>
              </a:rPr>
              <a:t>金正恩委員長が参加した中央軍事委員会準備会で保留に</a:t>
            </a:r>
            <a:endParaRPr lang="en-US" altLang="ja-JP" sz="3200" dirty="0">
              <a:solidFill>
                <a:srgbClr val="FF0000"/>
              </a:solidFill>
              <a:latin typeface="HGP明朝E" panose="02020900000000000000" pitchFamily="18" charset="-128"/>
              <a:ea typeface="HGP明朝E" panose="02020900000000000000" pitchFamily="18" charset="-128"/>
              <a:cs typeface="Times New Roman" panose="02020603050405020304" pitchFamily="18" charset="0"/>
            </a:endParaRPr>
          </a:p>
          <a:p>
            <a:pPr marL="0" indent="0">
              <a:buNone/>
            </a:pPr>
            <a:r>
              <a:rPr lang="ja-JP" altLang="en-US" sz="3200" dirty="0">
                <a:solidFill>
                  <a:srgbClr val="FF0000"/>
                </a:solidFill>
                <a:latin typeface="HGP明朝E" panose="02020900000000000000" pitchFamily="18" charset="-128"/>
                <a:ea typeface="HGP明朝E" panose="02020900000000000000" pitchFamily="18" charset="-128"/>
                <a:cs typeface="Times New Roman" panose="02020603050405020304" pitchFamily="18" charset="0"/>
              </a:rPr>
              <a:t>　（</a:t>
            </a:r>
            <a:r>
              <a:rPr lang="en-US" altLang="ja-JP" sz="3200" dirty="0">
                <a:solidFill>
                  <a:srgbClr val="FF0000"/>
                </a:solidFill>
                <a:latin typeface="HGP明朝E" panose="02020900000000000000" pitchFamily="18" charset="-128"/>
                <a:ea typeface="HGP明朝E" panose="02020900000000000000" pitchFamily="18" charset="-128"/>
                <a:cs typeface="Times New Roman" panose="02020603050405020304" pitchFamily="18" charset="0"/>
              </a:rPr>
              <a:t>6</a:t>
            </a:r>
            <a:r>
              <a:rPr lang="ja-JP" altLang="en-US" sz="3200" dirty="0">
                <a:solidFill>
                  <a:srgbClr val="FF0000"/>
                </a:solidFill>
                <a:latin typeface="HGP明朝E" panose="02020900000000000000" pitchFamily="18" charset="-128"/>
                <a:ea typeface="HGP明朝E" panose="02020900000000000000" pitchFamily="18" charset="-128"/>
                <a:cs typeface="Times New Roman" panose="02020603050405020304" pitchFamily="18" charset="0"/>
              </a:rPr>
              <a:t>月</a:t>
            </a:r>
            <a:r>
              <a:rPr lang="en-US" altLang="ja-JP" sz="3200" dirty="0">
                <a:solidFill>
                  <a:srgbClr val="FF0000"/>
                </a:solidFill>
                <a:latin typeface="HGP明朝E" panose="02020900000000000000" pitchFamily="18" charset="-128"/>
                <a:ea typeface="HGP明朝E" panose="02020900000000000000" pitchFamily="18" charset="-128"/>
                <a:cs typeface="Times New Roman" panose="02020603050405020304" pitchFamily="18" charset="0"/>
              </a:rPr>
              <a:t>23</a:t>
            </a:r>
            <a:r>
              <a:rPr lang="ja-JP" altLang="en-US" sz="3200" dirty="0">
                <a:solidFill>
                  <a:srgbClr val="FF0000"/>
                </a:solidFill>
                <a:latin typeface="HGP明朝E" panose="02020900000000000000" pitchFamily="18" charset="-128"/>
                <a:ea typeface="HGP明朝E" panose="02020900000000000000" pitchFamily="18" charset="-128"/>
                <a:cs typeface="Times New Roman" panose="02020603050405020304" pitchFamily="18" charset="0"/>
              </a:rPr>
              <a:t>日）</a:t>
            </a:r>
            <a:endParaRPr lang="en-US" altLang="ja-JP" sz="3200" dirty="0">
              <a:solidFill>
                <a:srgbClr val="FF0000"/>
              </a:solidFill>
              <a:latin typeface="HGP明朝E" panose="02020900000000000000" pitchFamily="18" charset="-128"/>
              <a:ea typeface="HGP明朝E" panose="02020900000000000000" pitchFamily="18" charset="-128"/>
              <a:cs typeface="Times New Roman" panose="02020603050405020304" pitchFamily="18" charset="0"/>
            </a:endParaRPr>
          </a:p>
          <a:p>
            <a:pPr marL="0" indent="0">
              <a:buFont typeface="Arial" panose="020B0604020202020204" pitchFamily="34" charset="0"/>
              <a:buNone/>
            </a:pPr>
            <a:endParaRPr lang="en-US" altLang="ja-JP" sz="3200" dirty="0">
              <a:latin typeface="HGP明朝E" panose="02020900000000000000" pitchFamily="18" charset="-128"/>
              <a:ea typeface="HGP明朝E" panose="02020900000000000000" pitchFamily="18" charset="-128"/>
              <a:cs typeface="Times New Roman" panose="02020603050405020304" pitchFamily="18" charset="0"/>
            </a:endParaRPr>
          </a:p>
        </p:txBody>
      </p:sp>
    </p:spTree>
    <p:extLst>
      <p:ext uri="{BB962C8B-B14F-4D97-AF65-F5344CB8AC3E}">
        <p14:creationId xmlns:p14="http://schemas.microsoft.com/office/powerpoint/2010/main" val="189447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EF7E90-E7CB-4CAA-A973-AF4FB1E1F905}"/>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韓国の対応</a:t>
            </a:r>
          </a:p>
        </p:txBody>
      </p:sp>
      <p:sp>
        <p:nvSpPr>
          <p:cNvPr id="3" name="コンテンツ プレースホルダー 2">
            <a:extLst>
              <a:ext uri="{FF2B5EF4-FFF2-40B4-BE49-F238E27FC236}">
                <a16:creationId xmlns:a16="http://schemas.microsoft.com/office/drawing/2014/main" id="{13B64876-5884-466D-817E-6B0FE178CB89}"/>
              </a:ext>
            </a:extLst>
          </p:cNvPr>
          <p:cNvSpPr>
            <a:spLocks noGrp="1"/>
          </p:cNvSpPr>
          <p:nvPr>
            <p:ph sz="half" idx="1"/>
          </p:nvPr>
        </p:nvSpPr>
        <p:spPr/>
        <p:txBody>
          <a:bodyPr>
            <a:normAutofit fontScale="92500" lnSpcReduction="10000"/>
          </a:bodyPr>
          <a:lstStyle/>
          <a:p>
            <a:pPr marL="0" indent="0">
              <a:buNone/>
            </a:pPr>
            <a:r>
              <a:rPr kumimoji="1" lang="ja-JP" altLang="en-US" dirty="0">
                <a:latin typeface="HGP明朝E" panose="02020900000000000000" pitchFamily="18" charset="-128"/>
                <a:ea typeface="HGP明朝E" panose="02020900000000000000" pitchFamily="18" charset="-128"/>
              </a:rPr>
              <a:t>大統領府　北に警告</a:t>
            </a:r>
            <a:endParaRPr kumimoji="1" lang="en-US" altLang="ja-JP" dirty="0">
              <a:latin typeface="HGP明朝E" panose="02020900000000000000" pitchFamily="18" charset="-128"/>
              <a:ea typeface="HGP明朝E" panose="02020900000000000000" pitchFamily="18" charset="-128"/>
            </a:endParaRPr>
          </a:p>
          <a:p>
            <a:r>
              <a:rPr lang="en-US" altLang="ja-JP" dirty="0">
                <a:latin typeface="HGP明朝E" panose="02020900000000000000" pitchFamily="18" charset="-128"/>
                <a:ea typeface="HGP明朝E" panose="02020900000000000000" pitchFamily="18" charset="-128"/>
              </a:rPr>
              <a:t>6</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16</a:t>
            </a:r>
            <a:r>
              <a:rPr lang="ja-JP" altLang="en-US" dirty="0">
                <a:latin typeface="HGP明朝E" panose="02020900000000000000" pitchFamily="18" charset="-128"/>
                <a:ea typeface="HGP明朝E" panose="02020900000000000000" pitchFamily="18" charset="-128"/>
              </a:rPr>
              <a:t>日⇒国家安全保障会議（</a:t>
            </a:r>
            <a:r>
              <a:rPr lang="en-US" altLang="ja-JP" dirty="0">
                <a:latin typeface="HGP明朝E" panose="02020900000000000000" pitchFamily="18" charset="-128"/>
                <a:ea typeface="HGP明朝E" panose="02020900000000000000" pitchFamily="18" charset="-128"/>
              </a:rPr>
              <a:t>NSC</a:t>
            </a:r>
            <a:r>
              <a:rPr lang="ja-JP" altLang="en-US" dirty="0">
                <a:latin typeface="HGP明朝E" panose="02020900000000000000" pitchFamily="18" charset="-128"/>
                <a:ea typeface="HGP明朝E" panose="02020900000000000000" pitchFamily="18" charset="-128"/>
              </a:rPr>
              <a:t>）を緊急招集</a:t>
            </a:r>
            <a:endParaRPr lang="en-US" altLang="ja-JP"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「責任は全面的に北にあり、引き続き事態を悪化させれば強力に対応する」</a:t>
            </a:r>
            <a:endParaRPr lang="en-US" altLang="ja-JP" dirty="0">
              <a:latin typeface="HGP明朝E" panose="02020900000000000000" pitchFamily="18" charset="-128"/>
              <a:ea typeface="HGP明朝E" panose="02020900000000000000" pitchFamily="18" charset="-128"/>
            </a:endParaRPr>
          </a:p>
          <a:p>
            <a:endParaRPr lang="en-US" altLang="ja-JP"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統一相交代（</a:t>
            </a:r>
            <a:r>
              <a:rPr lang="ja-JP" altLang="ja-JP" sz="2800" dirty="0">
                <a:effectLst/>
                <a:latin typeface="HGP明朝E" panose="02020900000000000000" pitchFamily="18" charset="-128"/>
                <a:ea typeface="HGP明朝E" panose="02020900000000000000" pitchFamily="18" charset="-128"/>
              </a:rPr>
              <a:t>李仁栄</a:t>
            </a:r>
            <a:r>
              <a:rPr lang="ja-JP" altLang="en-US" sz="2800" dirty="0">
                <a:effectLst/>
                <a:latin typeface="HGP明朝E" panose="02020900000000000000" pitchFamily="18" charset="-128"/>
                <a:ea typeface="HGP明朝E" panose="02020900000000000000" pitchFamily="18" charset="-128"/>
              </a:rPr>
              <a:t>氏）</a:t>
            </a:r>
            <a:endParaRPr lang="en-US" altLang="ja-JP"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国家安全保障室長交代（徐薫氏）</a:t>
            </a:r>
            <a:endParaRPr lang="en-US" altLang="ja-JP"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国家情報院長交代（朴智元氏）</a:t>
            </a:r>
            <a:endParaRPr lang="en-US" altLang="ja-JP" dirty="0">
              <a:latin typeface="HGP明朝E" panose="02020900000000000000" pitchFamily="18" charset="-128"/>
              <a:ea typeface="HGP明朝E" panose="02020900000000000000" pitchFamily="18" charset="-128"/>
            </a:endParaRPr>
          </a:p>
        </p:txBody>
      </p:sp>
      <p:pic>
        <p:nvPicPr>
          <p:cNvPr id="1026" name="Picture 2" descr="ソース画像を表示">
            <a:extLst>
              <a:ext uri="{FF2B5EF4-FFF2-40B4-BE49-F238E27FC236}">
                <a16:creationId xmlns:a16="http://schemas.microsoft.com/office/drawing/2014/main" id="{BFE51A8C-1BC3-40EC-A935-530F7C95E6E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2" y="1278520"/>
            <a:ext cx="5710046" cy="250100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04A89006-9BF7-4345-83B1-3FE2D3484809}"/>
              </a:ext>
            </a:extLst>
          </p:cNvPr>
          <p:cNvSpPr txBox="1"/>
          <p:nvPr/>
        </p:nvSpPr>
        <p:spPr>
          <a:xfrm>
            <a:off x="6172202" y="3948854"/>
            <a:ext cx="5886215" cy="646331"/>
          </a:xfrm>
          <a:prstGeom prst="rect">
            <a:avLst/>
          </a:prstGeom>
          <a:noFill/>
        </p:spPr>
        <p:txBody>
          <a:bodyPr wrap="square" rtlCol="0">
            <a:spAutoFit/>
          </a:bodyPr>
          <a:lstStyle/>
          <a:p>
            <a:r>
              <a:rPr kumimoji="1" lang="ja-JP" altLang="en-US" dirty="0">
                <a:latin typeface="HGP明朝E" panose="02020900000000000000" pitchFamily="18" charset="-128"/>
                <a:ea typeface="HGP明朝E" panose="02020900000000000000" pitchFamily="18" charset="-128"/>
              </a:rPr>
              <a:t>　　朴智元氏　　　　　　　　徐薫氏　　　　　　　　李仁栄氏</a:t>
            </a:r>
            <a:endParaRPr kumimoji="1" lang="en-US" altLang="ja-JP" dirty="0">
              <a:latin typeface="HGP明朝E" panose="02020900000000000000" pitchFamily="18" charset="-128"/>
              <a:ea typeface="HGP明朝E" panose="02020900000000000000" pitchFamily="18" charset="-128"/>
            </a:endParaRPr>
          </a:p>
          <a:p>
            <a:r>
              <a:rPr lang="ja-JP" altLang="en-US" dirty="0"/>
              <a:t>（ パク・チウォン　　ソ・フン　　　イ・イニョン）</a:t>
            </a:r>
            <a:endParaRPr kumimoji="1" lang="en-US" altLang="ja-JP"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618577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AAE407-4690-4419-A8E2-2F95AE490311}"/>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北、「怒り」は文政権の「仲介」</a:t>
            </a:r>
          </a:p>
        </p:txBody>
      </p:sp>
      <p:sp>
        <p:nvSpPr>
          <p:cNvPr id="3" name="コンテンツ プレースホルダー 2">
            <a:extLst>
              <a:ext uri="{FF2B5EF4-FFF2-40B4-BE49-F238E27FC236}">
                <a16:creationId xmlns:a16="http://schemas.microsoft.com/office/drawing/2014/main" id="{8C70B8AB-C1BB-4A78-9AAC-B62A3F436801}"/>
              </a:ext>
            </a:extLst>
          </p:cNvPr>
          <p:cNvSpPr>
            <a:spLocks noGrp="1"/>
          </p:cNvSpPr>
          <p:nvPr>
            <p:ph idx="1"/>
          </p:nvPr>
        </p:nvSpPr>
        <p:spPr/>
        <p:txBody>
          <a:bodyPr>
            <a:normAutofit/>
          </a:bodyPr>
          <a:lstStyle/>
          <a:p>
            <a:pPr marL="0" indent="0" algn="just">
              <a:buNone/>
            </a:pPr>
            <a:r>
              <a:rPr lang="ja-JP" altLang="ja-JP" kern="100" dirty="0">
                <a:effectLst/>
                <a:latin typeface="HGP明朝E" panose="02020900000000000000" pitchFamily="18" charset="-128"/>
                <a:ea typeface="HGP明朝E" panose="02020900000000000000" pitchFamily="18" charset="-128"/>
                <a:cs typeface="Times New Roman" panose="02020603050405020304" pitchFamily="18" charset="0"/>
              </a:rPr>
              <a:t>朝鮮中央通信は１月１１日</a:t>
            </a:r>
            <a:endParaRPr lang="en-US" altLang="ja-JP"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algn="just"/>
            <a:r>
              <a:rPr lang="ja-JP" altLang="ja-JP" kern="100" dirty="0">
                <a:effectLst/>
                <a:latin typeface="HGP明朝E" panose="02020900000000000000" pitchFamily="18" charset="-128"/>
                <a:ea typeface="HGP明朝E" panose="02020900000000000000" pitchFamily="18" charset="-128"/>
                <a:cs typeface="Times New Roman" panose="02020603050405020304" pitchFamily="18" charset="0"/>
              </a:rPr>
              <a:t>外務省の金桂官顧問の談話を公表</a:t>
            </a:r>
            <a:endParaRPr lang="en-US" altLang="ja-JP"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algn="just"/>
            <a:endParaRPr lang="en-US" altLang="ja-JP" kern="100" dirty="0">
              <a:latin typeface="HGP明朝E" panose="02020900000000000000" pitchFamily="18" charset="-128"/>
              <a:ea typeface="HGP明朝E" panose="02020900000000000000" pitchFamily="18" charset="-128"/>
              <a:cs typeface="Times New Roman" panose="02020603050405020304" pitchFamily="18" charset="0"/>
            </a:endParaRPr>
          </a:p>
          <a:p>
            <a:pPr algn="just"/>
            <a:endParaRPr lang="en-US" altLang="ja-JP"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marL="0" indent="0" algn="just">
              <a:buNone/>
            </a:pPr>
            <a:r>
              <a:rPr lang="ja-JP" altLang="en-US" kern="100" dirty="0">
                <a:solidFill>
                  <a:srgbClr val="FF0000"/>
                </a:solidFill>
                <a:effectLst/>
                <a:latin typeface="HGP明朝E" panose="02020900000000000000" pitchFamily="18" charset="-128"/>
                <a:ea typeface="HGP明朝E" panose="02020900000000000000" pitchFamily="18" charset="-128"/>
                <a:cs typeface="Times New Roman" panose="02020603050405020304" pitchFamily="18" charset="0"/>
              </a:rPr>
              <a:t>＜</a:t>
            </a:r>
            <a:r>
              <a:rPr lang="ja-JP" altLang="ja-JP" kern="100" dirty="0">
                <a:solidFill>
                  <a:srgbClr val="FF0000"/>
                </a:solidFill>
                <a:effectLst/>
                <a:latin typeface="HGP明朝E" panose="02020900000000000000" pitchFamily="18" charset="-128"/>
                <a:ea typeface="HGP明朝E" panose="02020900000000000000" pitchFamily="18" charset="-128"/>
                <a:cs typeface="Times New Roman" panose="02020603050405020304" pitchFamily="18" charset="0"/>
              </a:rPr>
              <a:t>韓国に対しての談話</a:t>
            </a:r>
            <a:r>
              <a:rPr lang="ja-JP" altLang="en-US" kern="100" dirty="0">
                <a:solidFill>
                  <a:srgbClr val="FF0000"/>
                </a:solidFill>
                <a:effectLst/>
                <a:latin typeface="HGP明朝E" panose="02020900000000000000" pitchFamily="18" charset="-128"/>
                <a:ea typeface="HGP明朝E" panose="02020900000000000000" pitchFamily="18" charset="-128"/>
                <a:cs typeface="Times New Roman" panose="02020603050405020304" pitchFamily="18" charset="0"/>
              </a:rPr>
              <a:t>＞</a:t>
            </a:r>
            <a:endParaRPr lang="en-US" altLang="ja-JP" kern="100" dirty="0">
              <a:solidFill>
                <a:srgbClr val="FF0000"/>
              </a:solidFill>
              <a:effectLst/>
              <a:latin typeface="HGP明朝E" panose="02020900000000000000" pitchFamily="18" charset="-128"/>
              <a:ea typeface="HGP明朝E" panose="02020900000000000000" pitchFamily="18" charset="-128"/>
              <a:cs typeface="Times New Roman" panose="02020603050405020304" pitchFamily="18" charset="0"/>
            </a:endParaRPr>
          </a:p>
          <a:p>
            <a:pPr marL="0" indent="0" algn="just">
              <a:spcAft>
                <a:spcPts val="0"/>
              </a:spcAft>
              <a:buNone/>
            </a:pPr>
            <a:r>
              <a:rPr lang="ja-JP" altLang="ja-JP" kern="100" dirty="0">
                <a:solidFill>
                  <a:srgbClr val="FF0000"/>
                </a:solidFill>
                <a:effectLst/>
                <a:latin typeface="HGP明朝E" panose="02020900000000000000" pitchFamily="18" charset="-128"/>
                <a:ea typeface="HGP明朝E" panose="02020900000000000000" pitchFamily="18" charset="-128"/>
                <a:cs typeface="Times New Roman" panose="02020603050405020304" pitchFamily="18" charset="0"/>
              </a:rPr>
              <a:t>「（韓国が）『仲裁者』の役割を果たそうという未練がまだあるようだ」として、正恩氏とトランプ氏の間に入り込むのは「差し出がましい」と述べている。</a:t>
            </a:r>
          </a:p>
          <a:p>
            <a:endParaRPr kumimoji="1" lang="ja-JP" altLang="en-US" sz="4000" dirty="0">
              <a:latin typeface="HGP明朝E" panose="02020900000000000000" pitchFamily="18" charset="-128"/>
              <a:ea typeface="HGP明朝E" panose="02020900000000000000" pitchFamily="18" charset="-128"/>
            </a:endParaRPr>
          </a:p>
        </p:txBody>
      </p:sp>
      <p:pic>
        <p:nvPicPr>
          <p:cNvPr id="4" name="図 3">
            <a:extLst>
              <a:ext uri="{FF2B5EF4-FFF2-40B4-BE49-F238E27FC236}">
                <a16:creationId xmlns:a16="http://schemas.microsoft.com/office/drawing/2014/main" id="{55BE63F9-F638-445A-B4F8-6552DE1BBF27}"/>
              </a:ext>
            </a:extLst>
          </p:cNvPr>
          <p:cNvPicPr>
            <a:picLocks noChangeAspect="1"/>
          </p:cNvPicPr>
          <p:nvPr/>
        </p:nvPicPr>
        <p:blipFill>
          <a:blip r:embed="rId2"/>
          <a:stretch>
            <a:fillRect/>
          </a:stretch>
        </p:blipFill>
        <p:spPr>
          <a:xfrm>
            <a:off x="7103720" y="1598505"/>
            <a:ext cx="4458359" cy="2507827"/>
          </a:xfrm>
          <a:prstGeom prst="rect">
            <a:avLst/>
          </a:prstGeom>
        </p:spPr>
      </p:pic>
    </p:spTree>
    <p:extLst>
      <p:ext uri="{BB962C8B-B14F-4D97-AF65-F5344CB8AC3E}">
        <p14:creationId xmlns:p14="http://schemas.microsoft.com/office/powerpoint/2010/main" val="1891006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9D00D7-D633-42E2-9E57-A5BE56D45037}"/>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韓国への不満の高まり</a:t>
            </a:r>
          </a:p>
        </p:txBody>
      </p:sp>
      <p:pic>
        <p:nvPicPr>
          <p:cNvPr id="3074" name="Picture 2" descr="ワッタカッタ！さんのBLOG 〈第2回 米朝首脳会談/終了〉 金正恩の英語 ...">
            <a:extLst>
              <a:ext uri="{FF2B5EF4-FFF2-40B4-BE49-F238E27FC236}">
                <a16:creationId xmlns:a16="http://schemas.microsoft.com/office/drawing/2014/main" id="{E3088266-76F6-4AA2-B20B-0ABA79E6CAA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95723" y="2473173"/>
            <a:ext cx="5181600" cy="2928730"/>
          </a:xfrm>
          <a:prstGeom prst="rect">
            <a:avLst/>
          </a:prstGeom>
          <a:noFill/>
          <a:extLst>
            <a:ext uri="{909E8E84-426E-40DD-AFC4-6F175D3DCCD1}">
              <a14:hiddenFill xmlns:a14="http://schemas.microsoft.com/office/drawing/2010/main">
                <a:solidFill>
                  <a:srgbClr val="FFFFFF"/>
                </a:solidFill>
              </a14:hiddenFill>
            </a:ext>
          </a:extLst>
        </p:spPr>
      </p:pic>
      <p:sp>
        <p:nvSpPr>
          <p:cNvPr id="7" name="コンテンツ プレースホルダー 3">
            <a:extLst>
              <a:ext uri="{FF2B5EF4-FFF2-40B4-BE49-F238E27FC236}">
                <a16:creationId xmlns:a16="http://schemas.microsoft.com/office/drawing/2014/main" id="{1EF45A63-C07F-4C84-BD74-5BBD7EF4095A}"/>
              </a:ext>
            </a:extLst>
          </p:cNvPr>
          <p:cNvSpPr>
            <a:spLocks noGrp="1"/>
          </p:cNvSpPr>
          <p:nvPr>
            <p:ph sz="half" idx="1"/>
          </p:nvPr>
        </p:nvSpPr>
        <p:spPr>
          <a:xfrm>
            <a:off x="838199" y="1825625"/>
            <a:ext cx="5406483" cy="4351338"/>
          </a:xfrm>
        </p:spPr>
        <p:txBody>
          <a:bodyPr>
            <a:normAutofit/>
          </a:bodyPr>
          <a:lstStyle/>
          <a:p>
            <a:pPr algn="just">
              <a:spcAft>
                <a:spcPts val="0"/>
              </a:spcAft>
            </a:pPr>
            <a:r>
              <a:rPr lang="ja-JP" altLang="ja-JP" kern="100" dirty="0">
                <a:effectLst/>
                <a:latin typeface="HGP明朝E" panose="02020900000000000000" pitchFamily="18" charset="-128"/>
                <a:ea typeface="HGP明朝E" panose="02020900000000000000" pitchFamily="18" charset="-128"/>
                <a:cs typeface="Times New Roman" panose="02020603050405020304" pitchFamily="18" charset="0"/>
              </a:rPr>
              <a:t>北朝鮮の韓国への不満の高まりは、昨年</a:t>
            </a:r>
            <a:r>
              <a:rPr lang="en-US" altLang="ja-JP" kern="100" dirty="0">
                <a:effectLst/>
                <a:latin typeface="HGP明朝E" panose="02020900000000000000" pitchFamily="18" charset="-128"/>
                <a:ea typeface="HGP明朝E" panose="02020900000000000000" pitchFamily="18" charset="-128"/>
                <a:cs typeface="Times New Roman" panose="02020603050405020304" pitchFamily="18" charset="0"/>
              </a:rPr>
              <a:t>2</a:t>
            </a:r>
            <a:r>
              <a:rPr lang="ja-JP" altLang="ja-JP" kern="100" dirty="0">
                <a:effectLst/>
                <a:latin typeface="HGP明朝E" panose="02020900000000000000" pitchFamily="18" charset="-128"/>
                <a:ea typeface="HGP明朝E" panose="02020900000000000000" pitchFamily="18" charset="-128"/>
                <a:cs typeface="Times New Roman" panose="02020603050405020304" pitchFamily="18" charset="0"/>
              </a:rPr>
              <a:t>月のベトナム・ハノイでの米朝首脳会談が決裂して以降。</a:t>
            </a:r>
            <a:endParaRPr lang="en-US" altLang="ja-JP"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algn="just">
              <a:spcAft>
                <a:spcPts val="0"/>
              </a:spcAft>
            </a:pPr>
            <a:r>
              <a:rPr lang="ja-JP" altLang="ja-JP" kern="100" dirty="0">
                <a:effectLst/>
                <a:latin typeface="HGP明朝E" panose="02020900000000000000" pitchFamily="18" charset="-128"/>
                <a:ea typeface="HGP明朝E" panose="02020900000000000000" pitchFamily="18" charset="-128"/>
                <a:cs typeface="Times New Roman" panose="02020603050405020304" pitchFamily="18" charset="0"/>
              </a:rPr>
              <a:t>正恩氏</a:t>
            </a:r>
            <a:endParaRPr lang="en-US" altLang="ja-JP"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marL="0" indent="0" algn="just">
              <a:spcAft>
                <a:spcPts val="0"/>
              </a:spcAft>
              <a:buNone/>
            </a:pPr>
            <a:r>
              <a:rPr lang="en-US" altLang="ja-JP" kern="100" dirty="0">
                <a:effectLst/>
                <a:latin typeface="HGP明朝E" panose="02020900000000000000" pitchFamily="18" charset="-128"/>
                <a:ea typeface="HGP明朝E" panose="02020900000000000000" pitchFamily="18" charset="-128"/>
                <a:cs typeface="Times New Roman" panose="02020603050405020304" pitchFamily="18" charset="0"/>
              </a:rPr>
              <a:t>  </a:t>
            </a:r>
            <a:r>
              <a:rPr lang="ja-JP" altLang="ja-JP" kern="100" dirty="0">
                <a:effectLst/>
                <a:latin typeface="HGP明朝E" panose="02020900000000000000" pitchFamily="18" charset="-128"/>
                <a:ea typeface="HGP明朝E" panose="02020900000000000000" pitchFamily="18" charset="-128"/>
                <a:cs typeface="Times New Roman" panose="02020603050405020304" pitchFamily="18" charset="0"/>
              </a:rPr>
              <a:t>トランプ米大統領に</a:t>
            </a:r>
            <a:r>
              <a:rPr lang="ja-JP" altLang="en-US" kern="100" dirty="0">
                <a:effectLst/>
                <a:latin typeface="HGP明朝E" panose="02020900000000000000" pitchFamily="18" charset="-128"/>
                <a:ea typeface="HGP明朝E" panose="02020900000000000000" pitchFamily="18" charset="-128"/>
                <a:cs typeface="Times New Roman" panose="02020603050405020304" pitchFamily="18" charset="0"/>
              </a:rPr>
              <a:t>「</a:t>
            </a:r>
            <a:r>
              <a:rPr lang="ja-JP" altLang="ja-JP" kern="100" dirty="0">
                <a:effectLst/>
                <a:latin typeface="HGP明朝E" panose="02020900000000000000" pitchFamily="18" charset="-128"/>
                <a:ea typeface="HGP明朝E" panose="02020900000000000000" pitchFamily="18" charset="-128"/>
                <a:cs typeface="Times New Roman" panose="02020603050405020304" pitchFamily="18" charset="0"/>
              </a:rPr>
              <a:t>寧辺の核施</a:t>
            </a:r>
            <a:endParaRPr lang="en-US" altLang="ja-JP"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marL="0" indent="0" algn="just">
              <a:spcAft>
                <a:spcPts val="0"/>
              </a:spcAft>
              <a:buNone/>
            </a:pPr>
            <a:r>
              <a:rPr lang="en-US" altLang="ja-JP" kern="100" dirty="0">
                <a:latin typeface="HGP明朝E" panose="02020900000000000000" pitchFamily="18" charset="-128"/>
                <a:ea typeface="HGP明朝E" panose="02020900000000000000" pitchFamily="18" charset="-128"/>
                <a:cs typeface="Times New Roman" panose="02020603050405020304" pitchFamily="18" charset="0"/>
              </a:rPr>
              <a:t>  </a:t>
            </a:r>
            <a:r>
              <a:rPr lang="ja-JP" altLang="ja-JP" kern="100" dirty="0">
                <a:effectLst/>
                <a:latin typeface="HGP明朝E" panose="02020900000000000000" pitchFamily="18" charset="-128"/>
                <a:ea typeface="HGP明朝E" panose="02020900000000000000" pitchFamily="18" charset="-128"/>
                <a:cs typeface="Times New Roman" panose="02020603050405020304" pitchFamily="18" charset="0"/>
              </a:rPr>
              <a:t>設の完全な廃棄</a:t>
            </a:r>
            <a:r>
              <a:rPr lang="ja-JP" altLang="en-US" kern="100" dirty="0">
                <a:effectLst/>
                <a:latin typeface="HGP明朝E" panose="02020900000000000000" pitchFamily="18" charset="-128"/>
                <a:ea typeface="HGP明朝E" panose="02020900000000000000" pitchFamily="18" charset="-128"/>
                <a:cs typeface="Times New Roman" panose="02020603050405020304" pitchFamily="18" charset="0"/>
              </a:rPr>
              <a:t>」</a:t>
            </a:r>
            <a:r>
              <a:rPr lang="ja-JP" altLang="ja-JP" kern="100" dirty="0">
                <a:effectLst/>
                <a:latin typeface="HGP明朝E" panose="02020900000000000000" pitchFamily="18" charset="-128"/>
                <a:ea typeface="HGP明朝E" panose="02020900000000000000" pitchFamily="18" charset="-128"/>
                <a:cs typeface="Times New Roman" panose="02020603050405020304" pitchFamily="18" charset="0"/>
              </a:rPr>
              <a:t>を提案。</a:t>
            </a:r>
            <a:endParaRPr lang="en-US" altLang="ja-JP"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marL="0" indent="0" algn="just">
              <a:spcAft>
                <a:spcPts val="0"/>
              </a:spcAft>
              <a:buNone/>
            </a:pPr>
            <a:r>
              <a:rPr lang="en-US" altLang="ja-JP" kern="100" dirty="0">
                <a:effectLst/>
                <a:latin typeface="HGP明朝E" panose="02020900000000000000" pitchFamily="18" charset="-128"/>
                <a:ea typeface="HGP明朝E" panose="02020900000000000000" pitchFamily="18" charset="-128"/>
                <a:cs typeface="Times New Roman" panose="02020603050405020304" pitchFamily="18" charset="0"/>
              </a:rPr>
              <a:t>  </a:t>
            </a:r>
            <a:r>
              <a:rPr lang="ja-JP" altLang="ja-JP" kern="100" dirty="0">
                <a:effectLst/>
                <a:latin typeface="HGP明朝E" panose="02020900000000000000" pitchFamily="18" charset="-128"/>
                <a:ea typeface="HGP明朝E" panose="02020900000000000000" pitchFamily="18" charset="-128"/>
                <a:cs typeface="Times New Roman" panose="02020603050405020304" pitchFamily="18" charset="0"/>
              </a:rPr>
              <a:t>対価に経済制裁の解除を求めた</a:t>
            </a:r>
            <a:endParaRPr lang="en-US" altLang="ja-JP"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marL="0" indent="0" algn="just">
              <a:spcAft>
                <a:spcPts val="0"/>
              </a:spcAft>
              <a:buNone/>
            </a:pPr>
            <a:r>
              <a:rPr lang="en-US" altLang="ja-JP" kern="100" dirty="0">
                <a:effectLst/>
                <a:latin typeface="HGP明朝E" panose="02020900000000000000" pitchFamily="18" charset="-128"/>
                <a:ea typeface="HGP明朝E" panose="02020900000000000000" pitchFamily="18" charset="-128"/>
                <a:cs typeface="Times New Roman" panose="02020603050405020304" pitchFamily="18" charset="0"/>
              </a:rPr>
              <a:t>  </a:t>
            </a:r>
            <a:r>
              <a:rPr lang="ja-JP" altLang="ja-JP" kern="100" dirty="0">
                <a:effectLst/>
                <a:latin typeface="HGP明朝E" panose="02020900000000000000" pitchFamily="18" charset="-128"/>
                <a:ea typeface="HGP明朝E" panose="02020900000000000000" pitchFamily="18" charset="-128"/>
                <a:cs typeface="Times New Roman" panose="02020603050405020304" pitchFamily="18" charset="0"/>
              </a:rPr>
              <a:t>が、拒まれた。</a:t>
            </a:r>
          </a:p>
          <a:p>
            <a:pPr marL="0" indent="0">
              <a:buNone/>
            </a:pPr>
            <a:endParaRPr lang="ja-JP" altLang="en-US" sz="40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013105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C69AFF9-6A98-4D16-A0E5-D12B89740C97}"/>
              </a:ext>
            </a:extLst>
          </p:cNvPr>
          <p:cNvSpPr>
            <a:spLocks noGrp="1"/>
          </p:cNvSpPr>
          <p:nvPr>
            <p:ph idx="1"/>
          </p:nvPr>
        </p:nvSpPr>
        <p:spPr>
          <a:xfrm>
            <a:off x="838200" y="724747"/>
            <a:ext cx="10515600" cy="5452216"/>
          </a:xfrm>
        </p:spPr>
        <p:txBody>
          <a:bodyPr>
            <a:normAutofit lnSpcReduction="10000"/>
          </a:bodyPr>
          <a:lstStyle/>
          <a:p>
            <a:r>
              <a:rPr lang="ja-JP" altLang="ja-JP" sz="2800" kern="100" dirty="0">
                <a:effectLst/>
                <a:latin typeface="HGP明朝E" panose="02020900000000000000" pitchFamily="18" charset="-128"/>
                <a:ea typeface="HGP明朝E" panose="02020900000000000000" pitchFamily="18" charset="-128"/>
                <a:cs typeface="Times New Roman" panose="02020603050405020304" pitchFamily="18" charset="0"/>
              </a:rPr>
              <a:t>提案は、文在寅大統領のアドバイスだったが、正恩氏は面子をつぶされた形なり、韓国を全く信用しなくなったのである。</a:t>
            </a:r>
            <a:endParaRPr lang="en-US" altLang="ja-JP" sz="28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lvl="1"/>
            <a:r>
              <a:rPr lang="ja-JP" altLang="ja-JP" kern="100" dirty="0">
                <a:effectLst/>
                <a:latin typeface="HGP明朝E" panose="02020900000000000000" pitchFamily="18" charset="-128"/>
                <a:ea typeface="HGP明朝E" panose="02020900000000000000" pitchFamily="18" charset="-128"/>
                <a:cs typeface="Times New Roman" panose="02020603050405020304" pitchFamily="18" charset="0"/>
              </a:rPr>
              <a:t>米朝会談決裂直後、南北共同連絡事務所から北朝鮮側の人員を一時撤収した。</a:t>
            </a:r>
            <a:endParaRPr lang="en-US" altLang="ja-JP" kern="100" dirty="0">
              <a:effectLst/>
              <a:latin typeface="HGP明朝E" panose="02020900000000000000" pitchFamily="18" charset="-128"/>
              <a:ea typeface="HGP明朝E" panose="02020900000000000000" pitchFamily="18" charset="-128"/>
              <a:cs typeface="Times New Roman" panose="02020603050405020304" pitchFamily="18" charset="0"/>
            </a:endParaRPr>
          </a:p>
          <a:p>
            <a:endParaRPr lang="en-US" altLang="ja-JP" sz="2800" kern="100" dirty="0">
              <a:effectLst/>
              <a:latin typeface="HGP明朝E" panose="02020900000000000000" pitchFamily="18" charset="-128"/>
              <a:ea typeface="HGP明朝E" panose="02020900000000000000" pitchFamily="18" charset="-128"/>
              <a:cs typeface="Times New Roman" panose="02020603050405020304" pitchFamily="18" charset="0"/>
            </a:endParaRPr>
          </a:p>
          <a:p>
            <a:r>
              <a:rPr lang="ja-JP" altLang="ja-JP" sz="2800" kern="100" dirty="0">
                <a:effectLst/>
                <a:latin typeface="HGP明朝E" panose="02020900000000000000" pitchFamily="18" charset="-128"/>
                <a:ea typeface="HGP明朝E" panose="02020900000000000000" pitchFamily="18" charset="-128"/>
                <a:cs typeface="Times New Roman" panose="02020603050405020304" pitchFamily="18" charset="0"/>
              </a:rPr>
              <a:t>さらに昨年６月３０日の板門店・米朝首脳「会談」（米国は正式な首脳会談とはみていない）は事実上韓国抜き</a:t>
            </a:r>
            <a:r>
              <a:rPr lang="ja-JP" altLang="en-US" sz="2800" kern="100" dirty="0">
                <a:effectLst/>
                <a:latin typeface="HGP明朝E" panose="02020900000000000000" pitchFamily="18" charset="-128"/>
                <a:ea typeface="HGP明朝E" panose="02020900000000000000" pitchFamily="18" charset="-128"/>
                <a:cs typeface="Times New Roman" panose="02020603050405020304" pitchFamily="18" charset="0"/>
              </a:rPr>
              <a:t>で</a:t>
            </a:r>
            <a:r>
              <a:rPr lang="ja-JP" altLang="ja-JP" sz="2800" kern="100" dirty="0">
                <a:effectLst/>
                <a:latin typeface="HGP明朝E" panose="02020900000000000000" pitchFamily="18" charset="-128"/>
                <a:ea typeface="HGP明朝E" panose="02020900000000000000" pitchFamily="18" charset="-128"/>
                <a:cs typeface="Times New Roman" panose="02020603050405020304" pitchFamily="18" charset="0"/>
              </a:rPr>
              <a:t>計画され実現。</a:t>
            </a:r>
            <a:endParaRPr lang="en-US" altLang="ja-JP" sz="28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marL="0" indent="0">
              <a:buNone/>
            </a:pPr>
            <a:r>
              <a:rPr lang="ja-JP" altLang="en-US" kern="100" dirty="0">
                <a:latin typeface="HGP明朝E" panose="02020900000000000000" pitchFamily="18" charset="-128"/>
                <a:ea typeface="HGP明朝E" panose="02020900000000000000" pitchFamily="18" charset="-128"/>
                <a:cs typeface="Times New Roman" panose="02020603050405020304" pitchFamily="18" charset="0"/>
              </a:rPr>
              <a:t>　</a:t>
            </a:r>
            <a:r>
              <a:rPr lang="ja-JP" altLang="ja-JP" sz="2800" kern="100" dirty="0">
                <a:effectLst/>
                <a:latin typeface="HGP明朝E" panose="02020900000000000000" pitchFamily="18" charset="-128"/>
                <a:ea typeface="HGP明朝E" panose="02020900000000000000" pitchFamily="18" charset="-128"/>
                <a:cs typeface="Times New Roman" panose="02020603050405020304" pitchFamily="18" charset="0"/>
              </a:rPr>
              <a:t>明らかに韓国への当てつけ。</a:t>
            </a:r>
            <a:endParaRPr lang="en-US" altLang="ja-JP" sz="28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marL="0" indent="0">
              <a:buNone/>
            </a:pPr>
            <a:endParaRPr lang="en-US" altLang="ja-JP" kern="100" dirty="0">
              <a:latin typeface="HGP明朝E" panose="02020900000000000000" pitchFamily="18" charset="-128"/>
              <a:ea typeface="HGP明朝E" panose="02020900000000000000" pitchFamily="18" charset="-128"/>
              <a:cs typeface="Times New Roman" panose="02020603050405020304" pitchFamily="18" charset="0"/>
            </a:endParaRPr>
          </a:p>
          <a:p>
            <a:pPr marL="0" indent="0">
              <a:buNone/>
            </a:pPr>
            <a:r>
              <a:rPr lang="ja-JP" altLang="en-US" sz="2800" kern="100" dirty="0">
                <a:effectLst/>
                <a:latin typeface="HGP明朝E" panose="02020900000000000000" pitchFamily="18" charset="-128"/>
                <a:ea typeface="HGP明朝E" panose="02020900000000000000" pitchFamily="18" charset="-128"/>
                <a:cs typeface="Times New Roman" panose="02020603050405020304" pitchFamily="18" charset="0"/>
              </a:rPr>
              <a:t>＜ボタンの掛け違い＞</a:t>
            </a:r>
            <a:endParaRPr lang="en-US" altLang="ja-JP" sz="28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marL="0" indent="0">
              <a:buNone/>
            </a:pPr>
            <a:r>
              <a:rPr lang="ja-JP" altLang="en-US" kern="100" dirty="0">
                <a:latin typeface="HGP明朝E" panose="02020900000000000000" pitchFamily="18" charset="-128"/>
                <a:ea typeface="HGP明朝E" panose="02020900000000000000" pitchFamily="18" charset="-128"/>
                <a:cs typeface="Times New Roman" panose="02020603050405020304" pitchFamily="18" charset="0"/>
              </a:rPr>
              <a:t>北朝鮮の非核化なのか</a:t>
            </a:r>
            <a:endParaRPr lang="en-US" altLang="ja-JP" kern="100" dirty="0">
              <a:latin typeface="HGP明朝E" panose="02020900000000000000" pitchFamily="18" charset="-128"/>
              <a:ea typeface="HGP明朝E" panose="02020900000000000000" pitchFamily="18" charset="-128"/>
              <a:cs typeface="Times New Roman" panose="02020603050405020304" pitchFamily="18" charset="0"/>
            </a:endParaRPr>
          </a:p>
          <a:p>
            <a:pPr marL="0" indent="0">
              <a:buNone/>
            </a:pPr>
            <a:r>
              <a:rPr lang="ja-JP" altLang="en-US" sz="2800" kern="100" dirty="0">
                <a:effectLst/>
                <a:latin typeface="HGP明朝E" panose="02020900000000000000" pitchFamily="18" charset="-128"/>
                <a:ea typeface="HGP明朝E" panose="02020900000000000000" pitchFamily="18" charset="-128"/>
                <a:cs typeface="Times New Roman" panose="02020603050405020304" pitchFamily="18" charset="0"/>
              </a:rPr>
              <a:t>朝鮮半島の非核</a:t>
            </a:r>
            <a:r>
              <a:rPr lang="ja-JP" altLang="en-US" kern="100" dirty="0">
                <a:latin typeface="HGP明朝E" panose="02020900000000000000" pitchFamily="18" charset="-128"/>
                <a:ea typeface="HGP明朝E" panose="02020900000000000000" pitchFamily="18" charset="-128"/>
                <a:cs typeface="Times New Roman" panose="02020603050405020304" pitchFamily="18" charset="0"/>
              </a:rPr>
              <a:t>化なのか</a:t>
            </a:r>
            <a:endParaRPr lang="ja-JP" altLang="ja-JP" sz="2800" kern="100" dirty="0">
              <a:effectLst/>
              <a:latin typeface="HGP明朝E" panose="02020900000000000000" pitchFamily="18" charset="-128"/>
              <a:ea typeface="HGP明朝E" panose="02020900000000000000" pitchFamily="18" charset="-128"/>
              <a:cs typeface="Times New Roman" panose="02020603050405020304" pitchFamily="18" charset="0"/>
            </a:endParaRPr>
          </a:p>
          <a:p>
            <a:endParaRPr kumimoji="1" lang="ja-JP" altLang="en-US" dirty="0">
              <a:latin typeface="HGP明朝E" panose="02020900000000000000" pitchFamily="18" charset="-128"/>
              <a:ea typeface="HGP明朝E" panose="02020900000000000000" pitchFamily="18" charset="-128"/>
            </a:endParaRPr>
          </a:p>
        </p:txBody>
      </p:sp>
      <p:pic>
        <p:nvPicPr>
          <p:cNvPr id="4" name="図 3">
            <a:extLst>
              <a:ext uri="{FF2B5EF4-FFF2-40B4-BE49-F238E27FC236}">
                <a16:creationId xmlns:a16="http://schemas.microsoft.com/office/drawing/2014/main" id="{39B281CA-93CA-4FAE-AEB5-D502CB81BE2D}"/>
              </a:ext>
            </a:extLst>
          </p:cNvPr>
          <p:cNvPicPr>
            <a:picLocks noChangeAspect="1"/>
          </p:cNvPicPr>
          <p:nvPr/>
        </p:nvPicPr>
        <p:blipFill>
          <a:blip r:embed="rId2"/>
          <a:stretch>
            <a:fillRect/>
          </a:stretch>
        </p:blipFill>
        <p:spPr>
          <a:xfrm>
            <a:off x="6240567" y="3779719"/>
            <a:ext cx="4583219" cy="3078281"/>
          </a:xfrm>
          <a:prstGeom prst="rect">
            <a:avLst/>
          </a:prstGeom>
        </p:spPr>
      </p:pic>
    </p:spTree>
    <p:extLst>
      <p:ext uri="{BB962C8B-B14F-4D97-AF65-F5344CB8AC3E}">
        <p14:creationId xmlns:p14="http://schemas.microsoft.com/office/powerpoint/2010/main" val="242534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05E734-1B79-4F82-8D47-D5DE9402484B}"/>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対韓国不信　コロナで増幅</a:t>
            </a:r>
            <a:endParaRPr kumimoji="1" lang="ja-JP" altLang="en-US" dirty="0">
              <a:latin typeface="HGP明朝E" panose="02020900000000000000" pitchFamily="18" charset="-128"/>
              <a:ea typeface="HGP明朝E" panose="02020900000000000000" pitchFamily="18" charset="-128"/>
            </a:endParaRPr>
          </a:p>
        </p:txBody>
      </p:sp>
      <p:sp>
        <p:nvSpPr>
          <p:cNvPr id="3" name="コンテンツ プレースホルダー 2">
            <a:extLst>
              <a:ext uri="{FF2B5EF4-FFF2-40B4-BE49-F238E27FC236}">
                <a16:creationId xmlns:a16="http://schemas.microsoft.com/office/drawing/2014/main" id="{0CBF3032-70EE-44E8-9C8B-82436A4A9D20}"/>
              </a:ext>
            </a:extLst>
          </p:cNvPr>
          <p:cNvSpPr>
            <a:spLocks noGrp="1"/>
          </p:cNvSpPr>
          <p:nvPr>
            <p:ph idx="1"/>
          </p:nvPr>
        </p:nvSpPr>
        <p:spPr/>
        <p:txBody>
          <a:bodyPr>
            <a:normAutofit/>
          </a:bodyPr>
          <a:lstStyle/>
          <a:p>
            <a:pPr indent="133350" algn="just">
              <a:spcAft>
                <a:spcPts val="0"/>
              </a:spcAft>
            </a:pPr>
            <a:r>
              <a:rPr lang="ja-JP"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北朝鮮は１月、中国で感染が拡大したことを受け、中朝国境を封鎖。</a:t>
            </a:r>
            <a:endParaRPr lang="en-US" altLang="ja-JP" sz="32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lvl="1" indent="133350" algn="just"/>
            <a:r>
              <a:rPr lang="ja-JP" altLang="ja-JP" sz="2800" kern="100" dirty="0">
                <a:effectLst/>
                <a:latin typeface="HGP明朝E" panose="02020900000000000000" pitchFamily="18" charset="-128"/>
                <a:ea typeface="HGP明朝E" panose="02020900000000000000" pitchFamily="18" charset="-128"/>
                <a:cs typeface="Times New Roman" panose="02020603050405020304" pitchFamily="18" charset="0"/>
              </a:rPr>
              <a:t>貿易の</a:t>
            </a:r>
            <a:r>
              <a:rPr lang="ja-JP" altLang="en-US" sz="2800" kern="100" dirty="0">
                <a:latin typeface="HGP明朝E" panose="02020900000000000000" pitchFamily="18" charset="-128"/>
                <a:ea typeface="HGP明朝E" panose="02020900000000000000" pitchFamily="18" charset="-128"/>
                <a:cs typeface="Times New Roman" panose="02020603050405020304" pitchFamily="18" charset="0"/>
              </a:rPr>
              <a:t>９</a:t>
            </a:r>
            <a:r>
              <a:rPr lang="ja-JP" altLang="ja-JP" sz="2800" kern="100" dirty="0">
                <a:effectLst/>
                <a:latin typeface="HGP明朝E" panose="02020900000000000000" pitchFamily="18" charset="-128"/>
                <a:ea typeface="HGP明朝E" panose="02020900000000000000" pitchFamily="18" charset="-128"/>
                <a:cs typeface="Times New Roman" panose="02020603050405020304" pitchFamily="18" charset="0"/>
              </a:rPr>
              <a:t>割を依存する中国との経済活動を犠牲にしてまでとった</a:t>
            </a:r>
            <a:endParaRPr lang="en-US" altLang="ja-JP" sz="28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lvl="1" indent="0" algn="just">
              <a:buNone/>
            </a:pPr>
            <a:r>
              <a:rPr lang="ja-JP" altLang="en-US" sz="2800" kern="100" dirty="0">
                <a:latin typeface="HGP明朝E" panose="02020900000000000000" pitchFamily="18" charset="-128"/>
                <a:ea typeface="HGP明朝E" panose="02020900000000000000" pitchFamily="18" charset="-128"/>
                <a:cs typeface="Times New Roman" panose="02020603050405020304" pitchFamily="18" charset="0"/>
              </a:rPr>
              <a:t>　</a:t>
            </a:r>
            <a:r>
              <a:rPr lang="ja-JP" altLang="ja-JP" sz="2800" kern="100" dirty="0">
                <a:effectLst/>
                <a:latin typeface="HGP明朝E" panose="02020900000000000000" pitchFamily="18" charset="-128"/>
                <a:ea typeface="HGP明朝E" panose="02020900000000000000" pitchFamily="18" charset="-128"/>
                <a:cs typeface="Times New Roman" panose="02020603050405020304" pitchFamily="18" charset="0"/>
              </a:rPr>
              <a:t>防疫措置。</a:t>
            </a:r>
            <a:endParaRPr lang="en-US" altLang="ja-JP" sz="28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lvl="1" indent="0" algn="just">
              <a:buNone/>
            </a:pPr>
            <a:endParaRPr lang="en-US" altLang="ja-JP" sz="28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133350" algn="just">
              <a:spcAft>
                <a:spcPts val="0"/>
              </a:spcAft>
            </a:pPr>
            <a:r>
              <a:rPr lang="ja-JP"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このような状況下でも韓国は米国の顔色をうかがって防疫や医療などで目に見える支援に踏み出さなかった。</a:t>
            </a:r>
          </a:p>
          <a:p>
            <a:pPr marL="0" indent="0" algn="just">
              <a:spcAft>
                <a:spcPts val="0"/>
              </a:spcAft>
              <a:buNone/>
            </a:pPr>
            <a:r>
              <a:rPr lang="en-US"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 </a:t>
            </a:r>
            <a:endParaRPr lang="ja-JP" altLang="ja-JP" sz="32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marL="0" indent="0">
              <a:buNone/>
            </a:pPr>
            <a:endParaRPr kumimoji="1" lang="ja-JP" altLang="en-US" sz="44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290804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15737B-C44E-4B00-A9E2-ABAC14771FBD}"/>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今後の展開</a:t>
            </a:r>
          </a:p>
        </p:txBody>
      </p:sp>
      <p:pic>
        <p:nvPicPr>
          <p:cNvPr id="4" name="図 3">
            <a:extLst>
              <a:ext uri="{FF2B5EF4-FFF2-40B4-BE49-F238E27FC236}">
                <a16:creationId xmlns:a16="http://schemas.microsoft.com/office/drawing/2014/main" id="{79012AAC-8E4F-4898-B668-D4BCE016701B}"/>
              </a:ext>
            </a:extLst>
          </p:cNvPr>
          <p:cNvPicPr>
            <a:picLocks noChangeAspect="1"/>
          </p:cNvPicPr>
          <p:nvPr/>
        </p:nvPicPr>
        <p:blipFill>
          <a:blip r:embed="rId2"/>
          <a:stretch>
            <a:fillRect/>
          </a:stretch>
        </p:blipFill>
        <p:spPr>
          <a:xfrm>
            <a:off x="8412583" y="3772747"/>
            <a:ext cx="3291737" cy="2190708"/>
          </a:xfrm>
          <a:prstGeom prst="rect">
            <a:avLst/>
          </a:prstGeom>
        </p:spPr>
      </p:pic>
      <p:sp>
        <p:nvSpPr>
          <p:cNvPr id="7" name="コンテンツ プレースホルダー 2">
            <a:extLst>
              <a:ext uri="{FF2B5EF4-FFF2-40B4-BE49-F238E27FC236}">
                <a16:creationId xmlns:a16="http://schemas.microsoft.com/office/drawing/2014/main" id="{9C93A87F-3ED9-4CC3-9C89-A560037B46F1}"/>
              </a:ext>
            </a:extLst>
          </p:cNvPr>
          <p:cNvSpPr>
            <a:spLocks noGrp="1"/>
          </p:cNvSpPr>
          <p:nvPr>
            <p:ph idx="1"/>
          </p:nvPr>
        </p:nvSpPr>
        <p:spPr>
          <a:xfrm>
            <a:off x="690880" y="1507279"/>
            <a:ext cx="10810240" cy="4985596"/>
          </a:xfrm>
        </p:spPr>
        <p:txBody>
          <a:bodyPr>
            <a:normAutofit fontScale="92500" lnSpcReduction="20000"/>
          </a:bodyPr>
          <a:lstStyle/>
          <a:p>
            <a:pPr indent="0" algn="just">
              <a:lnSpc>
                <a:spcPct val="120000"/>
              </a:lnSpc>
              <a:spcAft>
                <a:spcPts val="0"/>
              </a:spcAft>
              <a:buNone/>
            </a:pPr>
            <a:r>
              <a:rPr lang="en-US" altLang="ja-JP" sz="3200" u="sng" kern="100" dirty="0">
                <a:effectLst/>
                <a:latin typeface="HGP明朝E" panose="02020900000000000000" pitchFamily="18" charset="-128"/>
                <a:ea typeface="HGP明朝E" panose="02020900000000000000" pitchFamily="18" charset="-128"/>
                <a:cs typeface="Times New Roman" panose="02020603050405020304" pitchFamily="18" charset="0"/>
              </a:rPr>
              <a:t>6</a:t>
            </a:r>
            <a:r>
              <a:rPr lang="ja-JP" altLang="en-US" sz="3200" u="sng" kern="100" dirty="0">
                <a:effectLst/>
                <a:latin typeface="HGP明朝E" panose="02020900000000000000" pitchFamily="18" charset="-128"/>
                <a:ea typeface="HGP明朝E" panose="02020900000000000000" pitchFamily="18" charset="-128"/>
                <a:cs typeface="Times New Roman" panose="02020603050405020304" pitchFamily="18" charset="0"/>
              </a:rPr>
              <a:t>月</a:t>
            </a:r>
            <a:r>
              <a:rPr lang="en-US" altLang="ja-JP" sz="3200" u="sng" kern="100" dirty="0">
                <a:effectLst/>
                <a:latin typeface="HGP明朝E" panose="02020900000000000000" pitchFamily="18" charset="-128"/>
                <a:ea typeface="HGP明朝E" panose="02020900000000000000" pitchFamily="18" charset="-128"/>
                <a:cs typeface="Times New Roman" panose="02020603050405020304" pitchFamily="18" charset="0"/>
              </a:rPr>
              <a:t>17</a:t>
            </a:r>
            <a:r>
              <a:rPr lang="ja-JP" altLang="en-US" sz="3200" u="sng" kern="100" dirty="0">
                <a:effectLst/>
                <a:latin typeface="HGP明朝E" panose="02020900000000000000" pitchFamily="18" charset="-128"/>
                <a:ea typeface="HGP明朝E" panose="02020900000000000000" pitchFamily="18" charset="-128"/>
                <a:cs typeface="Times New Roman" panose="02020603050405020304" pitchFamily="18" charset="0"/>
              </a:rPr>
              <a:t>日</a:t>
            </a:r>
            <a:endParaRPr lang="en-US" altLang="ja-JP" sz="3200" u="sng"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0" algn="just">
              <a:lnSpc>
                <a:spcPct val="120000"/>
              </a:lnSpc>
              <a:spcAft>
                <a:spcPts val="0"/>
              </a:spcAft>
              <a:buNone/>
            </a:pPr>
            <a:r>
              <a:rPr lang="ja-JP"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韓国外交省</a:t>
            </a:r>
            <a:r>
              <a:rPr lang="ja-JP" altLang="en-US" sz="3200" kern="100" dirty="0">
                <a:latin typeface="HGP明朝E" panose="02020900000000000000" pitchFamily="18" charset="-128"/>
                <a:ea typeface="HGP明朝E" panose="02020900000000000000" pitchFamily="18" charset="-128"/>
                <a:cs typeface="Times New Roman" panose="02020603050405020304" pitchFamily="18" charset="0"/>
              </a:rPr>
              <a:t>、</a:t>
            </a:r>
            <a:r>
              <a:rPr lang="ja-JP"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李度勲（イドフン）朝鮮半島平和交渉本部長がワシントンに到着。</a:t>
            </a:r>
            <a:endParaRPr lang="en-US" altLang="ja-JP" sz="32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0" algn="just">
              <a:lnSpc>
                <a:spcPct val="120000"/>
              </a:lnSpc>
              <a:spcAft>
                <a:spcPts val="0"/>
              </a:spcAft>
              <a:buNone/>
            </a:pPr>
            <a:r>
              <a:rPr lang="ja-JP"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米政府で北朝鮮担当特別代表も務めるスティーブン・ビーガン国務副長官と協議</a:t>
            </a:r>
            <a:endParaRPr lang="en-US" altLang="ja-JP" sz="32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0" algn="just">
              <a:lnSpc>
                <a:spcPct val="120000"/>
              </a:lnSpc>
              <a:spcAft>
                <a:spcPts val="0"/>
              </a:spcAft>
              <a:buNone/>
            </a:pPr>
            <a:r>
              <a:rPr kumimoji="1" lang="en-US" altLang="ja-JP" sz="3200" u="sng" kern="100" dirty="0">
                <a:latin typeface="HGP明朝E" panose="02020900000000000000" pitchFamily="18" charset="-128"/>
                <a:ea typeface="HGP明朝E" panose="02020900000000000000" pitchFamily="18" charset="-128"/>
                <a:cs typeface="Times New Roman" panose="02020603050405020304" pitchFamily="18" charset="0"/>
              </a:rPr>
              <a:t>7</a:t>
            </a:r>
            <a:r>
              <a:rPr kumimoji="1" lang="ja-JP" altLang="en-US" sz="3200" u="sng" kern="100" dirty="0">
                <a:latin typeface="HGP明朝E" panose="02020900000000000000" pitchFamily="18" charset="-128"/>
                <a:ea typeface="HGP明朝E" panose="02020900000000000000" pitchFamily="18" charset="-128"/>
                <a:cs typeface="Times New Roman" panose="02020603050405020304" pitchFamily="18" charset="0"/>
              </a:rPr>
              <a:t>月</a:t>
            </a:r>
            <a:r>
              <a:rPr kumimoji="1" lang="en-US" altLang="ja-JP" sz="3200" u="sng" kern="100" dirty="0">
                <a:latin typeface="HGP明朝E" panose="02020900000000000000" pitchFamily="18" charset="-128"/>
                <a:ea typeface="HGP明朝E" panose="02020900000000000000" pitchFamily="18" charset="-128"/>
                <a:cs typeface="Times New Roman" panose="02020603050405020304" pitchFamily="18" charset="0"/>
              </a:rPr>
              <a:t>7</a:t>
            </a:r>
            <a:r>
              <a:rPr kumimoji="1" lang="ja-JP" altLang="en-US" sz="3200" u="sng" kern="100" dirty="0">
                <a:latin typeface="HGP明朝E" panose="02020900000000000000" pitchFamily="18" charset="-128"/>
                <a:ea typeface="HGP明朝E" panose="02020900000000000000" pitchFamily="18" charset="-128"/>
                <a:cs typeface="Times New Roman" panose="02020603050405020304" pitchFamily="18" charset="0"/>
              </a:rPr>
              <a:t>日～</a:t>
            </a:r>
            <a:r>
              <a:rPr kumimoji="1" lang="en-US" altLang="ja-JP" sz="3200" u="sng" kern="100" dirty="0">
                <a:latin typeface="HGP明朝E" panose="02020900000000000000" pitchFamily="18" charset="-128"/>
                <a:ea typeface="HGP明朝E" panose="02020900000000000000" pitchFamily="18" charset="-128"/>
                <a:cs typeface="Times New Roman" panose="02020603050405020304" pitchFamily="18" charset="0"/>
              </a:rPr>
              <a:t>9</a:t>
            </a:r>
            <a:r>
              <a:rPr kumimoji="1" lang="ja-JP" altLang="en-US" sz="3200" u="sng" kern="100" dirty="0">
                <a:latin typeface="HGP明朝E" panose="02020900000000000000" pitchFamily="18" charset="-128"/>
                <a:ea typeface="HGP明朝E" panose="02020900000000000000" pitchFamily="18" charset="-128"/>
                <a:cs typeface="Times New Roman" panose="02020603050405020304" pitchFamily="18" charset="0"/>
              </a:rPr>
              <a:t>日</a:t>
            </a:r>
            <a:endParaRPr kumimoji="1" lang="en-US" altLang="ja-JP" sz="3200" u="sng" kern="100" dirty="0">
              <a:latin typeface="HGP明朝E" panose="02020900000000000000" pitchFamily="18" charset="-128"/>
              <a:ea typeface="HGP明朝E" panose="02020900000000000000" pitchFamily="18" charset="-128"/>
              <a:cs typeface="Times New Roman" panose="02020603050405020304" pitchFamily="18" charset="0"/>
            </a:endParaRPr>
          </a:p>
          <a:p>
            <a:pPr indent="0" algn="just">
              <a:lnSpc>
                <a:spcPct val="120000"/>
              </a:lnSpc>
              <a:spcAft>
                <a:spcPts val="0"/>
              </a:spcAft>
              <a:buNone/>
            </a:pPr>
            <a:r>
              <a:rPr lang="ja-JP" altLang="en-US" sz="3200" kern="100" dirty="0">
                <a:latin typeface="HGP明朝E" panose="02020900000000000000" pitchFamily="18" charset="-128"/>
                <a:ea typeface="HGP明朝E" panose="02020900000000000000" pitchFamily="18" charset="-128"/>
                <a:cs typeface="Times New Roman" panose="02020603050405020304" pitchFamily="18" charset="0"/>
              </a:rPr>
              <a:t>米、ビーガン国務副長官が訪韓</a:t>
            </a:r>
            <a:endParaRPr lang="en-US" altLang="ja-JP" sz="3200" kern="100" dirty="0">
              <a:latin typeface="HGP明朝E" panose="02020900000000000000" pitchFamily="18" charset="-128"/>
              <a:ea typeface="HGP明朝E" panose="02020900000000000000" pitchFamily="18" charset="-128"/>
              <a:cs typeface="Times New Roman" panose="02020603050405020304" pitchFamily="18" charset="0"/>
            </a:endParaRPr>
          </a:p>
          <a:p>
            <a:pPr indent="0" algn="just">
              <a:lnSpc>
                <a:spcPct val="120000"/>
              </a:lnSpc>
              <a:spcAft>
                <a:spcPts val="0"/>
              </a:spcAft>
              <a:buNone/>
            </a:pPr>
            <a:r>
              <a:rPr kumimoji="1" lang="en-US" altLang="ja-JP" sz="3200" u="sng" kern="100" dirty="0">
                <a:latin typeface="HGP明朝E" panose="02020900000000000000" pitchFamily="18" charset="-128"/>
                <a:ea typeface="HGP明朝E" panose="02020900000000000000" pitchFamily="18" charset="-128"/>
                <a:cs typeface="Times New Roman" panose="02020603050405020304" pitchFamily="18" charset="0"/>
              </a:rPr>
              <a:t>7</a:t>
            </a:r>
            <a:r>
              <a:rPr kumimoji="1" lang="ja-JP" altLang="en-US" sz="3200" u="sng" kern="100" dirty="0">
                <a:latin typeface="HGP明朝E" panose="02020900000000000000" pitchFamily="18" charset="-128"/>
                <a:ea typeface="HGP明朝E" panose="02020900000000000000" pitchFamily="18" charset="-128"/>
                <a:cs typeface="Times New Roman" panose="02020603050405020304" pitchFamily="18" charset="0"/>
              </a:rPr>
              <a:t>月</a:t>
            </a:r>
            <a:r>
              <a:rPr kumimoji="1" lang="en-US" altLang="ja-JP" sz="3200" u="sng" kern="100" dirty="0">
                <a:latin typeface="HGP明朝E" panose="02020900000000000000" pitchFamily="18" charset="-128"/>
                <a:ea typeface="HGP明朝E" panose="02020900000000000000" pitchFamily="18" charset="-128"/>
                <a:cs typeface="Times New Roman" panose="02020603050405020304" pitchFamily="18" charset="0"/>
              </a:rPr>
              <a:t>9</a:t>
            </a:r>
            <a:r>
              <a:rPr kumimoji="1" lang="ja-JP" altLang="en-US" sz="3200" u="sng" kern="100" dirty="0">
                <a:latin typeface="HGP明朝E" panose="02020900000000000000" pitchFamily="18" charset="-128"/>
                <a:ea typeface="HGP明朝E" panose="02020900000000000000" pitchFamily="18" charset="-128"/>
                <a:cs typeface="Times New Roman" panose="02020603050405020304" pitchFamily="18" charset="0"/>
              </a:rPr>
              <a:t>日～</a:t>
            </a:r>
            <a:r>
              <a:rPr kumimoji="1" lang="en-US" altLang="ja-JP" sz="3200" u="sng" kern="100" dirty="0">
                <a:latin typeface="HGP明朝E" panose="02020900000000000000" pitchFamily="18" charset="-128"/>
                <a:ea typeface="HGP明朝E" panose="02020900000000000000" pitchFamily="18" charset="-128"/>
                <a:cs typeface="Times New Roman" panose="02020603050405020304" pitchFamily="18" charset="0"/>
              </a:rPr>
              <a:t>10</a:t>
            </a:r>
            <a:r>
              <a:rPr kumimoji="1" lang="ja-JP" altLang="en-US" sz="3200" u="sng" kern="100" dirty="0">
                <a:latin typeface="HGP明朝E" panose="02020900000000000000" pitchFamily="18" charset="-128"/>
                <a:ea typeface="HGP明朝E" panose="02020900000000000000" pitchFamily="18" charset="-128"/>
                <a:cs typeface="Times New Roman" panose="02020603050405020304" pitchFamily="18" charset="0"/>
              </a:rPr>
              <a:t>日　</a:t>
            </a:r>
            <a:endParaRPr kumimoji="1" lang="en-US" altLang="ja-JP" sz="3200" u="sng" kern="100" dirty="0">
              <a:latin typeface="HGP明朝E" panose="02020900000000000000" pitchFamily="18" charset="-128"/>
              <a:ea typeface="HGP明朝E" panose="02020900000000000000" pitchFamily="18" charset="-128"/>
              <a:cs typeface="Times New Roman" panose="02020603050405020304" pitchFamily="18" charset="0"/>
            </a:endParaRPr>
          </a:p>
          <a:p>
            <a:pPr indent="0" algn="just">
              <a:lnSpc>
                <a:spcPct val="120000"/>
              </a:lnSpc>
              <a:spcAft>
                <a:spcPts val="0"/>
              </a:spcAft>
              <a:buNone/>
            </a:pPr>
            <a:r>
              <a:rPr kumimoji="1" lang="ja-JP" altLang="en-US" sz="3200" kern="100" dirty="0">
                <a:latin typeface="HGP明朝E" panose="02020900000000000000" pitchFamily="18" charset="-128"/>
                <a:ea typeface="HGP明朝E" panose="02020900000000000000" pitchFamily="18" charset="-128"/>
                <a:cs typeface="Times New Roman" panose="02020603050405020304" pitchFamily="18" charset="0"/>
              </a:rPr>
              <a:t>ビーガン氏、訪日</a:t>
            </a:r>
            <a:r>
              <a:rPr lang="ja-JP" altLang="en-US" sz="3200" kern="100" dirty="0">
                <a:latin typeface="HGP明朝E" panose="02020900000000000000" pitchFamily="18" charset="-128"/>
                <a:ea typeface="HGP明朝E" panose="02020900000000000000" pitchFamily="18" charset="-128"/>
                <a:cs typeface="Times New Roman" panose="02020603050405020304" pitchFamily="18" charset="0"/>
              </a:rPr>
              <a:t>。茂木敏充外相、河野太郎防衛相</a:t>
            </a:r>
            <a:r>
              <a:rPr kumimoji="1" lang="ja-JP" altLang="en-US" sz="3200" kern="100" dirty="0">
                <a:latin typeface="HGP明朝E" panose="02020900000000000000" pitchFamily="18" charset="-128"/>
                <a:ea typeface="HGP明朝E" panose="02020900000000000000" pitchFamily="18" charset="-128"/>
                <a:cs typeface="Times New Roman" panose="02020603050405020304" pitchFamily="18" charset="0"/>
              </a:rPr>
              <a:t>と会談</a:t>
            </a:r>
            <a:endParaRPr kumimoji="1" lang="ja-JP" altLang="en-US" sz="44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405501964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北朝鮮、「座死」回避の賭け　豪徳寺塾　7月7日</Template>
  <TotalTime>56</TotalTime>
  <Words>645</Words>
  <Application>Microsoft Office PowerPoint</Application>
  <PresentationFormat>ワイド画面</PresentationFormat>
  <Paragraphs>79</Paragraphs>
  <Slides>11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HGP明朝E</vt:lpstr>
      <vt:lpstr>游ゴシック</vt:lpstr>
      <vt:lpstr>游ゴシック Light</vt:lpstr>
      <vt:lpstr>Arial</vt:lpstr>
      <vt:lpstr>Office テーマ</vt:lpstr>
      <vt:lpstr>追い込まれる北朝鮮 強硬策の背景</vt:lpstr>
      <vt:lpstr>金与正第一副部長（組織指導部、政治局員に？）</vt:lpstr>
      <vt:lpstr>朝鮮人民軍総参謀部「四つの軍事行動計画」</vt:lpstr>
      <vt:lpstr>韓国の対応</vt:lpstr>
      <vt:lpstr>北、「怒り」は文政権の「仲介」</vt:lpstr>
      <vt:lpstr>韓国への不満の高まり</vt:lpstr>
      <vt:lpstr>PowerPoint プレゼンテーション</vt:lpstr>
      <vt:lpstr>対韓国不信　コロナで増幅</vt:lpstr>
      <vt:lpstr>今後の展開</vt:lpstr>
      <vt:lpstr>PowerPoint プレゼンテーション</vt:lpstr>
      <vt:lpstr>今後の対応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追い込まれる北朝鮮 強硬策の背景</dc:title>
  <cp:revision>5</cp:revision>
  <cp:lastPrinted>2020-06-24T21:40:08Z</cp:lastPrinted>
  <dcterms:created xsi:type="dcterms:W3CDTF">2020-07-10T03:56:03Z</dcterms:created>
  <dcterms:modified xsi:type="dcterms:W3CDTF">2020-07-11T11:54:36Z</dcterms:modified>
</cp:coreProperties>
</file>