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380" r:id="rId5"/>
    <p:sldId id="381" r:id="rId6"/>
    <p:sldId id="382" r:id="rId7"/>
    <p:sldId id="271" r:id="rId8"/>
    <p:sldId id="269" r:id="rId9"/>
    <p:sldId id="273" r:id="rId10"/>
    <p:sldId id="270" r:id="rId11"/>
    <p:sldId id="383"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snapToGrid="0">
      <p:cViewPr varScale="1">
        <p:scale>
          <a:sx n="61" d="100"/>
          <a:sy n="61" d="100"/>
        </p:scale>
        <p:origin x="63"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yoshio" userId="4f88620549a6431d" providerId="LiveId" clId="{649803C6-7081-45B2-A6EE-A80878CEBAB6}"/>
    <pc:docChg chg="modSld sldOrd">
      <pc:chgData name="watanabe yoshio" userId="4f88620549a6431d" providerId="LiveId" clId="{649803C6-7081-45B2-A6EE-A80878CEBAB6}" dt="2021-01-12T08:50:16.272" v="51" actId="20577"/>
      <pc:docMkLst>
        <pc:docMk/>
      </pc:docMkLst>
      <pc:sldChg chg="modSp mod">
        <pc:chgData name="watanabe yoshio" userId="4f88620549a6431d" providerId="LiveId" clId="{649803C6-7081-45B2-A6EE-A80878CEBAB6}" dt="2021-01-12T02:35:21.335" v="23" actId="1036"/>
        <pc:sldMkLst>
          <pc:docMk/>
          <pc:sldMk cId="1195280044" sldId="256"/>
        </pc:sldMkLst>
        <pc:spChg chg="mod">
          <ac:chgData name="watanabe yoshio" userId="4f88620549a6431d" providerId="LiveId" clId="{649803C6-7081-45B2-A6EE-A80878CEBAB6}" dt="2021-01-12T02:35:06.637" v="0" actId="2711"/>
          <ac:spMkLst>
            <pc:docMk/>
            <pc:sldMk cId="1195280044" sldId="256"/>
            <ac:spMk id="2" creationId="{22820A12-78FC-4F10-A3E4-19E70D90BAF2}"/>
          </ac:spMkLst>
        </pc:spChg>
        <pc:spChg chg="mod">
          <ac:chgData name="watanabe yoshio" userId="4f88620549a6431d" providerId="LiveId" clId="{649803C6-7081-45B2-A6EE-A80878CEBAB6}" dt="2021-01-12T02:35:21.335" v="23" actId="1036"/>
          <ac:spMkLst>
            <pc:docMk/>
            <pc:sldMk cId="1195280044" sldId="256"/>
            <ac:spMk id="3" creationId="{BF6596C9-BD6A-4580-A004-8153F785FD29}"/>
          </ac:spMkLst>
        </pc:spChg>
      </pc:sldChg>
      <pc:sldChg chg="ord">
        <pc:chgData name="watanabe yoshio" userId="4f88620549a6431d" providerId="LiveId" clId="{649803C6-7081-45B2-A6EE-A80878CEBAB6}" dt="2021-01-12T08:49:57.779" v="25"/>
        <pc:sldMkLst>
          <pc:docMk/>
          <pc:sldMk cId="1971830408" sldId="273"/>
        </pc:sldMkLst>
      </pc:sldChg>
      <pc:sldChg chg="modSp mod">
        <pc:chgData name="watanabe yoshio" userId="4f88620549a6431d" providerId="LiveId" clId="{649803C6-7081-45B2-A6EE-A80878CEBAB6}" dt="2021-01-12T08:50:16.272" v="51" actId="20577"/>
        <pc:sldMkLst>
          <pc:docMk/>
          <pc:sldMk cId="4049233447" sldId="382"/>
        </pc:sldMkLst>
        <pc:spChg chg="mod">
          <ac:chgData name="watanabe yoshio" userId="4f88620549a6431d" providerId="LiveId" clId="{649803C6-7081-45B2-A6EE-A80878CEBAB6}" dt="2021-01-12T08:50:16.272" v="51" actId="20577"/>
          <ac:spMkLst>
            <pc:docMk/>
            <pc:sldMk cId="4049233447" sldId="382"/>
            <ac:spMk id="3" creationId="{A439BC49-CB6F-4635-A878-1EFD4FC58B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F9072-CE99-4B56-B8CE-7F43A198C58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23A85F3-47F9-49A4-B8B5-A1CAAC141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031BBEC-D1F9-4CE2-8424-03FF31C49667}"/>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C3863245-CD78-4623-A639-C33A04690A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5D2CAC-FD4F-4A07-9F6C-0546127FCB11}"/>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386419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E543D-9941-4B48-B809-723F5F5BEAB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C6E663-59BE-4E3F-AA4D-1D34D775F6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EBAB0-6D2B-4562-9C0C-DDD1CBBA5E45}"/>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6B9CD085-B1AD-4204-B4BA-93FAE37365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97C912-FE3C-4789-A5D1-2DB67931612C}"/>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361226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A0DB3DD-7EF1-4FC7-B7DB-66593FE5E6A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47EA9F-0B93-4C30-A12E-7DB6B510A7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BF181E-2271-4E7D-B272-E77CCAA6E021}"/>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A990A955-6CEC-4168-AF40-BC3FF8C231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53FB03-DFCF-448E-B729-BE8D58DA0A6F}"/>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170347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2F0FD-C5AF-4EA9-AE0D-5F24EB164B6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C4FE39-0077-4EF6-86FC-8A842692331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BB62B9-0CBA-499C-9277-E95F02AACBBB}"/>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B050EFB8-72A5-4C82-AA1A-2ADE6E9523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3D702F-0F50-4DEB-96F4-E2D291C54B70}"/>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157603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673E6B-0386-4D84-ACB9-06E19F97BE0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341496-7A6B-40AB-972F-A9428465A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2C887F1-4591-4464-A7AB-406170272362}"/>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C7375ADC-BE84-4CD4-BAFF-9BF997967D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2150D3-1830-48A9-9F43-029366D45774}"/>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170167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BECB34-688B-4270-9E1C-0448CC8D670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E7242D-BE7F-4177-927B-3E366ABDC00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2710AC-8227-4D85-ACAF-A3A6FB25C2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2AA2FB-26FD-4FF3-A7AB-9C054557BC81}"/>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6" name="フッター プレースホルダー 5">
            <a:extLst>
              <a:ext uri="{FF2B5EF4-FFF2-40B4-BE49-F238E27FC236}">
                <a16:creationId xmlns:a16="http://schemas.microsoft.com/office/drawing/2014/main" id="{684A1803-9246-43CA-96E1-1BACBCC909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663E8B-A1C2-40C6-95C3-0072ABD81B54}"/>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206577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FD144-26C6-4AB8-B22F-3E286807327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B0A2C0-430D-41E4-886C-E53420D91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7188A6A-3CAE-479F-8EEF-FAB70FECD22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F9EB98-7BB5-47EC-A711-CDEE69004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40DCB2F-0168-4442-B022-F75C7D17931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BAAA6E6-9FDA-4176-9CB7-BF10A3AB54E4}"/>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8" name="フッター プレースホルダー 7">
            <a:extLst>
              <a:ext uri="{FF2B5EF4-FFF2-40B4-BE49-F238E27FC236}">
                <a16:creationId xmlns:a16="http://schemas.microsoft.com/office/drawing/2014/main" id="{FDDD318B-CEA4-4160-B2FA-8081B672E03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6ABA02E-F39E-4183-AA96-8D7B71A66A0E}"/>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17026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79641E-0F11-47A1-A45C-35BD7386E1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6DBD6B4-25AE-4434-A8F4-3F9EA75704FE}"/>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4" name="フッター プレースホルダー 3">
            <a:extLst>
              <a:ext uri="{FF2B5EF4-FFF2-40B4-BE49-F238E27FC236}">
                <a16:creationId xmlns:a16="http://schemas.microsoft.com/office/drawing/2014/main" id="{DB823747-25D4-4EE3-8EF9-3FB1E412DBC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AAC8143-56EE-4694-9DEF-FD925AAAC5F8}"/>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15373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16203F-6857-4201-85DC-44F89D5529F2}"/>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3" name="フッター プレースホルダー 2">
            <a:extLst>
              <a:ext uri="{FF2B5EF4-FFF2-40B4-BE49-F238E27FC236}">
                <a16:creationId xmlns:a16="http://schemas.microsoft.com/office/drawing/2014/main" id="{7D8CB9E8-7CC4-4F87-8034-FD27AF01F72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4E43833-8B7E-4024-966C-93B231A06C5C}"/>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254724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16A7E-E5E7-49FC-BC71-1AD69B2D92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191BFA-DF41-4303-A417-47A98516C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3562A1-9DBE-40BC-914D-92E9A50BD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9F7FF7-4260-4327-BA26-35A2AD98D12B}"/>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6" name="フッター プレースホルダー 5">
            <a:extLst>
              <a:ext uri="{FF2B5EF4-FFF2-40B4-BE49-F238E27FC236}">
                <a16:creationId xmlns:a16="http://schemas.microsoft.com/office/drawing/2014/main" id="{9B6ECF48-57AB-4A96-B982-BABF2C5A55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C84EFE-5AA5-402D-BBD6-D40A1015D207}"/>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161696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C9BDDB-12EE-45EB-9101-D554C23B96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DB172B-1C8B-4354-ACED-30DFAF840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AA7C6E-BC8E-4005-8B3C-E8909A36C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4AF9B3-0DAE-4B22-980A-86398DF28C72}"/>
              </a:ext>
            </a:extLst>
          </p:cNvPr>
          <p:cNvSpPr>
            <a:spLocks noGrp="1"/>
          </p:cNvSpPr>
          <p:nvPr>
            <p:ph type="dt" sz="half" idx="10"/>
          </p:nvPr>
        </p:nvSpPr>
        <p:spPr/>
        <p:txBody>
          <a:bodyPr/>
          <a:lstStyle/>
          <a:p>
            <a:fld id="{8C272CDC-E7C7-4BE3-B4E8-5A9C16574880}" type="datetimeFigureOut">
              <a:rPr kumimoji="1" lang="ja-JP" altLang="en-US" smtClean="0"/>
              <a:t>2021/1/14</a:t>
            </a:fld>
            <a:endParaRPr kumimoji="1" lang="ja-JP" altLang="en-US"/>
          </a:p>
        </p:txBody>
      </p:sp>
      <p:sp>
        <p:nvSpPr>
          <p:cNvPr id="6" name="フッター プレースホルダー 5">
            <a:extLst>
              <a:ext uri="{FF2B5EF4-FFF2-40B4-BE49-F238E27FC236}">
                <a16:creationId xmlns:a16="http://schemas.microsoft.com/office/drawing/2014/main" id="{9E890B14-4D52-42C5-A5DD-7E5FBDB23D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C17181-003E-4FD7-9B8D-14A75C37E7DF}"/>
              </a:ext>
            </a:extLst>
          </p:cNvPr>
          <p:cNvSpPr>
            <a:spLocks noGrp="1"/>
          </p:cNvSpPr>
          <p:nvPr>
            <p:ph type="sldNum" sz="quarter" idx="12"/>
          </p:nvPr>
        </p:nvSpPr>
        <p:spPr/>
        <p:txBody>
          <a:body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284896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F8FB9A4-400A-4390-95F9-B98908BEB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042488-788B-4C03-BBE9-D45D80EB0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A037EF-58FE-43B3-BE2A-380C09526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72CDC-E7C7-4BE3-B4E8-5A9C1657488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7D4AF5D8-1D21-4772-B057-CC7DE284B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A7528C2-9FEA-4B20-BD04-B6B420C48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4357-5C57-4263-A08C-CF46B8D27EAA}" type="slidenum">
              <a:rPr kumimoji="1" lang="ja-JP" altLang="en-US" smtClean="0"/>
              <a:t>‹#›</a:t>
            </a:fld>
            <a:endParaRPr kumimoji="1" lang="ja-JP" altLang="en-US"/>
          </a:p>
        </p:txBody>
      </p:sp>
    </p:spTree>
    <p:extLst>
      <p:ext uri="{BB962C8B-B14F-4D97-AF65-F5344CB8AC3E}">
        <p14:creationId xmlns:p14="http://schemas.microsoft.com/office/powerpoint/2010/main" val="906590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20A12-78FC-4F10-A3E4-19E70D90BAF2}"/>
              </a:ext>
            </a:extLst>
          </p:cNvPr>
          <p:cNvSpPr>
            <a:spLocks noGrp="1"/>
          </p:cNvSpPr>
          <p:nvPr>
            <p:ph type="ctrTitle"/>
          </p:nvPr>
        </p:nvSpPr>
        <p:spPr/>
        <p:txBody>
          <a:bodyPr>
            <a:normAutofit/>
          </a:bodyPr>
          <a:lstStyle/>
          <a:p>
            <a:r>
              <a:rPr kumimoji="1" lang="ja-JP" altLang="en-US" dirty="0">
                <a:latin typeface="HGP明朝E" panose="02020900000000000000" pitchFamily="18" charset="-128"/>
                <a:ea typeface="HGP明朝E" panose="02020900000000000000" pitchFamily="18" charset="-128"/>
              </a:rPr>
              <a:t>第</a:t>
            </a:r>
            <a:r>
              <a:rPr kumimoji="1" lang="en-US" altLang="ja-JP" dirty="0">
                <a:latin typeface="HGP明朝E" panose="02020900000000000000" pitchFamily="18" charset="-128"/>
                <a:ea typeface="HGP明朝E" panose="02020900000000000000" pitchFamily="18" charset="-128"/>
              </a:rPr>
              <a:t>8</a:t>
            </a:r>
            <a:r>
              <a:rPr kumimoji="1" lang="ja-JP" altLang="en-US" dirty="0">
                <a:latin typeface="HGP明朝E" panose="02020900000000000000" pitchFamily="18" charset="-128"/>
                <a:ea typeface="HGP明朝E" panose="02020900000000000000" pitchFamily="18" charset="-128"/>
              </a:rPr>
              <a:t>回朝鮮労働党大会</a:t>
            </a:r>
            <a:br>
              <a:rPr kumimoji="1" lang="en-US" altLang="ja-JP" dirty="0">
                <a:latin typeface="HGP明朝E" panose="02020900000000000000" pitchFamily="18" charset="-128"/>
                <a:ea typeface="HGP明朝E" panose="02020900000000000000" pitchFamily="18" charset="-128"/>
              </a:rPr>
            </a:br>
            <a:r>
              <a:rPr kumimoji="1" lang="ja-JP" altLang="en-US" sz="4800" dirty="0">
                <a:latin typeface="HGP明朝E" panose="02020900000000000000" pitchFamily="18" charset="-128"/>
                <a:ea typeface="HGP明朝E" panose="02020900000000000000" pitchFamily="18" charset="-128"/>
              </a:rPr>
              <a:t>苦難の行軍下での開催</a:t>
            </a:r>
            <a:endParaRPr kumimoji="1" lang="ja-JP" altLang="en-US" dirty="0">
              <a:latin typeface="HGP明朝E" panose="02020900000000000000" pitchFamily="18" charset="-128"/>
              <a:ea typeface="HGP明朝E" panose="02020900000000000000" pitchFamily="18" charset="-128"/>
            </a:endParaRPr>
          </a:p>
        </p:txBody>
      </p:sp>
      <p:sp>
        <p:nvSpPr>
          <p:cNvPr id="3" name="字幕 2">
            <a:extLst>
              <a:ext uri="{FF2B5EF4-FFF2-40B4-BE49-F238E27FC236}">
                <a16:creationId xmlns:a16="http://schemas.microsoft.com/office/drawing/2014/main" id="{BF6596C9-BD6A-4580-A004-8153F785FD29}"/>
              </a:ext>
            </a:extLst>
          </p:cNvPr>
          <p:cNvSpPr>
            <a:spLocks noGrp="1"/>
          </p:cNvSpPr>
          <p:nvPr>
            <p:ph type="subTitle" idx="1"/>
          </p:nvPr>
        </p:nvSpPr>
        <p:spPr>
          <a:xfrm>
            <a:off x="1524000" y="4393773"/>
            <a:ext cx="9144000" cy="1655762"/>
          </a:xfrm>
        </p:spPr>
        <p:txBody>
          <a:bodyPr>
            <a:normAutofit/>
          </a:bodyPr>
          <a:lstStyle/>
          <a:p>
            <a:r>
              <a:rPr kumimoji="1" lang="ja-JP" altLang="en-US" sz="3600" dirty="0">
                <a:latin typeface="HGP明朝E" panose="02020900000000000000" pitchFamily="18" charset="-128"/>
                <a:ea typeface="HGP明朝E" panose="02020900000000000000" pitchFamily="18" charset="-128"/>
              </a:rPr>
              <a:t>情報パック</a:t>
            </a:r>
            <a:r>
              <a:rPr kumimoji="1" lang="en-US" altLang="ja-JP" sz="3600" dirty="0">
                <a:latin typeface="HGP明朝E" panose="02020900000000000000" pitchFamily="18" charset="-128"/>
                <a:ea typeface="HGP明朝E" panose="02020900000000000000" pitchFamily="18" charset="-128"/>
              </a:rPr>
              <a:t>1</a:t>
            </a:r>
            <a:r>
              <a:rPr kumimoji="1" lang="ja-JP" altLang="en-US" sz="3600"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119528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4E57D-8359-4911-B223-7DE5372D64A8}"/>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変化、転換の理由　北朝鮮</a:t>
            </a:r>
          </a:p>
        </p:txBody>
      </p:sp>
      <p:sp>
        <p:nvSpPr>
          <p:cNvPr id="3" name="コンテンツ プレースホルダー 2">
            <a:extLst>
              <a:ext uri="{FF2B5EF4-FFF2-40B4-BE49-F238E27FC236}">
                <a16:creationId xmlns:a16="http://schemas.microsoft.com/office/drawing/2014/main" id="{F2AD09BC-25D5-4482-9419-E54ECD1B2CEA}"/>
              </a:ext>
            </a:extLst>
          </p:cNvPr>
          <p:cNvSpPr>
            <a:spLocks noGrp="1"/>
          </p:cNvSpPr>
          <p:nvPr>
            <p:ph idx="1"/>
          </p:nvPr>
        </p:nvSpPr>
        <p:spPr/>
        <p:txBody>
          <a:bodyPr>
            <a:normAutofit/>
          </a:bodyPr>
          <a:lstStyle/>
          <a:p>
            <a:r>
              <a:rPr lang="ja-JP" altLang="en-US" sz="3600" dirty="0">
                <a:latin typeface="HGP明朝E" panose="02020900000000000000" pitchFamily="18" charset="-128"/>
                <a:ea typeface="HGP明朝E" panose="02020900000000000000" pitchFamily="18" charset="-128"/>
              </a:rPr>
              <a:t>文氏は</a:t>
            </a:r>
            <a:r>
              <a:rPr kumimoji="1" lang="en-US" altLang="ja-JP" sz="3600" dirty="0">
                <a:latin typeface="HGP明朝E" panose="02020900000000000000" pitchFamily="18" charset="-128"/>
                <a:ea typeface="HGP明朝E" panose="02020900000000000000" pitchFamily="18" charset="-128"/>
              </a:rPr>
              <a:t>11</a:t>
            </a:r>
            <a:r>
              <a:rPr kumimoji="1" lang="ja-JP" altLang="en-US" sz="3600" dirty="0">
                <a:latin typeface="HGP明朝E" panose="02020900000000000000" pitchFamily="18" charset="-128"/>
                <a:ea typeface="HGP明朝E" panose="02020900000000000000" pitchFamily="18" charset="-128"/>
              </a:rPr>
              <a:t>月</a:t>
            </a:r>
            <a:r>
              <a:rPr kumimoji="1" lang="en-US" altLang="ja-JP" sz="3600" dirty="0">
                <a:latin typeface="HGP明朝E" panose="02020900000000000000" pitchFamily="18" charset="-128"/>
                <a:ea typeface="HGP明朝E" panose="02020900000000000000" pitchFamily="18" charset="-128"/>
              </a:rPr>
              <a:t>9</a:t>
            </a:r>
            <a:r>
              <a:rPr kumimoji="1" lang="ja-JP" altLang="en-US" sz="3600" dirty="0">
                <a:latin typeface="HGP明朝E" panose="02020900000000000000" pitchFamily="18" charset="-128"/>
                <a:ea typeface="HGP明朝E" panose="02020900000000000000" pitchFamily="18" charset="-128"/>
              </a:rPr>
              <a:t>日　大統領府首席補佐官会議</a:t>
            </a:r>
            <a:endParaRPr kumimoji="1" lang="en-US" altLang="ja-JP" sz="3600" dirty="0">
              <a:latin typeface="HGP明朝E" panose="02020900000000000000" pitchFamily="18" charset="-128"/>
              <a:ea typeface="HGP明朝E" panose="02020900000000000000" pitchFamily="18" charset="-128"/>
            </a:endParaRPr>
          </a:p>
          <a:p>
            <a:endParaRPr kumimoji="1" lang="en-US" altLang="ja-JP" sz="3600" dirty="0">
              <a:latin typeface="HGP明朝E" panose="02020900000000000000" pitchFamily="18" charset="-128"/>
              <a:ea typeface="HGP明朝E" panose="02020900000000000000" pitchFamily="18" charset="-128"/>
            </a:endParaRPr>
          </a:p>
          <a:p>
            <a:pPr lvl="1"/>
            <a:r>
              <a:rPr kumimoji="1" lang="ja-JP" altLang="en-US" sz="3200" dirty="0">
                <a:latin typeface="HGP明朝E" panose="02020900000000000000" pitchFamily="18" charset="-128"/>
                <a:ea typeface="HGP明朝E" panose="02020900000000000000" pitchFamily="18" charset="-128"/>
              </a:rPr>
              <a:t>「トランプ政府との間で成し遂げた大事な成果はバイデン政権でも引き継がれるよう最善を尽くしたい。韓半島平和プロセスに空白が生まれないようにしたい」と述べた。</a:t>
            </a:r>
            <a:endParaRPr kumimoji="1" lang="en-US" altLang="ja-JP" sz="3200" dirty="0">
              <a:latin typeface="HGP明朝E" panose="02020900000000000000" pitchFamily="18" charset="-128"/>
              <a:ea typeface="HGP明朝E" panose="02020900000000000000" pitchFamily="18" charset="-128"/>
            </a:endParaRPr>
          </a:p>
          <a:p>
            <a:endParaRPr kumimoji="1" lang="en-US" altLang="ja-JP" sz="3600" dirty="0">
              <a:latin typeface="HGP明朝E" panose="02020900000000000000" pitchFamily="18" charset="-128"/>
              <a:ea typeface="HGP明朝E" panose="02020900000000000000" pitchFamily="18" charset="-128"/>
            </a:endParaRPr>
          </a:p>
          <a:p>
            <a:r>
              <a:rPr kumimoji="1" lang="ja-JP" altLang="en-US" sz="3600" dirty="0">
                <a:highlight>
                  <a:srgbClr val="FFFF00"/>
                </a:highlight>
                <a:latin typeface="HGP明朝E" panose="02020900000000000000" pitchFamily="18" charset="-128"/>
                <a:ea typeface="HGP明朝E" panose="02020900000000000000" pitchFamily="18" charset="-128"/>
              </a:rPr>
              <a:t>一番恐れていることは北朝鮮との対話が途切れること</a:t>
            </a:r>
          </a:p>
        </p:txBody>
      </p:sp>
    </p:spTree>
    <p:extLst>
      <p:ext uri="{BB962C8B-B14F-4D97-AF65-F5344CB8AC3E}">
        <p14:creationId xmlns:p14="http://schemas.microsoft.com/office/powerpoint/2010/main" val="97164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67D4BF7-7AC1-4CB9-825D-D07A1F4886D7}"/>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日本の役割の再検討</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原則を貫きながらも創造的挑戦を</a:t>
            </a:r>
          </a:p>
        </p:txBody>
      </p:sp>
      <p:sp>
        <p:nvSpPr>
          <p:cNvPr id="5" name="テキスト プレースホルダー 4">
            <a:extLst>
              <a:ext uri="{FF2B5EF4-FFF2-40B4-BE49-F238E27FC236}">
                <a16:creationId xmlns:a16="http://schemas.microsoft.com/office/drawing/2014/main" id="{4D6BE233-8B14-46F6-9213-F47DEA0BCCE4}"/>
              </a:ext>
            </a:extLst>
          </p:cNvPr>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22630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DA8ABE4-7C4E-4ED2-88C3-CCA54E8F50AE}"/>
              </a:ext>
            </a:extLst>
          </p:cNvPr>
          <p:cNvPicPr>
            <a:picLocks noChangeAspect="1"/>
          </p:cNvPicPr>
          <p:nvPr/>
        </p:nvPicPr>
        <p:blipFill rotWithShape="1">
          <a:blip r:embed="rId2">
            <a:alphaModFix/>
          </a:blip>
          <a:srcRect/>
          <a:stretch/>
        </p:blipFill>
        <p:spPr>
          <a:xfrm>
            <a:off x="20" y="10"/>
            <a:ext cx="12191980" cy="6857990"/>
          </a:xfrm>
          <a:prstGeom prst="rect">
            <a:avLst/>
          </a:prstGeom>
        </p:spPr>
      </p:pic>
      <p:sp>
        <p:nvSpPr>
          <p:cNvPr id="19"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タイトル 3">
            <a:extLst>
              <a:ext uri="{FF2B5EF4-FFF2-40B4-BE49-F238E27FC236}">
                <a16:creationId xmlns:a16="http://schemas.microsoft.com/office/drawing/2014/main" id="{A7CAC720-01C5-463C-9D47-95FF6CF5E9E8}"/>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ja-JP" altLang="en-US" sz="4100" dirty="0">
                <a:solidFill>
                  <a:schemeClr val="tx1">
                    <a:lumMod val="85000"/>
                    <a:lumOff val="15000"/>
                  </a:schemeClr>
                </a:solidFill>
                <a:latin typeface="HGP明朝E" panose="02020900000000000000" pitchFamily="18" charset="-128"/>
                <a:ea typeface="HGP明朝E" panose="02020900000000000000" pitchFamily="18" charset="-128"/>
              </a:rPr>
              <a:t>北朝鮮</a:t>
            </a:r>
            <a:br>
              <a:rPr lang="en-US" altLang="ja-JP" sz="4100" dirty="0">
                <a:solidFill>
                  <a:schemeClr val="tx1">
                    <a:lumMod val="85000"/>
                    <a:lumOff val="15000"/>
                  </a:schemeClr>
                </a:solidFill>
                <a:latin typeface="HGP明朝E" panose="02020900000000000000" pitchFamily="18" charset="-128"/>
                <a:ea typeface="HGP明朝E" panose="02020900000000000000" pitchFamily="18" charset="-128"/>
              </a:rPr>
            </a:br>
            <a:r>
              <a:rPr lang="ja-JP" altLang="en-US" sz="4100" dirty="0">
                <a:solidFill>
                  <a:schemeClr val="tx1">
                    <a:lumMod val="85000"/>
                    <a:lumOff val="15000"/>
                  </a:schemeClr>
                </a:solidFill>
                <a:latin typeface="HGP明朝E" panose="02020900000000000000" pitchFamily="18" charset="-128"/>
                <a:ea typeface="HGP明朝E" panose="02020900000000000000" pitchFamily="18" charset="-128"/>
              </a:rPr>
              <a:t>第</a:t>
            </a:r>
            <a:r>
              <a:rPr lang="en-US" altLang="ja-JP" sz="4100" dirty="0">
                <a:solidFill>
                  <a:schemeClr val="tx1">
                    <a:lumMod val="85000"/>
                    <a:lumOff val="15000"/>
                  </a:schemeClr>
                </a:solidFill>
                <a:latin typeface="HGP明朝E" panose="02020900000000000000" pitchFamily="18" charset="-128"/>
                <a:ea typeface="HGP明朝E" panose="02020900000000000000" pitchFamily="18" charset="-128"/>
              </a:rPr>
              <a:t>8</a:t>
            </a:r>
            <a:r>
              <a:rPr lang="ja-JP" altLang="en-US" sz="4100" dirty="0">
                <a:solidFill>
                  <a:schemeClr val="tx1">
                    <a:lumMod val="85000"/>
                    <a:lumOff val="15000"/>
                  </a:schemeClr>
                </a:solidFill>
                <a:latin typeface="HGP明朝E" panose="02020900000000000000" pitchFamily="18" charset="-128"/>
                <a:ea typeface="HGP明朝E" panose="02020900000000000000" pitchFamily="18" charset="-128"/>
              </a:rPr>
              <a:t>回党大会開催</a:t>
            </a:r>
          </a:p>
        </p:txBody>
      </p:sp>
      <p:sp>
        <p:nvSpPr>
          <p:cNvPr id="5" name="テキスト プレースホルダー 4">
            <a:extLst>
              <a:ext uri="{FF2B5EF4-FFF2-40B4-BE49-F238E27FC236}">
                <a16:creationId xmlns:a16="http://schemas.microsoft.com/office/drawing/2014/main" id="{90F76389-D37E-4461-B321-B178B3CA3B4F}"/>
              </a:ext>
            </a:extLst>
          </p:cNvPr>
          <p:cNvSpPr>
            <a:spLocks noGrp="1"/>
          </p:cNvSpPr>
          <p:nvPr>
            <p:ph type="body" idx="1"/>
          </p:nvPr>
        </p:nvSpPr>
        <p:spPr>
          <a:xfrm>
            <a:off x="8458200" y="5154168"/>
            <a:ext cx="3105616" cy="1261872"/>
          </a:xfrm>
        </p:spPr>
        <p:txBody>
          <a:bodyPr vert="horz" lIns="91440" tIns="45720" rIns="91440" bIns="45720" rtlCol="0" anchor="ctr">
            <a:normAutofit/>
          </a:bodyPr>
          <a:lstStyle/>
          <a:p>
            <a:r>
              <a:rPr lang="ja-JP" altLang="en-US" dirty="0">
                <a:solidFill>
                  <a:schemeClr val="tx2"/>
                </a:solidFill>
                <a:latin typeface="HGP明朝E" panose="02020900000000000000" pitchFamily="18" charset="-128"/>
                <a:ea typeface="HGP明朝E" panose="02020900000000000000" pitchFamily="18" charset="-128"/>
              </a:rPr>
              <a:t>金正恩体制で</a:t>
            </a:r>
            <a:r>
              <a:rPr lang="en-US" altLang="ja-JP" dirty="0">
                <a:solidFill>
                  <a:schemeClr val="tx2"/>
                </a:solidFill>
                <a:latin typeface="HGP明朝E" panose="02020900000000000000" pitchFamily="18" charset="-128"/>
                <a:ea typeface="HGP明朝E" panose="02020900000000000000" pitchFamily="18" charset="-128"/>
              </a:rPr>
              <a:t>5</a:t>
            </a:r>
            <a:r>
              <a:rPr lang="ja-JP" altLang="en-US" dirty="0">
                <a:solidFill>
                  <a:schemeClr val="tx2"/>
                </a:solidFill>
                <a:latin typeface="HGP明朝E" panose="02020900000000000000" pitchFamily="18" charset="-128"/>
                <a:ea typeface="HGP明朝E" panose="02020900000000000000" pitchFamily="18" charset="-128"/>
              </a:rPr>
              <a:t>年ぶり２回目</a:t>
            </a:r>
            <a:endParaRPr lang="en-US" altLang="ja-JP" dirty="0">
              <a:solidFill>
                <a:schemeClr val="tx2"/>
              </a:solidFill>
              <a:latin typeface="HGP明朝E" panose="02020900000000000000" pitchFamily="18" charset="-128"/>
              <a:ea typeface="HGP明朝E" panose="02020900000000000000" pitchFamily="18" charset="-128"/>
            </a:endParaRPr>
          </a:p>
        </p:txBody>
      </p:sp>
      <p:cxnSp>
        <p:nvCxnSpPr>
          <p:cNvPr id="20"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0646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E211099-882A-45AF-A2E4-BB7989D6DF20}"/>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第</a:t>
            </a:r>
            <a:r>
              <a:rPr lang="en-US" altLang="ja-JP" dirty="0">
                <a:latin typeface="HGP明朝E" panose="02020900000000000000" pitchFamily="18" charset="-128"/>
                <a:ea typeface="HGP明朝E" panose="02020900000000000000" pitchFamily="18" charset="-128"/>
              </a:rPr>
              <a:t>8</a:t>
            </a:r>
            <a:r>
              <a:rPr lang="ja-JP" altLang="en-US" dirty="0">
                <a:latin typeface="HGP明朝E" panose="02020900000000000000" pitchFamily="18" charset="-128"/>
                <a:ea typeface="HGP明朝E" panose="02020900000000000000" pitchFamily="18" charset="-128"/>
              </a:rPr>
              <a:t>回朝鮮労働党大会が開幕　</a:t>
            </a:r>
          </a:p>
        </p:txBody>
      </p:sp>
      <p:sp>
        <p:nvSpPr>
          <p:cNvPr id="5" name="コンテンツ プレースホルダー 4">
            <a:extLst>
              <a:ext uri="{FF2B5EF4-FFF2-40B4-BE49-F238E27FC236}">
                <a16:creationId xmlns:a16="http://schemas.microsoft.com/office/drawing/2014/main" id="{F9FF5242-4A6B-4005-835C-7BB0378F7801}"/>
              </a:ext>
            </a:extLst>
          </p:cNvPr>
          <p:cNvSpPr>
            <a:spLocks noGrp="1"/>
          </p:cNvSpPr>
          <p:nvPr>
            <p:ph idx="1"/>
          </p:nvPr>
        </p:nvSpPr>
        <p:spPr>
          <a:xfrm>
            <a:off x="838200" y="1825625"/>
            <a:ext cx="10515600" cy="4667250"/>
          </a:xfrm>
        </p:spPr>
        <p:txBody>
          <a:bodyPr>
            <a:normAutofit/>
          </a:bodyPr>
          <a:lstStyle/>
          <a:p>
            <a:pPr marL="0" indent="0">
              <a:buNone/>
            </a:pPr>
            <a:r>
              <a:rPr lang="ja-JP" altLang="en-US" dirty="0">
                <a:latin typeface="HGP明朝E" panose="02020900000000000000" pitchFamily="18" charset="-128"/>
                <a:ea typeface="HGP明朝E" panose="02020900000000000000" pitchFamily="18" charset="-128"/>
              </a:rPr>
              <a:t>平壌　金正恩党委員長</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開会の辞（</a:t>
            </a:r>
            <a:r>
              <a:rPr lang="en-US" altLang="ja-JP" dirty="0">
                <a:latin typeface="HGP明朝E" panose="02020900000000000000" pitchFamily="18" charset="-128"/>
                <a:ea typeface="HGP明朝E" panose="02020900000000000000" pitchFamily="18" charset="-128"/>
              </a:rPr>
              <a:t>1</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5</a:t>
            </a:r>
            <a:r>
              <a:rPr lang="ja-JP" altLang="en-US" dirty="0">
                <a:latin typeface="HGP明朝E" panose="02020900000000000000" pitchFamily="18" charset="-128"/>
                <a:ea typeface="HGP明朝E" panose="02020900000000000000" pitchFamily="18" charset="-128"/>
              </a:rPr>
              <a:t>日）</a:t>
            </a:r>
          </a:p>
          <a:p>
            <a:pPr marL="457200" lvl="1" indent="0">
              <a:buNone/>
            </a:pPr>
            <a:r>
              <a:rPr lang="en-US" altLang="ja-JP" dirty="0">
                <a:latin typeface="HGP明朝E" panose="02020900000000000000" pitchFamily="18" charset="-128"/>
                <a:ea typeface="HGP明朝E" panose="02020900000000000000" pitchFamily="18" charset="-128"/>
              </a:rPr>
              <a:t>2016</a:t>
            </a:r>
            <a:r>
              <a:rPr lang="ja-JP" altLang="en-US" dirty="0">
                <a:latin typeface="HGP明朝E" panose="02020900000000000000" pitchFamily="18" charset="-128"/>
                <a:ea typeface="HGP明朝E" panose="02020900000000000000" pitchFamily="18" charset="-128"/>
              </a:rPr>
              <a:t>年の前回党大会以降の核・ミサイル開発を念頭に</a:t>
            </a:r>
          </a:p>
          <a:p>
            <a:pPr lvl="1"/>
            <a:r>
              <a:rPr lang="ja-JP" altLang="en-US" dirty="0">
                <a:latin typeface="HGP明朝E" panose="02020900000000000000" pitchFamily="18" charset="-128"/>
                <a:ea typeface="HGP明朝E" panose="02020900000000000000" pitchFamily="18" charset="-128"/>
              </a:rPr>
              <a:t>「奇跡的な勝利で祖国と人民の運命を守れる強力な保証を整えた」と誇示</a:t>
            </a:r>
          </a:p>
          <a:p>
            <a:pPr lvl="1"/>
            <a:r>
              <a:rPr lang="ja-JP" altLang="en-US" dirty="0">
                <a:latin typeface="HGP明朝E" panose="02020900000000000000" pitchFamily="18" charset="-128"/>
                <a:ea typeface="HGP明朝E" panose="02020900000000000000" pitchFamily="18" charset="-128"/>
              </a:rPr>
              <a:t>「経済建設を促し、人民生活の向上させる土台も築いた」としつつ、昨年までの</a:t>
            </a:r>
            <a:r>
              <a:rPr lang="en-US" altLang="ja-JP" dirty="0">
                <a:latin typeface="HGP明朝E" panose="02020900000000000000" pitchFamily="18" charset="-128"/>
                <a:ea typeface="HGP明朝E" panose="02020900000000000000" pitchFamily="18" charset="-128"/>
              </a:rPr>
              <a:t>5</a:t>
            </a:r>
            <a:r>
              <a:rPr lang="ja-JP" altLang="en-US" dirty="0">
                <a:latin typeface="HGP明朝E" panose="02020900000000000000" pitchFamily="18" charset="-128"/>
                <a:ea typeface="HGP明朝E" panose="02020900000000000000" pitchFamily="18" charset="-128"/>
              </a:rPr>
              <a:t>年間の経済戦略について「目標のほぼすべての部門で遠く達成できなかった」と失敗を認めた</a:t>
            </a:r>
            <a:endParaRPr lang="en-US" altLang="ja-JP" dirty="0">
              <a:latin typeface="HGP明朝E" panose="02020900000000000000" pitchFamily="18" charset="-128"/>
              <a:ea typeface="HGP明朝E" panose="02020900000000000000" pitchFamily="18" charset="-128"/>
            </a:endParaRPr>
          </a:p>
          <a:p>
            <a:pPr marL="457200" lvl="1" indent="0">
              <a:buNone/>
            </a:pPr>
            <a:r>
              <a:rPr lang="en-US" altLang="ja-JP" dirty="0">
                <a:latin typeface="HGP明朝E" panose="02020900000000000000" pitchFamily="18" charset="-128"/>
                <a:ea typeface="HGP明朝E" panose="02020900000000000000" pitchFamily="18" charset="-128"/>
              </a:rPr>
              <a:t>※</a:t>
            </a:r>
            <a:r>
              <a:rPr lang="ja-JP" altLang="en-US" dirty="0">
                <a:latin typeface="HGP明朝E" panose="02020900000000000000" pitchFamily="18" charset="-128"/>
                <a:ea typeface="HGP明朝E" panose="02020900000000000000" pitchFamily="18" charset="-128"/>
              </a:rPr>
              <a:t>平壌総合病院、元山葛麻（ウォンサンカルマ）海外観光地区計画</a:t>
            </a:r>
            <a:endParaRPr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順川リン酸肥料工場など</a:t>
            </a:r>
            <a:endParaRPr lang="en-US" altLang="ja-JP" dirty="0">
              <a:latin typeface="HGP明朝E" panose="02020900000000000000" pitchFamily="18" charset="-128"/>
              <a:ea typeface="HGP明朝E" panose="02020900000000000000" pitchFamily="18" charset="-128"/>
            </a:endParaRPr>
          </a:p>
          <a:p>
            <a:pPr marL="457200" lvl="1" indent="0">
              <a:buNone/>
            </a:pPr>
            <a:endParaRPr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・外貨不足で資材、部品調達ができなかったなど</a:t>
            </a:r>
          </a:p>
          <a:p>
            <a:pPr lvl="1"/>
            <a:endParaRPr lang="ja-JP" altLang="en-US" dirty="0">
              <a:latin typeface="HGP明朝E" panose="02020900000000000000" pitchFamily="18" charset="-128"/>
              <a:ea typeface="HGP明朝E" panose="02020900000000000000" pitchFamily="18" charset="-128"/>
            </a:endParaRPr>
          </a:p>
          <a:p>
            <a:endParaRPr lang="ja-JP" altLang="en-US" dirty="0">
              <a:latin typeface="HGP明朝E" panose="02020900000000000000" pitchFamily="18" charset="-128"/>
              <a:ea typeface="HGP明朝E" panose="02020900000000000000" pitchFamily="18" charset="-128"/>
            </a:endParaRPr>
          </a:p>
          <a:p>
            <a:endParaRPr lang="ja-JP" altLang="en-US" dirty="0">
              <a:latin typeface="HGP明朝E" panose="02020900000000000000" pitchFamily="18" charset="-128"/>
              <a:ea typeface="HGP明朝E" panose="02020900000000000000" pitchFamily="18" charset="-128"/>
            </a:endParaRPr>
          </a:p>
        </p:txBody>
      </p:sp>
      <p:pic>
        <p:nvPicPr>
          <p:cNvPr id="2" name="図 1">
            <a:extLst>
              <a:ext uri="{FF2B5EF4-FFF2-40B4-BE49-F238E27FC236}">
                <a16:creationId xmlns:a16="http://schemas.microsoft.com/office/drawing/2014/main" id="{5073B447-B461-44CE-882C-CCD10943964A}"/>
              </a:ext>
            </a:extLst>
          </p:cNvPr>
          <p:cNvPicPr>
            <a:picLocks noChangeAspect="1"/>
          </p:cNvPicPr>
          <p:nvPr/>
        </p:nvPicPr>
        <p:blipFill>
          <a:blip r:embed="rId2"/>
          <a:stretch>
            <a:fillRect/>
          </a:stretch>
        </p:blipFill>
        <p:spPr>
          <a:xfrm>
            <a:off x="8748215" y="5129446"/>
            <a:ext cx="2177954" cy="1555681"/>
          </a:xfrm>
          <a:prstGeom prst="rect">
            <a:avLst/>
          </a:prstGeom>
        </p:spPr>
      </p:pic>
    </p:spTree>
    <p:extLst>
      <p:ext uri="{BB962C8B-B14F-4D97-AF65-F5344CB8AC3E}">
        <p14:creationId xmlns:p14="http://schemas.microsoft.com/office/powerpoint/2010/main" val="55706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166B20-6442-4A01-8FFE-89E8205D92A0}"/>
              </a:ext>
            </a:extLst>
          </p:cNvPr>
          <p:cNvSpPr>
            <a:spLocks noGrp="1"/>
          </p:cNvSpPr>
          <p:nvPr>
            <p:ph idx="1"/>
          </p:nvPr>
        </p:nvSpPr>
        <p:spPr>
          <a:xfrm>
            <a:off x="838200" y="685800"/>
            <a:ext cx="10515600" cy="5491163"/>
          </a:xfrm>
        </p:spPr>
        <p:txBody>
          <a:bodyPr/>
          <a:lstStyle/>
          <a:p>
            <a:r>
              <a:rPr lang="ja-JP" altLang="en-US" dirty="0">
                <a:latin typeface="HGP明朝E" panose="02020900000000000000" pitchFamily="18" charset="-128"/>
                <a:ea typeface="HGP明朝E" panose="02020900000000000000" pitchFamily="18" charset="-128"/>
              </a:rPr>
              <a:t>対外政治報告</a:t>
            </a:r>
            <a:endParaRPr lang="en-US" altLang="ja-JP" dirty="0">
              <a:latin typeface="HGP明朝E" panose="02020900000000000000" pitchFamily="18" charset="-128"/>
              <a:ea typeface="HGP明朝E" panose="02020900000000000000" pitchFamily="18" charset="-128"/>
            </a:endParaRPr>
          </a:p>
          <a:p>
            <a:pPr lvl="1"/>
            <a:r>
              <a:rPr lang="ja-JP" altLang="en-US" dirty="0">
                <a:solidFill>
                  <a:srgbClr val="FF0000"/>
                </a:solidFill>
                <a:latin typeface="HGP明朝E" panose="02020900000000000000" pitchFamily="18" charset="-128"/>
                <a:ea typeface="HGP明朝E" panose="02020900000000000000" pitchFamily="18" charset="-128"/>
              </a:rPr>
              <a:t>「最大の主敵である米国を制圧・屈服させることに焦点を合わせる」</a:t>
            </a:r>
          </a:p>
          <a:p>
            <a:pPr lvl="1"/>
            <a:r>
              <a:rPr lang="ja-JP" altLang="en-US" dirty="0">
                <a:latin typeface="HGP明朝E" panose="02020900000000000000" pitchFamily="18" charset="-128"/>
                <a:ea typeface="HGP明朝E" panose="02020900000000000000" pitchFamily="18" charset="-128"/>
              </a:rPr>
              <a:t>米本土を狙う</a:t>
            </a:r>
            <a:r>
              <a:rPr lang="en-US" altLang="ja-JP" dirty="0">
                <a:latin typeface="HGP明朝E" panose="02020900000000000000" pitchFamily="18" charset="-128"/>
                <a:ea typeface="HGP明朝E" panose="02020900000000000000" pitchFamily="18" charset="-128"/>
              </a:rPr>
              <a:t>ICBM</a:t>
            </a:r>
            <a:r>
              <a:rPr lang="ja-JP" altLang="en-US" dirty="0">
                <a:latin typeface="HGP明朝E" panose="02020900000000000000" pitchFamily="18" charset="-128"/>
                <a:ea typeface="HGP明朝E" panose="02020900000000000000" pitchFamily="18" charset="-128"/>
              </a:rPr>
              <a:t>（大陸間弾道弾）の高度化や原子力潜水艦、戦術核兵器の開発にも言及し、非核化に応じない姿勢を鮮明に</a:t>
            </a:r>
            <a:endParaRPr lang="en-US" altLang="ja-JP" dirty="0">
              <a:latin typeface="HGP明朝E" panose="02020900000000000000" pitchFamily="18" charset="-128"/>
              <a:ea typeface="HGP明朝E" panose="02020900000000000000" pitchFamily="18" charset="-128"/>
            </a:endParaRPr>
          </a:p>
          <a:p>
            <a:pPr lvl="1"/>
            <a:endParaRPr lang="ja-JP" altLang="en-US"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トランプ</a:t>
            </a:r>
            <a:r>
              <a:rPr lang="ja-JP" altLang="en-US" dirty="0">
                <a:solidFill>
                  <a:srgbClr val="FF0000"/>
                </a:solidFill>
                <a:latin typeface="HGP明朝E" panose="02020900000000000000" pitchFamily="18" charset="-128"/>
                <a:ea typeface="HGP明朝E" panose="02020900000000000000" pitchFamily="18" charset="-128"/>
              </a:rPr>
              <a:t>米政権との対話路線は終わり</a:t>
            </a:r>
            <a:r>
              <a:rPr lang="ja-JP" altLang="en-US" dirty="0">
                <a:latin typeface="HGP明朝E" panose="02020900000000000000" pitchFamily="18" charset="-128"/>
                <a:ea typeface="HGP明朝E" panose="02020900000000000000" pitchFamily="18" charset="-128"/>
              </a:rPr>
              <a:t>をつげ、敵対関係を前提にした米朝関係に回帰したことを内外に宣言</a:t>
            </a:r>
            <a:endParaRPr lang="en-US" altLang="ja-JP" dirty="0">
              <a:latin typeface="HGP明朝E" panose="02020900000000000000" pitchFamily="18" charset="-128"/>
              <a:ea typeface="HGP明朝E" panose="02020900000000000000" pitchFamily="18" charset="-128"/>
            </a:endParaRPr>
          </a:p>
          <a:p>
            <a:pPr lvl="1"/>
            <a:endParaRPr lang="en-US" altLang="ja-JP" dirty="0">
              <a:latin typeface="HGP明朝E" panose="02020900000000000000" pitchFamily="18" charset="-128"/>
              <a:ea typeface="HGP明朝E" panose="02020900000000000000" pitchFamily="18" charset="-128"/>
            </a:endParaRPr>
          </a:p>
          <a:p>
            <a:r>
              <a:rPr lang="en-US" altLang="ja-JP" dirty="0">
                <a:highlight>
                  <a:srgbClr val="FFFF00"/>
                </a:highlight>
                <a:latin typeface="HGP明朝E" panose="02020900000000000000" pitchFamily="18" charset="-128"/>
                <a:ea typeface="HGP明朝E" panose="02020900000000000000" pitchFamily="18" charset="-128"/>
              </a:rPr>
              <a:t>1</a:t>
            </a:r>
            <a:r>
              <a:rPr lang="ja-JP" altLang="en-US" dirty="0">
                <a:highlight>
                  <a:srgbClr val="FFFF00"/>
                </a:highlight>
                <a:latin typeface="HGP明朝E" panose="02020900000000000000" pitchFamily="18" charset="-128"/>
                <a:ea typeface="HGP明朝E" panose="02020900000000000000" pitchFamily="18" charset="-128"/>
              </a:rPr>
              <a:t>月</a:t>
            </a:r>
            <a:r>
              <a:rPr lang="en-US" altLang="ja-JP" dirty="0">
                <a:highlight>
                  <a:srgbClr val="FFFF00"/>
                </a:highlight>
                <a:latin typeface="HGP明朝E" panose="02020900000000000000" pitchFamily="18" charset="-128"/>
                <a:ea typeface="HGP明朝E" panose="02020900000000000000" pitchFamily="18" charset="-128"/>
              </a:rPr>
              <a:t>10</a:t>
            </a:r>
            <a:r>
              <a:rPr lang="ja-JP" altLang="en-US" dirty="0">
                <a:highlight>
                  <a:srgbClr val="FFFF00"/>
                </a:highlight>
                <a:latin typeface="HGP明朝E" panose="02020900000000000000" pitchFamily="18" charset="-128"/>
                <a:ea typeface="HGP明朝E" panose="02020900000000000000" pitchFamily="18" charset="-128"/>
              </a:rPr>
              <a:t>日　金正恩氏総書記に就任</a:t>
            </a:r>
          </a:p>
          <a:p>
            <a:endParaRPr kumimoji="1" lang="ja-JP" altLang="en-US" dirty="0"/>
          </a:p>
        </p:txBody>
      </p:sp>
      <p:pic>
        <p:nvPicPr>
          <p:cNvPr id="4" name="図 3">
            <a:extLst>
              <a:ext uri="{FF2B5EF4-FFF2-40B4-BE49-F238E27FC236}">
                <a16:creationId xmlns:a16="http://schemas.microsoft.com/office/drawing/2014/main" id="{D5514AEA-03C6-4D03-A37F-11DEF7F46062}"/>
              </a:ext>
            </a:extLst>
          </p:cNvPr>
          <p:cNvPicPr>
            <a:picLocks noChangeAspect="1"/>
          </p:cNvPicPr>
          <p:nvPr/>
        </p:nvPicPr>
        <p:blipFill>
          <a:blip r:embed="rId2"/>
          <a:stretch>
            <a:fillRect/>
          </a:stretch>
        </p:blipFill>
        <p:spPr>
          <a:xfrm>
            <a:off x="6500884" y="3527946"/>
            <a:ext cx="5249838" cy="2953034"/>
          </a:xfrm>
          <a:prstGeom prst="rect">
            <a:avLst/>
          </a:prstGeom>
        </p:spPr>
      </p:pic>
    </p:spTree>
    <p:extLst>
      <p:ext uri="{BB962C8B-B14F-4D97-AF65-F5344CB8AC3E}">
        <p14:creationId xmlns:p14="http://schemas.microsoft.com/office/powerpoint/2010/main" val="42836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792A7-6C86-48BC-9ED9-C99636A4CE1B}"/>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人事体制</a:t>
            </a:r>
          </a:p>
        </p:txBody>
      </p:sp>
      <p:sp>
        <p:nvSpPr>
          <p:cNvPr id="3" name="コンテンツ プレースホルダー 2">
            <a:extLst>
              <a:ext uri="{FF2B5EF4-FFF2-40B4-BE49-F238E27FC236}">
                <a16:creationId xmlns:a16="http://schemas.microsoft.com/office/drawing/2014/main" id="{EAEDC0A1-EE97-4D3A-9D02-6D7AF0EA768F}"/>
              </a:ext>
            </a:extLst>
          </p:cNvPr>
          <p:cNvSpPr>
            <a:spLocks noGrp="1"/>
          </p:cNvSpPr>
          <p:nvPr>
            <p:ph idx="1"/>
          </p:nvPr>
        </p:nvSpPr>
        <p:spPr>
          <a:xfrm>
            <a:off x="838200" y="1847927"/>
            <a:ext cx="10515600" cy="4351338"/>
          </a:xfrm>
        </p:spPr>
        <p:txBody>
          <a:bodyPr>
            <a:normAutofit/>
          </a:bodyPr>
          <a:lstStyle/>
          <a:p>
            <a:pPr marL="0" marR="0" indent="0">
              <a:spcBef>
                <a:spcPts val="0"/>
              </a:spcBef>
              <a:spcAft>
                <a:spcPts val="0"/>
              </a:spcAft>
              <a:buNone/>
            </a:pPr>
            <a:r>
              <a:rPr lang="en-US" altLang="ja-JP" sz="3200" dirty="0">
                <a:effectLst/>
                <a:latin typeface="HGP明朝E" panose="02020900000000000000" pitchFamily="18" charset="-128"/>
                <a:ea typeface="HGP明朝E" panose="02020900000000000000" pitchFamily="18" charset="-128"/>
              </a:rPr>
              <a:t>1</a:t>
            </a:r>
            <a:r>
              <a:rPr lang="ja-JP" altLang="ja-JP" sz="3200" dirty="0">
                <a:effectLst/>
                <a:latin typeface="HGP明朝E" panose="02020900000000000000" pitchFamily="18" charset="-128"/>
                <a:ea typeface="HGP明朝E" panose="02020900000000000000" pitchFamily="18" charset="-128"/>
              </a:rPr>
              <a:t>月</a:t>
            </a:r>
            <a:r>
              <a:rPr lang="en-US" altLang="ja-JP" sz="3200" dirty="0">
                <a:effectLst/>
                <a:latin typeface="HGP明朝E" panose="02020900000000000000" pitchFamily="18" charset="-128"/>
                <a:ea typeface="HGP明朝E" panose="02020900000000000000" pitchFamily="18" charset="-128"/>
              </a:rPr>
              <a:t>10</a:t>
            </a:r>
            <a:r>
              <a:rPr lang="ja-JP" altLang="ja-JP" sz="3200" dirty="0">
                <a:effectLst/>
                <a:latin typeface="HGP明朝E" panose="02020900000000000000" pitchFamily="18" charset="-128"/>
                <a:ea typeface="HGP明朝E" panose="02020900000000000000" pitchFamily="18" charset="-128"/>
              </a:rPr>
              <a:t>日</a:t>
            </a:r>
            <a:r>
              <a:rPr lang="ja-JP" altLang="en-US" sz="3200" dirty="0">
                <a:effectLst/>
                <a:latin typeface="HGP明朝E" panose="02020900000000000000" pitchFamily="18" charset="-128"/>
                <a:ea typeface="HGP明朝E" panose="02020900000000000000" pitchFamily="18" charset="-128"/>
              </a:rPr>
              <a:t>　</a:t>
            </a:r>
            <a:r>
              <a:rPr lang="ja-JP" altLang="ja-JP" sz="3200" dirty="0">
                <a:effectLst/>
                <a:latin typeface="HGP明朝E" panose="02020900000000000000" pitchFamily="18" charset="-128"/>
                <a:ea typeface="HGP明朝E" panose="02020900000000000000" pitchFamily="18" charset="-128"/>
              </a:rPr>
              <a:t>金</a:t>
            </a:r>
            <a:r>
              <a:rPr lang="ja-JP" altLang="en-US" sz="3200" dirty="0">
                <a:effectLst/>
                <a:latin typeface="HGP明朝E" panose="02020900000000000000" pitchFamily="18" charset="-128"/>
                <a:ea typeface="HGP明朝E" panose="02020900000000000000" pitchFamily="18" charset="-128"/>
              </a:rPr>
              <a:t>正恩</a:t>
            </a:r>
            <a:r>
              <a:rPr lang="ja-JP" altLang="ja-JP" sz="3200" dirty="0">
                <a:effectLst/>
                <a:latin typeface="HGP明朝E" panose="02020900000000000000" pitchFamily="18" charset="-128"/>
                <a:ea typeface="HGP明朝E" panose="02020900000000000000" pitchFamily="18" charset="-128"/>
              </a:rPr>
              <a:t>党委員長</a:t>
            </a:r>
            <a:r>
              <a:rPr lang="ja-JP" altLang="en-US" sz="3200" dirty="0">
                <a:effectLst/>
                <a:latin typeface="HGP明朝E" panose="02020900000000000000" pitchFamily="18" charset="-128"/>
                <a:ea typeface="HGP明朝E" panose="02020900000000000000" pitchFamily="18" charset="-128"/>
              </a:rPr>
              <a:t>が</a:t>
            </a:r>
            <a:r>
              <a:rPr lang="ja-JP" altLang="ja-JP" sz="3200" dirty="0">
                <a:solidFill>
                  <a:srgbClr val="FF0000"/>
                </a:solidFill>
                <a:effectLst/>
                <a:latin typeface="HGP明朝E" panose="02020900000000000000" pitchFamily="18" charset="-128"/>
                <a:ea typeface="HGP明朝E" panose="02020900000000000000" pitchFamily="18" charset="-128"/>
              </a:rPr>
              <a:t>総書記に</a:t>
            </a:r>
            <a:r>
              <a:rPr lang="ja-JP" altLang="en-US" sz="3200" dirty="0">
                <a:solidFill>
                  <a:srgbClr val="FF0000"/>
                </a:solidFill>
                <a:effectLst/>
                <a:latin typeface="HGP明朝E" panose="02020900000000000000" pitchFamily="18" charset="-128"/>
                <a:ea typeface="HGP明朝E" panose="02020900000000000000" pitchFamily="18" charset="-128"/>
              </a:rPr>
              <a:t>就任</a:t>
            </a:r>
            <a:endParaRPr lang="ja-JP" altLang="ja-JP" sz="3200" dirty="0">
              <a:solidFill>
                <a:srgbClr val="FF0000"/>
              </a:solidFill>
              <a:effectLst/>
              <a:latin typeface="HGP明朝E" panose="02020900000000000000" pitchFamily="18" charset="-128"/>
              <a:ea typeface="HGP明朝E" panose="02020900000000000000" pitchFamily="18" charset="-128"/>
            </a:endParaRPr>
          </a:p>
          <a:p>
            <a:pPr marL="457200" lvl="1">
              <a:spcBef>
                <a:spcPts val="0"/>
              </a:spcBef>
            </a:pPr>
            <a:r>
              <a:rPr lang="ja-JP" altLang="ja-JP" sz="2800" dirty="0">
                <a:effectLst/>
                <a:latin typeface="HGP明朝E" panose="02020900000000000000" pitchFamily="18" charset="-128"/>
                <a:ea typeface="HGP明朝E" panose="02020900000000000000" pitchFamily="18" charset="-128"/>
              </a:rPr>
              <a:t>総書記が復活するのは金正日総書記以来</a:t>
            </a:r>
            <a:r>
              <a:rPr lang="ja-JP" altLang="en-US" sz="2800" dirty="0">
                <a:effectLst/>
                <a:latin typeface="HGP明朝E" panose="02020900000000000000" pitchFamily="18" charset="-128"/>
                <a:ea typeface="HGP明朝E" panose="02020900000000000000" pitchFamily="18" charset="-128"/>
              </a:rPr>
              <a:t>　</a:t>
            </a:r>
            <a:r>
              <a:rPr lang="ja-JP" altLang="ja-JP" sz="2800" dirty="0">
                <a:effectLst/>
                <a:latin typeface="HGP明朝E" panose="02020900000000000000" pitchFamily="18" charset="-128"/>
                <a:ea typeface="HGP明朝E" panose="02020900000000000000" pitchFamily="18" charset="-128"/>
              </a:rPr>
              <a:t>祖父の金日成主席もついたポスト　</a:t>
            </a:r>
            <a:endParaRPr lang="en-US" altLang="ja-JP" sz="2800" dirty="0">
              <a:effectLst/>
              <a:latin typeface="HGP明朝E" panose="02020900000000000000" pitchFamily="18" charset="-128"/>
              <a:ea typeface="HGP明朝E" panose="02020900000000000000" pitchFamily="18" charset="-128"/>
            </a:endParaRPr>
          </a:p>
          <a:p>
            <a:pPr marL="457200" lvl="1">
              <a:spcBef>
                <a:spcPts val="0"/>
              </a:spcBef>
            </a:pPr>
            <a:r>
              <a:rPr lang="ja-JP" altLang="ja-JP" sz="2800" dirty="0">
                <a:effectLst/>
                <a:latin typeface="HGP明朝E" panose="02020900000000000000" pitchFamily="18" charset="-128"/>
                <a:ea typeface="HGP明朝E" panose="02020900000000000000" pitchFamily="18" charset="-128"/>
              </a:rPr>
              <a:t>二人の権威をならぶ</a:t>
            </a:r>
            <a:r>
              <a:rPr lang="ja-JP" altLang="en-US" sz="2800" dirty="0">
                <a:effectLst/>
                <a:latin typeface="HGP明朝E" panose="02020900000000000000" pitchFamily="18" charset="-128"/>
                <a:ea typeface="HGP明朝E" panose="02020900000000000000" pitchFamily="18" charset="-128"/>
              </a:rPr>
              <a:t>　</a:t>
            </a:r>
            <a:r>
              <a:rPr lang="ja-JP" altLang="ja-JP" sz="2800" dirty="0">
                <a:effectLst/>
                <a:latin typeface="HGP明朝E" panose="02020900000000000000" pitchFamily="18" charset="-128"/>
                <a:ea typeface="HGP明朝E" panose="02020900000000000000" pitchFamily="18" charset="-128"/>
              </a:rPr>
              <a:t>正恩氏　</a:t>
            </a:r>
            <a:r>
              <a:rPr lang="en-US" altLang="ja-JP" sz="2800" dirty="0">
                <a:effectLst/>
                <a:latin typeface="HGP明朝E" panose="02020900000000000000" pitchFamily="18" charset="-128"/>
                <a:ea typeface="HGP明朝E" panose="02020900000000000000" pitchFamily="18" charset="-128"/>
              </a:rPr>
              <a:t>37</a:t>
            </a:r>
            <a:r>
              <a:rPr lang="ja-JP" altLang="ja-JP" sz="2800" dirty="0">
                <a:effectLst/>
                <a:latin typeface="HGP明朝E" panose="02020900000000000000" pitchFamily="18" charset="-128"/>
                <a:ea typeface="HGP明朝E" panose="02020900000000000000" pitchFamily="18" charset="-128"/>
              </a:rPr>
              <a:t>歳</a:t>
            </a:r>
            <a:r>
              <a:rPr lang="ja-JP" altLang="en-US" sz="2800" dirty="0">
                <a:effectLst/>
                <a:latin typeface="HGP明朝E" panose="02020900000000000000" pitchFamily="18" charset="-128"/>
                <a:ea typeface="HGP明朝E" panose="02020900000000000000" pitchFamily="18" charset="-128"/>
              </a:rPr>
              <a:t>、</a:t>
            </a:r>
            <a:r>
              <a:rPr lang="ja-JP" altLang="ja-JP" sz="2800" dirty="0">
                <a:effectLst/>
                <a:latin typeface="HGP明朝E" panose="02020900000000000000" pitchFamily="18" charset="-128"/>
                <a:ea typeface="HGP明朝E" panose="02020900000000000000" pitchFamily="18" charset="-128"/>
              </a:rPr>
              <a:t>正日氏　</a:t>
            </a:r>
            <a:r>
              <a:rPr lang="en-US" altLang="ja-JP" sz="2800" dirty="0">
                <a:effectLst/>
                <a:latin typeface="HGP明朝E" panose="02020900000000000000" pitchFamily="18" charset="-128"/>
                <a:ea typeface="HGP明朝E" panose="02020900000000000000" pitchFamily="18" charset="-128"/>
              </a:rPr>
              <a:t>55</a:t>
            </a:r>
            <a:r>
              <a:rPr lang="ja-JP" altLang="ja-JP" sz="2800" dirty="0">
                <a:effectLst/>
                <a:latin typeface="HGP明朝E" panose="02020900000000000000" pitchFamily="18" charset="-128"/>
                <a:ea typeface="HGP明朝E" panose="02020900000000000000" pitchFamily="18" charset="-128"/>
              </a:rPr>
              <a:t>歳</a:t>
            </a:r>
            <a:r>
              <a:rPr lang="ja-JP" altLang="en-US" sz="2800" dirty="0">
                <a:effectLst/>
                <a:latin typeface="HGP明朝E" panose="02020900000000000000" pitchFamily="18" charset="-128"/>
                <a:ea typeface="HGP明朝E" panose="02020900000000000000" pitchFamily="18" charset="-128"/>
              </a:rPr>
              <a:t>、</a:t>
            </a:r>
            <a:r>
              <a:rPr lang="ja-JP" altLang="ja-JP" sz="2800" dirty="0">
                <a:effectLst/>
                <a:latin typeface="HGP明朝E" panose="02020900000000000000" pitchFamily="18" charset="-128"/>
                <a:ea typeface="HGP明朝E" panose="02020900000000000000" pitchFamily="18" charset="-128"/>
              </a:rPr>
              <a:t>日成氏　</a:t>
            </a:r>
            <a:r>
              <a:rPr lang="en-US" altLang="ja-JP" sz="2800" dirty="0">
                <a:effectLst/>
                <a:latin typeface="HGP明朝E" panose="02020900000000000000" pitchFamily="18" charset="-128"/>
                <a:ea typeface="HGP明朝E" panose="02020900000000000000" pitchFamily="18" charset="-128"/>
              </a:rPr>
              <a:t>54</a:t>
            </a:r>
          </a:p>
          <a:p>
            <a:pPr marL="457200" lvl="1">
              <a:spcBef>
                <a:spcPts val="0"/>
              </a:spcBef>
            </a:pPr>
            <a:endParaRPr lang="en-US" altLang="ja-JP" sz="2800" dirty="0">
              <a:latin typeface="HGP明朝E" panose="02020900000000000000" pitchFamily="18" charset="-128"/>
              <a:ea typeface="HGP明朝E" panose="02020900000000000000" pitchFamily="18" charset="-128"/>
            </a:endParaRPr>
          </a:p>
          <a:p>
            <a:pPr marL="0">
              <a:spcBef>
                <a:spcPts val="0"/>
              </a:spcBef>
            </a:pPr>
            <a:r>
              <a:rPr lang="ja-JP" altLang="ja-JP" sz="3600" dirty="0">
                <a:effectLst/>
                <a:latin typeface="HGP明朝E" panose="02020900000000000000" pitchFamily="18" charset="-128"/>
                <a:ea typeface="HGP明朝E" panose="02020900000000000000" pitchFamily="18" charset="-128"/>
              </a:rPr>
              <a:t>肩書の変更</a:t>
            </a:r>
          </a:p>
          <a:p>
            <a:pPr marL="457200" lvl="1">
              <a:spcBef>
                <a:spcPts val="0"/>
              </a:spcBef>
            </a:pPr>
            <a:r>
              <a:rPr lang="ja-JP" altLang="ja-JP" sz="2800" dirty="0">
                <a:effectLst/>
                <a:latin typeface="HGP明朝E" panose="02020900000000000000" pitchFamily="18" charset="-128"/>
                <a:ea typeface="HGP明朝E" panose="02020900000000000000" pitchFamily="18" charset="-128"/>
              </a:rPr>
              <a:t>核</a:t>
            </a:r>
            <a:r>
              <a:rPr lang="ja-JP" altLang="en-US" sz="2800" dirty="0">
                <a:effectLst/>
                <a:latin typeface="HGP明朝E" panose="02020900000000000000" pitchFamily="18" charset="-128"/>
                <a:ea typeface="HGP明朝E" panose="02020900000000000000" pitchFamily="18" charset="-128"/>
              </a:rPr>
              <a:t>・</a:t>
            </a:r>
            <a:r>
              <a:rPr lang="ja-JP" altLang="ja-JP" sz="2800" dirty="0">
                <a:effectLst/>
                <a:latin typeface="HGP明朝E" panose="02020900000000000000" pitchFamily="18" charset="-128"/>
                <a:ea typeface="HGP明朝E" panose="02020900000000000000" pitchFamily="18" charset="-128"/>
              </a:rPr>
              <a:t>ミサイル開発の進展で軍事力を確保したことを成果とする</a:t>
            </a:r>
          </a:p>
          <a:p>
            <a:pPr marL="457200" lvl="1">
              <a:spcBef>
                <a:spcPts val="0"/>
              </a:spcBef>
            </a:pPr>
            <a:r>
              <a:rPr lang="ja-JP" altLang="ja-JP" sz="2800" dirty="0">
                <a:effectLst/>
                <a:latin typeface="HGP明朝E" panose="02020900000000000000" pitchFamily="18" charset="-128"/>
                <a:ea typeface="HGP明朝E" panose="02020900000000000000" pitchFamily="18" charset="-128"/>
              </a:rPr>
              <a:t>正恩氏中心体制の一層強化の狙い</a:t>
            </a:r>
          </a:p>
          <a:p>
            <a:pPr marL="0" marR="0" indent="0">
              <a:spcBef>
                <a:spcPts val="0"/>
              </a:spcBef>
              <a:spcAft>
                <a:spcPts val="0"/>
              </a:spcAft>
              <a:buNone/>
            </a:pPr>
            <a:r>
              <a:rPr lang="ja-JP" altLang="en-US" sz="3200" dirty="0">
                <a:effectLst/>
                <a:latin typeface="HGP明朝E" panose="02020900000000000000" pitchFamily="18" charset="-128"/>
                <a:ea typeface="HGP明朝E" panose="02020900000000000000" pitchFamily="18" charset="-128"/>
              </a:rPr>
              <a:t>〇</a:t>
            </a:r>
            <a:r>
              <a:rPr lang="ja-JP" altLang="ja-JP" sz="3200" dirty="0">
                <a:effectLst/>
                <a:latin typeface="HGP明朝E" panose="02020900000000000000" pitchFamily="18" charset="-128"/>
                <a:ea typeface="HGP明朝E" panose="02020900000000000000" pitchFamily="18" charset="-128"/>
              </a:rPr>
              <a:t>開幕した今回の党大会の演壇　</a:t>
            </a:r>
            <a:endParaRPr lang="en-US" altLang="ja-JP" sz="3200" dirty="0">
              <a:effectLst/>
              <a:latin typeface="HGP明朝E" panose="02020900000000000000" pitchFamily="18" charset="-128"/>
              <a:ea typeface="HGP明朝E" panose="02020900000000000000" pitchFamily="18" charset="-128"/>
            </a:endParaRPr>
          </a:p>
          <a:p>
            <a:pPr lvl="1">
              <a:spcBef>
                <a:spcPts val="0"/>
              </a:spcBef>
            </a:pPr>
            <a:r>
              <a:rPr lang="ja-JP" altLang="ja-JP" sz="2800" dirty="0">
                <a:solidFill>
                  <a:srgbClr val="FF0000"/>
                </a:solidFill>
                <a:effectLst/>
                <a:latin typeface="HGP明朝E" panose="02020900000000000000" pitchFamily="18" charset="-128"/>
                <a:ea typeface="HGP明朝E" panose="02020900000000000000" pitchFamily="18" charset="-128"/>
              </a:rPr>
              <a:t>金日成主席、金正日総書記の肖像画が掲げられていない</a:t>
            </a:r>
          </a:p>
          <a:p>
            <a:endParaRPr kumimoji="1" lang="ja-JP" altLang="en-US" sz="4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655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439BC49-CB6F-4635-A878-1EFD4FC58B75}"/>
              </a:ext>
            </a:extLst>
          </p:cNvPr>
          <p:cNvSpPr>
            <a:spLocks noGrp="1"/>
          </p:cNvSpPr>
          <p:nvPr>
            <p:ph idx="1"/>
          </p:nvPr>
        </p:nvSpPr>
        <p:spPr>
          <a:xfrm>
            <a:off x="838200" y="657922"/>
            <a:ext cx="10515600" cy="5519041"/>
          </a:xfrm>
        </p:spPr>
        <p:txBody>
          <a:bodyPr>
            <a:normAutofit/>
          </a:bodyPr>
          <a:lstStyle/>
          <a:p>
            <a:r>
              <a:rPr kumimoji="1" lang="ja-JP" altLang="en-US" sz="3200" dirty="0">
                <a:latin typeface="HGP明朝E" panose="02020900000000000000" pitchFamily="18" charset="-128"/>
                <a:ea typeface="HGP明朝E" panose="02020900000000000000" pitchFamily="18" charset="-128"/>
              </a:rPr>
              <a:t>金与正党第一副部長が政治局員候補から外れた</a:t>
            </a:r>
          </a:p>
          <a:p>
            <a:pPr lvl="1"/>
            <a:r>
              <a:rPr kumimoji="1" lang="ja-JP" altLang="en-US" sz="2800" dirty="0">
                <a:latin typeface="HGP明朝E" panose="02020900000000000000" pitchFamily="18" charset="-128"/>
                <a:ea typeface="HGP明朝E" panose="02020900000000000000" pitchFamily="18" charset="-128"/>
              </a:rPr>
              <a:t>党中央委員（</a:t>
            </a:r>
            <a:r>
              <a:rPr kumimoji="1" lang="en-US" altLang="ja-JP" sz="2800" dirty="0">
                <a:latin typeface="HGP明朝E" panose="02020900000000000000" pitchFamily="18" charset="-128"/>
                <a:ea typeface="HGP明朝E" panose="02020900000000000000" pitchFamily="18" charset="-128"/>
              </a:rPr>
              <a:t>138</a:t>
            </a:r>
            <a:r>
              <a:rPr kumimoji="1" lang="ja-JP" altLang="en-US" sz="2800" dirty="0">
                <a:latin typeface="HGP明朝E" panose="02020900000000000000" pitchFamily="18" charset="-128"/>
                <a:ea typeface="HGP明朝E" panose="02020900000000000000" pitchFamily="18" charset="-128"/>
              </a:rPr>
              <a:t>人）の</a:t>
            </a:r>
            <a:r>
              <a:rPr kumimoji="1" lang="en-US" altLang="ja-JP" sz="2800" dirty="0">
                <a:latin typeface="HGP明朝E" panose="02020900000000000000" pitchFamily="18" charset="-128"/>
                <a:ea typeface="HGP明朝E" panose="02020900000000000000" pitchFamily="18" charset="-128"/>
              </a:rPr>
              <a:t>21</a:t>
            </a:r>
            <a:r>
              <a:rPr kumimoji="1" lang="ja-JP" altLang="en-US" sz="2800" dirty="0">
                <a:latin typeface="HGP明朝E" panose="02020900000000000000" pitchFamily="18" charset="-128"/>
                <a:ea typeface="HGP明朝E" panose="02020900000000000000" pitchFamily="18" charset="-128"/>
              </a:rPr>
              <a:t>番目に名を連ねている</a:t>
            </a:r>
          </a:p>
          <a:p>
            <a:pPr lvl="1"/>
            <a:r>
              <a:rPr kumimoji="1" lang="ja-JP" altLang="en-US" sz="2800" dirty="0">
                <a:latin typeface="HGP明朝E" panose="02020900000000000000" pitchFamily="18" charset="-128"/>
                <a:ea typeface="HGP明朝E" panose="02020900000000000000" pitchFamily="18" charset="-128"/>
              </a:rPr>
              <a:t>対米国、対韓国関係を担いながら成果がです、一時的に退いたのでは</a:t>
            </a:r>
          </a:p>
          <a:p>
            <a:pPr marL="0" indent="0">
              <a:buNone/>
            </a:pPr>
            <a:r>
              <a:rPr kumimoji="1" lang="en-US" altLang="ja-JP" sz="3200" dirty="0">
                <a:latin typeface="HGP明朝E" panose="02020900000000000000" pitchFamily="18" charset="-128"/>
                <a:ea typeface="HGP明朝E" panose="02020900000000000000" pitchFamily="18" charset="-128"/>
              </a:rPr>
              <a:t>※</a:t>
            </a:r>
            <a:r>
              <a:rPr kumimoji="1" lang="ja-JP" altLang="en-US" sz="3200" dirty="0">
                <a:latin typeface="HGP明朝E" panose="02020900000000000000" pitchFamily="18" charset="-128"/>
                <a:ea typeface="HGP明朝E" panose="02020900000000000000" pitchFamily="18" charset="-128"/>
              </a:rPr>
              <a:t>最近の経済難に対して責任を負う姿勢を住民に示す</a:t>
            </a:r>
          </a:p>
          <a:p>
            <a:pPr lvl="1"/>
            <a:r>
              <a:rPr kumimoji="1" lang="ja-JP" altLang="en-US" sz="2800" dirty="0">
                <a:latin typeface="HGP明朝E" panose="02020900000000000000" pitchFamily="18" charset="-128"/>
                <a:ea typeface="HGP明朝E" panose="02020900000000000000" pitchFamily="18" charset="-128"/>
              </a:rPr>
              <a:t>本人が最高指導者の立場から退くことができないため、与正氏が身代わりになったのではとの見方</a:t>
            </a:r>
          </a:p>
          <a:p>
            <a:pPr lvl="1"/>
            <a:r>
              <a:rPr kumimoji="1" lang="ja-JP" altLang="en-US" sz="2800" dirty="0">
                <a:highlight>
                  <a:srgbClr val="FFFF00"/>
                </a:highlight>
                <a:latin typeface="HGP明朝E" panose="02020900000000000000" pitchFamily="18" charset="-128"/>
                <a:ea typeface="HGP明朝E" panose="02020900000000000000" pitchFamily="18" charset="-128"/>
              </a:rPr>
              <a:t>経済状況がひっ迫</a:t>
            </a:r>
            <a:endParaRPr kumimoji="1" lang="en-US" altLang="ja-JP" sz="2800" dirty="0">
              <a:highlight>
                <a:srgbClr val="FFFF00"/>
              </a:highlight>
              <a:latin typeface="HGP明朝E" panose="02020900000000000000" pitchFamily="18" charset="-128"/>
              <a:ea typeface="HGP明朝E" panose="02020900000000000000" pitchFamily="18" charset="-128"/>
            </a:endParaRPr>
          </a:p>
          <a:p>
            <a:pPr lvl="1"/>
            <a:endParaRPr kumimoji="1" lang="ja-JP" altLang="en-US" sz="2800" dirty="0">
              <a:highlight>
                <a:srgbClr val="FFFF00"/>
              </a:highlight>
              <a:latin typeface="HGP明朝E" panose="02020900000000000000" pitchFamily="18" charset="-128"/>
              <a:ea typeface="HGP明朝E" panose="02020900000000000000" pitchFamily="18" charset="-128"/>
            </a:endParaRPr>
          </a:p>
          <a:p>
            <a:r>
              <a:rPr kumimoji="1" lang="en-US" altLang="ja-JP" sz="3200" dirty="0">
                <a:latin typeface="HGP明朝E" panose="02020900000000000000" pitchFamily="18" charset="-128"/>
                <a:ea typeface="HGP明朝E" panose="02020900000000000000" pitchFamily="18" charset="-128"/>
              </a:rPr>
              <a:t>※</a:t>
            </a:r>
            <a:r>
              <a:rPr kumimoji="1" lang="ja-JP" altLang="en-US" sz="3200" dirty="0">
                <a:latin typeface="HGP明朝E" panose="02020900000000000000" pitchFamily="18" charset="-128"/>
                <a:ea typeface="HGP明朝E" panose="02020900000000000000" pitchFamily="18" charset="-128"/>
              </a:rPr>
              <a:t>依然ナンバー</a:t>
            </a:r>
            <a:r>
              <a:rPr kumimoji="1" lang="en-US" altLang="ja-JP" sz="3200" dirty="0">
                <a:latin typeface="HGP明朝E" panose="02020900000000000000" pitchFamily="18" charset="-128"/>
                <a:ea typeface="HGP明朝E" panose="02020900000000000000" pitchFamily="18" charset="-128"/>
              </a:rPr>
              <a:t>2</a:t>
            </a:r>
            <a:r>
              <a:rPr kumimoji="1" lang="ja-JP" altLang="en-US" sz="3200" dirty="0">
                <a:latin typeface="HGP明朝E" panose="02020900000000000000" pitchFamily="18" charset="-128"/>
                <a:ea typeface="HGP明朝E" panose="02020900000000000000" pitchFamily="18" charset="-128"/>
              </a:rPr>
              <a:t>の位置　復帰は時間の問題とも</a:t>
            </a: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4923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E3A1041-D0E0-492E-B6B4-88351BA3C2C0}"/>
              </a:ext>
            </a:extLst>
          </p:cNvPr>
          <p:cNvPicPr>
            <a:picLocks noChangeAspect="1"/>
          </p:cNvPicPr>
          <p:nvPr/>
        </p:nvPicPr>
        <p:blipFill rotWithShape="1">
          <a:blip r:embed="rId2">
            <a:alphaModFix/>
          </a:blip>
          <a:srcRect l="20152" r="27402"/>
          <a:stretch/>
        </p:blipFill>
        <p:spPr>
          <a:xfrm>
            <a:off x="5797543" y="10"/>
            <a:ext cx="6394152" cy="6857990"/>
          </a:xfrm>
          <a:prstGeom prst="rect">
            <a:avLst/>
          </a:prstGeom>
        </p:spPr>
      </p:pic>
      <p:pic>
        <p:nvPicPr>
          <p:cNvPr id="16"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タイトル 1">
            <a:extLst>
              <a:ext uri="{FF2B5EF4-FFF2-40B4-BE49-F238E27FC236}">
                <a16:creationId xmlns:a16="http://schemas.microsoft.com/office/drawing/2014/main" id="{38A3741B-11D5-4FB8-BC74-7C65FC411399}"/>
              </a:ext>
            </a:extLst>
          </p:cNvPr>
          <p:cNvSpPr>
            <a:spLocks noGrp="1"/>
          </p:cNvSpPr>
          <p:nvPr>
            <p:ph type="title"/>
          </p:nvPr>
        </p:nvSpPr>
        <p:spPr>
          <a:xfrm>
            <a:off x="804998" y="798445"/>
            <a:ext cx="4803636" cy="1311664"/>
          </a:xfrm>
        </p:spPr>
        <p:txBody>
          <a:bodyPr>
            <a:normAutofit/>
          </a:bodyPr>
          <a:lstStyle/>
          <a:p>
            <a:r>
              <a:rPr kumimoji="1" lang="ja-JP" altLang="en-US">
                <a:solidFill>
                  <a:srgbClr val="000000"/>
                </a:solidFill>
                <a:latin typeface="HGP明朝E" panose="02020900000000000000" pitchFamily="18" charset="-128"/>
                <a:ea typeface="HGP明朝E" panose="02020900000000000000" pitchFamily="18" charset="-128"/>
              </a:rPr>
              <a:t>バイデン政権の対北政策</a:t>
            </a:r>
          </a:p>
        </p:txBody>
      </p:sp>
      <p:sp>
        <p:nvSpPr>
          <p:cNvPr id="3" name="コンテンツ プレースホルダー 2">
            <a:extLst>
              <a:ext uri="{FF2B5EF4-FFF2-40B4-BE49-F238E27FC236}">
                <a16:creationId xmlns:a16="http://schemas.microsoft.com/office/drawing/2014/main" id="{197EFE12-2E80-4B93-A469-2DCD3E402005}"/>
              </a:ext>
            </a:extLst>
          </p:cNvPr>
          <p:cNvSpPr>
            <a:spLocks noGrp="1"/>
          </p:cNvSpPr>
          <p:nvPr>
            <p:ph idx="1"/>
          </p:nvPr>
        </p:nvSpPr>
        <p:spPr>
          <a:xfrm>
            <a:off x="359229" y="2272142"/>
            <a:ext cx="5736771" cy="4422571"/>
          </a:xfrm>
        </p:spPr>
        <p:txBody>
          <a:bodyPr anchor="ctr">
            <a:normAutofit lnSpcReduction="10000"/>
          </a:bodyPr>
          <a:lstStyle/>
          <a:p>
            <a:r>
              <a:rPr kumimoji="1" lang="ja-JP" altLang="en-US" sz="2400" dirty="0">
                <a:solidFill>
                  <a:srgbClr val="000000"/>
                </a:solidFill>
                <a:latin typeface="HGP明朝E" panose="02020900000000000000" pitchFamily="18" charset="-128"/>
                <a:ea typeface="HGP明朝E" panose="02020900000000000000" pitchFamily="18" charset="-128"/>
              </a:rPr>
              <a:t>大統領選でのテレビ討論会（第一回）で、トランプ氏が金正恩氏に会ったことに触れ</a:t>
            </a:r>
            <a:endParaRPr kumimoji="1" lang="en-US" altLang="ja-JP" sz="2400" dirty="0">
              <a:solidFill>
                <a:srgbClr val="000000"/>
              </a:solidFill>
              <a:latin typeface="HGP明朝E" panose="02020900000000000000" pitchFamily="18" charset="-128"/>
              <a:ea typeface="HGP明朝E" panose="02020900000000000000" pitchFamily="18" charset="-128"/>
            </a:endParaRPr>
          </a:p>
          <a:p>
            <a:endParaRPr kumimoji="1" lang="en-US" altLang="ja-JP" sz="2400" dirty="0">
              <a:solidFill>
                <a:srgbClr val="000000"/>
              </a:solidFill>
              <a:latin typeface="HGP明朝E" panose="02020900000000000000" pitchFamily="18" charset="-128"/>
              <a:ea typeface="HGP明朝E" panose="02020900000000000000" pitchFamily="18" charset="-128"/>
            </a:endParaRPr>
          </a:p>
          <a:p>
            <a:pPr lvl="1"/>
            <a:r>
              <a:rPr kumimoji="1" lang="ja-JP" altLang="en-US" dirty="0">
                <a:solidFill>
                  <a:srgbClr val="000000"/>
                </a:solidFill>
                <a:latin typeface="HGP明朝E" panose="02020900000000000000" pitchFamily="18" charset="-128"/>
                <a:ea typeface="HGP明朝E" panose="02020900000000000000" pitchFamily="18" charset="-128"/>
              </a:rPr>
              <a:t>「金正恩に正当性を与えただけだ」と批判</a:t>
            </a:r>
            <a:r>
              <a:rPr lang="ja-JP" altLang="en-US" dirty="0">
                <a:solidFill>
                  <a:srgbClr val="000000"/>
                </a:solidFill>
                <a:latin typeface="HGP明朝E" panose="02020900000000000000" pitchFamily="18" charset="-128"/>
                <a:ea typeface="HGP明朝E" panose="02020900000000000000" pitchFamily="18" charset="-128"/>
              </a:rPr>
              <a:t>。</a:t>
            </a:r>
            <a:endParaRPr lang="en-US" altLang="ja-JP" dirty="0">
              <a:solidFill>
                <a:srgbClr val="000000"/>
              </a:solidFill>
              <a:latin typeface="HGP明朝E" panose="02020900000000000000" pitchFamily="18" charset="-128"/>
              <a:ea typeface="HGP明朝E" panose="02020900000000000000" pitchFamily="18" charset="-128"/>
            </a:endParaRPr>
          </a:p>
          <a:p>
            <a:pPr lvl="1"/>
            <a:endParaRPr kumimoji="1" lang="en-US" altLang="ja-JP" dirty="0">
              <a:solidFill>
                <a:srgbClr val="000000"/>
              </a:solidFill>
              <a:latin typeface="HGP明朝E" panose="02020900000000000000" pitchFamily="18" charset="-128"/>
              <a:ea typeface="HGP明朝E" panose="02020900000000000000" pitchFamily="18" charset="-128"/>
            </a:endParaRPr>
          </a:p>
          <a:p>
            <a:pPr lvl="1"/>
            <a:r>
              <a:rPr kumimoji="1" lang="ja-JP" altLang="en-US" dirty="0">
                <a:solidFill>
                  <a:srgbClr val="000000"/>
                </a:solidFill>
                <a:latin typeface="HGP明朝E" panose="02020900000000000000" pitchFamily="18" charset="-128"/>
                <a:ea typeface="HGP明朝E" panose="02020900000000000000" pitchFamily="18" charset="-128"/>
              </a:rPr>
              <a:t>「核能力の引き下げに同意しなければ会わない」と明言</a:t>
            </a:r>
            <a:endParaRPr kumimoji="1" lang="en-US" altLang="ja-JP" dirty="0">
              <a:solidFill>
                <a:srgbClr val="000000"/>
              </a:solidFill>
              <a:latin typeface="HGP明朝E" panose="02020900000000000000" pitchFamily="18" charset="-128"/>
              <a:ea typeface="HGP明朝E" panose="02020900000000000000" pitchFamily="18" charset="-128"/>
            </a:endParaRPr>
          </a:p>
          <a:p>
            <a:pPr lvl="1"/>
            <a:endParaRPr kumimoji="1" lang="en-US" altLang="ja-JP" dirty="0">
              <a:solidFill>
                <a:srgbClr val="000000"/>
              </a:solidFill>
              <a:latin typeface="HGP明朝E" panose="02020900000000000000" pitchFamily="18" charset="-128"/>
              <a:ea typeface="HGP明朝E" panose="02020900000000000000" pitchFamily="18" charset="-128"/>
            </a:endParaRPr>
          </a:p>
          <a:p>
            <a:pPr lvl="1"/>
            <a:r>
              <a:rPr kumimoji="1" lang="ja-JP" altLang="en-US" dirty="0">
                <a:solidFill>
                  <a:srgbClr val="000000"/>
                </a:solidFill>
                <a:latin typeface="HGP明朝E" panose="02020900000000000000" pitchFamily="18" charset="-128"/>
                <a:ea typeface="HGP明朝E" panose="02020900000000000000" pitchFamily="18" charset="-128"/>
              </a:rPr>
              <a:t>次期米政府の対北朝鮮政策に反映されることになれば、当面米朝首脳会談は難しくなるのは確実</a:t>
            </a:r>
          </a:p>
        </p:txBody>
      </p:sp>
    </p:spTree>
    <p:extLst>
      <p:ext uri="{BB962C8B-B14F-4D97-AF65-F5344CB8AC3E}">
        <p14:creationId xmlns:p14="http://schemas.microsoft.com/office/powerpoint/2010/main" val="175085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10529-1064-4B83-8036-C55DB546BCB3}"/>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文在寅政権の対日姿勢に変化</a:t>
            </a:r>
          </a:p>
        </p:txBody>
      </p:sp>
      <p:sp>
        <p:nvSpPr>
          <p:cNvPr id="3" name="コンテンツ プレースホルダー 2">
            <a:extLst>
              <a:ext uri="{FF2B5EF4-FFF2-40B4-BE49-F238E27FC236}">
                <a16:creationId xmlns:a16="http://schemas.microsoft.com/office/drawing/2014/main" id="{2BF5C7BA-6457-41BC-8D99-3F3E3AA0259C}"/>
              </a:ext>
            </a:extLst>
          </p:cNvPr>
          <p:cNvSpPr>
            <a:spLocks noGrp="1"/>
          </p:cNvSpPr>
          <p:nvPr>
            <p:ph idx="1"/>
          </p:nvPr>
        </p:nvSpPr>
        <p:spPr>
          <a:xfrm>
            <a:off x="838200" y="1825624"/>
            <a:ext cx="10515600" cy="4895897"/>
          </a:xfrm>
        </p:spPr>
        <p:txBody>
          <a:bodyPr>
            <a:normAutofit/>
          </a:bodyPr>
          <a:lstStyle/>
          <a:p>
            <a:r>
              <a:rPr lang="ja-JP" altLang="en-US" sz="3200" dirty="0">
                <a:latin typeface="HGP明朝E" panose="02020900000000000000" pitchFamily="18" charset="-128"/>
                <a:ea typeface="HGP明朝E" panose="02020900000000000000" pitchFamily="18" charset="-128"/>
              </a:rPr>
              <a:t>朴智元国家情報院長が昨年</a:t>
            </a:r>
            <a:r>
              <a:rPr kumimoji="1" lang="en-US" altLang="ja-JP" sz="3200" dirty="0">
                <a:latin typeface="HGP明朝E" panose="02020900000000000000" pitchFamily="18" charset="-128"/>
                <a:ea typeface="HGP明朝E" panose="02020900000000000000" pitchFamily="18" charset="-128"/>
              </a:rPr>
              <a:t>11</a:t>
            </a:r>
            <a:r>
              <a:rPr kumimoji="1" lang="ja-JP" altLang="en-US" sz="3200" dirty="0">
                <a:latin typeface="HGP明朝E" panose="02020900000000000000" pitchFamily="18" charset="-128"/>
                <a:ea typeface="HGP明朝E" panose="02020900000000000000" pitchFamily="18" charset="-128"/>
              </a:rPr>
              <a:t>月</a:t>
            </a:r>
            <a:r>
              <a:rPr lang="ja-JP" altLang="en-US" sz="3200" dirty="0">
                <a:latin typeface="HGP明朝E" panose="02020900000000000000" pitchFamily="18" charset="-128"/>
                <a:ea typeface="HGP明朝E" panose="02020900000000000000" pitchFamily="18" charset="-128"/>
              </a:rPr>
              <a:t>８</a:t>
            </a:r>
            <a:r>
              <a:rPr kumimoji="1" lang="ja-JP" altLang="en-US" sz="3200" dirty="0">
                <a:latin typeface="HGP明朝E" panose="02020900000000000000" pitchFamily="18" charset="-128"/>
                <a:ea typeface="HGP明朝E" panose="02020900000000000000" pitchFamily="18" charset="-128"/>
              </a:rPr>
              <a:t>日に訪日</a:t>
            </a:r>
            <a:endParaRPr kumimoji="1" lang="en-US" altLang="ja-JP" sz="3200" dirty="0">
              <a:latin typeface="HGP明朝E" panose="02020900000000000000" pitchFamily="18" charset="-128"/>
              <a:ea typeface="HGP明朝E" panose="02020900000000000000" pitchFamily="18" charset="-128"/>
            </a:endParaRPr>
          </a:p>
          <a:p>
            <a:pPr lvl="1"/>
            <a:r>
              <a:rPr kumimoji="1" lang="ja-JP" altLang="en-US" sz="2800" dirty="0">
                <a:latin typeface="HGP明朝E" panose="02020900000000000000" pitchFamily="18" charset="-128"/>
                <a:ea typeface="HGP明朝E" panose="02020900000000000000" pitchFamily="18" charset="-128"/>
              </a:rPr>
              <a:t>「日本の強い関心事である拉致問題の解決と東京五輪の成功的な開催に韓国は積極的に協力する用意がある」との文大統領のメッセージを伝えた</a:t>
            </a:r>
            <a:endParaRPr kumimoji="1" lang="en-US" altLang="ja-JP" sz="28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韓日議連が訪日　</a:t>
            </a:r>
            <a:r>
              <a:rPr kumimoji="1" lang="en-US" altLang="ja-JP" sz="3200" dirty="0">
                <a:latin typeface="HGP明朝E" panose="02020900000000000000" pitchFamily="18" charset="-128"/>
                <a:ea typeface="HGP明朝E" panose="02020900000000000000" pitchFamily="18" charset="-128"/>
              </a:rPr>
              <a:t>12</a:t>
            </a:r>
            <a:r>
              <a:rPr kumimoji="1" lang="ja-JP" altLang="en-US" sz="3200" dirty="0">
                <a:latin typeface="HGP明朝E" panose="02020900000000000000" pitchFamily="18" charset="-128"/>
                <a:ea typeface="HGP明朝E" panose="02020900000000000000" pitchFamily="18" charset="-128"/>
              </a:rPr>
              <a:t>日　金振杓（キムジンピョ）会長</a:t>
            </a:r>
            <a:endParaRPr kumimoji="1" lang="en-US" altLang="ja-JP" sz="3200" dirty="0">
              <a:latin typeface="HGP明朝E" panose="02020900000000000000" pitchFamily="18" charset="-128"/>
              <a:ea typeface="HGP明朝E" panose="02020900000000000000" pitchFamily="18" charset="-128"/>
            </a:endParaRPr>
          </a:p>
          <a:p>
            <a:pPr lvl="1"/>
            <a:r>
              <a:rPr kumimoji="1" lang="ja-JP" altLang="en-US" sz="2800" dirty="0">
                <a:latin typeface="HGP明朝E" panose="02020900000000000000" pitchFamily="18" charset="-128"/>
                <a:ea typeface="HGP明朝E" panose="02020900000000000000" pitchFamily="18" charset="-128"/>
              </a:rPr>
              <a:t>菅義偉首相と面談</a:t>
            </a:r>
            <a:endParaRPr kumimoji="1" lang="en-US" altLang="ja-JP" sz="2800" dirty="0">
              <a:latin typeface="HGP明朝E" panose="02020900000000000000" pitchFamily="18" charset="-128"/>
              <a:ea typeface="HGP明朝E" panose="02020900000000000000" pitchFamily="18" charset="-128"/>
            </a:endParaRPr>
          </a:p>
          <a:p>
            <a:pPr lvl="1"/>
            <a:r>
              <a:rPr kumimoji="1" lang="ja-JP" altLang="en-US" sz="2800" dirty="0">
                <a:latin typeface="HGP明朝E" panose="02020900000000000000" pitchFamily="18" charset="-128"/>
                <a:ea typeface="HGP明朝E" panose="02020900000000000000" pitchFamily="18" charset="-128"/>
              </a:rPr>
              <a:t>韓国メディアの取材で、元徴用工問題、差し押さえられた日本企業の韓国内資産が現金化される問題について「（妥結に向けた）両国の首脳による宣言が反日・嫌韓感情でいますぐできないなら</a:t>
            </a:r>
            <a:r>
              <a:rPr kumimoji="1" lang="ja-JP" altLang="en-US" sz="2800" dirty="0">
                <a:highlight>
                  <a:srgbClr val="FFFF00"/>
                </a:highlight>
                <a:latin typeface="HGP明朝E" panose="02020900000000000000" pitchFamily="18" charset="-128"/>
                <a:ea typeface="HGP明朝E" panose="02020900000000000000" pitchFamily="18" charset="-128"/>
              </a:rPr>
              <a:t>五輪が終わるまで封印しようと提案</a:t>
            </a:r>
            <a:r>
              <a:rPr kumimoji="1" lang="ja-JP" altLang="en-US" sz="2800" dirty="0">
                <a:latin typeface="HGP明朝E" panose="02020900000000000000" pitchFamily="18" charset="-128"/>
                <a:ea typeface="HGP明朝E" panose="02020900000000000000" pitchFamily="18" charset="-128"/>
              </a:rPr>
              <a:t>した」と述べました。さらに「</a:t>
            </a:r>
            <a:r>
              <a:rPr kumimoji="1" lang="ja-JP" altLang="en-US" sz="2800" dirty="0">
                <a:solidFill>
                  <a:srgbClr val="FF0000"/>
                </a:solidFill>
                <a:latin typeface="HGP明朝E" panose="02020900000000000000" pitchFamily="18" charset="-128"/>
                <a:ea typeface="HGP明朝E" panose="02020900000000000000" pitchFamily="18" charset="-128"/>
              </a:rPr>
              <a:t>正恩氏の五輪招待は可能だと日本政府側が表明した</a:t>
            </a:r>
            <a:r>
              <a:rPr kumimoji="1" lang="ja-JP" altLang="en-US" sz="2800" dirty="0">
                <a:latin typeface="HGP明朝E" panose="02020900000000000000" pitchFamily="18" charset="-128"/>
                <a:ea typeface="HGP明朝E" panose="02020900000000000000" pitchFamily="18" charset="-128"/>
              </a:rPr>
              <a:t>」と語った</a:t>
            </a:r>
          </a:p>
        </p:txBody>
      </p:sp>
    </p:spTree>
    <p:extLst>
      <p:ext uri="{BB962C8B-B14F-4D97-AF65-F5344CB8AC3E}">
        <p14:creationId xmlns:p14="http://schemas.microsoft.com/office/powerpoint/2010/main" val="235950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首相と韓国情報機関トップの面会 ちらつく二階氏の影と官邸の「誤算」 - 毎日新聞">
            <a:extLst>
              <a:ext uri="{FF2B5EF4-FFF2-40B4-BE49-F238E27FC236}">
                <a16:creationId xmlns:a16="http://schemas.microsoft.com/office/drawing/2014/main" id="{C7EEF0FD-AB19-4544-8075-B641C79A048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1377" y="914400"/>
            <a:ext cx="4815245" cy="5262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韓日議連の新会長に金振杓元副首相 「シャトル外交」復活に意欲 | 聯合ニュース">
            <a:extLst>
              <a:ext uri="{FF2B5EF4-FFF2-40B4-BE49-F238E27FC236}">
                <a16:creationId xmlns:a16="http://schemas.microsoft.com/office/drawing/2014/main" id="{9518137A-2A86-4D47-ADBB-07D2743FC1A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55380" y="1038043"/>
            <a:ext cx="47625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A801066-4D4A-4004-A4E1-C017D0FF13EF}"/>
              </a:ext>
            </a:extLst>
          </p:cNvPr>
          <p:cNvSpPr txBox="1"/>
          <p:nvPr/>
        </p:nvSpPr>
        <p:spPr>
          <a:xfrm>
            <a:off x="6518031" y="4654062"/>
            <a:ext cx="45016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n-cs"/>
              </a:rPr>
              <a:t>金振杓韓日議連会長</a:t>
            </a:r>
          </a:p>
        </p:txBody>
      </p:sp>
    </p:spTree>
    <p:extLst>
      <p:ext uri="{BB962C8B-B14F-4D97-AF65-F5344CB8AC3E}">
        <p14:creationId xmlns:p14="http://schemas.microsoft.com/office/powerpoint/2010/main" val="19718304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752</Words>
  <Application>Microsoft Office PowerPoint</Application>
  <PresentationFormat>ワイド画面</PresentationFormat>
  <Paragraphs>62</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HGP明朝E</vt:lpstr>
      <vt:lpstr>游ゴシック</vt:lpstr>
      <vt:lpstr>游ゴシック Light</vt:lpstr>
      <vt:lpstr>Arial</vt:lpstr>
      <vt:lpstr>Calibri</vt:lpstr>
      <vt:lpstr>Office テーマ</vt:lpstr>
      <vt:lpstr>第8回朝鮮労働党大会 苦難の行軍下での開催</vt:lpstr>
      <vt:lpstr>北朝鮮 第8回党大会開催</vt:lpstr>
      <vt:lpstr>第8回朝鮮労働党大会が開幕　</vt:lpstr>
      <vt:lpstr>PowerPoint プレゼンテーション</vt:lpstr>
      <vt:lpstr>人事体制</vt:lpstr>
      <vt:lpstr>PowerPoint プレゼンテーション</vt:lpstr>
      <vt:lpstr>バイデン政権の対北政策</vt:lpstr>
      <vt:lpstr>文在寅政権の対日姿勢に変化</vt:lpstr>
      <vt:lpstr>PowerPoint プレゼンテーション</vt:lpstr>
      <vt:lpstr>変化、転換の理由　北朝鮮</vt:lpstr>
      <vt:lpstr>日本の役割の再検討 原則を貫きながらも創造的挑戦を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第8回朝鮮労働党大会 苦難の行軍下での開催</dc:title>
  <cp:revision>4</cp:revision>
  <dcterms:created xsi:type="dcterms:W3CDTF">2021-01-12T02:31:00Z</dcterms:created>
  <dcterms:modified xsi:type="dcterms:W3CDTF">2021-01-14T05:49:47Z</dcterms:modified>
</cp:coreProperties>
</file>