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60" r:id="rId3"/>
    <p:sldId id="258" r:id="rId4"/>
    <p:sldId id="275" r:id="rId5"/>
    <p:sldId id="263" r:id="rId6"/>
    <p:sldId id="264" r:id="rId7"/>
    <p:sldId id="265" r:id="rId8"/>
    <p:sldId id="273" r:id="rId9"/>
    <p:sldId id="261" r:id="rId10"/>
    <p:sldId id="262" r:id="rId11"/>
    <p:sldId id="276" r:id="rId12"/>
    <p:sldId id="266" r:id="rId13"/>
    <p:sldId id="267" r:id="rId14"/>
    <p:sldId id="274" r:id="rId15"/>
    <p:sldId id="272" r:id="rId16"/>
    <p:sldId id="277" r:id="rId17"/>
    <p:sldId id="271" r:id="rId1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5" autoAdjust="0"/>
    <p:restoredTop sz="94660"/>
  </p:normalViewPr>
  <p:slideViewPr>
    <p:cSldViewPr snapToGrid="0">
      <p:cViewPr varScale="1">
        <p:scale>
          <a:sx n="84" d="100"/>
          <a:sy n="84" d="100"/>
        </p:scale>
        <p:origin x="108" y="47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4-05T12:42:18.20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A4603D-B532-4A62-80B5-3B95E835E7BB}" type="datetimeFigureOut">
              <a:rPr kumimoji="1" lang="ja-JP" altLang="en-US" smtClean="0"/>
              <a:t>2021/4/7</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E033-8742-481A-AEE6-6535D38B9A85}" type="slidenum">
              <a:rPr kumimoji="1" lang="ja-JP" altLang="en-US" smtClean="0"/>
              <a:t>‹#›</a:t>
            </a:fld>
            <a:endParaRPr kumimoji="1" lang="ja-JP" altLang="en-US"/>
          </a:p>
        </p:txBody>
      </p:sp>
    </p:spTree>
    <p:extLst>
      <p:ext uri="{BB962C8B-B14F-4D97-AF65-F5344CB8AC3E}">
        <p14:creationId xmlns:p14="http://schemas.microsoft.com/office/powerpoint/2010/main" val="30650285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憲法の何条に反するのか</a:t>
            </a:r>
          </a:p>
        </p:txBody>
      </p:sp>
      <p:sp>
        <p:nvSpPr>
          <p:cNvPr id="4" name="スライド番号プレースホルダー 3"/>
          <p:cNvSpPr>
            <a:spLocks noGrp="1"/>
          </p:cNvSpPr>
          <p:nvPr>
            <p:ph type="sldNum" sz="quarter" idx="5"/>
          </p:nvPr>
        </p:nvSpPr>
        <p:spPr/>
        <p:txBody>
          <a:bodyPr/>
          <a:lstStyle/>
          <a:p>
            <a:fld id="{3C1BE033-8742-481A-AEE6-6535D38B9A85}" type="slidenum">
              <a:rPr kumimoji="1" lang="ja-JP" altLang="en-US" smtClean="0"/>
              <a:t>1</a:t>
            </a:fld>
            <a:endParaRPr kumimoji="1" lang="ja-JP" altLang="en-US"/>
          </a:p>
        </p:txBody>
      </p:sp>
    </p:spTree>
    <p:extLst>
      <p:ext uri="{BB962C8B-B14F-4D97-AF65-F5344CB8AC3E}">
        <p14:creationId xmlns:p14="http://schemas.microsoft.com/office/powerpoint/2010/main" val="3261680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14</a:t>
            </a:r>
            <a:r>
              <a:rPr kumimoji="1" lang="ja-JP" altLang="en-US" dirty="0"/>
              <a:t>条　法の下の平等　からみで　違憲　</a:t>
            </a:r>
          </a:p>
        </p:txBody>
      </p:sp>
      <p:sp>
        <p:nvSpPr>
          <p:cNvPr id="4" name="スライド番号プレースホルダー 3"/>
          <p:cNvSpPr>
            <a:spLocks noGrp="1"/>
          </p:cNvSpPr>
          <p:nvPr>
            <p:ph type="sldNum" sz="quarter" idx="5"/>
          </p:nvPr>
        </p:nvSpPr>
        <p:spPr/>
        <p:txBody>
          <a:bodyPr/>
          <a:lstStyle/>
          <a:p>
            <a:fld id="{3C1BE033-8742-481A-AEE6-6535D38B9A85}" type="slidenum">
              <a:rPr kumimoji="1" lang="ja-JP" altLang="en-US" smtClean="0"/>
              <a:t>3</a:t>
            </a:fld>
            <a:endParaRPr kumimoji="1" lang="ja-JP" altLang="en-US"/>
          </a:p>
        </p:txBody>
      </p:sp>
    </p:spTree>
    <p:extLst>
      <p:ext uri="{BB962C8B-B14F-4D97-AF65-F5344CB8AC3E}">
        <p14:creationId xmlns:p14="http://schemas.microsoft.com/office/powerpoint/2010/main" val="3990074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14</a:t>
            </a:r>
            <a:r>
              <a:rPr kumimoji="1" lang="ja-JP" altLang="en-US" dirty="0"/>
              <a:t>条　法の下の平等　からみで　違憲　</a:t>
            </a:r>
          </a:p>
        </p:txBody>
      </p:sp>
      <p:sp>
        <p:nvSpPr>
          <p:cNvPr id="4" name="スライド番号プレースホルダー 3"/>
          <p:cNvSpPr>
            <a:spLocks noGrp="1"/>
          </p:cNvSpPr>
          <p:nvPr>
            <p:ph type="sldNum" sz="quarter" idx="5"/>
          </p:nvPr>
        </p:nvSpPr>
        <p:spPr/>
        <p:txBody>
          <a:bodyPr/>
          <a:lstStyle/>
          <a:p>
            <a:fld id="{3C1BE033-8742-481A-AEE6-6535D38B9A85}" type="slidenum">
              <a:rPr kumimoji="1" lang="ja-JP" altLang="en-US" smtClean="0"/>
              <a:t>4</a:t>
            </a:fld>
            <a:endParaRPr kumimoji="1" lang="ja-JP" altLang="en-US"/>
          </a:p>
        </p:txBody>
      </p:sp>
    </p:spTree>
    <p:extLst>
      <p:ext uri="{BB962C8B-B14F-4D97-AF65-F5344CB8AC3E}">
        <p14:creationId xmlns:p14="http://schemas.microsoft.com/office/powerpoint/2010/main" val="2811639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24</a:t>
            </a:r>
            <a:r>
              <a:rPr kumimoji="1" lang="ja-JP" altLang="en-US" dirty="0"/>
              <a:t>条は制定時、同性婚は想定していなかった　だから　同性婚を認めないのは</a:t>
            </a:r>
            <a:r>
              <a:rPr kumimoji="1" lang="en-US" altLang="ja-JP" dirty="0"/>
              <a:t>24</a:t>
            </a:r>
            <a:r>
              <a:rPr kumimoji="1" lang="ja-JP" altLang="en-US" dirty="0"/>
              <a:t>条違反ではない</a:t>
            </a:r>
          </a:p>
        </p:txBody>
      </p:sp>
      <p:sp>
        <p:nvSpPr>
          <p:cNvPr id="4" name="スライド番号プレースホルダー 3"/>
          <p:cNvSpPr>
            <a:spLocks noGrp="1"/>
          </p:cNvSpPr>
          <p:nvPr>
            <p:ph type="sldNum" sz="quarter" idx="5"/>
          </p:nvPr>
        </p:nvSpPr>
        <p:spPr/>
        <p:txBody>
          <a:bodyPr/>
          <a:lstStyle/>
          <a:p>
            <a:fld id="{3C1BE033-8742-481A-AEE6-6535D38B9A85}" type="slidenum">
              <a:rPr kumimoji="1" lang="ja-JP" altLang="en-US" smtClean="0"/>
              <a:t>6</a:t>
            </a:fld>
            <a:endParaRPr kumimoji="1" lang="ja-JP" altLang="en-US"/>
          </a:p>
        </p:txBody>
      </p:sp>
    </p:spTree>
    <p:extLst>
      <p:ext uri="{BB962C8B-B14F-4D97-AF65-F5344CB8AC3E}">
        <p14:creationId xmlns:p14="http://schemas.microsoft.com/office/powerpoint/2010/main" val="904947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憲法そのものが　同性婚を前提としていなかった　婚姻に関する</a:t>
            </a:r>
            <a:r>
              <a:rPr kumimoji="1" lang="en-US" altLang="ja-JP" dirty="0"/>
              <a:t>24</a:t>
            </a:r>
            <a:r>
              <a:rPr kumimoji="1" lang="ja-JP" altLang="en-US" dirty="0"/>
              <a:t>条の意味は</a:t>
            </a:r>
            <a:r>
              <a:rPr kumimoji="1" lang="en-US" altLang="ja-JP" dirty="0"/>
              <a:t>14</a:t>
            </a:r>
            <a:r>
              <a:rPr kumimoji="1" lang="ja-JP" altLang="en-US" dirty="0"/>
              <a:t>条の内容と一致していたはず</a:t>
            </a:r>
          </a:p>
        </p:txBody>
      </p:sp>
      <p:sp>
        <p:nvSpPr>
          <p:cNvPr id="4" name="スライド番号プレースホルダー 3"/>
          <p:cNvSpPr>
            <a:spLocks noGrp="1"/>
          </p:cNvSpPr>
          <p:nvPr>
            <p:ph type="sldNum" sz="quarter" idx="5"/>
          </p:nvPr>
        </p:nvSpPr>
        <p:spPr/>
        <p:txBody>
          <a:bodyPr/>
          <a:lstStyle/>
          <a:p>
            <a:fld id="{3C1BE033-8742-481A-AEE6-6535D38B9A85}" type="slidenum">
              <a:rPr kumimoji="1" lang="ja-JP" altLang="en-US" smtClean="0"/>
              <a:t>7</a:t>
            </a:fld>
            <a:endParaRPr kumimoji="1" lang="ja-JP" altLang="en-US"/>
          </a:p>
        </p:txBody>
      </p:sp>
    </p:spTree>
    <p:extLst>
      <p:ext uri="{BB962C8B-B14F-4D97-AF65-F5344CB8AC3E}">
        <p14:creationId xmlns:p14="http://schemas.microsoft.com/office/powerpoint/2010/main" val="6766040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憲法そのものが　同性婚を前提としていなかった　婚姻に関する</a:t>
            </a:r>
            <a:r>
              <a:rPr kumimoji="1" lang="en-US" altLang="ja-JP" dirty="0"/>
              <a:t>24</a:t>
            </a:r>
            <a:r>
              <a:rPr kumimoji="1" lang="ja-JP" altLang="en-US" dirty="0"/>
              <a:t>条の意味は</a:t>
            </a:r>
            <a:r>
              <a:rPr kumimoji="1" lang="en-US" altLang="ja-JP" dirty="0"/>
              <a:t>14</a:t>
            </a:r>
            <a:r>
              <a:rPr kumimoji="1" lang="ja-JP" altLang="en-US" dirty="0"/>
              <a:t>条の内容と一致していたはず</a:t>
            </a:r>
          </a:p>
        </p:txBody>
      </p:sp>
      <p:sp>
        <p:nvSpPr>
          <p:cNvPr id="4" name="スライド番号プレースホルダー 3"/>
          <p:cNvSpPr>
            <a:spLocks noGrp="1"/>
          </p:cNvSpPr>
          <p:nvPr>
            <p:ph type="sldNum" sz="quarter" idx="5"/>
          </p:nvPr>
        </p:nvSpPr>
        <p:spPr/>
        <p:txBody>
          <a:bodyPr/>
          <a:lstStyle/>
          <a:p>
            <a:fld id="{3C1BE033-8742-481A-AEE6-6535D38B9A85}" type="slidenum">
              <a:rPr kumimoji="1" lang="ja-JP" altLang="en-US" smtClean="0"/>
              <a:t>8</a:t>
            </a:fld>
            <a:endParaRPr kumimoji="1" lang="ja-JP" altLang="en-US"/>
          </a:p>
        </p:txBody>
      </p:sp>
    </p:spTree>
    <p:extLst>
      <p:ext uri="{BB962C8B-B14F-4D97-AF65-F5344CB8AC3E}">
        <p14:creationId xmlns:p14="http://schemas.microsoft.com/office/powerpoint/2010/main" val="9180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民法は　憲法</a:t>
            </a:r>
            <a:r>
              <a:rPr kumimoji="1" lang="en-US" altLang="ja-JP" dirty="0"/>
              <a:t>24</a:t>
            </a:r>
            <a:r>
              <a:rPr kumimoji="1" lang="ja-JP" altLang="en-US" dirty="0"/>
              <a:t>条に基づいて制定されている　しかし婚姻についての目的に反している　ゆえに違憲　判決は「永続的な精神的及び肉体的結合を目的として」「共同生活を営むこと」において同性婚と異性婚に違いはない　ゆえに容認されるべき　恣意的に婚姻を定義しなおして、合憲か違憲かを判断している</a:t>
            </a:r>
          </a:p>
        </p:txBody>
      </p:sp>
      <p:sp>
        <p:nvSpPr>
          <p:cNvPr id="4" name="スライド番号プレースホルダー 3"/>
          <p:cNvSpPr>
            <a:spLocks noGrp="1"/>
          </p:cNvSpPr>
          <p:nvPr>
            <p:ph type="sldNum" sz="quarter" idx="5"/>
          </p:nvPr>
        </p:nvSpPr>
        <p:spPr/>
        <p:txBody>
          <a:bodyPr/>
          <a:lstStyle/>
          <a:p>
            <a:fld id="{3C1BE033-8742-481A-AEE6-6535D38B9A85}" type="slidenum">
              <a:rPr kumimoji="1" lang="ja-JP" altLang="en-US" smtClean="0"/>
              <a:t>9</a:t>
            </a:fld>
            <a:endParaRPr kumimoji="1" lang="ja-JP" altLang="en-US"/>
          </a:p>
        </p:txBody>
      </p:sp>
    </p:spTree>
    <p:extLst>
      <p:ext uri="{BB962C8B-B14F-4D97-AF65-F5344CB8AC3E}">
        <p14:creationId xmlns:p14="http://schemas.microsoft.com/office/powerpoint/2010/main" val="119761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同性愛に対する知見が変わり、さらに確定した　現在の知見に基づいて　憲法判断をすべきであるという　あまりにも強引　憲法改正議論に発展せざるを得ない</a:t>
            </a:r>
          </a:p>
        </p:txBody>
      </p:sp>
      <p:sp>
        <p:nvSpPr>
          <p:cNvPr id="4" name="スライド番号プレースホルダー 3"/>
          <p:cNvSpPr>
            <a:spLocks noGrp="1"/>
          </p:cNvSpPr>
          <p:nvPr>
            <p:ph type="sldNum" sz="quarter" idx="5"/>
          </p:nvPr>
        </p:nvSpPr>
        <p:spPr/>
        <p:txBody>
          <a:bodyPr/>
          <a:lstStyle/>
          <a:p>
            <a:fld id="{3C1BE033-8742-481A-AEE6-6535D38B9A85}" type="slidenum">
              <a:rPr kumimoji="1" lang="ja-JP" altLang="en-US" smtClean="0"/>
              <a:t>10</a:t>
            </a:fld>
            <a:endParaRPr kumimoji="1" lang="ja-JP" altLang="en-US"/>
          </a:p>
        </p:txBody>
      </p:sp>
    </p:spTree>
    <p:extLst>
      <p:ext uri="{BB962C8B-B14F-4D97-AF65-F5344CB8AC3E}">
        <p14:creationId xmlns:p14="http://schemas.microsoft.com/office/powerpoint/2010/main" val="3276642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同性愛に対する知見が変わり、さらに確定した　現在の知見に基づいて　憲法判断をすべきであるという　あまりにも強引　憲法改正議論に発展せざるを得ない</a:t>
            </a:r>
          </a:p>
        </p:txBody>
      </p:sp>
      <p:sp>
        <p:nvSpPr>
          <p:cNvPr id="4" name="スライド番号プレースホルダー 3"/>
          <p:cNvSpPr>
            <a:spLocks noGrp="1"/>
          </p:cNvSpPr>
          <p:nvPr>
            <p:ph type="sldNum" sz="quarter" idx="5"/>
          </p:nvPr>
        </p:nvSpPr>
        <p:spPr/>
        <p:txBody>
          <a:bodyPr/>
          <a:lstStyle/>
          <a:p>
            <a:fld id="{3C1BE033-8742-481A-AEE6-6535D38B9A85}" type="slidenum">
              <a:rPr kumimoji="1" lang="ja-JP" altLang="en-US" smtClean="0"/>
              <a:t>11</a:t>
            </a:fld>
            <a:endParaRPr kumimoji="1" lang="ja-JP" altLang="en-US"/>
          </a:p>
        </p:txBody>
      </p:sp>
    </p:spTree>
    <p:extLst>
      <p:ext uri="{BB962C8B-B14F-4D97-AF65-F5344CB8AC3E}">
        <p14:creationId xmlns:p14="http://schemas.microsoft.com/office/powerpoint/2010/main" val="1710093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08E685-545A-4E62-9415-2CCA8F32D7F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2675FA4-7AB1-4659-9381-D993AF3059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4EAE54F-0C76-42BE-B048-816A6506D9F2}"/>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5" name="フッター プレースホルダー 4">
            <a:extLst>
              <a:ext uri="{FF2B5EF4-FFF2-40B4-BE49-F238E27FC236}">
                <a16:creationId xmlns:a16="http://schemas.microsoft.com/office/drawing/2014/main" id="{496B1A62-DD9B-49B6-990A-064DE7AC37A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9A4BAD9-EFEE-477E-A094-5F3AEEF83417}"/>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11545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8B2B04-46B0-48DE-A404-66285615FD5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BAAE171-91B7-49E0-9E78-E40F459FC914}"/>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A11AE7F-8BAB-4CD3-8173-AF212DFBDF72}"/>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5" name="フッター プレースホルダー 4">
            <a:extLst>
              <a:ext uri="{FF2B5EF4-FFF2-40B4-BE49-F238E27FC236}">
                <a16:creationId xmlns:a16="http://schemas.microsoft.com/office/drawing/2014/main" id="{AC706D83-FB74-4BB9-BAE7-DFD867B03AD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B150C06-619F-4F76-BA81-E5F2BAC02F41}"/>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518116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1BE505-5DD2-40C5-BAD4-5E36B2BD287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3FFE849-E74C-4C62-B86D-F5DC7A1287F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A9E8A82C-A164-4BF3-8197-FEF05730AE72}"/>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5" name="フッター プレースホルダー 4">
            <a:extLst>
              <a:ext uri="{FF2B5EF4-FFF2-40B4-BE49-F238E27FC236}">
                <a16:creationId xmlns:a16="http://schemas.microsoft.com/office/drawing/2014/main" id="{AFE0841B-57BB-4122-B4DC-89CCA69425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8788E13-83CD-4F90-8B21-C91832397F59}"/>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1499914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B5373E-7417-4523-9B2C-9993C8237FF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4CD4A9C-DA1E-45A3-9939-C78FEEE5CF43}"/>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2EC239D3-EFCF-4D71-A744-367B3AC66A0F}"/>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5" name="フッター プレースホルダー 4">
            <a:extLst>
              <a:ext uri="{FF2B5EF4-FFF2-40B4-BE49-F238E27FC236}">
                <a16:creationId xmlns:a16="http://schemas.microsoft.com/office/drawing/2014/main" id="{C40ED219-B259-4E84-802D-2854034812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480A7AB-EAF3-4374-8AFB-B1716BAC4259}"/>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365342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6A1F72-6533-4F59-81F8-79AF01FBA08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1D0CD59-56C9-4591-8A16-0CF652AE4B9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7E03752-5D55-411D-9191-786C05D3B3AF}"/>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5" name="フッター プレースホルダー 4">
            <a:extLst>
              <a:ext uri="{FF2B5EF4-FFF2-40B4-BE49-F238E27FC236}">
                <a16:creationId xmlns:a16="http://schemas.microsoft.com/office/drawing/2014/main" id="{FCCC96A9-0A35-4891-87ED-F169DD7DC5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FC6BF62-A1AB-4F11-BA2D-A358615D016D}"/>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652815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0E0DEBB-260C-422D-B52F-FA2A3672357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030D3B30-B38B-4854-A9C1-49C757A88636}"/>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8CD943F7-09F4-4859-925F-FB7F63144DC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6EABF1DF-19DF-4B7B-8751-8870BDE1B1E8}"/>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6" name="フッター プレースホルダー 5">
            <a:extLst>
              <a:ext uri="{FF2B5EF4-FFF2-40B4-BE49-F238E27FC236}">
                <a16:creationId xmlns:a16="http://schemas.microsoft.com/office/drawing/2014/main" id="{3C871B83-0EF7-45D0-A606-98607CD7FEE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FC6931-C162-46C7-A126-A811DD08DFEA}"/>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213748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6FE0DA6-D6C7-46B3-9404-7BADD51DBD83}"/>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B3323D2-4BF1-4D1F-A7EC-3AEBCCE710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0F97244-2B8C-4A25-A8B3-C99C0E31B5A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9979703-D94B-46C4-BB6C-4195E6777F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376432C9-3645-45B9-9316-722F9FF29A0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32CCBC1-9987-48EF-993F-C5D2C953E655}"/>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8" name="フッター プレースホルダー 7">
            <a:extLst>
              <a:ext uri="{FF2B5EF4-FFF2-40B4-BE49-F238E27FC236}">
                <a16:creationId xmlns:a16="http://schemas.microsoft.com/office/drawing/2014/main" id="{57F44F75-7F3B-4DB1-84A7-F5F00280C5D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AE6F13F-17F0-4369-AE11-93C093E3BE11}"/>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80177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6FAF436-16CC-4211-8AE2-92E8AF3E30BC}"/>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13604F0-75D9-4BED-9966-E04C15AF8B5F}"/>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4" name="フッター プレースホルダー 3">
            <a:extLst>
              <a:ext uri="{FF2B5EF4-FFF2-40B4-BE49-F238E27FC236}">
                <a16:creationId xmlns:a16="http://schemas.microsoft.com/office/drawing/2014/main" id="{ABF318AE-0486-4877-9D58-755366DB12A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1A0F3EA-B540-4F64-9D6D-8611140390FD}"/>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761119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7450F54-AC37-4490-8B14-D6BCB5F39D21}"/>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3" name="フッター プレースホルダー 2">
            <a:extLst>
              <a:ext uri="{FF2B5EF4-FFF2-40B4-BE49-F238E27FC236}">
                <a16:creationId xmlns:a16="http://schemas.microsoft.com/office/drawing/2014/main" id="{AAD6D76E-05DF-4595-B101-30729035DB47}"/>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C688CE1-531F-4C52-99D4-4B93D30FE408}"/>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2614805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75F478-D068-4E75-9586-7836352E0B90}"/>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60EB586-1DA5-4CBA-8B54-2ABC1DD3DF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565E0F88-D947-455B-9335-6479E87BBA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D8D655F-C636-43EA-9543-341BA307122B}"/>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6" name="フッター プレースホルダー 5">
            <a:extLst>
              <a:ext uri="{FF2B5EF4-FFF2-40B4-BE49-F238E27FC236}">
                <a16:creationId xmlns:a16="http://schemas.microsoft.com/office/drawing/2014/main" id="{3F07BDF7-66CA-4D0C-A8DE-CA0339B63E4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9470392-13C9-40BA-A282-86A77067EF4A}"/>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758761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D7C11D-D0B7-4189-B3AE-F4D4DD0ECDD3}"/>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EDA7CC6F-72E2-4141-A615-7D8362ABAD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80A88665-4F1D-4878-A2A2-F9488BDA1B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8FC7C55-01C1-45AF-BBD2-01992A8442B1}"/>
              </a:ext>
            </a:extLst>
          </p:cNvPr>
          <p:cNvSpPr>
            <a:spLocks noGrp="1"/>
          </p:cNvSpPr>
          <p:nvPr>
            <p:ph type="dt" sz="half" idx="10"/>
          </p:nvPr>
        </p:nvSpPr>
        <p:spPr/>
        <p:txBody>
          <a:bodyPr/>
          <a:lstStyle/>
          <a:p>
            <a:fld id="{8A640788-207D-4E3B-B4FB-CA54334E44B2}" type="datetimeFigureOut">
              <a:rPr kumimoji="1" lang="ja-JP" altLang="en-US" smtClean="0"/>
              <a:t>2021/4/7</a:t>
            </a:fld>
            <a:endParaRPr kumimoji="1" lang="ja-JP" altLang="en-US"/>
          </a:p>
        </p:txBody>
      </p:sp>
      <p:sp>
        <p:nvSpPr>
          <p:cNvPr id="6" name="フッター プレースホルダー 5">
            <a:extLst>
              <a:ext uri="{FF2B5EF4-FFF2-40B4-BE49-F238E27FC236}">
                <a16:creationId xmlns:a16="http://schemas.microsoft.com/office/drawing/2014/main" id="{17DC1261-EECD-465F-B746-4C2464EC2074}"/>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1D7414-66E4-4170-BFC9-05223F92D6CE}"/>
              </a:ext>
            </a:extLst>
          </p:cNvPr>
          <p:cNvSpPr>
            <a:spLocks noGrp="1"/>
          </p:cNvSpPr>
          <p:nvPr>
            <p:ph type="sldNum" sz="quarter" idx="12"/>
          </p:nvPr>
        </p:nvSpPr>
        <p:spPr/>
        <p:txBody>
          <a:body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2802209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1B9B8C5-301C-4B8B-B98C-18841A5C9EE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2FA9410-C085-4DD3-8BC6-400DC22F5E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AA02AA1-31BF-4C52-A2EB-820BBE6151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640788-207D-4E3B-B4FB-CA54334E44B2}" type="datetimeFigureOut">
              <a:rPr kumimoji="1" lang="ja-JP" altLang="en-US" smtClean="0"/>
              <a:t>2021/4/7</a:t>
            </a:fld>
            <a:endParaRPr kumimoji="1" lang="ja-JP" altLang="en-US"/>
          </a:p>
        </p:txBody>
      </p:sp>
      <p:sp>
        <p:nvSpPr>
          <p:cNvPr id="5" name="フッター プレースホルダー 4">
            <a:extLst>
              <a:ext uri="{FF2B5EF4-FFF2-40B4-BE49-F238E27FC236}">
                <a16:creationId xmlns:a16="http://schemas.microsoft.com/office/drawing/2014/main" id="{6287F109-9F2D-49BC-A318-C6992DB04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7D8D743-A4A3-4463-86F7-3EE42449F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F6BC8C-ABF0-4C5E-99C9-8482281AA1CD}" type="slidenum">
              <a:rPr kumimoji="1" lang="ja-JP" altLang="en-US" smtClean="0"/>
              <a:t>‹#›</a:t>
            </a:fld>
            <a:endParaRPr kumimoji="1" lang="ja-JP" altLang="en-US"/>
          </a:p>
        </p:txBody>
      </p:sp>
    </p:spTree>
    <p:extLst>
      <p:ext uri="{BB962C8B-B14F-4D97-AF65-F5344CB8AC3E}">
        <p14:creationId xmlns:p14="http://schemas.microsoft.com/office/powerpoint/2010/main" val="26118290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2116DD-3072-4ECF-9E6A-A3CC453BC25E}"/>
              </a:ext>
            </a:extLst>
          </p:cNvPr>
          <p:cNvSpPr>
            <a:spLocks noGrp="1"/>
          </p:cNvSpPr>
          <p:nvPr>
            <p:ph type="ctrTitle"/>
          </p:nvPr>
        </p:nvSpPr>
        <p:spPr>
          <a:xfrm>
            <a:off x="960120" y="1108710"/>
            <a:ext cx="9707880" cy="2537460"/>
          </a:xfrm>
        </p:spPr>
        <p:style>
          <a:lnRef idx="1">
            <a:schemeClr val="accent4"/>
          </a:lnRef>
          <a:fillRef idx="3">
            <a:schemeClr val="accent4"/>
          </a:fillRef>
          <a:effectRef idx="2">
            <a:schemeClr val="accent4"/>
          </a:effectRef>
          <a:fontRef idx="minor">
            <a:schemeClr val="lt1"/>
          </a:fontRef>
        </p:style>
        <p:txBody>
          <a:bodyPr>
            <a:noAutofit/>
          </a:bodyPr>
          <a:lstStyle/>
          <a:p>
            <a:r>
              <a:rPr lang="ja-JP" altLang="en-US" dirty="0">
                <a:latin typeface="HGP明朝E" panose="02020900000000000000" pitchFamily="18" charset="-128"/>
                <a:ea typeface="HGP明朝E" panose="02020900000000000000" pitchFamily="18" charset="-128"/>
              </a:rPr>
              <a:t>同性婚を認めない民法などは「違憲」とする</a:t>
            </a:r>
            <a:br>
              <a:rPr lang="en-US" altLang="ja-JP" dirty="0">
                <a:latin typeface="HGP明朝E" panose="02020900000000000000" pitchFamily="18" charset="-128"/>
                <a:ea typeface="HGP明朝E" panose="02020900000000000000" pitchFamily="18" charset="-128"/>
              </a:rPr>
            </a:br>
            <a:r>
              <a:rPr lang="ja-JP" altLang="en-US" dirty="0">
                <a:latin typeface="HGP明朝E" panose="02020900000000000000" pitchFamily="18" charset="-128"/>
                <a:ea typeface="HGP明朝E" panose="02020900000000000000" pitchFamily="18" charset="-128"/>
              </a:rPr>
              <a:t>札幌地裁判決について</a:t>
            </a:r>
          </a:p>
        </p:txBody>
      </p:sp>
      <p:sp>
        <p:nvSpPr>
          <p:cNvPr id="3" name="字幕 2">
            <a:extLst>
              <a:ext uri="{FF2B5EF4-FFF2-40B4-BE49-F238E27FC236}">
                <a16:creationId xmlns:a16="http://schemas.microsoft.com/office/drawing/2014/main" id="{D603092B-205C-4514-995D-A9B5D98B8DE5}"/>
              </a:ext>
            </a:extLst>
          </p:cNvPr>
          <p:cNvSpPr>
            <a:spLocks noGrp="1"/>
          </p:cNvSpPr>
          <p:nvPr>
            <p:ph type="subTitle" idx="1"/>
          </p:nvPr>
        </p:nvSpPr>
        <p:spPr>
          <a:xfrm>
            <a:off x="1524000" y="5617830"/>
            <a:ext cx="9144000" cy="669715"/>
          </a:xfrm>
        </p:spPr>
        <p:txBody>
          <a:bodyPr/>
          <a:lstStyle/>
          <a:p>
            <a:r>
              <a:rPr lang="ja-JP" altLang="en-US" dirty="0">
                <a:latin typeface="HGP明朝E" panose="02020900000000000000" pitchFamily="18" charset="-128"/>
                <a:ea typeface="HGP明朝E" panose="02020900000000000000" pitchFamily="18" charset="-128"/>
              </a:rPr>
              <a:t>情報パック</a:t>
            </a:r>
            <a:r>
              <a:rPr lang="en-US" altLang="ja-JP" dirty="0">
                <a:latin typeface="HGP明朝E" panose="02020900000000000000" pitchFamily="18" charset="-128"/>
                <a:ea typeface="HGP明朝E" panose="02020900000000000000" pitchFamily="18" charset="-128"/>
              </a:rPr>
              <a:t>4</a:t>
            </a:r>
            <a:r>
              <a:rPr lang="ja-JP" altLang="en-US" dirty="0">
                <a:latin typeface="HGP明朝E" panose="02020900000000000000" pitchFamily="18" charset="-128"/>
                <a:ea typeface="HGP明朝E" panose="02020900000000000000" pitchFamily="18" charset="-128"/>
              </a:rPr>
              <a:t>月号</a:t>
            </a:r>
          </a:p>
        </p:txBody>
      </p:sp>
    </p:spTree>
    <p:extLst>
      <p:ext uri="{BB962C8B-B14F-4D97-AF65-F5344CB8AC3E}">
        <p14:creationId xmlns:p14="http://schemas.microsoft.com/office/powerpoint/2010/main" val="401149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E03778-B12E-4F6F-95C4-39A9AB88E849}"/>
              </a:ext>
            </a:extLst>
          </p:cNvPr>
          <p:cNvSpPr>
            <a:spLocks noGrp="1"/>
          </p:cNvSpPr>
          <p:nvPr>
            <p:ph type="title"/>
          </p:nvPr>
        </p:nvSpPr>
        <p:spPr>
          <a:xfrm>
            <a:off x="461010" y="277129"/>
            <a:ext cx="10515600" cy="162075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ja-JP" altLang="en-US" dirty="0">
                <a:latin typeface="HGP明朝E" panose="02020900000000000000" pitchFamily="18" charset="-128"/>
                <a:ea typeface="HGP明朝E" panose="02020900000000000000" pitchFamily="18" charset="-128"/>
              </a:rPr>
              <a:t>問題　３</a:t>
            </a:r>
            <a:br>
              <a:rPr lang="en-US" altLang="ja-JP" sz="3200" dirty="0">
                <a:latin typeface="HGP明朝E" panose="02020900000000000000" pitchFamily="18" charset="-128"/>
                <a:ea typeface="HGP明朝E" panose="02020900000000000000" pitchFamily="18" charset="-128"/>
              </a:rPr>
            </a:br>
            <a:r>
              <a:rPr kumimoji="1" lang="ja-JP" altLang="en-US" sz="3200" dirty="0">
                <a:latin typeface="HGP明朝E" panose="02020900000000000000" pitchFamily="18" charset="-128"/>
                <a:ea typeface="HGP明朝E" panose="02020900000000000000" pitchFamily="18" charset="-128"/>
              </a:rPr>
              <a:t>「同性愛」という性的指向について－</a:t>
            </a:r>
            <a:r>
              <a:rPr kumimoji="1" lang="ja-JP" altLang="en-US" sz="3200" dirty="0">
                <a:solidFill>
                  <a:srgbClr val="FF0000"/>
                </a:solidFill>
                <a:latin typeface="HGP明朝E" panose="02020900000000000000" pitchFamily="18" charset="-128"/>
                <a:ea typeface="HGP明朝E" panose="02020900000000000000" pitchFamily="18" charset="-128"/>
              </a:rPr>
              <a:t>理解が表層的過ぎる</a:t>
            </a:r>
            <a:br>
              <a:rPr kumimoji="1" lang="en-US" altLang="ja-JP" sz="3200" dirty="0">
                <a:solidFill>
                  <a:srgbClr val="FF0000"/>
                </a:solidFill>
                <a:latin typeface="HGP明朝E" panose="02020900000000000000" pitchFamily="18" charset="-128"/>
                <a:ea typeface="HGP明朝E" panose="02020900000000000000" pitchFamily="18" charset="-128"/>
              </a:rPr>
            </a:br>
            <a:r>
              <a:rPr kumimoji="1" lang="ja-JP" altLang="en-US" sz="3200" dirty="0">
                <a:solidFill>
                  <a:srgbClr val="FF0000"/>
                </a:solidFill>
                <a:latin typeface="HGP明朝E" panose="02020900000000000000" pitchFamily="18" charset="-128"/>
                <a:ea typeface="HGP明朝E" panose="02020900000000000000" pitchFamily="18" charset="-128"/>
              </a:rPr>
              <a:t>　　　　　　　　　　　　　　　　　</a:t>
            </a:r>
            <a:r>
              <a:rPr kumimoji="1" lang="ja-JP" altLang="en-US" sz="2700" dirty="0">
                <a:latin typeface="HGP明朝E" panose="02020900000000000000" pitchFamily="18" charset="-128"/>
                <a:ea typeface="HGP明朝E" panose="02020900000000000000" pitchFamily="18" charset="-128"/>
              </a:rPr>
              <a:t>楊尚眞（ヤン・サンジン）教授　「産経」</a:t>
            </a:r>
            <a:r>
              <a:rPr kumimoji="1" lang="en-US" altLang="ja-JP" sz="2700" dirty="0">
                <a:latin typeface="HGP明朝E" panose="02020900000000000000" pitchFamily="18" charset="-128"/>
                <a:ea typeface="HGP明朝E" panose="02020900000000000000" pitchFamily="18" charset="-128"/>
              </a:rPr>
              <a:t>3</a:t>
            </a:r>
            <a:r>
              <a:rPr kumimoji="1" lang="ja-JP" altLang="en-US" sz="2700" dirty="0">
                <a:latin typeface="HGP明朝E" panose="02020900000000000000" pitchFamily="18" charset="-128"/>
                <a:ea typeface="HGP明朝E" panose="02020900000000000000" pitchFamily="18" charset="-128"/>
              </a:rPr>
              <a:t>月</a:t>
            </a:r>
            <a:r>
              <a:rPr kumimoji="1" lang="en-US" altLang="ja-JP" sz="2700" dirty="0">
                <a:latin typeface="HGP明朝E" panose="02020900000000000000" pitchFamily="18" charset="-128"/>
                <a:ea typeface="HGP明朝E" panose="02020900000000000000" pitchFamily="18" charset="-128"/>
              </a:rPr>
              <a:t>28</a:t>
            </a:r>
            <a:r>
              <a:rPr kumimoji="1" lang="ja-JP" altLang="en-US" sz="2700" dirty="0">
                <a:latin typeface="HGP明朝E" panose="02020900000000000000" pitchFamily="18" charset="-128"/>
                <a:ea typeface="HGP明朝E" panose="02020900000000000000" pitchFamily="18" charset="-128"/>
              </a:rPr>
              <a:t>日付</a:t>
            </a:r>
            <a:endParaRPr kumimoji="1" lang="ja-JP" altLang="en-US" sz="3200" dirty="0">
              <a:solidFill>
                <a:srgbClr val="FF0000"/>
              </a:solidFill>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ED676319-B502-45C2-8113-4B3309CDE91D}"/>
              </a:ext>
            </a:extLst>
          </p:cNvPr>
          <p:cNvSpPr>
            <a:spLocks noGrp="1"/>
          </p:cNvSpPr>
          <p:nvPr>
            <p:ph idx="1"/>
          </p:nvPr>
        </p:nvSpPr>
        <p:spPr>
          <a:xfrm>
            <a:off x="461010" y="2446703"/>
            <a:ext cx="10515600" cy="1620750"/>
          </a:xfrm>
        </p:spPr>
        <p:txBody>
          <a:bodyPr>
            <a:normAutofit/>
          </a:bodyPr>
          <a:lstStyle/>
          <a:p>
            <a:pPr marL="0" indent="0">
              <a:lnSpc>
                <a:spcPct val="100000"/>
              </a:lnSpc>
              <a:buNone/>
            </a:pPr>
            <a:r>
              <a:rPr kumimoji="1" lang="ja-JP" altLang="en-US" dirty="0">
                <a:latin typeface="HGP明朝E" panose="02020900000000000000" pitchFamily="18" charset="-128"/>
                <a:ea typeface="HGP明朝E" panose="02020900000000000000" pitchFamily="18" charset="-128"/>
              </a:rPr>
              <a:t>①</a:t>
            </a:r>
            <a:r>
              <a:rPr lang="ja-JP" altLang="en-US" dirty="0">
                <a:latin typeface="HGP明朝E" panose="02020900000000000000" pitchFamily="18" charset="-128"/>
                <a:ea typeface="HGP明朝E" panose="02020900000000000000" pitchFamily="18" charset="-128"/>
              </a:rPr>
              <a:t>判決には「同性愛は精神疾患ではなく、自らの意思に基づいて選</a:t>
            </a:r>
            <a:endParaRPr lang="en-US" altLang="ja-JP" dirty="0">
              <a:latin typeface="HGP明朝E" panose="02020900000000000000" pitchFamily="18" charset="-128"/>
              <a:ea typeface="HGP明朝E" panose="02020900000000000000" pitchFamily="18" charset="-128"/>
            </a:endParaRPr>
          </a:p>
          <a:p>
            <a:pPr marL="0" indent="0">
              <a:lnSpc>
                <a:spcPct val="100000"/>
              </a:lnSpc>
              <a:buNone/>
            </a:pPr>
            <a:r>
              <a:rPr lang="ja-JP" altLang="en-US" dirty="0">
                <a:latin typeface="HGP明朝E" panose="02020900000000000000" pitchFamily="18" charset="-128"/>
                <a:ea typeface="HGP明朝E" panose="02020900000000000000" pitchFamily="18" charset="-128"/>
              </a:rPr>
              <a:t>　択・変更できないことは、現在は確立された知見である」と指摘</a:t>
            </a:r>
            <a:endParaRPr kumimoji="1" lang="en-US" altLang="ja-JP" dirty="0">
              <a:latin typeface="HGP明朝E" panose="02020900000000000000" pitchFamily="18" charset="-128"/>
              <a:ea typeface="HGP明朝E" panose="02020900000000000000" pitchFamily="18" charset="-128"/>
            </a:endParaRPr>
          </a:p>
          <a:p>
            <a:pPr>
              <a:lnSpc>
                <a:spcPct val="100000"/>
              </a:lnSpc>
            </a:pPr>
            <a:endParaRPr kumimoji="1" lang="ja-JP" altLang="en-US" dirty="0">
              <a:latin typeface="HGP明朝E" panose="02020900000000000000" pitchFamily="18" charset="-128"/>
              <a:ea typeface="HGP明朝E" panose="02020900000000000000" pitchFamily="18" charset="-128"/>
            </a:endParaRPr>
          </a:p>
          <a:p>
            <a:pPr>
              <a:lnSpc>
                <a:spcPct val="100000"/>
              </a:lnSpc>
            </a:pPr>
            <a:endParaRPr kumimoji="1" lang="ja-JP" altLang="en-US" dirty="0">
              <a:latin typeface="HGP明朝E" panose="02020900000000000000" pitchFamily="18" charset="-128"/>
              <a:ea typeface="HGP明朝E" panose="02020900000000000000" pitchFamily="18" charset="-128"/>
            </a:endParaRPr>
          </a:p>
          <a:p>
            <a:pPr>
              <a:lnSpc>
                <a:spcPct val="100000"/>
              </a:lnSpc>
            </a:pP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1369986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AE03778-B12E-4F6F-95C4-39A9AB88E849}"/>
              </a:ext>
            </a:extLst>
          </p:cNvPr>
          <p:cNvSpPr>
            <a:spLocks noGrp="1"/>
          </p:cNvSpPr>
          <p:nvPr>
            <p:ph type="title"/>
          </p:nvPr>
        </p:nvSpPr>
        <p:spPr>
          <a:xfrm>
            <a:off x="461010" y="277129"/>
            <a:ext cx="10515600" cy="1620750"/>
          </a:xfrm>
        </p:spPr>
        <p:style>
          <a:lnRef idx="1">
            <a:schemeClr val="accent4"/>
          </a:lnRef>
          <a:fillRef idx="2">
            <a:schemeClr val="accent4"/>
          </a:fillRef>
          <a:effectRef idx="1">
            <a:schemeClr val="accent4"/>
          </a:effectRef>
          <a:fontRef idx="minor">
            <a:schemeClr val="dk1"/>
          </a:fontRef>
        </p:style>
        <p:txBody>
          <a:bodyPr>
            <a:normAutofit fontScale="90000"/>
          </a:bodyPr>
          <a:lstStyle/>
          <a:p>
            <a:r>
              <a:rPr lang="ja-JP" altLang="en-US" dirty="0">
                <a:latin typeface="HGP明朝E" panose="02020900000000000000" pitchFamily="18" charset="-128"/>
                <a:ea typeface="HGP明朝E" panose="02020900000000000000" pitchFamily="18" charset="-128"/>
              </a:rPr>
              <a:t>問題　３</a:t>
            </a:r>
            <a:br>
              <a:rPr lang="en-US" altLang="ja-JP" sz="3200" dirty="0">
                <a:latin typeface="HGP明朝E" panose="02020900000000000000" pitchFamily="18" charset="-128"/>
                <a:ea typeface="HGP明朝E" panose="02020900000000000000" pitchFamily="18" charset="-128"/>
              </a:rPr>
            </a:br>
            <a:r>
              <a:rPr kumimoji="1" lang="ja-JP" altLang="en-US" sz="3200" dirty="0">
                <a:latin typeface="HGP明朝E" panose="02020900000000000000" pitchFamily="18" charset="-128"/>
                <a:ea typeface="HGP明朝E" panose="02020900000000000000" pitchFamily="18" charset="-128"/>
              </a:rPr>
              <a:t>「同性愛」という性的指向について－</a:t>
            </a:r>
            <a:r>
              <a:rPr kumimoji="1" lang="ja-JP" altLang="en-US" sz="3200" dirty="0">
                <a:solidFill>
                  <a:srgbClr val="FF0000"/>
                </a:solidFill>
                <a:latin typeface="HGP明朝E" panose="02020900000000000000" pitchFamily="18" charset="-128"/>
                <a:ea typeface="HGP明朝E" panose="02020900000000000000" pitchFamily="18" charset="-128"/>
              </a:rPr>
              <a:t>理解が表層的過ぎる</a:t>
            </a:r>
            <a:br>
              <a:rPr kumimoji="1" lang="en-US" altLang="ja-JP" sz="3200" dirty="0">
                <a:solidFill>
                  <a:srgbClr val="FF0000"/>
                </a:solidFill>
                <a:latin typeface="HGP明朝E" panose="02020900000000000000" pitchFamily="18" charset="-128"/>
                <a:ea typeface="HGP明朝E" panose="02020900000000000000" pitchFamily="18" charset="-128"/>
              </a:rPr>
            </a:br>
            <a:r>
              <a:rPr kumimoji="1" lang="ja-JP" altLang="en-US" sz="3200" dirty="0">
                <a:solidFill>
                  <a:srgbClr val="FF0000"/>
                </a:solidFill>
                <a:latin typeface="HGP明朝E" panose="02020900000000000000" pitchFamily="18" charset="-128"/>
                <a:ea typeface="HGP明朝E" panose="02020900000000000000" pitchFamily="18" charset="-128"/>
              </a:rPr>
              <a:t>　　　　　　　　　　　　　　　　　</a:t>
            </a:r>
            <a:r>
              <a:rPr kumimoji="1" lang="ja-JP" altLang="en-US" sz="2700" dirty="0">
                <a:latin typeface="HGP明朝E" panose="02020900000000000000" pitchFamily="18" charset="-128"/>
                <a:ea typeface="HGP明朝E" panose="02020900000000000000" pitchFamily="18" charset="-128"/>
              </a:rPr>
              <a:t>楊尚眞（ヤン・サンジン）教授　「産経」</a:t>
            </a:r>
            <a:r>
              <a:rPr kumimoji="1" lang="en-US" altLang="ja-JP" sz="2700" dirty="0">
                <a:latin typeface="HGP明朝E" panose="02020900000000000000" pitchFamily="18" charset="-128"/>
                <a:ea typeface="HGP明朝E" panose="02020900000000000000" pitchFamily="18" charset="-128"/>
              </a:rPr>
              <a:t>3</a:t>
            </a:r>
            <a:r>
              <a:rPr kumimoji="1" lang="ja-JP" altLang="en-US" sz="2700" dirty="0">
                <a:latin typeface="HGP明朝E" panose="02020900000000000000" pitchFamily="18" charset="-128"/>
                <a:ea typeface="HGP明朝E" panose="02020900000000000000" pitchFamily="18" charset="-128"/>
              </a:rPr>
              <a:t>月</a:t>
            </a:r>
            <a:r>
              <a:rPr kumimoji="1" lang="en-US" altLang="ja-JP" sz="2700" dirty="0">
                <a:latin typeface="HGP明朝E" panose="02020900000000000000" pitchFamily="18" charset="-128"/>
                <a:ea typeface="HGP明朝E" panose="02020900000000000000" pitchFamily="18" charset="-128"/>
              </a:rPr>
              <a:t>28</a:t>
            </a:r>
            <a:r>
              <a:rPr kumimoji="1" lang="ja-JP" altLang="en-US" sz="2700" dirty="0">
                <a:latin typeface="HGP明朝E" panose="02020900000000000000" pitchFamily="18" charset="-128"/>
                <a:ea typeface="HGP明朝E" panose="02020900000000000000" pitchFamily="18" charset="-128"/>
              </a:rPr>
              <a:t>日付</a:t>
            </a:r>
            <a:endParaRPr kumimoji="1" lang="ja-JP" altLang="en-US" sz="3200" dirty="0">
              <a:solidFill>
                <a:srgbClr val="FF0000"/>
              </a:solidFill>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ED676319-B502-45C2-8113-4B3309CDE91D}"/>
              </a:ext>
            </a:extLst>
          </p:cNvPr>
          <p:cNvSpPr>
            <a:spLocks noGrp="1"/>
          </p:cNvSpPr>
          <p:nvPr>
            <p:ph idx="1"/>
          </p:nvPr>
        </p:nvSpPr>
        <p:spPr>
          <a:xfrm>
            <a:off x="461010" y="2115233"/>
            <a:ext cx="10515600" cy="4351338"/>
          </a:xfrm>
        </p:spPr>
        <p:txBody>
          <a:bodyPr>
            <a:normAutofit/>
          </a:bodyPr>
          <a:lstStyle/>
          <a:p>
            <a:pPr marL="0" indent="0">
              <a:lnSpc>
                <a:spcPct val="100000"/>
              </a:lnSpc>
              <a:buNone/>
            </a:pPr>
            <a:r>
              <a:rPr kumimoji="1" lang="ja-JP" altLang="en-US" dirty="0">
                <a:latin typeface="HGP明朝E" panose="02020900000000000000" pitchFamily="18" charset="-128"/>
                <a:ea typeface="HGP明朝E" panose="02020900000000000000" pitchFamily="18" charset="-128"/>
              </a:rPr>
              <a:t>①</a:t>
            </a:r>
            <a:r>
              <a:rPr lang="ja-JP" altLang="en-US" dirty="0">
                <a:latin typeface="HGP明朝E" panose="02020900000000000000" pitchFamily="18" charset="-128"/>
                <a:ea typeface="HGP明朝E" panose="02020900000000000000" pitchFamily="18" charset="-128"/>
              </a:rPr>
              <a:t>判決には「同性愛は精神疾患ではなく、自らの意思に基づいて選</a:t>
            </a:r>
            <a:endParaRPr lang="en-US" altLang="ja-JP" dirty="0">
              <a:latin typeface="HGP明朝E" panose="02020900000000000000" pitchFamily="18" charset="-128"/>
              <a:ea typeface="HGP明朝E" panose="02020900000000000000" pitchFamily="18" charset="-128"/>
            </a:endParaRPr>
          </a:p>
          <a:p>
            <a:pPr marL="0" indent="0">
              <a:lnSpc>
                <a:spcPct val="100000"/>
              </a:lnSpc>
              <a:buNone/>
            </a:pPr>
            <a:r>
              <a:rPr lang="ja-JP" altLang="en-US" dirty="0">
                <a:latin typeface="HGP明朝E" panose="02020900000000000000" pitchFamily="18" charset="-128"/>
                <a:ea typeface="HGP明朝E" panose="02020900000000000000" pitchFamily="18" charset="-128"/>
              </a:rPr>
              <a:t>　択・変更できないことは、現在は確立された知見である」と指摘。</a:t>
            </a:r>
            <a:endParaRPr lang="en-US" altLang="ja-JP" dirty="0">
              <a:latin typeface="HGP明朝E" panose="02020900000000000000" pitchFamily="18" charset="-128"/>
              <a:ea typeface="HGP明朝E" panose="02020900000000000000" pitchFamily="18" charset="-128"/>
            </a:endParaRPr>
          </a:p>
          <a:p>
            <a:pPr marL="457200" lvl="1" indent="0">
              <a:lnSpc>
                <a:spcPct val="100000"/>
              </a:lnSpc>
              <a:buNone/>
            </a:pPr>
            <a:endParaRPr lang="en-US" altLang="ja-JP" dirty="0">
              <a:latin typeface="HGP明朝E" panose="02020900000000000000" pitchFamily="18" charset="-128"/>
              <a:ea typeface="HGP明朝E" panose="02020900000000000000" pitchFamily="18" charset="-128"/>
            </a:endParaRPr>
          </a:p>
          <a:p>
            <a:pPr marL="457200" lvl="1" indent="0">
              <a:lnSpc>
                <a:spcPct val="100000"/>
              </a:lnSpc>
              <a:buNone/>
            </a:pPr>
            <a:r>
              <a:rPr kumimoji="1" lang="ja-JP" altLang="en-US" dirty="0">
                <a:latin typeface="HGP明朝E" panose="02020900000000000000" pitchFamily="18" charset="-128"/>
                <a:ea typeface="HGP明朝E" panose="02020900000000000000" pitchFamily="18" charset="-128"/>
              </a:rPr>
              <a:t>＜現実は・・・＞</a:t>
            </a:r>
            <a:endParaRPr kumimoji="1" lang="en-US" altLang="ja-JP" dirty="0">
              <a:latin typeface="HGP明朝E" panose="02020900000000000000" pitchFamily="18" charset="-128"/>
              <a:ea typeface="HGP明朝E" panose="02020900000000000000" pitchFamily="18" charset="-128"/>
            </a:endParaRPr>
          </a:p>
          <a:p>
            <a:pPr lvl="1">
              <a:lnSpc>
                <a:spcPct val="100000"/>
              </a:lnSpc>
            </a:pPr>
            <a:r>
              <a:rPr lang="ja-JP" altLang="en-US" dirty="0">
                <a:latin typeface="HGP明朝E" panose="02020900000000000000" pitchFamily="18" charset="-128"/>
                <a:ea typeface="HGP明朝E" panose="02020900000000000000" pitchFamily="18" charset="-128"/>
              </a:rPr>
              <a:t>同性愛の感情は同性愛者だけではなく、両性愛者、性同一性障害を持つ人も抱くことがある</a:t>
            </a:r>
            <a:endParaRPr lang="en-US" altLang="ja-JP" dirty="0">
              <a:latin typeface="HGP明朝E" panose="02020900000000000000" pitchFamily="18" charset="-128"/>
              <a:ea typeface="HGP明朝E" panose="02020900000000000000" pitchFamily="18" charset="-128"/>
            </a:endParaRPr>
          </a:p>
          <a:p>
            <a:pPr lvl="1">
              <a:lnSpc>
                <a:spcPct val="100000"/>
              </a:lnSpc>
            </a:pPr>
            <a:r>
              <a:rPr kumimoji="1" lang="ja-JP" altLang="en-US" dirty="0">
                <a:latin typeface="HGP明朝E" panose="02020900000000000000" pitchFamily="18" charset="-128"/>
                <a:ea typeface="HGP明朝E" panose="02020900000000000000" pitchFamily="18" charset="-128"/>
              </a:rPr>
              <a:t>フロイト以降、同性愛を精神疾患としてとらえる医学者が現在も多数存在</a:t>
            </a:r>
            <a:endParaRPr kumimoji="1" lang="en-US" altLang="ja-JP" dirty="0">
              <a:latin typeface="HGP明朝E" panose="02020900000000000000" pitchFamily="18" charset="-128"/>
              <a:ea typeface="HGP明朝E" panose="02020900000000000000" pitchFamily="18" charset="-128"/>
            </a:endParaRPr>
          </a:p>
          <a:p>
            <a:pPr lvl="1">
              <a:lnSpc>
                <a:spcPct val="100000"/>
              </a:lnSpc>
            </a:pPr>
            <a:r>
              <a:rPr lang="ja-JP" altLang="en-US" dirty="0">
                <a:latin typeface="HGP明朝E" panose="02020900000000000000" pitchFamily="18" charset="-128"/>
                <a:ea typeface="HGP明朝E" panose="02020900000000000000" pitchFamily="18" charset="-128"/>
              </a:rPr>
              <a:t>「性自認」に対し精神的な葛藤を持ち、治療を受けている人々は多い。</a:t>
            </a:r>
            <a:endParaRPr kumimoji="1" lang="en-US" altLang="ja-JP" dirty="0">
              <a:latin typeface="HGP明朝E" panose="02020900000000000000" pitchFamily="18" charset="-128"/>
              <a:ea typeface="HGP明朝E" panose="02020900000000000000" pitchFamily="18" charset="-128"/>
            </a:endParaRPr>
          </a:p>
          <a:p>
            <a:pPr>
              <a:lnSpc>
                <a:spcPct val="100000"/>
              </a:lnSpc>
            </a:pPr>
            <a:endParaRPr kumimoji="1" lang="en-US" altLang="ja-JP" dirty="0">
              <a:latin typeface="HGP明朝E" panose="02020900000000000000" pitchFamily="18" charset="-128"/>
              <a:ea typeface="HGP明朝E" panose="02020900000000000000" pitchFamily="18" charset="-128"/>
            </a:endParaRPr>
          </a:p>
          <a:p>
            <a:pPr>
              <a:lnSpc>
                <a:spcPct val="100000"/>
              </a:lnSpc>
            </a:pPr>
            <a:endParaRPr kumimoji="1" lang="ja-JP" altLang="en-US" dirty="0">
              <a:latin typeface="HGP明朝E" panose="02020900000000000000" pitchFamily="18" charset="-128"/>
              <a:ea typeface="HGP明朝E" panose="02020900000000000000" pitchFamily="18" charset="-128"/>
            </a:endParaRPr>
          </a:p>
          <a:p>
            <a:pPr>
              <a:lnSpc>
                <a:spcPct val="100000"/>
              </a:lnSpc>
            </a:pPr>
            <a:endParaRPr kumimoji="1" lang="ja-JP" altLang="en-US" dirty="0">
              <a:latin typeface="HGP明朝E" panose="02020900000000000000" pitchFamily="18" charset="-128"/>
              <a:ea typeface="HGP明朝E" panose="02020900000000000000" pitchFamily="18" charset="-128"/>
            </a:endParaRPr>
          </a:p>
          <a:p>
            <a:pPr>
              <a:lnSpc>
                <a:spcPct val="100000"/>
              </a:lnSpc>
            </a:pPr>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146886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814BE85D-8E43-4951-B5C3-AC819FC6B313}"/>
              </a:ext>
            </a:extLst>
          </p:cNvPr>
          <p:cNvSpPr>
            <a:spLocks noGrp="1"/>
          </p:cNvSpPr>
          <p:nvPr>
            <p:ph idx="1"/>
          </p:nvPr>
        </p:nvSpPr>
        <p:spPr>
          <a:xfrm>
            <a:off x="255270" y="319552"/>
            <a:ext cx="10546080" cy="5464516"/>
          </a:xfrm>
        </p:spPr>
        <p:txBody>
          <a:bodyPr>
            <a:normAutofit/>
          </a:bodyPr>
          <a:lstStyle/>
          <a:p>
            <a:pPr marL="0" indent="0">
              <a:buNone/>
            </a:pPr>
            <a:r>
              <a:rPr lang="ja-JP" altLang="en-US" sz="3200" dirty="0">
                <a:latin typeface="HGP明朝E" panose="02020900000000000000" pitchFamily="18" charset="-128"/>
                <a:ea typeface="HGP明朝E" panose="02020900000000000000" pitchFamily="18" charset="-128"/>
              </a:rPr>
              <a:t>②同性愛は先天的なものではないと裏付ける研究成果も米</a:t>
            </a:r>
            <a:endParaRPr lang="en-US" altLang="ja-JP" sz="3200" dirty="0">
              <a:latin typeface="HGP明朝E" panose="02020900000000000000" pitchFamily="18" charset="-128"/>
              <a:ea typeface="HGP明朝E" panose="02020900000000000000" pitchFamily="18" charset="-128"/>
            </a:endParaRPr>
          </a:p>
          <a:p>
            <a:pPr marL="0" indent="0">
              <a:buNone/>
            </a:pPr>
            <a:r>
              <a:rPr lang="ja-JP" altLang="en-US" sz="3200" dirty="0">
                <a:latin typeface="HGP明朝E" panose="02020900000000000000" pitchFamily="18" charset="-128"/>
                <a:ea typeface="HGP明朝E" panose="02020900000000000000" pitchFamily="18" charset="-128"/>
              </a:rPr>
              <a:t>　国において多くある。</a:t>
            </a:r>
            <a:endParaRPr lang="en-US" altLang="ja-JP" sz="3200" dirty="0">
              <a:latin typeface="HGP明朝E" panose="02020900000000000000" pitchFamily="18" charset="-128"/>
              <a:ea typeface="HGP明朝E" panose="02020900000000000000" pitchFamily="18" charset="-128"/>
            </a:endParaRPr>
          </a:p>
          <a:p>
            <a:endParaRPr lang="en-US" altLang="ja-JP" sz="3200"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最近の大規模研究では、</a:t>
            </a:r>
            <a:r>
              <a:rPr lang="ja-JP" altLang="en-US" dirty="0">
                <a:highlight>
                  <a:srgbClr val="FFFF00"/>
                </a:highlight>
                <a:latin typeface="HGP明朝E" panose="02020900000000000000" pitchFamily="18" charset="-128"/>
                <a:ea typeface="HGP明朝E" panose="02020900000000000000" pitchFamily="18" charset="-128"/>
              </a:rPr>
              <a:t>米国と英国の研究者が同性愛の経験がある</a:t>
            </a:r>
            <a:r>
              <a:rPr lang="en-US" altLang="ja-JP" dirty="0">
                <a:highlight>
                  <a:srgbClr val="FFFF00"/>
                </a:highlight>
                <a:latin typeface="HGP明朝E" panose="02020900000000000000" pitchFamily="18" charset="-128"/>
                <a:ea typeface="HGP明朝E" panose="02020900000000000000" pitchFamily="18" charset="-128"/>
              </a:rPr>
              <a:t>47</a:t>
            </a:r>
            <a:r>
              <a:rPr lang="ja-JP" altLang="en-US" dirty="0">
                <a:highlight>
                  <a:srgbClr val="FFFF00"/>
                </a:highlight>
                <a:latin typeface="HGP明朝E" panose="02020900000000000000" pitchFamily="18" charset="-128"/>
                <a:ea typeface="HGP明朝E" panose="02020900000000000000" pitchFamily="18" charset="-128"/>
              </a:rPr>
              <a:t>万人の遺伝形質を調査</a:t>
            </a:r>
            <a:r>
              <a:rPr lang="ja-JP" altLang="en-US" dirty="0">
                <a:latin typeface="HGP明朝E" panose="02020900000000000000" pitchFamily="18" charset="-128"/>
                <a:ea typeface="HGP明朝E" panose="02020900000000000000" pitchFamily="18" charset="-128"/>
              </a:rPr>
              <a:t>した結果、</a:t>
            </a:r>
            <a:r>
              <a:rPr lang="ja-JP" altLang="en-US" dirty="0">
                <a:highlight>
                  <a:srgbClr val="FFFF00"/>
                </a:highlight>
                <a:latin typeface="HGP明朝E" panose="02020900000000000000" pitchFamily="18" charset="-128"/>
                <a:ea typeface="HGP明朝E" panose="02020900000000000000" pitchFamily="18" charset="-128"/>
              </a:rPr>
              <a:t>同性愛に関連する特定の遺伝子を見つけることができなかったという報告</a:t>
            </a:r>
            <a:r>
              <a:rPr lang="ja-JP" altLang="en-US" dirty="0">
                <a:latin typeface="HGP明朝E" panose="02020900000000000000" pitchFamily="18" charset="-128"/>
                <a:ea typeface="HGP明朝E" panose="02020900000000000000" pitchFamily="18" charset="-128"/>
              </a:rPr>
              <a:t>も、</a:t>
            </a:r>
            <a:r>
              <a:rPr lang="ja-JP" altLang="en-US" dirty="0">
                <a:highlight>
                  <a:srgbClr val="FFFF00"/>
                </a:highlight>
                <a:latin typeface="HGP明朝E" panose="02020900000000000000" pitchFamily="18" charset="-128"/>
                <a:ea typeface="HGP明朝E" panose="02020900000000000000" pitchFamily="18" charset="-128"/>
              </a:rPr>
              <a:t>国際学術誌</a:t>
            </a:r>
            <a:r>
              <a:rPr lang="en-US" altLang="ja-JP" dirty="0">
                <a:highlight>
                  <a:srgbClr val="FFFF00"/>
                </a:highlight>
                <a:latin typeface="HGP明朝E" panose="02020900000000000000" pitchFamily="18" charset="-128"/>
                <a:ea typeface="HGP明朝E" panose="02020900000000000000" pitchFamily="18" charset="-128"/>
              </a:rPr>
              <a:t>『</a:t>
            </a:r>
            <a:r>
              <a:rPr lang="ja-JP" altLang="en-US" dirty="0">
                <a:highlight>
                  <a:srgbClr val="FFFF00"/>
                </a:highlight>
                <a:latin typeface="HGP明朝E" panose="02020900000000000000" pitchFamily="18" charset="-128"/>
                <a:ea typeface="HGP明朝E" panose="02020900000000000000" pitchFamily="18" charset="-128"/>
              </a:rPr>
              <a:t>サイエンス</a:t>
            </a:r>
            <a:r>
              <a:rPr lang="en-US" altLang="ja-JP" dirty="0">
                <a:highlight>
                  <a:srgbClr val="FFFF00"/>
                </a:highlight>
                <a:latin typeface="HGP明朝E" panose="02020900000000000000" pitchFamily="18" charset="-128"/>
                <a:ea typeface="HGP明朝E" panose="02020900000000000000" pitchFamily="18" charset="-128"/>
              </a:rPr>
              <a:t>』</a:t>
            </a:r>
            <a:r>
              <a:rPr lang="ja-JP" altLang="en-US" dirty="0">
                <a:highlight>
                  <a:srgbClr val="FFFF00"/>
                </a:highlight>
                <a:latin typeface="HGP明朝E" panose="02020900000000000000" pitchFamily="18" charset="-128"/>
                <a:ea typeface="HGP明朝E" panose="02020900000000000000" pitchFamily="18" charset="-128"/>
              </a:rPr>
              <a:t>（</a:t>
            </a:r>
            <a:r>
              <a:rPr lang="en-US" altLang="ja-JP" dirty="0">
                <a:highlight>
                  <a:srgbClr val="FFFF00"/>
                </a:highlight>
                <a:latin typeface="HGP明朝E" panose="02020900000000000000" pitchFamily="18" charset="-128"/>
                <a:ea typeface="HGP明朝E" panose="02020900000000000000" pitchFamily="18" charset="-128"/>
              </a:rPr>
              <a:t>2019</a:t>
            </a:r>
            <a:r>
              <a:rPr lang="ja-JP" altLang="en-US" dirty="0">
                <a:highlight>
                  <a:srgbClr val="FFFF00"/>
                </a:highlight>
                <a:latin typeface="HGP明朝E" panose="02020900000000000000" pitchFamily="18" charset="-128"/>
                <a:ea typeface="HGP明朝E" panose="02020900000000000000" pitchFamily="18" charset="-128"/>
              </a:rPr>
              <a:t>年</a:t>
            </a:r>
            <a:r>
              <a:rPr lang="en-US" altLang="ja-JP" dirty="0">
                <a:highlight>
                  <a:srgbClr val="FFFF00"/>
                </a:highlight>
                <a:latin typeface="HGP明朝E" panose="02020900000000000000" pitchFamily="18" charset="-128"/>
                <a:ea typeface="HGP明朝E" panose="02020900000000000000" pitchFamily="18" charset="-128"/>
              </a:rPr>
              <a:t>8</a:t>
            </a:r>
            <a:r>
              <a:rPr lang="ja-JP" altLang="en-US" dirty="0">
                <a:highlight>
                  <a:srgbClr val="FFFF00"/>
                </a:highlight>
                <a:latin typeface="HGP明朝E" panose="02020900000000000000" pitchFamily="18" charset="-128"/>
                <a:ea typeface="HGP明朝E" panose="02020900000000000000" pitchFamily="18" charset="-128"/>
              </a:rPr>
              <a:t>月</a:t>
            </a:r>
            <a:r>
              <a:rPr lang="en-US" altLang="ja-JP" dirty="0">
                <a:highlight>
                  <a:srgbClr val="FFFF00"/>
                </a:highlight>
                <a:latin typeface="HGP明朝E" panose="02020900000000000000" pitchFamily="18" charset="-128"/>
                <a:ea typeface="HGP明朝E" panose="02020900000000000000" pitchFamily="18" charset="-128"/>
              </a:rPr>
              <a:t>30</a:t>
            </a:r>
            <a:r>
              <a:rPr lang="ja-JP" altLang="en-US" dirty="0">
                <a:highlight>
                  <a:srgbClr val="FFFF00"/>
                </a:highlight>
                <a:latin typeface="HGP明朝E" panose="02020900000000000000" pitchFamily="18" charset="-128"/>
                <a:ea typeface="HGP明朝E" panose="02020900000000000000" pitchFamily="18" charset="-128"/>
              </a:rPr>
              <a:t>日）</a:t>
            </a:r>
            <a:r>
              <a:rPr lang="ja-JP" altLang="en-US" dirty="0">
                <a:latin typeface="HGP明朝E" panose="02020900000000000000" pitchFamily="18" charset="-128"/>
                <a:ea typeface="HGP明朝E" panose="02020900000000000000" pitchFamily="18" charset="-128"/>
              </a:rPr>
              <a:t>に掲載された。</a:t>
            </a:r>
            <a:endParaRPr lang="en-US" altLang="ja-JP" dirty="0">
              <a:latin typeface="HGP明朝E" panose="02020900000000000000" pitchFamily="18" charset="-128"/>
              <a:ea typeface="HGP明朝E" panose="02020900000000000000" pitchFamily="18" charset="-128"/>
            </a:endParaRPr>
          </a:p>
          <a:p>
            <a:pPr marL="0" indent="0">
              <a:buNone/>
            </a:pPr>
            <a:endParaRPr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米マサチューセッツ総合病院とハーバード大学、英ケンブリッジ大などの国際共同研究チームが、米英で同性間の性的関係をもったことがあると答えた男女</a:t>
            </a:r>
            <a:r>
              <a:rPr lang="en-US" altLang="ja-JP" dirty="0">
                <a:latin typeface="HGP明朝E" panose="02020900000000000000" pitchFamily="18" charset="-128"/>
                <a:ea typeface="HGP明朝E" panose="02020900000000000000" pitchFamily="18" charset="-128"/>
              </a:rPr>
              <a:t>47</a:t>
            </a:r>
            <a:r>
              <a:rPr lang="ja-JP" altLang="en-US" dirty="0">
                <a:latin typeface="HGP明朝E" panose="02020900000000000000" pitchFamily="18" charset="-128"/>
                <a:ea typeface="HGP明朝E" panose="02020900000000000000" pitchFamily="18" charset="-128"/>
              </a:rPr>
              <a:t>万</a:t>
            </a:r>
            <a:r>
              <a:rPr lang="en-US" altLang="ja-JP" dirty="0">
                <a:latin typeface="HGP明朝E" panose="02020900000000000000" pitchFamily="18" charset="-128"/>
                <a:ea typeface="HGP明朝E" panose="02020900000000000000" pitchFamily="18" charset="-128"/>
              </a:rPr>
              <a:t>7552</a:t>
            </a:r>
            <a:r>
              <a:rPr lang="ja-JP" altLang="en-US" dirty="0">
                <a:latin typeface="HGP明朝E" panose="02020900000000000000" pitchFamily="18" charset="-128"/>
                <a:ea typeface="HGP明朝E" panose="02020900000000000000" pitchFamily="18" charset="-128"/>
              </a:rPr>
              <a:t>人の遺伝形質を調べた結果、特定の遺伝子が同性愛行動に影響する割合は１％未満だったという。</a:t>
            </a:r>
          </a:p>
        </p:txBody>
      </p:sp>
    </p:spTree>
    <p:extLst>
      <p:ext uri="{BB962C8B-B14F-4D97-AF65-F5344CB8AC3E}">
        <p14:creationId xmlns:p14="http://schemas.microsoft.com/office/powerpoint/2010/main" val="3625428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BB429AC-5839-45E6-A09F-2805B6C8FDC9}"/>
              </a:ext>
            </a:extLst>
          </p:cNvPr>
          <p:cNvSpPr>
            <a:spLocks noGrp="1"/>
          </p:cNvSpPr>
          <p:nvPr>
            <p:ph idx="1"/>
          </p:nvPr>
        </p:nvSpPr>
        <p:spPr>
          <a:xfrm>
            <a:off x="678180" y="716585"/>
            <a:ext cx="10866120" cy="2792425"/>
          </a:xfrm>
        </p:spPr>
        <p:txBody>
          <a:bodyPr/>
          <a:lstStyle/>
          <a:p>
            <a:pPr marL="0" indent="0">
              <a:buNone/>
            </a:pPr>
            <a:r>
              <a:rPr lang="ja-JP" altLang="en-US" sz="3200" dirty="0">
                <a:latin typeface="HGP明朝E" panose="02020900000000000000" pitchFamily="18" charset="-128"/>
                <a:ea typeface="HGP明朝E" panose="02020900000000000000" pitchFamily="18" charset="-128"/>
              </a:rPr>
              <a:t>③性的指向や性自認は変わることがある</a:t>
            </a:r>
            <a:endParaRPr lang="en-US" altLang="ja-JP" sz="3200"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生まれて大人になるまで異性愛者だったが、同性愛の経験によって</a:t>
            </a:r>
            <a:br>
              <a:rPr lang="en-US" altLang="ja-JP" dirty="0">
                <a:latin typeface="HGP明朝E" panose="02020900000000000000" pitchFamily="18" charset="-128"/>
                <a:ea typeface="HGP明朝E" panose="02020900000000000000" pitchFamily="18" charset="-128"/>
              </a:rPr>
            </a:br>
            <a:r>
              <a:rPr lang="ja-JP" altLang="en-US" dirty="0">
                <a:latin typeface="HGP明朝E" panose="02020900000000000000" pitchFamily="18" charset="-128"/>
                <a:ea typeface="HGP明朝E" panose="02020900000000000000" pitchFamily="18" charset="-128"/>
              </a:rPr>
              <a:t>同性愛者や両性愛者になった人たちがいる。</a:t>
            </a:r>
            <a:endParaRPr lang="en-US" altLang="ja-JP" dirty="0">
              <a:latin typeface="HGP明朝E" panose="02020900000000000000" pitchFamily="18" charset="-128"/>
              <a:ea typeface="HGP明朝E" panose="02020900000000000000" pitchFamily="18" charset="-128"/>
            </a:endParaRPr>
          </a:p>
          <a:p>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回復治療や宗教的な体験によって同性愛から離れた元同性愛者いる。</a:t>
            </a:r>
            <a:endParaRPr lang="en-US" altLang="ja-JP" dirty="0">
              <a:latin typeface="HGP明朝E" panose="02020900000000000000" pitchFamily="18" charset="-128"/>
              <a:ea typeface="HGP明朝E" panose="02020900000000000000" pitchFamily="18" charset="-128"/>
            </a:endParaRPr>
          </a:p>
          <a:p>
            <a:pPr marL="0" indent="0">
              <a:buNone/>
            </a:pPr>
            <a:endParaRPr lang="en-US" altLang="ja-JP" dirty="0">
              <a:latin typeface="HGP明朝E" panose="02020900000000000000" pitchFamily="18" charset="-128"/>
              <a:ea typeface="HGP明朝E" panose="02020900000000000000" pitchFamily="18" charset="-128"/>
            </a:endParaRPr>
          </a:p>
          <a:p>
            <a:pPr marL="0" indent="0">
              <a:buNone/>
            </a:pPr>
            <a:endParaRPr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0133618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BB429AC-5839-45E6-A09F-2805B6C8FDC9}"/>
              </a:ext>
            </a:extLst>
          </p:cNvPr>
          <p:cNvSpPr>
            <a:spLocks noGrp="1"/>
          </p:cNvSpPr>
          <p:nvPr>
            <p:ph idx="1"/>
          </p:nvPr>
        </p:nvSpPr>
        <p:spPr>
          <a:xfrm>
            <a:off x="838200" y="579424"/>
            <a:ext cx="10515600" cy="5380369"/>
          </a:xfrm>
        </p:spPr>
        <p:txBody>
          <a:bodyPr/>
          <a:lstStyle/>
          <a:p>
            <a:pPr marL="0" indent="0">
              <a:buNone/>
            </a:pPr>
            <a:r>
              <a:rPr lang="ja-JP" altLang="en-US" sz="3200" dirty="0">
                <a:latin typeface="HGP明朝E" panose="02020900000000000000" pitchFamily="18" charset="-128"/>
                <a:ea typeface="HGP明朝E" panose="02020900000000000000" pitchFamily="18" charset="-128"/>
              </a:rPr>
              <a:t>③性的指向や性自認は変わることがある</a:t>
            </a:r>
            <a:endParaRPr lang="en-US" altLang="ja-JP" sz="3200"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生まれて大人になるまで異性愛者だったが、同性愛の経験によって同性愛者や両性愛者になった人たちがいる。</a:t>
            </a:r>
            <a:endParaRPr lang="en-US" altLang="ja-JP" dirty="0">
              <a:latin typeface="HGP明朝E" panose="02020900000000000000" pitchFamily="18" charset="-128"/>
              <a:ea typeface="HGP明朝E" panose="02020900000000000000" pitchFamily="18" charset="-128"/>
            </a:endParaRPr>
          </a:p>
          <a:p>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回復治療や宗教的な体験によって同性愛から離れた元同性愛者もいる。</a:t>
            </a:r>
            <a:endParaRPr lang="en-US" altLang="ja-JP" dirty="0">
              <a:latin typeface="HGP明朝E" panose="02020900000000000000" pitchFamily="18" charset="-128"/>
              <a:ea typeface="HGP明朝E" panose="02020900000000000000" pitchFamily="18" charset="-128"/>
            </a:endParaRPr>
          </a:p>
          <a:p>
            <a:endParaRPr lang="en-US" altLang="ja-JP" dirty="0">
              <a:latin typeface="HGP明朝E" panose="02020900000000000000" pitchFamily="18" charset="-128"/>
              <a:ea typeface="HGP明朝E" panose="02020900000000000000" pitchFamily="18" charset="-128"/>
            </a:endParaRPr>
          </a:p>
          <a:p>
            <a:r>
              <a:rPr lang="ja-JP" altLang="en-US" dirty="0">
                <a:solidFill>
                  <a:srgbClr val="FF0000"/>
                </a:solidFill>
                <a:latin typeface="HGP明朝E" panose="02020900000000000000" pitchFamily="18" charset="-128"/>
                <a:ea typeface="HGP明朝E" panose="02020900000000000000" pitchFamily="18" charset="-128"/>
              </a:rPr>
              <a:t>「自らの意思に基づいて選択・変更できないことは確立した知見」だというのは正しくない。</a:t>
            </a:r>
            <a:endParaRPr lang="en-US" altLang="ja-JP" dirty="0">
              <a:solidFill>
                <a:srgbClr val="FF0000"/>
              </a:solidFill>
              <a:latin typeface="HGP明朝E" panose="02020900000000000000" pitchFamily="18" charset="-128"/>
              <a:ea typeface="HGP明朝E" panose="02020900000000000000" pitchFamily="18" charset="-128"/>
            </a:endParaRPr>
          </a:p>
          <a:p>
            <a:pPr marL="0" indent="0">
              <a:buNone/>
            </a:pPr>
            <a:endParaRPr lang="en-US" altLang="ja-JP" dirty="0">
              <a:latin typeface="HGP明朝E" panose="02020900000000000000" pitchFamily="18" charset="-128"/>
              <a:ea typeface="HGP明朝E" panose="02020900000000000000" pitchFamily="18" charset="-128"/>
            </a:endParaRPr>
          </a:p>
          <a:p>
            <a:pPr marL="0" indent="0">
              <a:buNone/>
            </a:pPr>
            <a:endParaRPr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2633682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4A6B6-579E-4EB2-9C4F-6E70EF8A392D}"/>
              </a:ext>
            </a:extLst>
          </p:cNvPr>
          <p:cNvSpPr>
            <a:spLocks noGrp="1"/>
          </p:cNvSpPr>
          <p:nvPr>
            <p:ph type="title"/>
          </p:nvPr>
        </p:nvSpPr>
        <p:spPr>
          <a:xfrm>
            <a:off x="220980" y="227965"/>
            <a:ext cx="7608570" cy="1325563"/>
          </a:xfrm>
        </p:spPr>
        <p:style>
          <a:lnRef idx="1">
            <a:schemeClr val="accent4"/>
          </a:lnRef>
          <a:fillRef idx="2">
            <a:schemeClr val="accent4"/>
          </a:fillRef>
          <a:effectRef idx="1">
            <a:schemeClr val="accent4"/>
          </a:effectRef>
          <a:fontRef idx="minor">
            <a:schemeClr val="dk1"/>
          </a:fontRef>
        </p:style>
        <p:txBody>
          <a:bodyPr/>
          <a:lstStyle/>
          <a:p>
            <a:pPr algn="ctr"/>
            <a:r>
              <a:rPr kumimoji="1" lang="ja-JP" altLang="en-US" dirty="0">
                <a:latin typeface="HGP明朝E" panose="02020900000000000000" pitchFamily="18" charset="-128"/>
                <a:ea typeface="HGP明朝E" panose="02020900000000000000" pitchFamily="18" charset="-128"/>
              </a:rPr>
              <a:t>問題　４　欠く「子供の視点」</a:t>
            </a:r>
          </a:p>
        </p:txBody>
      </p:sp>
      <p:sp>
        <p:nvSpPr>
          <p:cNvPr id="3" name="コンテンツ プレースホルダー 2">
            <a:extLst>
              <a:ext uri="{FF2B5EF4-FFF2-40B4-BE49-F238E27FC236}">
                <a16:creationId xmlns:a16="http://schemas.microsoft.com/office/drawing/2014/main" id="{6FC63A87-EFF0-4E05-AF0B-12D21CFA7303}"/>
              </a:ext>
            </a:extLst>
          </p:cNvPr>
          <p:cNvSpPr>
            <a:spLocks noGrp="1"/>
          </p:cNvSpPr>
          <p:nvPr>
            <p:ph idx="1"/>
          </p:nvPr>
        </p:nvSpPr>
        <p:spPr>
          <a:xfrm>
            <a:off x="220980" y="1688465"/>
            <a:ext cx="10515600" cy="4351338"/>
          </a:xfrm>
        </p:spPr>
        <p:txBody>
          <a:bodyPr>
            <a:normAutofit/>
          </a:bodyPr>
          <a:lstStyle/>
          <a:p>
            <a:r>
              <a:rPr kumimoji="1" lang="ja-JP" altLang="en-US" dirty="0">
                <a:latin typeface="HGP明朝E" panose="02020900000000000000" pitchFamily="18" charset="-128"/>
                <a:ea typeface="HGP明朝E" panose="02020900000000000000" pitchFamily="18" charset="-128"/>
              </a:rPr>
              <a:t>結婚は夫婦の幸福のためだけではなく、子供や社会の利益のためにもするものであるという観点がない</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成長した子供が、両親が同性であること、だれが血のつながった親なのかを理解したときに、どう思うかということも考えなければならない</a:t>
            </a:r>
          </a:p>
          <a:p>
            <a:pPr lvl="1"/>
            <a:r>
              <a:rPr kumimoji="1" lang="ja-JP" altLang="en-US" dirty="0">
                <a:latin typeface="HGP明朝E" panose="02020900000000000000" pitchFamily="18" charset="-128"/>
                <a:ea typeface="HGP明朝E" panose="02020900000000000000" pitchFamily="18" charset="-128"/>
              </a:rPr>
              <a:t>子供が自分のルーツを知ることはアイデンティティの形成に重要で、「出自を知る権利」にもかかわる</a:t>
            </a:r>
            <a:endParaRPr kumimoji="1" lang="en-US" altLang="ja-JP" dirty="0">
              <a:latin typeface="HGP明朝E" panose="02020900000000000000" pitchFamily="18" charset="-128"/>
              <a:ea typeface="HGP明朝E" panose="02020900000000000000" pitchFamily="18" charset="-128"/>
            </a:endParaRPr>
          </a:p>
          <a:p>
            <a:pPr lvl="1"/>
            <a:endParaRPr kumimoji="1" lang="ja-JP" altLang="en-US"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結婚は社会全体の問題として考えるべき</a:t>
            </a:r>
            <a:endParaRPr kumimoji="1" lang="en-US" altLang="ja-JP"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4183909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FD4A6B6-579E-4EB2-9C4F-6E70EF8A392D}"/>
              </a:ext>
            </a:extLst>
          </p:cNvPr>
          <p:cNvSpPr>
            <a:spLocks noGrp="1"/>
          </p:cNvSpPr>
          <p:nvPr>
            <p:ph type="title"/>
          </p:nvPr>
        </p:nvSpPr>
        <p:spPr>
          <a:xfrm>
            <a:off x="220980" y="227965"/>
            <a:ext cx="7608570" cy="1325563"/>
          </a:xfrm>
        </p:spPr>
        <p:style>
          <a:lnRef idx="1">
            <a:schemeClr val="accent4"/>
          </a:lnRef>
          <a:fillRef idx="2">
            <a:schemeClr val="accent4"/>
          </a:fillRef>
          <a:effectRef idx="1">
            <a:schemeClr val="accent4"/>
          </a:effectRef>
          <a:fontRef idx="minor">
            <a:schemeClr val="dk1"/>
          </a:fontRef>
        </p:style>
        <p:txBody>
          <a:bodyPr/>
          <a:lstStyle/>
          <a:p>
            <a:pPr algn="ctr"/>
            <a:r>
              <a:rPr kumimoji="1" lang="ja-JP" altLang="en-US" dirty="0">
                <a:latin typeface="HGP明朝E" panose="02020900000000000000" pitchFamily="18" charset="-128"/>
                <a:ea typeface="HGP明朝E" panose="02020900000000000000" pitchFamily="18" charset="-128"/>
              </a:rPr>
              <a:t>問題　４　欠く「子供の視点」</a:t>
            </a:r>
          </a:p>
        </p:txBody>
      </p:sp>
      <p:sp>
        <p:nvSpPr>
          <p:cNvPr id="3" name="コンテンツ プレースホルダー 2">
            <a:extLst>
              <a:ext uri="{FF2B5EF4-FFF2-40B4-BE49-F238E27FC236}">
                <a16:creationId xmlns:a16="http://schemas.microsoft.com/office/drawing/2014/main" id="{6FC63A87-EFF0-4E05-AF0B-12D21CFA7303}"/>
              </a:ext>
            </a:extLst>
          </p:cNvPr>
          <p:cNvSpPr>
            <a:spLocks noGrp="1"/>
          </p:cNvSpPr>
          <p:nvPr>
            <p:ph idx="1"/>
          </p:nvPr>
        </p:nvSpPr>
        <p:spPr>
          <a:xfrm>
            <a:off x="220980" y="1688465"/>
            <a:ext cx="10515600" cy="4351338"/>
          </a:xfrm>
        </p:spPr>
        <p:txBody>
          <a:bodyPr>
            <a:normAutofit/>
          </a:bodyPr>
          <a:lstStyle/>
          <a:p>
            <a:r>
              <a:rPr kumimoji="1" lang="ja-JP" altLang="en-US" dirty="0">
                <a:latin typeface="HGP明朝E" panose="02020900000000000000" pitchFamily="18" charset="-128"/>
                <a:ea typeface="HGP明朝E" panose="02020900000000000000" pitchFamily="18" charset="-128"/>
              </a:rPr>
              <a:t>結婚は夫婦の幸福のためだけではなく、子供や社会の利益のためにもするものであるという観点がない</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成長した子供が、両親が同性であること、だれが血のつながった親なのかを理解したときに、どう思うかということも考えなければならない</a:t>
            </a:r>
          </a:p>
          <a:p>
            <a:pPr lvl="1"/>
            <a:r>
              <a:rPr kumimoji="1" lang="ja-JP" altLang="en-US" dirty="0">
                <a:latin typeface="HGP明朝E" panose="02020900000000000000" pitchFamily="18" charset="-128"/>
                <a:ea typeface="HGP明朝E" panose="02020900000000000000" pitchFamily="18" charset="-128"/>
              </a:rPr>
              <a:t>子供が自分のルーツを知ることはアイデンティティの形成に重要で、「出自を知る権利」にもかかわる</a:t>
            </a:r>
            <a:endParaRPr kumimoji="1" lang="en-US" altLang="ja-JP" dirty="0">
              <a:latin typeface="HGP明朝E" panose="02020900000000000000" pitchFamily="18" charset="-128"/>
              <a:ea typeface="HGP明朝E" panose="02020900000000000000" pitchFamily="18" charset="-128"/>
            </a:endParaRPr>
          </a:p>
          <a:p>
            <a:pPr lvl="1"/>
            <a:endParaRPr kumimoji="1" lang="ja-JP" altLang="en-US"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結婚は社会全体の問題として考えるべき</a:t>
            </a:r>
            <a:endParaRPr kumimoji="1"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「角を矯めて牛を殺す」「木を見て森を見ず」の愚に陥ってはならない</a:t>
            </a:r>
            <a:endParaRPr kumimoji="1" lang="ja-JP" altLang="en-US"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p:txBody>
      </p:sp>
    </p:spTree>
    <p:extLst>
      <p:ext uri="{BB962C8B-B14F-4D97-AF65-F5344CB8AC3E}">
        <p14:creationId xmlns:p14="http://schemas.microsoft.com/office/powerpoint/2010/main" val="30994591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923DAE-2A17-499F-B9AC-4CFA556FDAE9}"/>
              </a:ext>
            </a:extLst>
          </p:cNvPr>
          <p:cNvSpPr>
            <a:spLocks noGrp="1"/>
          </p:cNvSpPr>
          <p:nvPr>
            <p:ph type="title"/>
          </p:nvPr>
        </p:nvSpPr>
        <p:spPr>
          <a:xfrm>
            <a:off x="346710" y="273685"/>
            <a:ext cx="5482590" cy="1325563"/>
          </a:xfrm>
        </p:spPr>
        <p:style>
          <a:lnRef idx="1">
            <a:schemeClr val="accent4"/>
          </a:lnRef>
          <a:fillRef idx="2">
            <a:schemeClr val="accent4"/>
          </a:fillRef>
          <a:effectRef idx="1">
            <a:schemeClr val="accent4"/>
          </a:effectRef>
          <a:fontRef idx="minor">
            <a:schemeClr val="dk1"/>
          </a:fontRef>
        </p:style>
        <p:txBody>
          <a:bodyPr/>
          <a:lstStyle/>
          <a:p>
            <a:pPr algn="ctr"/>
            <a:r>
              <a:rPr kumimoji="1" lang="ja-JP" altLang="en-US" dirty="0">
                <a:latin typeface="HGP明朝E" panose="02020900000000000000" pitchFamily="18" charset="-128"/>
                <a:ea typeface="HGP明朝E" panose="02020900000000000000" pitchFamily="18" charset="-128"/>
              </a:rPr>
              <a:t>政府や各党の動き</a:t>
            </a:r>
          </a:p>
        </p:txBody>
      </p:sp>
      <p:sp>
        <p:nvSpPr>
          <p:cNvPr id="3" name="コンテンツ プレースホルダー 2">
            <a:extLst>
              <a:ext uri="{FF2B5EF4-FFF2-40B4-BE49-F238E27FC236}">
                <a16:creationId xmlns:a16="http://schemas.microsoft.com/office/drawing/2014/main" id="{20ED5589-4983-4BBC-99D6-08FBBAA6654C}"/>
              </a:ext>
            </a:extLst>
          </p:cNvPr>
          <p:cNvSpPr>
            <a:spLocks noGrp="1"/>
          </p:cNvSpPr>
          <p:nvPr>
            <p:ph idx="1"/>
          </p:nvPr>
        </p:nvSpPr>
        <p:spPr>
          <a:xfrm>
            <a:off x="346710" y="1802765"/>
            <a:ext cx="11197590" cy="4351338"/>
          </a:xfrm>
        </p:spPr>
        <p:txBody>
          <a:bodyPr>
            <a:normAutofit fontScale="92500"/>
          </a:bodyPr>
          <a:lstStyle/>
          <a:p>
            <a:pPr marL="0" indent="0">
              <a:buNone/>
            </a:pPr>
            <a:r>
              <a:rPr kumimoji="1" lang="ja-JP" altLang="en-US" dirty="0">
                <a:latin typeface="HGP明朝E" panose="02020900000000000000" pitchFamily="18" charset="-128"/>
                <a:ea typeface="HGP明朝E" panose="02020900000000000000" pitchFamily="18" charset="-128"/>
              </a:rPr>
              <a:t>加藤勝信官房長官　</a:t>
            </a:r>
            <a:r>
              <a:rPr kumimoji="1" lang="en-US" altLang="ja-JP" dirty="0">
                <a:latin typeface="HGP明朝E" panose="02020900000000000000" pitchFamily="18" charset="-128"/>
                <a:ea typeface="HGP明朝E" panose="02020900000000000000" pitchFamily="18" charset="-128"/>
              </a:rPr>
              <a:t>3</a:t>
            </a:r>
            <a:r>
              <a:rPr kumimoji="1" lang="ja-JP" altLang="en-US" dirty="0">
                <a:latin typeface="HGP明朝E" panose="02020900000000000000" pitchFamily="18" charset="-128"/>
                <a:ea typeface="HGP明朝E" panose="02020900000000000000" pitchFamily="18" charset="-128"/>
              </a:rPr>
              <a:t>月</a:t>
            </a:r>
            <a:r>
              <a:rPr kumimoji="1" lang="en-US" altLang="ja-JP" dirty="0">
                <a:latin typeface="HGP明朝E" panose="02020900000000000000" pitchFamily="18" charset="-128"/>
                <a:ea typeface="HGP明朝E" panose="02020900000000000000" pitchFamily="18" charset="-128"/>
              </a:rPr>
              <a:t>17</a:t>
            </a:r>
            <a:r>
              <a:rPr kumimoji="1" lang="ja-JP" altLang="en-US" dirty="0">
                <a:latin typeface="HGP明朝E" panose="02020900000000000000" pitchFamily="18" charset="-128"/>
                <a:ea typeface="HGP明朝E" panose="02020900000000000000" pitchFamily="18" charset="-128"/>
              </a:rPr>
              <a:t>日の記者会見</a:t>
            </a:r>
            <a:endParaRPr kumimoji="1" lang="en-US" altLang="ja-JP" dirty="0">
              <a:latin typeface="HGP明朝E" panose="02020900000000000000" pitchFamily="18" charset="-128"/>
              <a:ea typeface="HGP明朝E" panose="02020900000000000000" pitchFamily="18" charset="-128"/>
            </a:endParaRPr>
          </a:p>
          <a:p>
            <a:pPr lvl="1"/>
            <a:r>
              <a:rPr kumimoji="1" lang="ja-JP" altLang="en-US" dirty="0">
                <a:latin typeface="HGP明朝E" panose="02020900000000000000" pitchFamily="18" charset="-128"/>
                <a:ea typeface="HGP明朝E" panose="02020900000000000000" pitchFamily="18" charset="-128"/>
              </a:rPr>
              <a:t>「政府としては、婚姻に関する民法の規定が憲法に反する者とは考えていない」と</a:t>
            </a:r>
            <a:br>
              <a:rPr kumimoji="1" lang="en-US" altLang="ja-JP" dirty="0">
                <a:latin typeface="HGP明朝E" panose="02020900000000000000" pitchFamily="18" charset="-128"/>
                <a:ea typeface="HGP明朝E" panose="02020900000000000000" pitchFamily="18" charset="-128"/>
              </a:rPr>
            </a:br>
            <a:r>
              <a:rPr kumimoji="1" lang="ja-JP" altLang="en-US" dirty="0">
                <a:latin typeface="HGP明朝E" panose="02020900000000000000" pitchFamily="18" charset="-128"/>
                <a:ea typeface="HGP明朝E" panose="02020900000000000000" pitchFamily="18" charset="-128"/>
              </a:rPr>
              <a:t>答弁</a:t>
            </a:r>
            <a:endParaRPr kumimoji="1" lang="en-US" altLang="ja-JP" dirty="0">
              <a:latin typeface="HGP明朝E" panose="02020900000000000000" pitchFamily="18" charset="-128"/>
              <a:ea typeface="HGP明朝E" panose="02020900000000000000" pitchFamily="18" charset="-128"/>
            </a:endParaRPr>
          </a:p>
          <a:p>
            <a:endParaRPr kumimoji="1" lang="ja-JP" altLang="en-US" dirty="0">
              <a:latin typeface="HGP明朝E" panose="02020900000000000000" pitchFamily="18" charset="-128"/>
              <a:ea typeface="HGP明朝E" panose="02020900000000000000" pitchFamily="18" charset="-128"/>
            </a:endParaRPr>
          </a:p>
          <a:p>
            <a:r>
              <a:rPr kumimoji="1" lang="ja-JP" altLang="en-US" dirty="0">
                <a:latin typeface="HGP明朝E" panose="02020900000000000000" pitchFamily="18" charset="-128"/>
                <a:ea typeface="HGP明朝E" panose="02020900000000000000" pitchFamily="18" charset="-128"/>
              </a:rPr>
              <a:t>下村博文政調会長</a:t>
            </a:r>
          </a:p>
          <a:p>
            <a:pPr lvl="1"/>
            <a:r>
              <a:rPr kumimoji="1" lang="ja-JP" altLang="en-US" dirty="0">
                <a:latin typeface="HGP明朝E" panose="02020900000000000000" pitchFamily="18" charset="-128"/>
                <a:ea typeface="HGP明朝E" panose="02020900000000000000" pitchFamily="18" charset="-128"/>
              </a:rPr>
              <a:t>「一足飛びに同性婚やパートナーシップ制度まで進めることは、かえって社会の</a:t>
            </a:r>
            <a:br>
              <a:rPr kumimoji="1" lang="en-US" altLang="ja-JP" dirty="0">
                <a:latin typeface="HGP明朝E" panose="02020900000000000000" pitchFamily="18" charset="-128"/>
                <a:ea typeface="HGP明朝E" panose="02020900000000000000" pitchFamily="18" charset="-128"/>
              </a:rPr>
            </a:br>
            <a:r>
              <a:rPr kumimoji="1" lang="ja-JP" altLang="en-US" dirty="0">
                <a:latin typeface="HGP明朝E" panose="02020900000000000000" pitchFamily="18" charset="-128"/>
                <a:ea typeface="HGP明朝E" panose="02020900000000000000" pitchFamily="18" charset="-128"/>
              </a:rPr>
              <a:t>混乱につながる」</a:t>
            </a:r>
          </a:p>
          <a:p>
            <a:pPr lvl="1"/>
            <a:r>
              <a:rPr kumimoji="1" lang="ja-JP" altLang="en-US" dirty="0">
                <a:latin typeface="HGP明朝E" panose="02020900000000000000" pitchFamily="18" charset="-128"/>
                <a:ea typeface="HGP明朝E" panose="02020900000000000000" pitchFamily="18" charset="-128"/>
              </a:rPr>
              <a:t>自民党　</a:t>
            </a:r>
            <a:r>
              <a:rPr kumimoji="1" lang="en-US" altLang="ja-JP" dirty="0">
                <a:latin typeface="HGP明朝E" panose="02020900000000000000" pitchFamily="18" charset="-128"/>
                <a:ea typeface="HGP明朝E" panose="02020900000000000000" pitchFamily="18" charset="-128"/>
              </a:rPr>
              <a:t>2016</a:t>
            </a:r>
            <a:r>
              <a:rPr kumimoji="1" lang="ja-JP" altLang="en-US" dirty="0">
                <a:latin typeface="HGP明朝E" panose="02020900000000000000" pitchFamily="18" charset="-128"/>
                <a:ea typeface="HGP明朝E" panose="02020900000000000000" pitchFamily="18" charset="-128"/>
              </a:rPr>
              <a:t>年のパンフレット</a:t>
            </a:r>
          </a:p>
          <a:p>
            <a:pPr lvl="2"/>
            <a:r>
              <a:rPr kumimoji="1" lang="ja-JP" altLang="en-US" dirty="0">
                <a:latin typeface="HGP明朝E" panose="02020900000000000000" pitchFamily="18" charset="-128"/>
                <a:ea typeface="HGP明朝E" panose="02020900000000000000" pitchFamily="18" charset="-128"/>
              </a:rPr>
              <a:t>「同性婚容認は相容れません」</a:t>
            </a:r>
          </a:p>
          <a:p>
            <a:pPr marL="0" indent="0">
              <a:buNone/>
            </a:pPr>
            <a:r>
              <a:rPr kumimoji="1" lang="en-US" altLang="ja-JP" dirty="0">
                <a:latin typeface="HGP明朝E" panose="02020900000000000000" pitchFamily="18" charset="-128"/>
                <a:ea typeface="HGP明朝E" panose="02020900000000000000" pitchFamily="18" charset="-128"/>
              </a:rPr>
              <a:t>※</a:t>
            </a:r>
            <a:r>
              <a:rPr kumimoji="1" lang="ja-JP" altLang="en-US" dirty="0">
                <a:latin typeface="HGP明朝E" panose="02020900000000000000" pitchFamily="18" charset="-128"/>
                <a:ea typeface="HGP明朝E" panose="02020900000000000000" pitchFamily="18" charset="-128"/>
              </a:rPr>
              <a:t>共産党、立憲民主党など野党は</a:t>
            </a:r>
            <a:r>
              <a:rPr kumimoji="1" lang="en-US" altLang="ja-JP" dirty="0">
                <a:latin typeface="HGP明朝E" panose="02020900000000000000" pitchFamily="18" charset="-128"/>
                <a:ea typeface="HGP明朝E" panose="02020900000000000000" pitchFamily="18" charset="-128"/>
              </a:rPr>
              <a:t>2019</a:t>
            </a:r>
            <a:r>
              <a:rPr kumimoji="1" lang="ja-JP" altLang="en-US" dirty="0">
                <a:latin typeface="HGP明朝E" panose="02020900000000000000" pitchFamily="18" charset="-128"/>
                <a:ea typeface="HGP明朝E" panose="02020900000000000000" pitchFamily="18" charset="-128"/>
              </a:rPr>
              <a:t>年に同性婚の合法化を求める法案を</a:t>
            </a:r>
            <a:br>
              <a:rPr lang="en-US" altLang="ja-JP" dirty="0">
                <a:latin typeface="HGP明朝E" panose="02020900000000000000" pitchFamily="18" charset="-128"/>
                <a:ea typeface="HGP明朝E" panose="02020900000000000000" pitchFamily="18" charset="-128"/>
              </a:rPr>
            </a:br>
            <a:r>
              <a:rPr lang="en-US" altLang="ja-JP" dirty="0">
                <a:latin typeface="HGP明朝E" panose="02020900000000000000" pitchFamily="18" charset="-128"/>
                <a:ea typeface="HGP明朝E" panose="02020900000000000000" pitchFamily="18" charset="-128"/>
              </a:rPr>
              <a:t>   </a:t>
            </a:r>
            <a:r>
              <a:rPr kumimoji="1" lang="ja-JP" altLang="en-US" dirty="0">
                <a:latin typeface="HGP明朝E" panose="02020900000000000000" pitchFamily="18" charset="-128"/>
                <a:ea typeface="HGP明朝E" panose="02020900000000000000" pitchFamily="18" charset="-128"/>
              </a:rPr>
              <a:t>共同提出</a:t>
            </a:r>
          </a:p>
        </p:txBody>
      </p:sp>
    </p:spTree>
    <p:extLst>
      <p:ext uri="{BB962C8B-B14F-4D97-AF65-F5344CB8AC3E}">
        <p14:creationId xmlns:p14="http://schemas.microsoft.com/office/powerpoint/2010/main" val="9497370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同性婚認めないのは違憲の初判断 国への賠償は退ける 札幌地裁（２０２１年３月１７日配信『NHKニュース』） -  障害福祉＆政治・社会・平和問題ニュースサイト">
            <a:extLst>
              <a:ext uri="{FF2B5EF4-FFF2-40B4-BE49-F238E27FC236}">
                <a16:creationId xmlns:a16="http://schemas.microsoft.com/office/drawing/2014/main" id="{9111846B-4D81-438D-82DC-41D9680E1AF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495" b="3"/>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2" name="図 1" descr="カラフルな凧を持っている男性&#10;&#10;低い精度で自動的に生成された説明">
            <a:extLst>
              <a:ext uri="{FF2B5EF4-FFF2-40B4-BE49-F238E27FC236}">
                <a16:creationId xmlns:a16="http://schemas.microsoft.com/office/drawing/2014/main" id="{47B20127-3CAB-41A8-993B-118A491B4E44}"/>
              </a:ext>
            </a:extLst>
          </p:cNvPr>
          <p:cNvPicPr>
            <a:picLocks noChangeAspect="1"/>
          </p:cNvPicPr>
          <p:nvPr/>
        </p:nvPicPr>
        <p:blipFill rotWithShape="1">
          <a:blip r:embed="rId3"/>
          <a:srcRect l="1884" r="-1" b="-1"/>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71" name="Rectangle 70">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58302" y="0"/>
            <a:ext cx="3809132"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322052">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0731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0A606-64D0-4676-B889-CEDCFDF224B9}"/>
              </a:ext>
            </a:extLst>
          </p:cNvPr>
          <p:cNvSpPr>
            <a:spLocks noGrp="1"/>
          </p:cNvSpPr>
          <p:nvPr>
            <p:ph type="title"/>
          </p:nvPr>
        </p:nvSpPr>
        <p:spPr>
          <a:xfrm>
            <a:off x="220980" y="297338"/>
            <a:ext cx="8191500" cy="1325563"/>
          </a:xfrm>
        </p:spPr>
        <p:style>
          <a:lnRef idx="1">
            <a:schemeClr val="accent4"/>
          </a:lnRef>
          <a:fillRef idx="2">
            <a:schemeClr val="accent4"/>
          </a:fillRef>
          <a:effectRef idx="1">
            <a:schemeClr val="accent4"/>
          </a:effectRef>
          <a:fontRef idx="minor">
            <a:schemeClr val="dk1"/>
          </a:fontRef>
        </p:style>
        <p:txBody>
          <a:bodyPr/>
          <a:lstStyle/>
          <a:p>
            <a:pPr algn="ctr"/>
            <a:r>
              <a:rPr lang="ja-JP" altLang="en-US" dirty="0">
                <a:latin typeface="HGP明朝E" panose="02020900000000000000" pitchFamily="18" charset="-128"/>
                <a:ea typeface="HGP明朝E" panose="02020900000000000000" pitchFamily="18" charset="-128"/>
              </a:rPr>
              <a:t>札幌地裁が初の判断　</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17</a:t>
            </a:r>
            <a:r>
              <a:rPr lang="ja-JP" altLang="en-US" dirty="0">
                <a:latin typeface="HGP明朝E" panose="02020900000000000000" pitchFamily="18" charset="-128"/>
                <a:ea typeface="HGP明朝E" panose="02020900000000000000" pitchFamily="18" charset="-128"/>
              </a:rPr>
              <a:t>日</a:t>
            </a:r>
          </a:p>
        </p:txBody>
      </p:sp>
      <p:sp>
        <p:nvSpPr>
          <p:cNvPr id="3" name="コンテンツ プレースホルダー 2">
            <a:extLst>
              <a:ext uri="{FF2B5EF4-FFF2-40B4-BE49-F238E27FC236}">
                <a16:creationId xmlns:a16="http://schemas.microsoft.com/office/drawing/2014/main" id="{D8927A8C-1A84-4363-A2E9-A15CA1E2C8AF}"/>
              </a:ext>
            </a:extLst>
          </p:cNvPr>
          <p:cNvSpPr>
            <a:spLocks noGrp="1"/>
          </p:cNvSpPr>
          <p:nvPr>
            <p:ph idx="1"/>
          </p:nvPr>
        </p:nvSpPr>
        <p:spPr>
          <a:xfrm>
            <a:off x="232410" y="1757045"/>
            <a:ext cx="11746230" cy="4060825"/>
          </a:xfrm>
        </p:spPr>
        <p:txBody>
          <a:bodyPr>
            <a:noAutofit/>
          </a:bodyPr>
          <a:lstStyle/>
          <a:p>
            <a:pPr marL="0" marR="0" indent="0">
              <a:lnSpc>
                <a:spcPct val="100000"/>
              </a:lnSpc>
              <a:spcBef>
                <a:spcPts val="0"/>
              </a:spcBef>
              <a:spcAft>
                <a:spcPts val="0"/>
              </a:spcAft>
              <a:buNone/>
            </a:pPr>
            <a:r>
              <a:rPr lang="ja-JP" altLang="en-US" sz="3200" dirty="0">
                <a:effectLst/>
                <a:latin typeface="HGP明朝E" panose="02020900000000000000" pitchFamily="18" charset="-128"/>
                <a:ea typeface="HGP明朝E" panose="02020900000000000000" pitchFamily="18" charset="-128"/>
              </a:rPr>
              <a:t>＜訴訟内容＞</a:t>
            </a:r>
            <a:endParaRPr lang="en-US" altLang="ja-JP" sz="3200" dirty="0">
              <a:effectLst/>
              <a:latin typeface="HGP明朝E" panose="02020900000000000000" pitchFamily="18" charset="-128"/>
              <a:ea typeface="HGP明朝E" panose="02020900000000000000" pitchFamily="18" charset="-128"/>
            </a:endParaRPr>
          </a:p>
          <a:p>
            <a:pPr marL="0" marR="0">
              <a:lnSpc>
                <a:spcPct val="100000"/>
              </a:lnSpc>
              <a:spcBef>
                <a:spcPts val="0"/>
              </a:spcBef>
              <a:spcAft>
                <a:spcPts val="0"/>
              </a:spcAft>
            </a:pPr>
            <a:r>
              <a:rPr lang="ja-JP" altLang="ja-JP" sz="3200" dirty="0">
                <a:effectLst/>
                <a:latin typeface="HGP明朝E" panose="02020900000000000000" pitchFamily="18" charset="-128"/>
                <a:ea typeface="HGP明朝E" panose="02020900000000000000" pitchFamily="18" charset="-128"/>
              </a:rPr>
              <a:t>憲法</a:t>
            </a:r>
            <a:r>
              <a:rPr lang="en-US" altLang="ja-JP" sz="3200" dirty="0">
                <a:effectLst/>
                <a:latin typeface="HGP明朝E" panose="02020900000000000000" pitchFamily="18" charset="-128"/>
                <a:ea typeface="HGP明朝E" panose="02020900000000000000" pitchFamily="18" charset="-128"/>
              </a:rPr>
              <a:t>24</a:t>
            </a:r>
            <a:r>
              <a:rPr lang="ja-JP" altLang="ja-JP" sz="3200" dirty="0">
                <a:effectLst/>
                <a:latin typeface="HGP明朝E" panose="02020900000000000000" pitchFamily="18" charset="-128"/>
                <a:ea typeface="HGP明朝E" panose="02020900000000000000" pitchFamily="18" charset="-128"/>
              </a:rPr>
              <a:t>条では、婚姻は「両性」の間で成立すると規定されて</a:t>
            </a:r>
            <a:br>
              <a:rPr lang="en-US" altLang="ja-JP" sz="3200" dirty="0">
                <a:effectLst/>
                <a:latin typeface="HGP明朝E" panose="02020900000000000000" pitchFamily="18" charset="-128"/>
                <a:ea typeface="HGP明朝E" panose="02020900000000000000" pitchFamily="18" charset="-128"/>
              </a:rPr>
            </a:br>
            <a:r>
              <a:rPr lang="en-US" altLang="ja-JP" sz="3200" dirty="0">
                <a:effectLst/>
                <a:latin typeface="HGP明朝E" panose="02020900000000000000" pitchFamily="18" charset="-128"/>
                <a:ea typeface="HGP明朝E" panose="02020900000000000000" pitchFamily="18" charset="-128"/>
              </a:rPr>
              <a:t>  </a:t>
            </a:r>
            <a:r>
              <a:rPr lang="ja-JP" altLang="ja-JP" sz="3200" dirty="0">
                <a:effectLst/>
                <a:latin typeface="HGP明朝E" panose="02020900000000000000" pitchFamily="18" charset="-128"/>
                <a:ea typeface="HGP明朝E" panose="02020900000000000000" pitchFamily="18" charset="-128"/>
              </a:rPr>
              <a:t>いる</a:t>
            </a:r>
            <a:r>
              <a:rPr lang="ja-JP" altLang="en-US" sz="3200" dirty="0">
                <a:effectLst/>
                <a:latin typeface="HGP明朝E" panose="02020900000000000000" pitchFamily="18" charset="-128"/>
                <a:ea typeface="HGP明朝E" panose="02020900000000000000" pitchFamily="18" charset="-128"/>
              </a:rPr>
              <a:t>が、原告（</a:t>
            </a:r>
            <a:r>
              <a:rPr lang="ja-JP" altLang="ja-JP" sz="3200" dirty="0">
                <a:effectLst/>
                <a:latin typeface="HGP明朝E" panose="02020900000000000000" pitchFamily="18" charset="-128"/>
                <a:ea typeface="HGP明朝E" panose="02020900000000000000" pitchFamily="18" charset="-128"/>
              </a:rPr>
              <a:t>同性カップル３組</a:t>
            </a:r>
            <a:r>
              <a:rPr lang="ja-JP" altLang="en-US" sz="3200" dirty="0">
                <a:effectLst/>
                <a:latin typeface="HGP明朝E" panose="02020900000000000000" pitchFamily="18" charset="-128"/>
                <a:ea typeface="HGP明朝E" panose="02020900000000000000" pitchFamily="18" charset="-128"/>
              </a:rPr>
              <a:t>）</a:t>
            </a:r>
            <a:r>
              <a:rPr lang="ja-JP" altLang="ja-JP" sz="3200" dirty="0">
                <a:effectLst/>
                <a:latin typeface="HGP明朝E" panose="02020900000000000000" pitchFamily="18" charset="-128"/>
                <a:ea typeface="HGP明朝E" panose="02020900000000000000" pitchFamily="18" charset="-128"/>
              </a:rPr>
              <a:t>は、</a:t>
            </a:r>
            <a:endParaRPr lang="en-US" altLang="ja-JP" sz="3200" dirty="0">
              <a:effectLst/>
              <a:latin typeface="HGP明朝E" panose="02020900000000000000" pitchFamily="18" charset="-128"/>
              <a:ea typeface="HGP明朝E" panose="02020900000000000000" pitchFamily="18" charset="-128"/>
            </a:endParaRPr>
          </a:p>
          <a:p>
            <a:pPr marL="0" marR="0" indent="0">
              <a:lnSpc>
                <a:spcPct val="100000"/>
              </a:lnSpc>
              <a:spcBef>
                <a:spcPts val="0"/>
              </a:spcBef>
              <a:spcAft>
                <a:spcPts val="0"/>
              </a:spcAft>
              <a:buNone/>
            </a:pPr>
            <a:r>
              <a:rPr lang="ja-JP" altLang="en-US" sz="3200" dirty="0">
                <a:latin typeface="HGP明朝E" panose="02020900000000000000" pitchFamily="18" charset="-128"/>
                <a:ea typeface="HGP明朝E" panose="02020900000000000000" pitchFamily="18" charset="-128"/>
              </a:rPr>
              <a:t>　</a:t>
            </a:r>
            <a:r>
              <a:rPr lang="ja-JP" altLang="ja-JP" sz="3200" dirty="0">
                <a:effectLst/>
                <a:latin typeface="HGP明朝E" panose="02020900000000000000" pitchFamily="18" charset="-128"/>
                <a:ea typeface="HGP明朝E" panose="02020900000000000000" pitchFamily="18" charset="-128"/>
              </a:rPr>
              <a:t>この規定は同性婚を否定していないと主張</a:t>
            </a:r>
          </a:p>
          <a:p>
            <a:pPr marL="0" marR="0">
              <a:lnSpc>
                <a:spcPct val="100000"/>
              </a:lnSpc>
              <a:spcBef>
                <a:spcPts val="0"/>
              </a:spcBef>
              <a:spcAft>
                <a:spcPts val="0"/>
              </a:spcAft>
            </a:pPr>
            <a:r>
              <a:rPr lang="ja-JP" altLang="ja-JP" sz="3200" dirty="0">
                <a:effectLst/>
                <a:latin typeface="HGP明朝E" panose="02020900000000000000" pitchFamily="18" charset="-128"/>
                <a:ea typeface="HGP明朝E" panose="02020900000000000000" pitchFamily="18" charset="-128"/>
              </a:rPr>
              <a:t>同性同士の婚姻届けを受理しないのは憲法</a:t>
            </a:r>
            <a:r>
              <a:rPr lang="en-US" altLang="ja-JP" sz="3200" dirty="0">
                <a:effectLst/>
                <a:latin typeface="HGP明朝E" panose="02020900000000000000" pitchFamily="18" charset="-128"/>
                <a:ea typeface="HGP明朝E" panose="02020900000000000000" pitchFamily="18" charset="-128"/>
              </a:rPr>
              <a:t>24</a:t>
            </a:r>
            <a:r>
              <a:rPr lang="ja-JP" altLang="ja-JP" sz="3200" dirty="0">
                <a:effectLst/>
                <a:latin typeface="HGP明朝E" panose="02020900000000000000" pitchFamily="18" charset="-128"/>
                <a:ea typeface="HGP明朝E" panose="02020900000000000000" pitchFamily="18" charset="-128"/>
              </a:rPr>
              <a:t>条のほか、</a:t>
            </a:r>
            <a:br>
              <a:rPr lang="en-US" altLang="ja-JP" sz="3200" dirty="0">
                <a:effectLst/>
                <a:latin typeface="HGP明朝E" panose="02020900000000000000" pitchFamily="18" charset="-128"/>
                <a:ea typeface="HGP明朝E" panose="02020900000000000000" pitchFamily="18" charset="-128"/>
              </a:rPr>
            </a:br>
            <a:r>
              <a:rPr lang="ja-JP" altLang="en-US" sz="3200" dirty="0">
                <a:effectLst/>
                <a:latin typeface="HGP明朝E" panose="02020900000000000000" pitchFamily="18" charset="-128"/>
                <a:ea typeface="HGP明朝E" panose="02020900000000000000" pitchFamily="18" charset="-128"/>
              </a:rPr>
              <a:t>　</a:t>
            </a:r>
            <a:r>
              <a:rPr lang="ja-JP" altLang="ja-JP" sz="3200" dirty="0">
                <a:effectLst/>
                <a:latin typeface="HGP明朝E" panose="02020900000000000000" pitchFamily="18" charset="-128"/>
                <a:ea typeface="HGP明朝E" panose="02020900000000000000" pitchFamily="18" charset="-128"/>
              </a:rPr>
              <a:t>幸福追求権を定める</a:t>
            </a:r>
            <a:r>
              <a:rPr lang="en-US" altLang="ja-JP" sz="3200" dirty="0">
                <a:effectLst/>
                <a:latin typeface="HGP明朝E" panose="02020900000000000000" pitchFamily="18" charset="-128"/>
                <a:ea typeface="HGP明朝E" panose="02020900000000000000" pitchFamily="18" charset="-128"/>
              </a:rPr>
              <a:t>13</a:t>
            </a:r>
            <a:r>
              <a:rPr lang="ja-JP" altLang="ja-JP" sz="3200" dirty="0">
                <a:effectLst/>
                <a:latin typeface="HGP明朝E" panose="02020900000000000000" pitchFamily="18" charset="-128"/>
                <a:ea typeface="HGP明朝E" panose="02020900000000000000" pitchFamily="18" charset="-128"/>
              </a:rPr>
              <a:t>条、法の下の平等を定める</a:t>
            </a:r>
            <a:r>
              <a:rPr lang="en-US" altLang="ja-JP" sz="3200" dirty="0">
                <a:effectLst/>
                <a:latin typeface="HGP明朝E" panose="02020900000000000000" pitchFamily="18" charset="-128"/>
                <a:ea typeface="HGP明朝E" panose="02020900000000000000" pitchFamily="18" charset="-128"/>
              </a:rPr>
              <a:t>14</a:t>
            </a:r>
            <a:r>
              <a:rPr lang="ja-JP" altLang="ja-JP" sz="3200" dirty="0">
                <a:effectLst/>
                <a:latin typeface="HGP明朝E" panose="02020900000000000000" pitchFamily="18" charset="-128"/>
                <a:ea typeface="HGP明朝E" panose="02020900000000000000" pitchFamily="18" charset="-128"/>
              </a:rPr>
              <a:t>条に違反する</a:t>
            </a:r>
            <a:br>
              <a:rPr lang="en-US" altLang="ja-JP" sz="3200" dirty="0">
                <a:effectLst/>
                <a:latin typeface="HGP明朝E" panose="02020900000000000000" pitchFamily="18" charset="-128"/>
                <a:ea typeface="HGP明朝E" panose="02020900000000000000" pitchFamily="18" charset="-128"/>
              </a:rPr>
            </a:br>
            <a:r>
              <a:rPr lang="en-US" altLang="ja-JP" sz="3200" dirty="0">
                <a:effectLst/>
                <a:latin typeface="HGP明朝E" panose="02020900000000000000" pitchFamily="18" charset="-128"/>
                <a:ea typeface="HGP明朝E" panose="02020900000000000000" pitchFamily="18" charset="-128"/>
              </a:rPr>
              <a:t>  </a:t>
            </a:r>
            <a:r>
              <a:rPr lang="ja-JP" altLang="ja-JP" sz="3200" dirty="0">
                <a:effectLst/>
                <a:latin typeface="HGP明朝E" panose="02020900000000000000" pitchFamily="18" charset="-128"/>
                <a:ea typeface="HGP明朝E" panose="02020900000000000000" pitchFamily="18" charset="-128"/>
              </a:rPr>
              <a:t>として、国に対して一人当たり１００万円の損害賠償を請求</a:t>
            </a:r>
          </a:p>
          <a:p>
            <a:pPr marL="0" marR="0" indent="0">
              <a:lnSpc>
                <a:spcPct val="100000"/>
              </a:lnSpc>
              <a:spcBef>
                <a:spcPts val="0"/>
              </a:spcBef>
              <a:spcAft>
                <a:spcPts val="0"/>
              </a:spcAft>
              <a:buNone/>
            </a:pPr>
            <a:r>
              <a:rPr lang="ja-JP" altLang="ja-JP" sz="3200" dirty="0">
                <a:effectLst/>
                <a:latin typeface="HGP明朝E" panose="02020900000000000000" pitchFamily="18" charset="-128"/>
                <a:ea typeface="HGP明朝E" panose="02020900000000000000" pitchFamily="18" charset="-128"/>
              </a:rPr>
              <a:t> </a:t>
            </a:r>
          </a:p>
        </p:txBody>
      </p:sp>
    </p:spTree>
    <p:extLst>
      <p:ext uri="{BB962C8B-B14F-4D97-AF65-F5344CB8AC3E}">
        <p14:creationId xmlns:p14="http://schemas.microsoft.com/office/powerpoint/2010/main" val="3290885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70A606-64D0-4676-B889-CEDCFDF224B9}"/>
              </a:ext>
            </a:extLst>
          </p:cNvPr>
          <p:cNvSpPr>
            <a:spLocks noGrp="1"/>
          </p:cNvSpPr>
          <p:nvPr>
            <p:ph type="title"/>
          </p:nvPr>
        </p:nvSpPr>
        <p:spPr>
          <a:xfrm>
            <a:off x="438150" y="342265"/>
            <a:ext cx="8191500" cy="1325563"/>
          </a:xfrm>
        </p:spPr>
        <p:style>
          <a:lnRef idx="1">
            <a:schemeClr val="accent4"/>
          </a:lnRef>
          <a:fillRef idx="2">
            <a:schemeClr val="accent4"/>
          </a:fillRef>
          <a:effectRef idx="1">
            <a:schemeClr val="accent4"/>
          </a:effectRef>
          <a:fontRef idx="minor">
            <a:schemeClr val="dk1"/>
          </a:fontRef>
        </p:style>
        <p:txBody>
          <a:bodyPr/>
          <a:lstStyle/>
          <a:p>
            <a:pPr algn="ctr"/>
            <a:r>
              <a:rPr lang="ja-JP" altLang="en-US" dirty="0">
                <a:latin typeface="HGP明朝E" panose="02020900000000000000" pitchFamily="18" charset="-128"/>
                <a:ea typeface="HGP明朝E" panose="02020900000000000000" pitchFamily="18" charset="-128"/>
              </a:rPr>
              <a:t>札幌地裁が初の判断　</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17</a:t>
            </a:r>
            <a:r>
              <a:rPr lang="ja-JP" altLang="en-US" dirty="0">
                <a:latin typeface="HGP明朝E" panose="02020900000000000000" pitchFamily="18" charset="-128"/>
                <a:ea typeface="HGP明朝E" panose="02020900000000000000" pitchFamily="18" charset="-128"/>
              </a:rPr>
              <a:t>日</a:t>
            </a:r>
          </a:p>
        </p:txBody>
      </p:sp>
      <p:sp>
        <p:nvSpPr>
          <p:cNvPr id="3" name="コンテンツ プレースホルダー 2">
            <a:extLst>
              <a:ext uri="{FF2B5EF4-FFF2-40B4-BE49-F238E27FC236}">
                <a16:creationId xmlns:a16="http://schemas.microsoft.com/office/drawing/2014/main" id="{D8927A8C-1A84-4363-A2E9-A15CA1E2C8AF}"/>
              </a:ext>
            </a:extLst>
          </p:cNvPr>
          <p:cNvSpPr>
            <a:spLocks noGrp="1"/>
          </p:cNvSpPr>
          <p:nvPr>
            <p:ph idx="1"/>
          </p:nvPr>
        </p:nvSpPr>
        <p:spPr>
          <a:xfrm>
            <a:off x="346710" y="1837055"/>
            <a:ext cx="10515600" cy="4351338"/>
          </a:xfrm>
        </p:spPr>
        <p:txBody>
          <a:bodyPr>
            <a:noAutofit/>
          </a:bodyPr>
          <a:lstStyle/>
          <a:p>
            <a:pPr marL="0" marR="0" indent="0">
              <a:lnSpc>
                <a:spcPct val="100000"/>
              </a:lnSpc>
              <a:spcBef>
                <a:spcPts val="0"/>
              </a:spcBef>
              <a:spcAft>
                <a:spcPts val="0"/>
              </a:spcAft>
              <a:buNone/>
            </a:pPr>
            <a:r>
              <a:rPr lang="ja-JP" altLang="en-US" sz="2000" dirty="0">
                <a:effectLst/>
                <a:latin typeface="HGP明朝E" panose="02020900000000000000" pitchFamily="18" charset="-128"/>
                <a:ea typeface="HGP明朝E" panose="02020900000000000000" pitchFamily="18" charset="-128"/>
              </a:rPr>
              <a:t>＜訴訟内容＞</a:t>
            </a:r>
            <a:endParaRPr lang="en-US" altLang="ja-JP" sz="2000" dirty="0">
              <a:effectLst/>
              <a:latin typeface="HGP明朝E" panose="02020900000000000000" pitchFamily="18" charset="-128"/>
              <a:ea typeface="HGP明朝E" panose="02020900000000000000" pitchFamily="18" charset="-128"/>
            </a:endParaRPr>
          </a:p>
          <a:p>
            <a:pPr marL="0" marR="0">
              <a:lnSpc>
                <a:spcPct val="100000"/>
              </a:lnSpc>
              <a:spcBef>
                <a:spcPts val="0"/>
              </a:spcBef>
              <a:spcAft>
                <a:spcPts val="0"/>
              </a:spcAft>
            </a:pPr>
            <a:r>
              <a:rPr lang="ja-JP" altLang="ja-JP" sz="2000" dirty="0">
                <a:effectLst/>
                <a:latin typeface="HGP明朝E" panose="02020900000000000000" pitchFamily="18" charset="-128"/>
                <a:ea typeface="HGP明朝E" panose="02020900000000000000" pitchFamily="18" charset="-128"/>
              </a:rPr>
              <a:t>憲法</a:t>
            </a:r>
            <a:r>
              <a:rPr lang="en-US" altLang="ja-JP" sz="2000" dirty="0">
                <a:effectLst/>
                <a:latin typeface="HGP明朝E" panose="02020900000000000000" pitchFamily="18" charset="-128"/>
                <a:ea typeface="HGP明朝E" panose="02020900000000000000" pitchFamily="18" charset="-128"/>
              </a:rPr>
              <a:t>24</a:t>
            </a:r>
            <a:r>
              <a:rPr lang="ja-JP" altLang="ja-JP" sz="2000" dirty="0">
                <a:effectLst/>
                <a:latin typeface="HGP明朝E" panose="02020900000000000000" pitchFamily="18" charset="-128"/>
                <a:ea typeface="HGP明朝E" panose="02020900000000000000" pitchFamily="18" charset="-128"/>
              </a:rPr>
              <a:t>条では、婚姻は「両性」の間で成立すると規定されている</a:t>
            </a:r>
            <a:r>
              <a:rPr lang="ja-JP" altLang="en-US" sz="2000" dirty="0">
                <a:effectLst/>
                <a:latin typeface="HGP明朝E" panose="02020900000000000000" pitchFamily="18" charset="-128"/>
                <a:ea typeface="HGP明朝E" panose="02020900000000000000" pitchFamily="18" charset="-128"/>
              </a:rPr>
              <a:t>が、原告（</a:t>
            </a:r>
            <a:r>
              <a:rPr lang="ja-JP" altLang="ja-JP" sz="2000" dirty="0">
                <a:effectLst/>
                <a:latin typeface="HGP明朝E" panose="02020900000000000000" pitchFamily="18" charset="-128"/>
                <a:ea typeface="HGP明朝E" panose="02020900000000000000" pitchFamily="18" charset="-128"/>
              </a:rPr>
              <a:t>同性カップル３組</a:t>
            </a:r>
            <a:r>
              <a:rPr lang="ja-JP" altLang="en-US" sz="2000" dirty="0">
                <a:effectLst/>
                <a:latin typeface="HGP明朝E" panose="02020900000000000000" pitchFamily="18" charset="-128"/>
                <a:ea typeface="HGP明朝E" panose="02020900000000000000" pitchFamily="18" charset="-128"/>
              </a:rPr>
              <a:t>）</a:t>
            </a:r>
            <a:r>
              <a:rPr lang="ja-JP" altLang="ja-JP" sz="2000" dirty="0">
                <a:effectLst/>
                <a:latin typeface="HGP明朝E" panose="02020900000000000000" pitchFamily="18" charset="-128"/>
                <a:ea typeface="HGP明朝E" panose="02020900000000000000" pitchFamily="18" charset="-128"/>
              </a:rPr>
              <a:t>は、</a:t>
            </a:r>
            <a:endParaRPr lang="en-US" altLang="ja-JP" sz="2000" dirty="0">
              <a:effectLst/>
              <a:latin typeface="HGP明朝E" panose="02020900000000000000" pitchFamily="18" charset="-128"/>
              <a:ea typeface="HGP明朝E" panose="02020900000000000000" pitchFamily="18" charset="-128"/>
            </a:endParaRPr>
          </a:p>
          <a:p>
            <a:pPr marL="0" marR="0" indent="0">
              <a:lnSpc>
                <a:spcPct val="100000"/>
              </a:lnSpc>
              <a:spcBef>
                <a:spcPts val="0"/>
              </a:spcBef>
              <a:spcAft>
                <a:spcPts val="0"/>
              </a:spcAft>
              <a:buNone/>
            </a:pPr>
            <a:r>
              <a:rPr lang="ja-JP" altLang="en-US" sz="2000" dirty="0">
                <a:latin typeface="HGP明朝E" panose="02020900000000000000" pitchFamily="18" charset="-128"/>
                <a:ea typeface="HGP明朝E" panose="02020900000000000000" pitchFamily="18" charset="-128"/>
              </a:rPr>
              <a:t>　</a:t>
            </a:r>
            <a:r>
              <a:rPr lang="ja-JP" altLang="ja-JP" sz="2000" dirty="0">
                <a:effectLst/>
                <a:latin typeface="HGP明朝E" panose="02020900000000000000" pitchFamily="18" charset="-128"/>
                <a:ea typeface="HGP明朝E" panose="02020900000000000000" pitchFamily="18" charset="-128"/>
              </a:rPr>
              <a:t>この規定は同性婚を否定していないと主張</a:t>
            </a:r>
          </a:p>
          <a:p>
            <a:pPr marL="0" marR="0">
              <a:lnSpc>
                <a:spcPct val="100000"/>
              </a:lnSpc>
              <a:spcBef>
                <a:spcPts val="0"/>
              </a:spcBef>
              <a:spcAft>
                <a:spcPts val="0"/>
              </a:spcAft>
            </a:pPr>
            <a:r>
              <a:rPr lang="ja-JP" altLang="ja-JP" sz="2000" dirty="0">
                <a:effectLst/>
                <a:latin typeface="HGP明朝E" panose="02020900000000000000" pitchFamily="18" charset="-128"/>
                <a:ea typeface="HGP明朝E" panose="02020900000000000000" pitchFamily="18" charset="-128"/>
              </a:rPr>
              <a:t>同性同士の婚姻届けを受理しないのは憲法</a:t>
            </a:r>
            <a:r>
              <a:rPr lang="en-US" altLang="ja-JP" sz="2000" dirty="0">
                <a:effectLst/>
                <a:latin typeface="HGP明朝E" panose="02020900000000000000" pitchFamily="18" charset="-128"/>
                <a:ea typeface="HGP明朝E" panose="02020900000000000000" pitchFamily="18" charset="-128"/>
              </a:rPr>
              <a:t>24</a:t>
            </a:r>
            <a:r>
              <a:rPr lang="ja-JP" altLang="ja-JP" sz="2000" dirty="0">
                <a:effectLst/>
                <a:latin typeface="HGP明朝E" panose="02020900000000000000" pitchFamily="18" charset="-128"/>
                <a:ea typeface="HGP明朝E" panose="02020900000000000000" pitchFamily="18" charset="-128"/>
              </a:rPr>
              <a:t>条のほか、幸福追求権を定める</a:t>
            </a:r>
            <a:r>
              <a:rPr lang="en-US" altLang="ja-JP" sz="2000" dirty="0">
                <a:effectLst/>
                <a:latin typeface="HGP明朝E" panose="02020900000000000000" pitchFamily="18" charset="-128"/>
                <a:ea typeface="HGP明朝E" panose="02020900000000000000" pitchFamily="18" charset="-128"/>
              </a:rPr>
              <a:t>13</a:t>
            </a:r>
            <a:r>
              <a:rPr lang="ja-JP" altLang="ja-JP" sz="2000" dirty="0">
                <a:effectLst/>
                <a:latin typeface="HGP明朝E" panose="02020900000000000000" pitchFamily="18" charset="-128"/>
                <a:ea typeface="HGP明朝E" panose="02020900000000000000" pitchFamily="18" charset="-128"/>
              </a:rPr>
              <a:t>条、法の下の</a:t>
            </a:r>
            <a:endParaRPr lang="en-US" altLang="ja-JP" sz="2000" dirty="0">
              <a:effectLst/>
              <a:latin typeface="HGP明朝E" panose="02020900000000000000" pitchFamily="18" charset="-128"/>
              <a:ea typeface="HGP明朝E" panose="02020900000000000000" pitchFamily="18" charset="-128"/>
            </a:endParaRPr>
          </a:p>
          <a:p>
            <a:pPr marL="0" marR="0" indent="0">
              <a:lnSpc>
                <a:spcPct val="100000"/>
              </a:lnSpc>
              <a:spcBef>
                <a:spcPts val="0"/>
              </a:spcBef>
              <a:spcAft>
                <a:spcPts val="0"/>
              </a:spcAft>
              <a:buNone/>
            </a:pPr>
            <a:r>
              <a:rPr lang="ja-JP" altLang="en-US" sz="2000" dirty="0">
                <a:effectLst/>
                <a:latin typeface="HGP明朝E" panose="02020900000000000000" pitchFamily="18" charset="-128"/>
                <a:ea typeface="HGP明朝E" panose="02020900000000000000" pitchFamily="18" charset="-128"/>
              </a:rPr>
              <a:t>　</a:t>
            </a:r>
            <a:r>
              <a:rPr lang="ja-JP" altLang="ja-JP" sz="2000" dirty="0">
                <a:effectLst/>
                <a:latin typeface="HGP明朝E" panose="02020900000000000000" pitchFamily="18" charset="-128"/>
                <a:ea typeface="HGP明朝E" panose="02020900000000000000" pitchFamily="18" charset="-128"/>
              </a:rPr>
              <a:t>平等を定める</a:t>
            </a:r>
            <a:r>
              <a:rPr lang="en-US" altLang="ja-JP" sz="2000" dirty="0">
                <a:effectLst/>
                <a:latin typeface="HGP明朝E" panose="02020900000000000000" pitchFamily="18" charset="-128"/>
                <a:ea typeface="HGP明朝E" panose="02020900000000000000" pitchFamily="18" charset="-128"/>
              </a:rPr>
              <a:t>14</a:t>
            </a:r>
            <a:r>
              <a:rPr lang="ja-JP" altLang="ja-JP" sz="2000" dirty="0">
                <a:effectLst/>
                <a:latin typeface="HGP明朝E" panose="02020900000000000000" pitchFamily="18" charset="-128"/>
                <a:ea typeface="HGP明朝E" panose="02020900000000000000" pitchFamily="18" charset="-128"/>
              </a:rPr>
              <a:t>条に違反するとして、国に対して一人当たり１００万円の損害賠償を請求</a:t>
            </a:r>
          </a:p>
          <a:p>
            <a:pPr marL="0" marR="0" indent="0">
              <a:lnSpc>
                <a:spcPct val="100000"/>
              </a:lnSpc>
              <a:spcBef>
                <a:spcPts val="0"/>
              </a:spcBef>
              <a:spcAft>
                <a:spcPts val="0"/>
              </a:spcAft>
              <a:buNone/>
            </a:pPr>
            <a:r>
              <a:rPr lang="ja-JP" altLang="ja-JP" sz="2000" dirty="0">
                <a:effectLst/>
                <a:latin typeface="HGP明朝E" panose="02020900000000000000" pitchFamily="18" charset="-128"/>
                <a:ea typeface="HGP明朝E" panose="02020900000000000000" pitchFamily="18" charset="-128"/>
              </a:rPr>
              <a:t> </a:t>
            </a:r>
          </a:p>
          <a:p>
            <a:pPr marL="0" marR="0" indent="0">
              <a:lnSpc>
                <a:spcPct val="100000"/>
              </a:lnSpc>
              <a:spcBef>
                <a:spcPts val="0"/>
              </a:spcBef>
              <a:spcAft>
                <a:spcPts val="0"/>
              </a:spcAft>
              <a:buNone/>
            </a:pPr>
            <a:r>
              <a:rPr lang="ja-JP" altLang="en-US" sz="2400" dirty="0">
                <a:effectLst/>
                <a:latin typeface="HGP明朝E" panose="02020900000000000000" pitchFamily="18" charset="-128"/>
                <a:ea typeface="HGP明朝E" panose="02020900000000000000" pitchFamily="18" charset="-128"/>
              </a:rPr>
              <a:t>＜</a:t>
            </a:r>
            <a:r>
              <a:rPr lang="ja-JP" altLang="ja-JP" sz="2400" dirty="0">
                <a:effectLst/>
                <a:latin typeface="HGP明朝E" panose="02020900000000000000" pitchFamily="18" charset="-128"/>
                <a:ea typeface="HGP明朝E" panose="02020900000000000000" pitchFamily="18" charset="-128"/>
              </a:rPr>
              <a:t>札幌地裁の判決</a:t>
            </a:r>
            <a:r>
              <a:rPr lang="ja-JP" altLang="en-US" sz="2400" dirty="0">
                <a:effectLst/>
                <a:latin typeface="HGP明朝E" panose="02020900000000000000" pitchFamily="18" charset="-128"/>
                <a:ea typeface="HGP明朝E" panose="02020900000000000000" pitchFamily="18" charset="-128"/>
              </a:rPr>
              <a:t>＞</a:t>
            </a:r>
            <a:endParaRPr lang="ja-JP" altLang="ja-JP" sz="2400" dirty="0">
              <a:effectLst/>
              <a:latin typeface="HGP明朝E" panose="02020900000000000000" pitchFamily="18" charset="-128"/>
              <a:ea typeface="HGP明朝E" panose="02020900000000000000" pitchFamily="18" charset="-128"/>
            </a:endParaRPr>
          </a:p>
          <a:p>
            <a:pPr marL="0" marR="0">
              <a:lnSpc>
                <a:spcPct val="100000"/>
              </a:lnSpc>
              <a:spcBef>
                <a:spcPts val="0"/>
              </a:spcBef>
              <a:spcAft>
                <a:spcPts val="0"/>
              </a:spcAft>
            </a:pPr>
            <a:r>
              <a:rPr lang="ja-JP" altLang="ja-JP" sz="2000" dirty="0">
                <a:effectLst/>
                <a:latin typeface="HGP明朝E" panose="02020900000000000000" pitchFamily="18" charset="-128"/>
                <a:ea typeface="HGP明朝E" panose="02020900000000000000" pitchFamily="18" charset="-128"/>
              </a:rPr>
              <a:t>このうち</a:t>
            </a:r>
            <a:r>
              <a:rPr lang="ja-JP" altLang="en-US" sz="2000" dirty="0">
                <a:effectLst/>
                <a:latin typeface="HGP明朝E" panose="02020900000000000000" pitchFamily="18" charset="-128"/>
                <a:ea typeface="HGP明朝E" panose="02020900000000000000" pitchFamily="18" charset="-128"/>
              </a:rPr>
              <a:t>「</a:t>
            </a:r>
            <a:r>
              <a:rPr lang="ja-JP" altLang="ja-JP" sz="2000" dirty="0">
                <a:effectLst/>
                <a:latin typeface="HGP明朝E" panose="02020900000000000000" pitchFamily="18" charset="-128"/>
                <a:ea typeface="HGP明朝E" panose="02020900000000000000" pitchFamily="18" charset="-128"/>
              </a:rPr>
              <a:t>法の下の平等</a:t>
            </a:r>
            <a:r>
              <a:rPr lang="ja-JP" altLang="en-US" sz="2000" dirty="0">
                <a:effectLst/>
                <a:latin typeface="HGP明朝E" panose="02020900000000000000" pitchFamily="18" charset="-128"/>
                <a:ea typeface="HGP明朝E" panose="02020900000000000000" pitchFamily="18" charset="-128"/>
              </a:rPr>
              <a:t>」</a:t>
            </a:r>
            <a:r>
              <a:rPr lang="ja-JP" altLang="ja-JP" sz="2000" dirty="0">
                <a:effectLst/>
                <a:latin typeface="HGP明朝E" panose="02020900000000000000" pitchFamily="18" charset="-128"/>
                <a:ea typeface="HGP明朝E" panose="02020900000000000000" pitchFamily="18" charset="-128"/>
              </a:rPr>
              <a:t>を定めた</a:t>
            </a:r>
            <a:r>
              <a:rPr lang="en-US" altLang="ja-JP" sz="2000" dirty="0">
                <a:effectLst/>
                <a:latin typeface="HGP明朝E" panose="02020900000000000000" pitchFamily="18" charset="-128"/>
                <a:ea typeface="HGP明朝E" panose="02020900000000000000" pitchFamily="18" charset="-128"/>
              </a:rPr>
              <a:t>14</a:t>
            </a:r>
            <a:r>
              <a:rPr lang="ja-JP" altLang="ja-JP" sz="2000" dirty="0">
                <a:effectLst/>
                <a:latin typeface="HGP明朝E" panose="02020900000000000000" pitchFamily="18" charset="-128"/>
                <a:ea typeface="HGP明朝E" panose="02020900000000000000" pitchFamily="18" charset="-128"/>
              </a:rPr>
              <a:t>条に違反すると判断</a:t>
            </a:r>
          </a:p>
          <a:p>
            <a:pPr marL="0" marR="0">
              <a:lnSpc>
                <a:spcPct val="100000"/>
              </a:lnSpc>
              <a:spcBef>
                <a:spcPts val="0"/>
              </a:spcBef>
              <a:spcAft>
                <a:spcPts val="0"/>
              </a:spcAft>
            </a:pPr>
            <a:r>
              <a:rPr lang="ja-JP" altLang="ja-JP" sz="2000" dirty="0">
                <a:effectLst/>
                <a:highlight>
                  <a:srgbClr val="FFFF00"/>
                </a:highlight>
                <a:latin typeface="HGP明朝E" panose="02020900000000000000" pitchFamily="18" charset="-128"/>
                <a:ea typeface="HGP明朝E" panose="02020900000000000000" pitchFamily="18" charset="-128"/>
              </a:rPr>
              <a:t>一方、</a:t>
            </a:r>
            <a:r>
              <a:rPr lang="en-US" altLang="ja-JP" sz="2000" dirty="0">
                <a:effectLst/>
                <a:highlight>
                  <a:srgbClr val="FFFF00"/>
                </a:highlight>
                <a:latin typeface="HGP明朝E" panose="02020900000000000000" pitchFamily="18" charset="-128"/>
                <a:ea typeface="HGP明朝E" panose="02020900000000000000" pitchFamily="18" charset="-128"/>
              </a:rPr>
              <a:t>13</a:t>
            </a:r>
            <a:r>
              <a:rPr lang="ja-JP" altLang="ja-JP" sz="2000" dirty="0">
                <a:effectLst/>
                <a:highlight>
                  <a:srgbClr val="FFFF00"/>
                </a:highlight>
                <a:latin typeface="HGP明朝E" panose="02020900000000000000" pitchFamily="18" charset="-128"/>
                <a:ea typeface="HGP明朝E" panose="02020900000000000000" pitchFamily="18" charset="-128"/>
              </a:rPr>
              <a:t>条、</a:t>
            </a:r>
            <a:r>
              <a:rPr lang="en-US" altLang="ja-JP" sz="2000" dirty="0">
                <a:effectLst/>
                <a:highlight>
                  <a:srgbClr val="FFFF00"/>
                </a:highlight>
                <a:latin typeface="HGP明朝E" panose="02020900000000000000" pitchFamily="18" charset="-128"/>
                <a:ea typeface="HGP明朝E" panose="02020900000000000000" pitchFamily="18" charset="-128"/>
              </a:rPr>
              <a:t>24</a:t>
            </a:r>
            <a:r>
              <a:rPr lang="ja-JP" altLang="ja-JP" sz="2000" dirty="0">
                <a:effectLst/>
                <a:highlight>
                  <a:srgbClr val="FFFF00"/>
                </a:highlight>
                <a:latin typeface="HGP明朝E" panose="02020900000000000000" pitchFamily="18" charset="-128"/>
                <a:ea typeface="HGP明朝E" panose="02020900000000000000" pitchFamily="18" charset="-128"/>
              </a:rPr>
              <a:t>条については違憲にあたらないとして、原告の請求を棄却</a:t>
            </a:r>
            <a:endParaRPr lang="en-US" altLang="ja-JP" sz="2000" dirty="0">
              <a:effectLst/>
              <a:highlight>
                <a:srgbClr val="FFFF00"/>
              </a:highlight>
              <a:latin typeface="HGP明朝E" panose="02020900000000000000" pitchFamily="18" charset="-128"/>
              <a:ea typeface="HGP明朝E" panose="02020900000000000000" pitchFamily="18" charset="-128"/>
            </a:endParaRPr>
          </a:p>
          <a:p>
            <a:pPr lvl="1">
              <a:lnSpc>
                <a:spcPct val="100000"/>
              </a:lnSpc>
              <a:spcBef>
                <a:spcPts val="0"/>
              </a:spcBef>
            </a:pPr>
            <a:r>
              <a:rPr lang="ja-JP" altLang="en-US" sz="2000" dirty="0">
                <a:effectLst/>
                <a:highlight>
                  <a:srgbClr val="FFFF00"/>
                </a:highlight>
                <a:latin typeface="HGP明朝E" panose="02020900000000000000" pitchFamily="18" charset="-128"/>
                <a:ea typeface="HGP明朝E" panose="02020900000000000000" pitchFamily="18" charset="-128"/>
              </a:rPr>
              <a:t>理由：国は憲法制定当時、違憲性を認識できなかったから。（精神病と捉えていた）</a:t>
            </a:r>
            <a:endParaRPr lang="en-US" altLang="ja-JP" sz="2000" dirty="0">
              <a:latin typeface="HGP明朝E" panose="02020900000000000000" pitchFamily="18" charset="-128"/>
              <a:ea typeface="HGP明朝E" panose="02020900000000000000" pitchFamily="18" charset="-128"/>
            </a:endParaRPr>
          </a:p>
          <a:p>
            <a:pPr>
              <a:lnSpc>
                <a:spcPct val="100000"/>
              </a:lnSpc>
            </a:pPr>
            <a:r>
              <a:rPr lang="ja-JP" altLang="en-US" sz="2000" dirty="0">
                <a:latin typeface="HGP明朝E" panose="02020900000000000000" pitchFamily="18" charset="-128"/>
                <a:ea typeface="HGP明朝E" panose="02020900000000000000" pitchFamily="18" charset="-128"/>
              </a:rPr>
              <a:t>形式的には敗訴　実質的には勝訴</a:t>
            </a:r>
            <a:endParaRPr lang="en-US" altLang="ja-JP" sz="2000" dirty="0">
              <a:latin typeface="HGP明朝E" panose="02020900000000000000" pitchFamily="18" charset="-128"/>
              <a:ea typeface="HGP明朝E" panose="02020900000000000000" pitchFamily="18" charset="-128"/>
            </a:endParaRPr>
          </a:p>
          <a:p>
            <a:pPr lvl="1">
              <a:lnSpc>
                <a:spcPct val="100000"/>
              </a:lnSpc>
            </a:pPr>
            <a:r>
              <a:rPr lang="ja-JP" altLang="en-US" sz="1600" dirty="0">
                <a:latin typeface="HGP明朝E" panose="02020900000000000000" pitchFamily="18" charset="-128"/>
                <a:ea typeface="HGP明朝E" panose="02020900000000000000" pitchFamily="18" charset="-128"/>
              </a:rPr>
              <a:t>国は勝訴となったため控訴できない。逆に原告側が国会に立法措置を促すために控訴する方針</a:t>
            </a:r>
            <a:endParaRPr lang="en-US" altLang="ja-JP" sz="1600" dirty="0">
              <a:latin typeface="HGP明朝E" panose="02020900000000000000" pitchFamily="18" charset="-128"/>
              <a:ea typeface="HGP明朝E" panose="02020900000000000000" pitchFamily="18" charset="-128"/>
            </a:endParaRPr>
          </a:p>
          <a:p>
            <a:pPr>
              <a:lnSpc>
                <a:spcPct val="100000"/>
              </a:lnSpc>
            </a:pPr>
            <a:r>
              <a:rPr lang="ja-JP" altLang="en-US" sz="2000" dirty="0">
                <a:latin typeface="HGP明朝E" panose="02020900000000000000" pitchFamily="18" charset="-128"/>
                <a:ea typeface="HGP明朝E" panose="02020900000000000000" pitchFamily="18" charset="-128"/>
              </a:rPr>
              <a:t>戦略的な訴訟戦略</a:t>
            </a:r>
          </a:p>
        </p:txBody>
      </p:sp>
    </p:spTree>
    <p:extLst>
      <p:ext uri="{BB962C8B-B14F-4D97-AF65-F5344CB8AC3E}">
        <p14:creationId xmlns:p14="http://schemas.microsoft.com/office/powerpoint/2010/main" val="234870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Freeform: Shape 8">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図 1">
            <a:extLst>
              <a:ext uri="{FF2B5EF4-FFF2-40B4-BE49-F238E27FC236}">
                <a16:creationId xmlns:a16="http://schemas.microsoft.com/office/drawing/2014/main" id="{B1E55717-96BE-49C6-A317-72CC2F380FEE}"/>
              </a:ext>
            </a:extLst>
          </p:cNvPr>
          <p:cNvPicPr>
            <a:picLocks noChangeAspect="1"/>
          </p:cNvPicPr>
          <p:nvPr/>
        </p:nvPicPr>
        <p:blipFill>
          <a:blip r:embed="rId2"/>
          <a:stretch>
            <a:fillRect/>
          </a:stretch>
        </p:blipFill>
        <p:spPr>
          <a:xfrm>
            <a:off x="1007268" y="-13305"/>
            <a:ext cx="6307931" cy="6893914"/>
          </a:xfrm>
          <a:prstGeom prst="rect">
            <a:avLst/>
          </a:prstGeom>
        </p:spPr>
      </p:pic>
      <p:grpSp>
        <p:nvGrpSpPr>
          <p:cNvPr id="11" name="Group 10">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2"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6549338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94AA2BD-2E3F-4B1D-8127-5744B81153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HGP明朝E" panose="02020900000000000000" pitchFamily="18" charset="-128"/>
              <a:ea typeface="HGP明朝E" panose="02020900000000000000" pitchFamily="18" charset="-128"/>
            </a:endParaRPr>
          </a:p>
        </p:txBody>
      </p:sp>
      <p:sp>
        <p:nvSpPr>
          <p:cNvPr id="2" name="タイトル 1">
            <a:extLst>
              <a:ext uri="{FF2B5EF4-FFF2-40B4-BE49-F238E27FC236}">
                <a16:creationId xmlns:a16="http://schemas.microsoft.com/office/drawing/2014/main" id="{0B2BC455-9614-4AA4-BE30-B50E634F9E9F}"/>
              </a:ext>
            </a:extLst>
          </p:cNvPr>
          <p:cNvSpPr>
            <a:spLocks noGrp="1"/>
          </p:cNvSpPr>
          <p:nvPr>
            <p:ph type="title"/>
          </p:nvPr>
        </p:nvSpPr>
        <p:spPr>
          <a:xfrm>
            <a:off x="411480" y="987552"/>
            <a:ext cx="4485861" cy="1088136"/>
          </a:xfrm>
        </p:spPr>
        <p:txBody>
          <a:bodyPr anchor="b">
            <a:normAutofit/>
          </a:bodyPr>
          <a:lstStyle/>
          <a:p>
            <a:r>
              <a:rPr lang="ja-JP" altLang="en-US" sz="3600" dirty="0">
                <a:latin typeface="HGP明朝E" panose="02020900000000000000" pitchFamily="18" charset="-128"/>
                <a:ea typeface="HGP明朝E" panose="02020900000000000000" pitchFamily="18" charset="-128"/>
              </a:rPr>
              <a:t>現行制度（異性婚）は憲法</a:t>
            </a:r>
            <a:r>
              <a:rPr lang="en-US" altLang="ja-JP" sz="3600" dirty="0">
                <a:latin typeface="HGP明朝E" panose="02020900000000000000" pitchFamily="18" charset="-128"/>
                <a:ea typeface="HGP明朝E" panose="02020900000000000000" pitchFamily="18" charset="-128"/>
              </a:rPr>
              <a:t>24</a:t>
            </a:r>
            <a:r>
              <a:rPr lang="ja-JP" altLang="en-US" sz="3600" dirty="0">
                <a:latin typeface="HGP明朝E" panose="02020900000000000000" pitchFamily="18" charset="-128"/>
                <a:ea typeface="HGP明朝E" panose="02020900000000000000" pitchFamily="18" charset="-128"/>
              </a:rPr>
              <a:t>条に適合</a:t>
            </a:r>
          </a:p>
        </p:txBody>
      </p:sp>
      <p:sp>
        <p:nvSpPr>
          <p:cNvPr id="22" name="Rectangle 21">
            <a:extLst>
              <a:ext uri="{FF2B5EF4-FFF2-40B4-BE49-F238E27FC236}">
                <a16:creationId xmlns:a16="http://schemas.microsoft.com/office/drawing/2014/main" id="{4BD02261-2DC8-4AA8-9E16-7751AE8924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9223" y="38793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HGP明朝E" panose="02020900000000000000" pitchFamily="18" charset="-128"/>
              <a:ea typeface="HGP明朝E" panose="02020900000000000000" pitchFamily="18" charset="-128"/>
            </a:endParaRPr>
          </a:p>
        </p:txBody>
      </p:sp>
      <p:sp>
        <p:nvSpPr>
          <p:cNvPr id="24" name="Rectangle 23">
            <a:extLst>
              <a:ext uri="{FF2B5EF4-FFF2-40B4-BE49-F238E27FC236}">
                <a16:creationId xmlns:a16="http://schemas.microsoft.com/office/drawing/2014/main" id="{3D752CF2-2291-40B5-B462-C17B174C1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1480" y="2286000"/>
            <a:ext cx="43891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prstClr val="white"/>
              </a:solidFill>
              <a:latin typeface="HGP明朝E" panose="02020900000000000000" pitchFamily="18" charset="-128"/>
              <a:ea typeface="HGP明朝E" panose="02020900000000000000" pitchFamily="18" charset="-128"/>
            </a:endParaRPr>
          </a:p>
        </p:txBody>
      </p:sp>
      <p:sp>
        <p:nvSpPr>
          <p:cNvPr id="3" name="コンテンツ プレースホルダー 2">
            <a:extLst>
              <a:ext uri="{FF2B5EF4-FFF2-40B4-BE49-F238E27FC236}">
                <a16:creationId xmlns:a16="http://schemas.microsoft.com/office/drawing/2014/main" id="{8758C9AD-9837-496E-A0CA-1E3CA7A146A6}"/>
              </a:ext>
            </a:extLst>
          </p:cNvPr>
          <p:cNvSpPr>
            <a:spLocks noGrp="1"/>
          </p:cNvSpPr>
          <p:nvPr>
            <p:ph idx="1"/>
          </p:nvPr>
        </p:nvSpPr>
        <p:spPr>
          <a:xfrm>
            <a:off x="411479" y="2688336"/>
            <a:ext cx="4498848" cy="3584448"/>
          </a:xfrm>
        </p:spPr>
        <p:txBody>
          <a:bodyPr anchor="t">
            <a:normAutofit lnSpcReduction="10000"/>
          </a:bodyPr>
          <a:lstStyle/>
          <a:p>
            <a:r>
              <a:rPr lang="ja-JP" altLang="en-US" sz="2400" dirty="0">
                <a:latin typeface="HGP明朝E" panose="02020900000000000000" pitchFamily="18" charset="-128"/>
                <a:ea typeface="HGP明朝E" panose="02020900000000000000" pitchFamily="18" charset="-128"/>
              </a:rPr>
              <a:t>マッカーサー草案</a:t>
            </a:r>
            <a:endParaRPr lang="en-US" altLang="ja-JP" sz="2400" dirty="0">
              <a:latin typeface="HGP明朝E" panose="02020900000000000000" pitchFamily="18" charset="-128"/>
              <a:ea typeface="HGP明朝E" panose="02020900000000000000" pitchFamily="18" charset="-128"/>
            </a:endParaRPr>
          </a:p>
          <a:p>
            <a:pPr lvl="1"/>
            <a:r>
              <a:rPr lang="ja-JP" altLang="en-US" sz="2000" dirty="0">
                <a:latin typeface="HGP明朝E" panose="02020900000000000000" pitchFamily="18" charset="-128"/>
                <a:ea typeface="HGP明朝E" panose="02020900000000000000" pitchFamily="18" charset="-128"/>
              </a:rPr>
              <a:t>結婚を「両性の平等の上に存する」とした</a:t>
            </a:r>
            <a:endParaRPr lang="en-US" altLang="ja-JP" sz="2000" dirty="0">
              <a:latin typeface="HGP明朝E" panose="02020900000000000000" pitchFamily="18" charset="-128"/>
              <a:ea typeface="HGP明朝E" panose="02020900000000000000" pitchFamily="18" charset="-128"/>
            </a:endParaRPr>
          </a:p>
          <a:p>
            <a:pPr lvl="1"/>
            <a:r>
              <a:rPr lang="ja-JP" altLang="en-US" sz="2000" dirty="0">
                <a:latin typeface="HGP明朝E" panose="02020900000000000000" pitchFamily="18" charset="-128"/>
                <a:ea typeface="HGP明朝E" panose="02020900000000000000" pitchFamily="18" charset="-128"/>
              </a:rPr>
              <a:t>当時米国を含め、世界中で同性婚は合法ではなかった</a:t>
            </a:r>
            <a:endParaRPr lang="en-US" altLang="ja-JP" sz="2000" dirty="0">
              <a:latin typeface="HGP明朝E" panose="02020900000000000000" pitchFamily="18" charset="-128"/>
              <a:ea typeface="HGP明朝E" panose="02020900000000000000" pitchFamily="18" charset="-128"/>
            </a:endParaRPr>
          </a:p>
          <a:p>
            <a:pPr lvl="1"/>
            <a:r>
              <a:rPr lang="en-US" altLang="ja-JP" sz="2000" dirty="0">
                <a:latin typeface="HGP明朝E" panose="02020900000000000000" pitchFamily="18" charset="-128"/>
                <a:ea typeface="HGP明朝E" panose="02020900000000000000" pitchFamily="18" charset="-128"/>
              </a:rPr>
              <a:t>GHQ</a:t>
            </a:r>
            <a:r>
              <a:rPr lang="ja-JP" altLang="en-US" sz="2000" dirty="0">
                <a:latin typeface="HGP明朝E" panose="02020900000000000000" pitchFamily="18" charset="-128"/>
                <a:ea typeface="HGP明朝E" panose="02020900000000000000" pitchFamily="18" charset="-128"/>
              </a:rPr>
              <a:t>の支配下の日本で同性婚を容認する憲法が制定されたとは考えられない</a:t>
            </a:r>
            <a:endParaRPr lang="en-US" altLang="ja-JP" sz="2000" dirty="0">
              <a:latin typeface="HGP明朝E" panose="02020900000000000000" pitchFamily="18" charset="-128"/>
              <a:ea typeface="HGP明朝E" panose="02020900000000000000" pitchFamily="18" charset="-128"/>
            </a:endParaRPr>
          </a:p>
          <a:p>
            <a:r>
              <a:rPr lang="ja-JP" altLang="en-US" sz="2400" dirty="0">
                <a:latin typeface="HGP明朝E" panose="02020900000000000000" pitchFamily="18" charset="-128"/>
                <a:ea typeface="HGP明朝E" panose="02020900000000000000" pitchFamily="18" charset="-128"/>
              </a:rPr>
              <a:t>憲法</a:t>
            </a:r>
            <a:r>
              <a:rPr lang="en-US" altLang="ja-JP" sz="2400" dirty="0">
                <a:latin typeface="HGP明朝E" panose="02020900000000000000" pitchFamily="18" charset="-128"/>
                <a:ea typeface="HGP明朝E" panose="02020900000000000000" pitchFamily="18" charset="-128"/>
              </a:rPr>
              <a:t>14</a:t>
            </a:r>
            <a:r>
              <a:rPr lang="ja-JP" altLang="en-US" sz="2400" dirty="0">
                <a:latin typeface="HGP明朝E" panose="02020900000000000000" pitchFamily="18" charset="-128"/>
                <a:ea typeface="HGP明朝E" panose="02020900000000000000" pitchFamily="18" charset="-128"/>
              </a:rPr>
              <a:t>条に、「婚姻の自由の平等性」も含まれると解釈するには無理がある</a:t>
            </a:r>
          </a:p>
        </p:txBody>
      </p:sp>
      <p:pic>
        <p:nvPicPr>
          <p:cNvPr id="4" name="図 3">
            <a:extLst>
              <a:ext uri="{FF2B5EF4-FFF2-40B4-BE49-F238E27FC236}">
                <a16:creationId xmlns:a16="http://schemas.microsoft.com/office/drawing/2014/main" id="{5ECE89DC-48E8-445F-8A3C-B04399D711AC}"/>
              </a:ext>
            </a:extLst>
          </p:cNvPr>
          <p:cNvPicPr>
            <a:picLocks noChangeAspect="1"/>
          </p:cNvPicPr>
          <p:nvPr/>
        </p:nvPicPr>
        <p:blipFill rotWithShape="1">
          <a:blip r:embed="rId3"/>
          <a:srcRect l="5449" r="19267"/>
          <a:stretch/>
        </p:blipFill>
        <p:spPr>
          <a:xfrm>
            <a:off x="5308052" y="10"/>
            <a:ext cx="6883948" cy="6857990"/>
          </a:xfrm>
          <a:custGeom>
            <a:avLst/>
            <a:gdLst/>
            <a:ahLst/>
            <a:cxnLst/>
            <a:rect l="l" t="t" r="r" b="b"/>
            <a:pathLst>
              <a:path w="6883948" h="6858000">
                <a:moveTo>
                  <a:pt x="365648" y="0"/>
                </a:moveTo>
                <a:lnTo>
                  <a:pt x="6883948" y="0"/>
                </a:lnTo>
                <a:lnTo>
                  <a:pt x="6883948" y="6858000"/>
                </a:lnTo>
                <a:lnTo>
                  <a:pt x="365648" y="6858000"/>
                </a:lnTo>
                <a:lnTo>
                  <a:pt x="360213" y="6835050"/>
                </a:lnTo>
                <a:cubicBezTo>
                  <a:pt x="128263" y="5788167"/>
                  <a:pt x="0" y="4637179"/>
                  <a:pt x="0" y="3429001"/>
                </a:cubicBezTo>
                <a:cubicBezTo>
                  <a:pt x="0" y="2220824"/>
                  <a:pt x="128263" y="1069835"/>
                  <a:pt x="360213" y="22952"/>
                </a:cubicBezTo>
                <a:close/>
              </a:path>
            </a:pathLst>
          </a:custGeom>
          <a:effectLst>
            <a:outerShdw blurRad="50800" dist="38100" dir="10800000" algn="r" rotWithShape="0">
              <a:schemeClr val="bg1">
                <a:lumMod val="85000"/>
                <a:alpha val="30000"/>
              </a:schemeClr>
            </a:outerShdw>
          </a:effectLst>
        </p:spPr>
      </p:pic>
    </p:spTree>
    <p:extLst>
      <p:ext uri="{BB962C8B-B14F-4D97-AF65-F5344CB8AC3E}">
        <p14:creationId xmlns:p14="http://schemas.microsoft.com/office/powerpoint/2010/main" val="30822582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78FA21-4745-40AF-89BE-F203772ED7DC}"/>
              </a:ext>
            </a:extLst>
          </p:cNvPr>
          <p:cNvSpPr>
            <a:spLocks noGrp="1"/>
          </p:cNvSpPr>
          <p:nvPr>
            <p:ph type="title"/>
          </p:nvPr>
        </p:nvSpPr>
        <p:spPr>
          <a:xfrm>
            <a:off x="488950" y="1760220"/>
            <a:ext cx="10712450" cy="1417320"/>
          </a:xfrm>
        </p:spPr>
        <p:txBody>
          <a:bodyPr>
            <a:normAutofit fontScale="90000"/>
          </a:bodyPr>
          <a:lstStyle/>
          <a:p>
            <a:br>
              <a:rPr kumimoji="1" lang="en-US" altLang="ja-JP" sz="4000" dirty="0">
                <a:latin typeface="HGP明朝E" panose="02020900000000000000" pitchFamily="18" charset="-128"/>
                <a:ea typeface="HGP明朝E" panose="02020900000000000000" pitchFamily="18" charset="-128"/>
              </a:rPr>
            </a:br>
            <a:r>
              <a:rPr kumimoji="1" lang="ja-JP" altLang="en-US" sz="4000" dirty="0">
                <a:latin typeface="HGP明朝E" panose="02020900000000000000" pitchFamily="18" charset="-128"/>
                <a:ea typeface="HGP明朝E" panose="02020900000000000000" pitchFamily="18" charset="-128"/>
              </a:rPr>
              <a:t>憲法</a:t>
            </a:r>
            <a:r>
              <a:rPr kumimoji="1" lang="en-US" altLang="ja-JP" sz="4000" dirty="0">
                <a:latin typeface="HGP明朝E" panose="02020900000000000000" pitchFamily="18" charset="-128"/>
                <a:ea typeface="HGP明朝E" panose="02020900000000000000" pitchFamily="18" charset="-128"/>
              </a:rPr>
              <a:t>14</a:t>
            </a:r>
            <a:r>
              <a:rPr kumimoji="1" lang="ja-JP" altLang="en-US" sz="4000" dirty="0">
                <a:latin typeface="HGP明朝E" panose="02020900000000000000" pitchFamily="18" charset="-128"/>
                <a:ea typeface="HGP明朝E" panose="02020900000000000000" pitchFamily="18" charset="-128"/>
              </a:rPr>
              <a:t>条をもって同性婚を認めないのは違憲だとする</a:t>
            </a:r>
            <a:br>
              <a:rPr kumimoji="1" lang="en-US" altLang="ja-JP" sz="4000" dirty="0">
                <a:latin typeface="HGP明朝E" panose="02020900000000000000" pitchFamily="18" charset="-128"/>
                <a:ea typeface="HGP明朝E" panose="02020900000000000000" pitchFamily="18" charset="-128"/>
              </a:rPr>
            </a:br>
            <a:r>
              <a:rPr kumimoji="1" lang="ja-JP" altLang="en-US" sz="4000" dirty="0">
                <a:latin typeface="HGP明朝E" panose="02020900000000000000" pitchFamily="18" charset="-128"/>
                <a:ea typeface="HGP明朝E" panose="02020900000000000000" pitchFamily="18" charset="-128"/>
              </a:rPr>
              <a:t>主張は、同じ憲法</a:t>
            </a:r>
            <a:r>
              <a:rPr kumimoji="1" lang="en-US" altLang="ja-JP" sz="4000" dirty="0">
                <a:latin typeface="HGP明朝E" panose="02020900000000000000" pitchFamily="18" charset="-128"/>
                <a:ea typeface="HGP明朝E" panose="02020900000000000000" pitchFamily="18" charset="-128"/>
              </a:rPr>
              <a:t>24</a:t>
            </a:r>
            <a:r>
              <a:rPr kumimoji="1" lang="ja-JP" altLang="en-US" sz="4000" dirty="0">
                <a:latin typeface="HGP明朝E" panose="02020900000000000000" pitchFamily="18" charset="-128"/>
                <a:ea typeface="HGP明朝E" panose="02020900000000000000" pitchFamily="18" charset="-128"/>
              </a:rPr>
              <a:t>条は間違いだと主張することになる</a:t>
            </a:r>
          </a:p>
        </p:txBody>
      </p:sp>
      <p:sp>
        <p:nvSpPr>
          <p:cNvPr id="5" name="テキスト ボックス 4">
            <a:extLst>
              <a:ext uri="{FF2B5EF4-FFF2-40B4-BE49-F238E27FC236}">
                <a16:creationId xmlns:a16="http://schemas.microsoft.com/office/drawing/2014/main" id="{273AF184-00E2-480A-81CE-050940DEE4B2}"/>
              </a:ext>
            </a:extLst>
          </p:cNvPr>
          <p:cNvSpPr txBox="1"/>
          <p:nvPr/>
        </p:nvSpPr>
        <p:spPr>
          <a:xfrm>
            <a:off x="534353" y="496779"/>
            <a:ext cx="2083117"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kumimoji="1" lang="ja-JP" altLang="en-US" sz="40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mj-cs"/>
              </a:rPr>
              <a:t>問題　１</a:t>
            </a:r>
            <a:endParaRPr lang="ja-JP" altLang="en-US" dirty="0"/>
          </a:p>
        </p:txBody>
      </p:sp>
    </p:spTree>
    <p:extLst>
      <p:ext uri="{BB962C8B-B14F-4D97-AF65-F5344CB8AC3E}">
        <p14:creationId xmlns:p14="http://schemas.microsoft.com/office/powerpoint/2010/main" val="152500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E78FA21-4745-40AF-89BE-F203772ED7DC}"/>
              </a:ext>
            </a:extLst>
          </p:cNvPr>
          <p:cNvSpPr>
            <a:spLocks noGrp="1"/>
          </p:cNvSpPr>
          <p:nvPr>
            <p:ph type="title"/>
          </p:nvPr>
        </p:nvSpPr>
        <p:spPr>
          <a:xfrm>
            <a:off x="488950" y="1760220"/>
            <a:ext cx="10712450" cy="1417320"/>
          </a:xfrm>
        </p:spPr>
        <p:txBody>
          <a:bodyPr>
            <a:normAutofit fontScale="90000"/>
          </a:bodyPr>
          <a:lstStyle/>
          <a:p>
            <a:br>
              <a:rPr kumimoji="1" lang="en-US" altLang="ja-JP" sz="4000" dirty="0">
                <a:latin typeface="HGP明朝E" panose="02020900000000000000" pitchFamily="18" charset="-128"/>
                <a:ea typeface="HGP明朝E" panose="02020900000000000000" pitchFamily="18" charset="-128"/>
              </a:rPr>
            </a:br>
            <a:r>
              <a:rPr kumimoji="1" lang="ja-JP" altLang="en-US" sz="4000" dirty="0">
                <a:latin typeface="HGP明朝E" panose="02020900000000000000" pitchFamily="18" charset="-128"/>
                <a:ea typeface="HGP明朝E" panose="02020900000000000000" pitchFamily="18" charset="-128"/>
              </a:rPr>
              <a:t>憲法</a:t>
            </a:r>
            <a:r>
              <a:rPr kumimoji="1" lang="en-US" altLang="ja-JP" sz="4000" dirty="0">
                <a:latin typeface="HGP明朝E" panose="02020900000000000000" pitchFamily="18" charset="-128"/>
                <a:ea typeface="HGP明朝E" panose="02020900000000000000" pitchFamily="18" charset="-128"/>
              </a:rPr>
              <a:t>14</a:t>
            </a:r>
            <a:r>
              <a:rPr kumimoji="1" lang="ja-JP" altLang="en-US" sz="4000" dirty="0">
                <a:latin typeface="HGP明朝E" panose="02020900000000000000" pitchFamily="18" charset="-128"/>
                <a:ea typeface="HGP明朝E" panose="02020900000000000000" pitchFamily="18" charset="-128"/>
              </a:rPr>
              <a:t>条をもって同性婚を認めないのは違憲だとする</a:t>
            </a:r>
            <a:br>
              <a:rPr kumimoji="1" lang="en-US" altLang="ja-JP" sz="4000" dirty="0">
                <a:latin typeface="HGP明朝E" panose="02020900000000000000" pitchFamily="18" charset="-128"/>
                <a:ea typeface="HGP明朝E" panose="02020900000000000000" pitchFamily="18" charset="-128"/>
              </a:rPr>
            </a:br>
            <a:r>
              <a:rPr kumimoji="1" lang="ja-JP" altLang="en-US" sz="4000" dirty="0">
                <a:latin typeface="HGP明朝E" panose="02020900000000000000" pitchFamily="18" charset="-128"/>
                <a:ea typeface="HGP明朝E" panose="02020900000000000000" pitchFamily="18" charset="-128"/>
              </a:rPr>
              <a:t>主張は、同じ憲法</a:t>
            </a:r>
            <a:r>
              <a:rPr kumimoji="1" lang="en-US" altLang="ja-JP" sz="4000" dirty="0">
                <a:latin typeface="HGP明朝E" panose="02020900000000000000" pitchFamily="18" charset="-128"/>
                <a:ea typeface="HGP明朝E" panose="02020900000000000000" pitchFamily="18" charset="-128"/>
              </a:rPr>
              <a:t>24</a:t>
            </a:r>
            <a:r>
              <a:rPr kumimoji="1" lang="ja-JP" altLang="en-US" sz="4000" dirty="0">
                <a:latin typeface="HGP明朝E" panose="02020900000000000000" pitchFamily="18" charset="-128"/>
                <a:ea typeface="HGP明朝E" panose="02020900000000000000" pitchFamily="18" charset="-128"/>
              </a:rPr>
              <a:t>条は間違いだと主張することになる</a:t>
            </a:r>
          </a:p>
        </p:txBody>
      </p:sp>
      <p:sp>
        <p:nvSpPr>
          <p:cNvPr id="3" name="テキスト プレースホルダー 2">
            <a:extLst>
              <a:ext uri="{FF2B5EF4-FFF2-40B4-BE49-F238E27FC236}">
                <a16:creationId xmlns:a16="http://schemas.microsoft.com/office/drawing/2014/main" id="{DCA5CCA1-0C01-4920-878E-79349DEEF780}"/>
              </a:ext>
            </a:extLst>
          </p:cNvPr>
          <p:cNvSpPr>
            <a:spLocks noGrp="1"/>
          </p:cNvSpPr>
          <p:nvPr>
            <p:ph type="body" idx="1"/>
          </p:nvPr>
        </p:nvSpPr>
        <p:spPr>
          <a:xfrm>
            <a:off x="1209040" y="3838801"/>
            <a:ext cx="8586470" cy="630330"/>
          </a:xfrm>
        </p:spPr>
        <p:txBody>
          <a:bodyPr/>
          <a:lstStyle/>
          <a:p>
            <a:r>
              <a:rPr kumimoji="1" lang="en-US" altLang="ja-JP" dirty="0">
                <a:solidFill>
                  <a:srgbClr val="FF0000"/>
                </a:solidFill>
                <a:latin typeface="HGP明朝E" panose="02020900000000000000" pitchFamily="18" charset="-128"/>
                <a:ea typeface="HGP明朝E" panose="02020900000000000000" pitchFamily="18" charset="-128"/>
              </a:rPr>
              <a:t>※</a:t>
            </a:r>
            <a:r>
              <a:rPr kumimoji="1" lang="ja-JP" altLang="en-US" dirty="0">
                <a:solidFill>
                  <a:srgbClr val="FF0000"/>
                </a:solidFill>
                <a:latin typeface="HGP明朝E" panose="02020900000000000000" pitchFamily="18" charset="-128"/>
                <a:ea typeface="HGP明朝E" panose="02020900000000000000" pitchFamily="18" charset="-128"/>
              </a:rPr>
              <a:t>推進派は憲法改正を目指すのか？</a:t>
            </a:r>
            <a:r>
              <a:rPr lang="ja-JP" altLang="en-US" dirty="0">
                <a:solidFill>
                  <a:srgbClr val="FF0000"/>
                </a:solidFill>
                <a:latin typeface="HGP明朝E" panose="02020900000000000000" pitchFamily="18" charset="-128"/>
                <a:ea typeface="HGP明朝E" panose="02020900000000000000" pitchFamily="18" charset="-128"/>
              </a:rPr>
              <a:t>　共産党はどうするのか。</a:t>
            </a:r>
            <a:endParaRPr kumimoji="1" lang="en-US" altLang="ja-JP" dirty="0">
              <a:solidFill>
                <a:srgbClr val="FF0000"/>
              </a:solidFill>
              <a:latin typeface="HGP明朝E" panose="02020900000000000000" pitchFamily="18" charset="-128"/>
              <a:ea typeface="HGP明朝E" panose="02020900000000000000" pitchFamily="18" charset="-128"/>
            </a:endParaRPr>
          </a:p>
        </p:txBody>
      </p:sp>
      <p:sp>
        <p:nvSpPr>
          <p:cNvPr id="5" name="テキスト ボックス 4">
            <a:extLst>
              <a:ext uri="{FF2B5EF4-FFF2-40B4-BE49-F238E27FC236}">
                <a16:creationId xmlns:a16="http://schemas.microsoft.com/office/drawing/2014/main" id="{273AF184-00E2-480A-81CE-050940DEE4B2}"/>
              </a:ext>
            </a:extLst>
          </p:cNvPr>
          <p:cNvSpPr txBox="1"/>
          <p:nvPr/>
        </p:nvSpPr>
        <p:spPr>
          <a:xfrm>
            <a:off x="534353" y="496779"/>
            <a:ext cx="2083117"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kumimoji="1" lang="ja-JP" altLang="en-US" sz="4000" b="0" i="0" u="none" strike="noStrike" kern="1200" cap="none" spc="0" normalizeH="0" baseline="0" noProof="0" dirty="0">
                <a:ln>
                  <a:noFill/>
                </a:ln>
                <a:solidFill>
                  <a:prstClr val="black"/>
                </a:solidFill>
                <a:effectLst/>
                <a:uLnTx/>
                <a:uFillTx/>
                <a:latin typeface="HGP明朝E" panose="02020900000000000000" pitchFamily="18" charset="-128"/>
                <a:ea typeface="HGP明朝E" panose="02020900000000000000" pitchFamily="18" charset="-128"/>
                <a:cs typeface="+mj-cs"/>
              </a:rPr>
              <a:t>問題　１</a:t>
            </a:r>
            <a:endParaRPr lang="ja-JP" altLang="en-US" dirty="0"/>
          </a:p>
        </p:txBody>
      </p:sp>
    </p:spTree>
    <p:extLst>
      <p:ext uri="{BB962C8B-B14F-4D97-AF65-F5344CB8AC3E}">
        <p14:creationId xmlns:p14="http://schemas.microsoft.com/office/powerpoint/2010/main" val="1732235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11186A-43A8-4D28-AA0A-F2BFCE1FDDCE}"/>
              </a:ext>
            </a:extLst>
          </p:cNvPr>
          <p:cNvSpPr>
            <a:spLocks noGrp="1"/>
          </p:cNvSpPr>
          <p:nvPr>
            <p:ph type="title"/>
          </p:nvPr>
        </p:nvSpPr>
        <p:spPr>
          <a:xfrm>
            <a:off x="312420" y="227965"/>
            <a:ext cx="8134350" cy="1325563"/>
          </a:xfrm>
        </p:spPr>
        <p:style>
          <a:lnRef idx="1">
            <a:schemeClr val="accent4"/>
          </a:lnRef>
          <a:fillRef idx="2">
            <a:schemeClr val="accent4"/>
          </a:fillRef>
          <a:effectRef idx="1">
            <a:schemeClr val="accent4"/>
          </a:effectRef>
          <a:fontRef idx="minor">
            <a:schemeClr val="dk1"/>
          </a:fontRef>
        </p:style>
        <p:txBody>
          <a:bodyPr>
            <a:normAutofit/>
          </a:bodyPr>
          <a:lstStyle/>
          <a:p>
            <a:pPr algn="ctr"/>
            <a:r>
              <a:rPr lang="ja-JP" altLang="en-US" sz="4000" dirty="0">
                <a:latin typeface="HGP明朝E" panose="02020900000000000000" pitchFamily="18" charset="-128"/>
                <a:ea typeface="HGP明朝E" panose="02020900000000000000" pitchFamily="18" charset="-128"/>
              </a:rPr>
              <a:t>問題　２　「婚姻」の本質のはき違い</a:t>
            </a:r>
          </a:p>
        </p:txBody>
      </p:sp>
      <p:sp>
        <p:nvSpPr>
          <p:cNvPr id="5" name="コンテンツ プレースホルダー 4">
            <a:extLst>
              <a:ext uri="{FF2B5EF4-FFF2-40B4-BE49-F238E27FC236}">
                <a16:creationId xmlns:a16="http://schemas.microsoft.com/office/drawing/2014/main" id="{77093873-3E7B-45FF-9FDB-0EF03BDF86EA}"/>
              </a:ext>
            </a:extLst>
          </p:cNvPr>
          <p:cNvSpPr>
            <a:spLocks noGrp="1"/>
          </p:cNvSpPr>
          <p:nvPr>
            <p:ph idx="1"/>
          </p:nvPr>
        </p:nvSpPr>
        <p:spPr>
          <a:xfrm>
            <a:off x="312420" y="1734185"/>
            <a:ext cx="10515600" cy="4351338"/>
          </a:xfrm>
        </p:spPr>
        <p:txBody>
          <a:bodyPr>
            <a:normAutofit/>
          </a:bodyPr>
          <a:lstStyle/>
          <a:p>
            <a:r>
              <a:rPr lang="ja-JP" altLang="en-US" dirty="0">
                <a:highlight>
                  <a:srgbClr val="FFFF00"/>
                </a:highlight>
                <a:latin typeface="HGP明朝E" panose="02020900000000000000" pitchFamily="18" charset="-128"/>
                <a:ea typeface="HGP明朝E" panose="02020900000000000000" pitchFamily="18" charset="-128"/>
              </a:rPr>
              <a:t>国会は憲法２４条に基づき、同性婚を認めない民法を定めてきた</a:t>
            </a:r>
            <a:endParaRPr lang="en-US" altLang="ja-JP" dirty="0">
              <a:highlight>
                <a:srgbClr val="FFFF00"/>
              </a:highlight>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民法では、婚姻とは「伝統的に生殖と子の養育を目的とするものであった」（「新版注釈　民法」）というのが通説。子供がいないなど、様々な夫婦の形はありうるが、本質は「子を生み育てる」制度だという理解。</a:t>
            </a:r>
            <a:endParaRPr lang="en-US" altLang="ja-JP" dirty="0">
              <a:latin typeface="HGP明朝E" panose="02020900000000000000" pitchFamily="18" charset="-128"/>
              <a:ea typeface="HGP明朝E" panose="02020900000000000000" pitchFamily="18" charset="-128"/>
            </a:endParaRPr>
          </a:p>
          <a:p>
            <a:r>
              <a:rPr lang="ja-JP" altLang="en-US" dirty="0">
                <a:latin typeface="HGP明朝E" panose="02020900000000000000" pitchFamily="18" charset="-128"/>
                <a:ea typeface="HGP明朝E" panose="02020900000000000000" pitchFamily="18" charset="-128"/>
              </a:rPr>
              <a:t>しかし判決は、「永続的な精神的及び肉体的結合を目的として」「共同生活を営むこと」などと述べ、自然に子供ができない同性婚を「容認」する</a:t>
            </a:r>
            <a:endParaRPr lang="en-US" altLang="ja-JP" dirty="0">
              <a:latin typeface="HGP明朝E" panose="02020900000000000000" pitchFamily="18" charset="-128"/>
              <a:ea typeface="HGP明朝E" panose="02020900000000000000" pitchFamily="18" charset="-128"/>
            </a:endParaRPr>
          </a:p>
          <a:p>
            <a:pPr lvl="1"/>
            <a:r>
              <a:rPr lang="ja-JP" altLang="en-US" dirty="0">
                <a:latin typeface="HGP明朝E" panose="02020900000000000000" pitchFamily="18" charset="-128"/>
                <a:ea typeface="HGP明朝E" panose="02020900000000000000" pitchFamily="18" charset="-128"/>
              </a:rPr>
              <a:t>朝日新聞　</a:t>
            </a:r>
            <a:r>
              <a:rPr lang="en-US" altLang="ja-JP" dirty="0">
                <a:latin typeface="HGP明朝E" panose="02020900000000000000" pitchFamily="18" charset="-128"/>
                <a:ea typeface="HGP明朝E" panose="02020900000000000000" pitchFamily="18" charset="-128"/>
              </a:rPr>
              <a:t>3</a:t>
            </a:r>
            <a:r>
              <a:rPr lang="ja-JP" altLang="en-US" dirty="0">
                <a:latin typeface="HGP明朝E" panose="02020900000000000000" pitchFamily="18" charset="-128"/>
                <a:ea typeface="HGP明朝E" panose="02020900000000000000" pitchFamily="18" charset="-128"/>
              </a:rPr>
              <a:t>月</a:t>
            </a:r>
            <a:r>
              <a:rPr lang="en-US" altLang="ja-JP" dirty="0">
                <a:latin typeface="HGP明朝E" panose="02020900000000000000" pitchFamily="18" charset="-128"/>
                <a:ea typeface="HGP明朝E" panose="02020900000000000000" pitchFamily="18" charset="-128"/>
              </a:rPr>
              <a:t>18</a:t>
            </a:r>
            <a:r>
              <a:rPr lang="ja-JP" altLang="en-US" dirty="0">
                <a:latin typeface="HGP明朝E" panose="02020900000000000000" pitchFamily="18" charset="-128"/>
                <a:ea typeface="HGP明朝E" panose="02020900000000000000" pitchFamily="18" charset="-128"/>
              </a:rPr>
              <a:t>日付社説でも「結婚制度は、共に生きる二人の関係を公的に証明するもの」と定義。「子を生み育てる」という本質を脇に置いている。</a:t>
            </a:r>
            <a:endParaRPr lang="en-US" altLang="ja-JP" dirty="0">
              <a:latin typeface="HGP明朝E" panose="02020900000000000000" pitchFamily="18" charset="-128"/>
              <a:ea typeface="HGP明朝E" panose="02020900000000000000" pitchFamily="18" charset="-128"/>
            </a:endParaRPr>
          </a:p>
        </p:txBody>
      </p:sp>
      <mc:AlternateContent xmlns:mc="http://schemas.openxmlformats.org/markup-compatibility/2006" xmlns:p14="http://schemas.microsoft.com/office/powerpoint/2010/main">
        <mc:Choice Requires="p14">
          <p:contentPart p14:bwMode="auto" r:id="rId3">
            <p14:nvContentPartPr>
              <p14:cNvPr id="4" name="インク 3">
                <a:extLst>
                  <a:ext uri="{FF2B5EF4-FFF2-40B4-BE49-F238E27FC236}">
                    <a16:creationId xmlns:a16="http://schemas.microsoft.com/office/drawing/2014/main" id="{E6D19D0E-8029-492E-9637-43FB4C372513}"/>
                  </a:ext>
                </a:extLst>
              </p14:cNvPr>
              <p14:cNvContentPartPr/>
              <p14:nvPr/>
            </p14:nvContentPartPr>
            <p14:xfrm>
              <a:off x="3628429" y="1135147"/>
              <a:ext cx="360" cy="360"/>
            </p14:xfrm>
          </p:contentPart>
        </mc:Choice>
        <mc:Fallback xmlns="">
          <p:pic>
            <p:nvPicPr>
              <p:cNvPr id="4" name="インク 3">
                <a:extLst>
                  <a:ext uri="{FF2B5EF4-FFF2-40B4-BE49-F238E27FC236}">
                    <a16:creationId xmlns:a16="http://schemas.microsoft.com/office/drawing/2014/main" id="{E6D19D0E-8029-492E-9637-43FB4C372513}"/>
                  </a:ext>
                </a:extLst>
              </p:cNvPr>
              <p:cNvPicPr/>
              <p:nvPr/>
            </p:nvPicPr>
            <p:blipFill>
              <a:blip r:embed="rId4"/>
              <a:stretch>
                <a:fillRect/>
              </a:stretch>
            </p:blipFill>
            <p:spPr>
              <a:xfrm>
                <a:off x="3619789" y="1126507"/>
                <a:ext cx="18000" cy="18000"/>
              </a:xfrm>
              <a:prstGeom prst="rect">
                <a:avLst/>
              </a:prstGeom>
            </p:spPr>
          </p:pic>
        </mc:Fallback>
      </mc:AlternateContent>
    </p:spTree>
    <p:extLst>
      <p:ext uri="{BB962C8B-B14F-4D97-AF65-F5344CB8AC3E}">
        <p14:creationId xmlns:p14="http://schemas.microsoft.com/office/powerpoint/2010/main" val="423695195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同性婚を認めない民法などは違憲　札幌地裁判決　　豪徳寺塾</Template>
  <TotalTime>164</TotalTime>
  <Words>1773</Words>
  <Application>Microsoft Office PowerPoint</Application>
  <PresentationFormat>ワイド画面</PresentationFormat>
  <Paragraphs>108</Paragraphs>
  <Slides>17</Slides>
  <Notes>9</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17</vt:i4>
      </vt:variant>
    </vt:vector>
  </HeadingPairs>
  <TitlesOfParts>
    <vt:vector size="22" baseType="lpstr">
      <vt:lpstr>HGP明朝E</vt:lpstr>
      <vt:lpstr>游ゴシック</vt:lpstr>
      <vt:lpstr>游ゴシック Light</vt:lpstr>
      <vt:lpstr>Arial</vt:lpstr>
      <vt:lpstr>Office テーマ</vt:lpstr>
      <vt:lpstr>同性婚を認めない民法などは「違憲」とする 札幌地裁判決について</vt:lpstr>
      <vt:lpstr>PowerPoint プレゼンテーション</vt:lpstr>
      <vt:lpstr>札幌地裁が初の判断　3月17日</vt:lpstr>
      <vt:lpstr>札幌地裁が初の判断　3月17日</vt:lpstr>
      <vt:lpstr>PowerPoint プレゼンテーション</vt:lpstr>
      <vt:lpstr>現行制度（異性婚）は憲法24条に適合</vt:lpstr>
      <vt:lpstr> 憲法14条をもって同性婚を認めないのは違憲だとする 主張は、同じ憲法24条は間違いだと主張することになる</vt:lpstr>
      <vt:lpstr> 憲法14条をもって同性婚を認めないのは違憲だとする 主張は、同じ憲法24条は間違いだと主張することになる</vt:lpstr>
      <vt:lpstr>問題　２　「婚姻」の本質のはき違い</vt:lpstr>
      <vt:lpstr>問題　３ 「同性愛」という性的指向について－理解が表層的過ぎる 　　　　　　　　　　　　　　　　　楊尚眞（ヤン・サンジン）教授　「産経」3月28日付</vt:lpstr>
      <vt:lpstr>問題　３ 「同性愛」という性的指向について－理解が表層的過ぎる 　　　　　　　　　　　　　　　　　楊尚眞（ヤン・サンジン）教授　「産経」3月28日付</vt:lpstr>
      <vt:lpstr>PowerPoint プレゼンテーション</vt:lpstr>
      <vt:lpstr>PowerPoint プレゼンテーション</vt:lpstr>
      <vt:lpstr>PowerPoint プレゼンテーション</vt:lpstr>
      <vt:lpstr>問題　４　欠く「子供の視点」</vt:lpstr>
      <vt:lpstr>問題　４　欠く「子供の視点」</vt:lpstr>
      <vt:lpstr>政府や各党の動き</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同性婚を認めない民法などは「違憲」とする 札幌地裁判決について</dc:title>
  <dc:creator>watanabe yoshio</dc:creator>
  <cp:lastModifiedBy>Noma Hiroshi</cp:lastModifiedBy>
  <cp:revision>21</cp:revision>
  <dcterms:created xsi:type="dcterms:W3CDTF">2021-04-05T21:57:22Z</dcterms:created>
  <dcterms:modified xsi:type="dcterms:W3CDTF">2021-04-07T05:02:28Z</dcterms:modified>
</cp:coreProperties>
</file>