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2" r:id="rId3"/>
    <p:sldId id="263" r:id="rId4"/>
    <p:sldId id="264" r:id="rId5"/>
    <p:sldId id="265" r:id="rId6"/>
    <p:sldId id="266" r:id="rId7"/>
    <p:sldId id="267" r:id="rId8"/>
    <p:sldId id="268" r:id="rId9"/>
    <p:sldId id="270" r:id="rId10"/>
    <p:sldId id="271" r:id="rId11"/>
    <p:sldId id="273" r:id="rId12"/>
    <p:sldId id="274" r:id="rId13"/>
    <p:sldId id="275" r:id="rId14"/>
    <p:sldId id="278" r:id="rId15"/>
    <p:sldId id="279" r:id="rId16"/>
    <p:sldId id="281" r:id="rId17"/>
  </p:sldIdLst>
  <p:sldSz cx="12192000" cy="6858000"/>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660"/>
  </p:normalViewPr>
  <p:slideViewPr>
    <p:cSldViewPr snapToGrid="0">
      <p:cViewPr varScale="1">
        <p:scale>
          <a:sx n="74" d="100"/>
          <a:sy n="74" d="100"/>
        </p:scale>
        <p:origin x="60" y="7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732C7F-6CC4-4C79-AF9D-69AACEDC1CB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786F2D7-1262-49EE-87C7-2C9686F09F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C542F6B-9928-49D3-B2F9-C2F188AB89BF}"/>
              </a:ext>
            </a:extLst>
          </p:cNvPr>
          <p:cNvSpPr>
            <a:spLocks noGrp="1"/>
          </p:cNvSpPr>
          <p:nvPr>
            <p:ph type="dt" sz="half" idx="10"/>
          </p:nvPr>
        </p:nvSpPr>
        <p:spPr/>
        <p:txBody>
          <a:bodyPr/>
          <a:lstStyle/>
          <a:p>
            <a:fld id="{6C9FBBA7-608E-4BDA-A24A-E74827A8FFC2}" type="datetimeFigureOut">
              <a:rPr kumimoji="1" lang="ja-JP" altLang="en-US" smtClean="0"/>
              <a:t>2021/5/8</a:t>
            </a:fld>
            <a:endParaRPr kumimoji="1" lang="ja-JP" altLang="en-US"/>
          </a:p>
        </p:txBody>
      </p:sp>
      <p:sp>
        <p:nvSpPr>
          <p:cNvPr id="5" name="フッター プレースホルダー 4">
            <a:extLst>
              <a:ext uri="{FF2B5EF4-FFF2-40B4-BE49-F238E27FC236}">
                <a16:creationId xmlns:a16="http://schemas.microsoft.com/office/drawing/2014/main" id="{A65F2DDC-4AED-4E65-B9B5-DA37E810F2E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8A22FDC-BC49-472F-9249-08F7E47DC8E6}"/>
              </a:ext>
            </a:extLst>
          </p:cNvPr>
          <p:cNvSpPr>
            <a:spLocks noGrp="1"/>
          </p:cNvSpPr>
          <p:nvPr>
            <p:ph type="sldNum" sz="quarter" idx="12"/>
          </p:nvPr>
        </p:nvSpPr>
        <p:spPr/>
        <p:txBody>
          <a:bodyPr/>
          <a:lstStyle/>
          <a:p>
            <a:fld id="{B63317D8-B036-4435-8A47-53844823F4F1}" type="slidenum">
              <a:rPr kumimoji="1" lang="ja-JP" altLang="en-US" smtClean="0"/>
              <a:t>‹#›</a:t>
            </a:fld>
            <a:endParaRPr kumimoji="1" lang="ja-JP" altLang="en-US"/>
          </a:p>
        </p:txBody>
      </p:sp>
    </p:spTree>
    <p:extLst>
      <p:ext uri="{BB962C8B-B14F-4D97-AF65-F5344CB8AC3E}">
        <p14:creationId xmlns:p14="http://schemas.microsoft.com/office/powerpoint/2010/main" val="3551173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75F7BA-EB9A-4F04-BC30-D9909D84E24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295733D-DC84-4675-8A59-629BB3D4DC9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B0A1875-E4EF-44AE-878D-541DE8870C4A}"/>
              </a:ext>
            </a:extLst>
          </p:cNvPr>
          <p:cNvSpPr>
            <a:spLocks noGrp="1"/>
          </p:cNvSpPr>
          <p:nvPr>
            <p:ph type="dt" sz="half" idx="10"/>
          </p:nvPr>
        </p:nvSpPr>
        <p:spPr/>
        <p:txBody>
          <a:bodyPr/>
          <a:lstStyle/>
          <a:p>
            <a:fld id="{6C9FBBA7-608E-4BDA-A24A-E74827A8FFC2}" type="datetimeFigureOut">
              <a:rPr kumimoji="1" lang="ja-JP" altLang="en-US" smtClean="0"/>
              <a:t>2021/5/8</a:t>
            </a:fld>
            <a:endParaRPr kumimoji="1" lang="ja-JP" altLang="en-US"/>
          </a:p>
        </p:txBody>
      </p:sp>
      <p:sp>
        <p:nvSpPr>
          <p:cNvPr id="5" name="フッター プレースホルダー 4">
            <a:extLst>
              <a:ext uri="{FF2B5EF4-FFF2-40B4-BE49-F238E27FC236}">
                <a16:creationId xmlns:a16="http://schemas.microsoft.com/office/drawing/2014/main" id="{10EFCC81-EF63-4C02-B175-81BE3E16006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1B447AC-38A7-4AF7-AC71-85C61E6A0E92}"/>
              </a:ext>
            </a:extLst>
          </p:cNvPr>
          <p:cNvSpPr>
            <a:spLocks noGrp="1"/>
          </p:cNvSpPr>
          <p:nvPr>
            <p:ph type="sldNum" sz="quarter" idx="12"/>
          </p:nvPr>
        </p:nvSpPr>
        <p:spPr/>
        <p:txBody>
          <a:bodyPr/>
          <a:lstStyle/>
          <a:p>
            <a:fld id="{B63317D8-B036-4435-8A47-53844823F4F1}" type="slidenum">
              <a:rPr kumimoji="1" lang="ja-JP" altLang="en-US" smtClean="0"/>
              <a:t>‹#›</a:t>
            </a:fld>
            <a:endParaRPr kumimoji="1" lang="ja-JP" altLang="en-US"/>
          </a:p>
        </p:txBody>
      </p:sp>
    </p:spTree>
    <p:extLst>
      <p:ext uri="{BB962C8B-B14F-4D97-AF65-F5344CB8AC3E}">
        <p14:creationId xmlns:p14="http://schemas.microsoft.com/office/powerpoint/2010/main" val="1935847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51F3609-32D2-4813-B609-71B6013D694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F6A84E9-E893-49C4-903B-7DFB51867200}"/>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E6AD2A9-4F79-42A1-9EB3-054002A4BC6E}"/>
              </a:ext>
            </a:extLst>
          </p:cNvPr>
          <p:cNvSpPr>
            <a:spLocks noGrp="1"/>
          </p:cNvSpPr>
          <p:nvPr>
            <p:ph type="dt" sz="half" idx="10"/>
          </p:nvPr>
        </p:nvSpPr>
        <p:spPr/>
        <p:txBody>
          <a:bodyPr/>
          <a:lstStyle/>
          <a:p>
            <a:fld id="{6C9FBBA7-608E-4BDA-A24A-E74827A8FFC2}" type="datetimeFigureOut">
              <a:rPr kumimoji="1" lang="ja-JP" altLang="en-US" smtClean="0"/>
              <a:t>2021/5/8</a:t>
            </a:fld>
            <a:endParaRPr kumimoji="1" lang="ja-JP" altLang="en-US"/>
          </a:p>
        </p:txBody>
      </p:sp>
      <p:sp>
        <p:nvSpPr>
          <p:cNvPr id="5" name="フッター プレースホルダー 4">
            <a:extLst>
              <a:ext uri="{FF2B5EF4-FFF2-40B4-BE49-F238E27FC236}">
                <a16:creationId xmlns:a16="http://schemas.microsoft.com/office/drawing/2014/main" id="{E8098CF9-0BA6-4389-AF7D-3D042188BAD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DFF46F7-5C23-4544-B6A8-251437DAD3E3}"/>
              </a:ext>
            </a:extLst>
          </p:cNvPr>
          <p:cNvSpPr>
            <a:spLocks noGrp="1"/>
          </p:cNvSpPr>
          <p:nvPr>
            <p:ph type="sldNum" sz="quarter" idx="12"/>
          </p:nvPr>
        </p:nvSpPr>
        <p:spPr/>
        <p:txBody>
          <a:bodyPr/>
          <a:lstStyle/>
          <a:p>
            <a:fld id="{B63317D8-B036-4435-8A47-53844823F4F1}" type="slidenum">
              <a:rPr kumimoji="1" lang="ja-JP" altLang="en-US" smtClean="0"/>
              <a:t>‹#›</a:t>
            </a:fld>
            <a:endParaRPr kumimoji="1" lang="ja-JP" altLang="en-US"/>
          </a:p>
        </p:txBody>
      </p:sp>
    </p:spTree>
    <p:extLst>
      <p:ext uri="{BB962C8B-B14F-4D97-AF65-F5344CB8AC3E}">
        <p14:creationId xmlns:p14="http://schemas.microsoft.com/office/powerpoint/2010/main" val="3198616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491BC0-7F54-4A95-A661-16A94CF85ED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9510D2B-1277-40C5-B1DB-D2F3E0A342E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4085968-EA57-42C5-99D1-ED37BD584CC9}"/>
              </a:ext>
            </a:extLst>
          </p:cNvPr>
          <p:cNvSpPr>
            <a:spLocks noGrp="1"/>
          </p:cNvSpPr>
          <p:nvPr>
            <p:ph type="dt" sz="half" idx="10"/>
          </p:nvPr>
        </p:nvSpPr>
        <p:spPr/>
        <p:txBody>
          <a:bodyPr/>
          <a:lstStyle/>
          <a:p>
            <a:fld id="{6C9FBBA7-608E-4BDA-A24A-E74827A8FFC2}" type="datetimeFigureOut">
              <a:rPr kumimoji="1" lang="ja-JP" altLang="en-US" smtClean="0"/>
              <a:t>2021/5/8</a:t>
            </a:fld>
            <a:endParaRPr kumimoji="1" lang="ja-JP" altLang="en-US"/>
          </a:p>
        </p:txBody>
      </p:sp>
      <p:sp>
        <p:nvSpPr>
          <p:cNvPr id="5" name="フッター プレースホルダー 4">
            <a:extLst>
              <a:ext uri="{FF2B5EF4-FFF2-40B4-BE49-F238E27FC236}">
                <a16:creationId xmlns:a16="http://schemas.microsoft.com/office/drawing/2014/main" id="{9A05F6E8-816F-4718-B78D-E2C1A66C88B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5B91BF7-D4A4-414F-8783-AE1143F44C9B}"/>
              </a:ext>
            </a:extLst>
          </p:cNvPr>
          <p:cNvSpPr>
            <a:spLocks noGrp="1"/>
          </p:cNvSpPr>
          <p:nvPr>
            <p:ph type="sldNum" sz="quarter" idx="12"/>
          </p:nvPr>
        </p:nvSpPr>
        <p:spPr/>
        <p:txBody>
          <a:bodyPr/>
          <a:lstStyle/>
          <a:p>
            <a:fld id="{B63317D8-B036-4435-8A47-53844823F4F1}" type="slidenum">
              <a:rPr kumimoji="1" lang="ja-JP" altLang="en-US" smtClean="0"/>
              <a:t>‹#›</a:t>
            </a:fld>
            <a:endParaRPr kumimoji="1" lang="ja-JP" altLang="en-US"/>
          </a:p>
        </p:txBody>
      </p:sp>
    </p:spTree>
    <p:extLst>
      <p:ext uri="{BB962C8B-B14F-4D97-AF65-F5344CB8AC3E}">
        <p14:creationId xmlns:p14="http://schemas.microsoft.com/office/powerpoint/2010/main" val="3015819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D3AFDB-2A6F-4753-8390-987CFEF27B0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DDBE122-228D-4669-BE45-DBBB917FAF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AFB74A8-C367-4EAA-8D71-2D29CA5D3A21}"/>
              </a:ext>
            </a:extLst>
          </p:cNvPr>
          <p:cNvSpPr>
            <a:spLocks noGrp="1"/>
          </p:cNvSpPr>
          <p:nvPr>
            <p:ph type="dt" sz="half" idx="10"/>
          </p:nvPr>
        </p:nvSpPr>
        <p:spPr/>
        <p:txBody>
          <a:bodyPr/>
          <a:lstStyle/>
          <a:p>
            <a:fld id="{6C9FBBA7-608E-4BDA-A24A-E74827A8FFC2}" type="datetimeFigureOut">
              <a:rPr kumimoji="1" lang="ja-JP" altLang="en-US" smtClean="0"/>
              <a:t>2021/5/8</a:t>
            </a:fld>
            <a:endParaRPr kumimoji="1" lang="ja-JP" altLang="en-US"/>
          </a:p>
        </p:txBody>
      </p:sp>
      <p:sp>
        <p:nvSpPr>
          <p:cNvPr id="5" name="フッター プレースホルダー 4">
            <a:extLst>
              <a:ext uri="{FF2B5EF4-FFF2-40B4-BE49-F238E27FC236}">
                <a16:creationId xmlns:a16="http://schemas.microsoft.com/office/drawing/2014/main" id="{4879D519-2EE4-40C8-A3F1-932E51F8782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6296D42-3EF5-4E13-9019-093DFCD03767}"/>
              </a:ext>
            </a:extLst>
          </p:cNvPr>
          <p:cNvSpPr>
            <a:spLocks noGrp="1"/>
          </p:cNvSpPr>
          <p:nvPr>
            <p:ph type="sldNum" sz="quarter" idx="12"/>
          </p:nvPr>
        </p:nvSpPr>
        <p:spPr/>
        <p:txBody>
          <a:bodyPr/>
          <a:lstStyle/>
          <a:p>
            <a:fld id="{B63317D8-B036-4435-8A47-53844823F4F1}" type="slidenum">
              <a:rPr kumimoji="1" lang="ja-JP" altLang="en-US" smtClean="0"/>
              <a:t>‹#›</a:t>
            </a:fld>
            <a:endParaRPr kumimoji="1" lang="ja-JP" altLang="en-US"/>
          </a:p>
        </p:txBody>
      </p:sp>
    </p:spTree>
    <p:extLst>
      <p:ext uri="{BB962C8B-B14F-4D97-AF65-F5344CB8AC3E}">
        <p14:creationId xmlns:p14="http://schemas.microsoft.com/office/powerpoint/2010/main" val="3635324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CB6887-BF7E-4FB7-9EEF-0E69C353EE9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BDA8AE8-52AD-4D63-9829-331506D6C4E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FCE06E4-5578-40E0-A7AF-20ED92C20FE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FA43D25-6081-4B25-A3BE-D90CAEC565AC}"/>
              </a:ext>
            </a:extLst>
          </p:cNvPr>
          <p:cNvSpPr>
            <a:spLocks noGrp="1"/>
          </p:cNvSpPr>
          <p:nvPr>
            <p:ph type="dt" sz="half" idx="10"/>
          </p:nvPr>
        </p:nvSpPr>
        <p:spPr/>
        <p:txBody>
          <a:bodyPr/>
          <a:lstStyle/>
          <a:p>
            <a:fld id="{6C9FBBA7-608E-4BDA-A24A-E74827A8FFC2}" type="datetimeFigureOut">
              <a:rPr kumimoji="1" lang="ja-JP" altLang="en-US" smtClean="0"/>
              <a:t>2021/5/8</a:t>
            </a:fld>
            <a:endParaRPr kumimoji="1" lang="ja-JP" altLang="en-US"/>
          </a:p>
        </p:txBody>
      </p:sp>
      <p:sp>
        <p:nvSpPr>
          <p:cNvPr id="6" name="フッター プレースホルダー 5">
            <a:extLst>
              <a:ext uri="{FF2B5EF4-FFF2-40B4-BE49-F238E27FC236}">
                <a16:creationId xmlns:a16="http://schemas.microsoft.com/office/drawing/2014/main" id="{0762428D-D16B-4D4A-A337-130B9D9DF59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13DA577-6A3F-4619-8112-AD4939119021}"/>
              </a:ext>
            </a:extLst>
          </p:cNvPr>
          <p:cNvSpPr>
            <a:spLocks noGrp="1"/>
          </p:cNvSpPr>
          <p:nvPr>
            <p:ph type="sldNum" sz="quarter" idx="12"/>
          </p:nvPr>
        </p:nvSpPr>
        <p:spPr/>
        <p:txBody>
          <a:bodyPr/>
          <a:lstStyle/>
          <a:p>
            <a:fld id="{B63317D8-B036-4435-8A47-53844823F4F1}" type="slidenum">
              <a:rPr kumimoji="1" lang="ja-JP" altLang="en-US" smtClean="0"/>
              <a:t>‹#›</a:t>
            </a:fld>
            <a:endParaRPr kumimoji="1" lang="ja-JP" altLang="en-US"/>
          </a:p>
        </p:txBody>
      </p:sp>
    </p:spTree>
    <p:extLst>
      <p:ext uri="{BB962C8B-B14F-4D97-AF65-F5344CB8AC3E}">
        <p14:creationId xmlns:p14="http://schemas.microsoft.com/office/powerpoint/2010/main" val="1697739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2D34BC-021B-42FF-A2DB-2D5D42E50C2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9AFF910-8D0E-4C53-99ED-823F704033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504C813-33FC-44B6-BF53-4FAC62320D1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2F37AA2-E2A5-4F79-B9E8-2DD05578B7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61B0EED-6787-434F-A6BC-B9BC0B8DD2F4}"/>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95DF44F-0C8E-4670-A0F2-E0182CB213E3}"/>
              </a:ext>
            </a:extLst>
          </p:cNvPr>
          <p:cNvSpPr>
            <a:spLocks noGrp="1"/>
          </p:cNvSpPr>
          <p:nvPr>
            <p:ph type="dt" sz="half" idx="10"/>
          </p:nvPr>
        </p:nvSpPr>
        <p:spPr/>
        <p:txBody>
          <a:bodyPr/>
          <a:lstStyle/>
          <a:p>
            <a:fld id="{6C9FBBA7-608E-4BDA-A24A-E74827A8FFC2}" type="datetimeFigureOut">
              <a:rPr kumimoji="1" lang="ja-JP" altLang="en-US" smtClean="0"/>
              <a:t>2021/5/8</a:t>
            </a:fld>
            <a:endParaRPr kumimoji="1" lang="ja-JP" altLang="en-US"/>
          </a:p>
        </p:txBody>
      </p:sp>
      <p:sp>
        <p:nvSpPr>
          <p:cNvPr id="8" name="フッター プレースホルダー 7">
            <a:extLst>
              <a:ext uri="{FF2B5EF4-FFF2-40B4-BE49-F238E27FC236}">
                <a16:creationId xmlns:a16="http://schemas.microsoft.com/office/drawing/2014/main" id="{035BC546-A0C8-49BC-85A7-A87A5795D55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1F26615-B26A-4A15-9053-B22610894E15}"/>
              </a:ext>
            </a:extLst>
          </p:cNvPr>
          <p:cNvSpPr>
            <a:spLocks noGrp="1"/>
          </p:cNvSpPr>
          <p:nvPr>
            <p:ph type="sldNum" sz="quarter" idx="12"/>
          </p:nvPr>
        </p:nvSpPr>
        <p:spPr/>
        <p:txBody>
          <a:bodyPr/>
          <a:lstStyle/>
          <a:p>
            <a:fld id="{B63317D8-B036-4435-8A47-53844823F4F1}" type="slidenum">
              <a:rPr kumimoji="1" lang="ja-JP" altLang="en-US" smtClean="0"/>
              <a:t>‹#›</a:t>
            </a:fld>
            <a:endParaRPr kumimoji="1" lang="ja-JP" altLang="en-US"/>
          </a:p>
        </p:txBody>
      </p:sp>
    </p:spTree>
    <p:extLst>
      <p:ext uri="{BB962C8B-B14F-4D97-AF65-F5344CB8AC3E}">
        <p14:creationId xmlns:p14="http://schemas.microsoft.com/office/powerpoint/2010/main" val="3731083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699F0E-95F3-4E97-92B3-317EA45B7ED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D2E7822-B0CC-47BF-8F93-68788B5BD85A}"/>
              </a:ext>
            </a:extLst>
          </p:cNvPr>
          <p:cNvSpPr>
            <a:spLocks noGrp="1"/>
          </p:cNvSpPr>
          <p:nvPr>
            <p:ph type="dt" sz="half" idx="10"/>
          </p:nvPr>
        </p:nvSpPr>
        <p:spPr/>
        <p:txBody>
          <a:bodyPr/>
          <a:lstStyle/>
          <a:p>
            <a:fld id="{6C9FBBA7-608E-4BDA-A24A-E74827A8FFC2}" type="datetimeFigureOut">
              <a:rPr kumimoji="1" lang="ja-JP" altLang="en-US" smtClean="0"/>
              <a:t>2021/5/8</a:t>
            </a:fld>
            <a:endParaRPr kumimoji="1" lang="ja-JP" altLang="en-US"/>
          </a:p>
        </p:txBody>
      </p:sp>
      <p:sp>
        <p:nvSpPr>
          <p:cNvPr id="4" name="フッター プレースホルダー 3">
            <a:extLst>
              <a:ext uri="{FF2B5EF4-FFF2-40B4-BE49-F238E27FC236}">
                <a16:creationId xmlns:a16="http://schemas.microsoft.com/office/drawing/2014/main" id="{89EBC242-A6D3-47B6-85A3-DE0E23E039E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C0D8FB9-069E-4D35-9B3A-689A02B1FAE0}"/>
              </a:ext>
            </a:extLst>
          </p:cNvPr>
          <p:cNvSpPr>
            <a:spLocks noGrp="1"/>
          </p:cNvSpPr>
          <p:nvPr>
            <p:ph type="sldNum" sz="quarter" idx="12"/>
          </p:nvPr>
        </p:nvSpPr>
        <p:spPr/>
        <p:txBody>
          <a:bodyPr/>
          <a:lstStyle/>
          <a:p>
            <a:fld id="{B63317D8-B036-4435-8A47-53844823F4F1}" type="slidenum">
              <a:rPr kumimoji="1" lang="ja-JP" altLang="en-US" smtClean="0"/>
              <a:t>‹#›</a:t>
            </a:fld>
            <a:endParaRPr kumimoji="1" lang="ja-JP" altLang="en-US"/>
          </a:p>
        </p:txBody>
      </p:sp>
    </p:spTree>
    <p:extLst>
      <p:ext uri="{BB962C8B-B14F-4D97-AF65-F5344CB8AC3E}">
        <p14:creationId xmlns:p14="http://schemas.microsoft.com/office/powerpoint/2010/main" val="1238675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2E66C7C-8504-4694-B19C-0EE68A3CA5B6}"/>
              </a:ext>
            </a:extLst>
          </p:cNvPr>
          <p:cNvSpPr>
            <a:spLocks noGrp="1"/>
          </p:cNvSpPr>
          <p:nvPr>
            <p:ph type="dt" sz="half" idx="10"/>
          </p:nvPr>
        </p:nvSpPr>
        <p:spPr/>
        <p:txBody>
          <a:bodyPr/>
          <a:lstStyle/>
          <a:p>
            <a:fld id="{6C9FBBA7-608E-4BDA-A24A-E74827A8FFC2}" type="datetimeFigureOut">
              <a:rPr kumimoji="1" lang="ja-JP" altLang="en-US" smtClean="0"/>
              <a:t>2021/5/8</a:t>
            </a:fld>
            <a:endParaRPr kumimoji="1" lang="ja-JP" altLang="en-US"/>
          </a:p>
        </p:txBody>
      </p:sp>
      <p:sp>
        <p:nvSpPr>
          <p:cNvPr id="3" name="フッター プレースホルダー 2">
            <a:extLst>
              <a:ext uri="{FF2B5EF4-FFF2-40B4-BE49-F238E27FC236}">
                <a16:creationId xmlns:a16="http://schemas.microsoft.com/office/drawing/2014/main" id="{81D8C9FF-4E61-4525-8491-93900D887C3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0878A2B-8EFF-4A29-BF49-C545C24EB424}"/>
              </a:ext>
            </a:extLst>
          </p:cNvPr>
          <p:cNvSpPr>
            <a:spLocks noGrp="1"/>
          </p:cNvSpPr>
          <p:nvPr>
            <p:ph type="sldNum" sz="quarter" idx="12"/>
          </p:nvPr>
        </p:nvSpPr>
        <p:spPr/>
        <p:txBody>
          <a:bodyPr/>
          <a:lstStyle/>
          <a:p>
            <a:fld id="{B63317D8-B036-4435-8A47-53844823F4F1}" type="slidenum">
              <a:rPr kumimoji="1" lang="ja-JP" altLang="en-US" smtClean="0"/>
              <a:t>‹#›</a:t>
            </a:fld>
            <a:endParaRPr kumimoji="1" lang="ja-JP" altLang="en-US"/>
          </a:p>
        </p:txBody>
      </p:sp>
    </p:spTree>
    <p:extLst>
      <p:ext uri="{BB962C8B-B14F-4D97-AF65-F5344CB8AC3E}">
        <p14:creationId xmlns:p14="http://schemas.microsoft.com/office/powerpoint/2010/main" val="15058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FE1844-EE29-4FBF-BDED-78DD7582AAF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C91172D-7019-4791-A356-5975921DA7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6F1CD40-6E5F-4A29-B59F-89C9EBE4B0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91E41B4-D324-403A-BF4F-8A6A4779ACE6}"/>
              </a:ext>
            </a:extLst>
          </p:cNvPr>
          <p:cNvSpPr>
            <a:spLocks noGrp="1"/>
          </p:cNvSpPr>
          <p:nvPr>
            <p:ph type="dt" sz="half" idx="10"/>
          </p:nvPr>
        </p:nvSpPr>
        <p:spPr/>
        <p:txBody>
          <a:bodyPr/>
          <a:lstStyle/>
          <a:p>
            <a:fld id="{6C9FBBA7-608E-4BDA-A24A-E74827A8FFC2}" type="datetimeFigureOut">
              <a:rPr kumimoji="1" lang="ja-JP" altLang="en-US" smtClean="0"/>
              <a:t>2021/5/8</a:t>
            </a:fld>
            <a:endParaRPr kumimoji="1" lang="ja-JP" altLang="en-US"/>
          </a:p>
        </p:txBody>
      </p:sp>
      <p:sp>
        <p:nvSpPr>
          <p:cNvPr id="6" name="フッター プレースホルダー 5">
            <a:extLst>
              <a:ext uri="{FF2B5EF4-FFF2-40B4-BE49-F238E27FC236}">
                <a16:creationId xmlns:a16="http://schemas.microsoft.com/office/drawing/2014/main" id="{4715B499-1A6C-4329-935F-744AC3C98F7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9D4D8AA-47BB-4214-B567-2F78BAAEB978}"/>
              </a:ext>
            </a:extLst>
          </p:cNvPr>
          <p:cNvSpPr>
            <a:spLocks noGrp="1"/>
          </p:cNvSpPr>
          <p:nvPr>
            <p:ph type="sldNum" sz="quarter" idx="12"/>
          </p:nvPr>
        </p:nvSpPr>
        <p:spPr/>
        <p:txBody>
          <a:bodyPr/>
          <a:lstStyle/>
          <a:p>
            <a:fld id="{B63317D8-B036-4435-8A47-53844823F4F1}" type="slidenum">
              <a:rPr kumimoji="1" lang="ja-JP" altLang="en-US" smtClean="0"/>
              <a:t>‹#›</a:t>
            </a:fld>
            <a:endParaRPr kumimoji="1" lang="ja-JP" altLang="en-US"/>
          </a:p>
        </p:txBody>
      </p:sp>
    </p:spTree>
    <p:extLst>
      <p:ext uri="{BB962C8B-B14F-4D97-AF65-F5344CB8AC3E}">
        <p14:creationId xmlns:p14="http://schemas.microsoft.com/office/powerpoint/2010/main" val="2705333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D55DFD-E8E6-4157-A365-ECB7F62BCF2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9AFD44E-33ED-4791-83A8-B85068E5A7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9B3969C6-5388-436C-A61B-AEACC77F91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9AB6367-C7BD-42CC-8F35-E6F80F7840FD}"/>
              </a:ext>
            </a:extLst>
          </p:cNvPr>
          <p:cNvSpPr>
            <a:spLocks noGrp="1"/>
          </p:cNvSpPr>
          <p:nvPr>
            <p:ph type="dt" sz="half" idx="10"/>
          </p:nvPr>
        </p:nvSpPr>
        <p:spPr/>
        <p:txBody>
          <a:bodyPr/>
          <a:lstStyle/>
          <a:p>
            <a:fld id="{6C9FBBA7-608E-4BDA-A24A-E74827A8FFC2}" type="datetimeFigureOut">
              <a:rPr kumimoji="1" lang="ja-JP" altLang="en-US" smtClean="0"/>
              <a:t>2021/5/8</a:t>
            </a:fld>
            <a:endParaRPr kumimoji="1" lang="ja-JP" altLang="en-US"/>
          </a:p>
        </p:txBody>
      </p:sp>
      <p:sp>
        <p:nvSpPr>
          <p:cNvPr id="6" name="フッター プレースホルダー 5">
            <a:extLst>
              <a:ext uri="{FF2B5EF4-FFF2-40B4-BE49-F238E27FC236}">
                <a16:creationId xmlns:a16="http://schemas.microsoft.com/office/drawing/2014/main" id="{0790E31C-9DA6-4122-8988-8597E3E3323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AF2BF67-2357-48CB-867E-DA6FDBE73AF0}"/>
              </a:ext>
            </a:extLst>
          </p:cNvPr>
          <p:cNvSpPr>
            <a:spLocks noGrp="1"/>
          </p:cNvSpPr>
          <p:nvPr>
            <p:ph type="sldNum" sz="quarter" idx="12"/>
          </p:nvPr>
        </p:nvSpPr>
        <p:spPr/>
        <p:txBody>
          <a:bodyPr/>
          <a:lstStyle/>
          <a:p>
            <a:fld id="{B63317D8-B036-4435-8A47-53844823F4F1}" type="slidenum">
              <a:rPr kumimoji="1" lang="ja-JP" altLang="en-US" smtClean="0"/>
              <a:t>‹#›</a:t>
            </a:fld>
            <a:endParaRPr kumimoji="1" lang="ja-JP" altLang="en-US"/>
          </a:p>
        </p:txBody>
      </p:sp>
    </p:spTree>
    <p:extLst>
      <p:ext uri="{BB962C8B-B14F-4D97-AF65-F5344CB8AC3E}">
        <p14:creationId xmlns:p14="http://schemas.microsoft.com/office/powerpoint/2010/main" val="841013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FDB46AD-BF4C-4223-9C01-6DD07558F5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0B7C713-C0D9-493C-874B-79ABAD9286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5098DBE-6192-4464-AF09-CAF2DE70B4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9FBBA7-608E-4BDA-A24A-E74827A8FFC2}" type="datetimeFigureOut">
              <a:rPr kumimoji="1" lang="ja-JP" altLang="en-US" smtClean="0"/>
              <a:t>2021/5/8</a:t>
            </a:fld>
            <a:endParaRPr kumimoji="1" lang="ja-JP" altLang="en-US"/>
          </a:p>
        </p:txBody>
      </p:sp>
      <p:sp>
        <p:nvSpPr>
          <p:cNvPr id="5" name="フッター プレースホルダー 4">
            <a:extLst>
              <a:ext uri="{FF2B5EF4-FFF2-40B4-BE49-F238E27FC236}">
                <a16:creationId xmlns:a16="http://schemas.microsoft.com/office/drawing/2014/main" id="{7F883BB4-8A3B-4B33-BFA7-E679795F9A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6E80431-3F49-422A-8BAE-1B764B4F73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317D8-B036-4435-8A47-53844823F4F1}" type="slidenum">
              <a:rPr kumimoji="1" lang="ja-JP" altLang="en-US" smtClean="0"/>
              <a:t>‹#›</a:t>
            </a:fld>
            <a:endParaRPr kumimoji="1" lang="ja-JP" altLang="en-US"/>
          </a:p>
        </p:txBody>
      </p:sp>
    </p:spTree>
    <p:extLst>
      <p:ext uri="{BB962C8B-B14F-4D97-AF65-F5344CB8AC3E}">
        <p14:creationId xmlns:p14="http://schemas.microsoft.com/office/powerpoint/2010/main" val="3640044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4E1182-83A3-4C40-92C1-3AF63E1B086C}"/>
              </a:ext>
            </a:extLst>
          </p:cNvPr>
          <p:cNvSpPr>
            <a:spLocks noGrp="1"/>
          </p:cNvSpPr>
          <p:nvPr>
            <p:ph type="ctrTitle"/>
          </p:nvPr>
        </p:nvSpPr>
        <p:spPr/>
        <p:txBody>
          <a:bodyPr>
            <a:normAutofit/>
          </a:bodyPr>
          <a:lstStyle/>
          <a:p>
            <a:r>
              <a:rPr kumimoji="1" lang="ja-JP" altLang="en-US" sz="5400" dirty="0">
                <a:latin typeface="HGP明朝E" panose="02020900000000000000" pitchFamily="18" charset="-128"/>
                <a:ea typeface="HGP明朝E" panose="02020900000000000000" pitchFamily="18" charset="-128"/>
              </a:rPr>
              <a:t>米「対北朝鮮政策の見直し」</a:t>
            </a:r>
            <a:br>
              <a:rPr kumimoji="1" lang="en-US" altLang="ja-JP" sz="5400" dirty="0">
                <a:latin typeface="HGP明朝E" panose="02020900000000000000" pitchFamily="18" charset="-128"/>
                <a:ea typeface="HGP明朝E" panose="02020900000000000000" pitchFamily="18" charset="-128"/>
              </a:rPr>
            </a:br>
            <a:r>
              <a:rPr kumimoji="1" lang="ja-JP" altLang="en-US" sz="5400" dirty="0">
                <a:latin typeface="HGP明朝E" panose="02020900000000000000" pitchFamily="18" charset="-128"/>
                <a:ea typeface="HGP明朝E" panose="02020900000000000000" pitchFamily="18" charset="-128"/>
              </a:rPr>
              <a:t>終了</a:t>
            </a:r>
          </a:p>
        </p:txBody>
      </p:sp>
      <p:sp>
        <p:nvSpPr>
          <p:cNvPr id="3" name="字幕 2">
            <a:extLst>
              <a:ext uri="{FF2B5EF4-FFF2-40B4-BE49-F238E27FC236}">
                <a16:creationId xmlns:a16="http://schemas.microsoft.com/office/drawing/2014/main" id="{24338B79-ACD0-41E9-A52D-325C38CD9BB3}"/>
              </a:ext>
            </a:extLst>
          </p:cNvPr>
          <p:cNvSpPr>
            <a:spLocks noGrp="1"/>
          </p:cNvSpPr>
          <p:nvPr>
            <p:ph type="subTitle" idx="1"/>
          </p:nvPr>
        </p:nvSpPr>
        <p:spPr/>
        <p:txBody>
          <a:bodyPr/>
          <a:lstStyle/>
          <a:p>
            <a:r>
              <a:rPr kumimoji="1" lang="ja-JP" altLang="en-US" dirty="0">
                <a:latin typeface="HGP明朝E" panose="02020900000000000000" pitchFamily="18" charset="-128"/>
                <a:ea typeface="HGP明朝E" panose="02020900000000000000" pitchFamily="18" charset="-128"/>
              </a:rPr>
              <a:t>情報パック</a:t>
            </a:r>
            <a:r>
              <a:rPr kumimoji="1" lang="en-US" altLang="ja-JP" dirty="0">
                <a:latin typeface="HGP明朝E" panose="02020900000000000000" pitchFamily="18" charset="-128"/>
                <a:ea typeface="HGP明朝E" panose="02020900000000000000" pitchFamily="18" charset="-128"/>
              </a:rPr>
              <a:t>5</a:t>
            </a:r>
            <a:r>
              <a:rPr kumimoji="1" lang="ja-JP" altLang="en-US" dirty="0">
                <a:latin typeface="HGP明朝E" panose="02020900000000000000" pitchFamily="18" charset="-128"/>
                <a:ea typeface="HGP明朝E" panose="02020900000000000000" pitchFamily="18" charset="-128"/>
              </a:rPr>
              <a:t>月号</a:t>
            </a:r>
            <a:endParaRPr kumimoji="1" lang="en-US" altLang="ja-JP" dirty="0">
              <a:latin typeface="HGP明朝E" panose="02020900000000000000" pitchFamily="18" charset="-128"/>
              <a:ea typeface="HGP明朝E" panose="02020900000000000000" pitchFamily="18" charset="-128"/>
            </a:endParaRPr>
          </a:p>
          <a:p>
            <a:endParaRPr kumimoji="1" lang="ja-JP" altLang="en-US"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840465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EB8ED6-9142-4A11-B029-18DDE98C4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8CEF3736-EEDC-4194-988A-130D01D38FDF}"/>
              </a:ext>
            </a:extLst>
          </p:cNvPr>
          <p:cNvSpPr>
            <a:spLocks noGrp="1"/>
          </p:cNvSpPr>
          <p:nvPr>
            <p:ph type="title"/>
          </p:nvPr>
        </p:nvSpPr>
        <p:spPr>
          <a:xfrm>
            <a:off x="838200" y="365126"/>
            <a:ext cx="10515600" cy="1288784"/>
          </a:xfrm>
        </p:spPr>
        <p:txBody>
          <a:bodyPr>
            <a:normAutofit/>
          </a:bodyPr>
          <a:lstStyle/>
          <a:p>
            <a:r>
              <a:rPr kumimoji="1" lang="ja-JP" altLang="en-US" sz="4000">
                <a:latin typeface="HGP明朝E" panose="02020900000000000000" pitchFamily="18" charset="-128"/>
                <a:ea typeface="HGP明朝E" panose="02020900000000000000" pitchFamily="18" charset="-128"/>
              </a:rPr>
              <a:t>狙い</a:t>
            </a:r>
          </a:p>
        </p:txBody>
      </p:sp>
      <p:pic>
        <p:nvPicPr>
          <p:cNvPr id="4" name="図 3">
            <a:extLst>
              <a:ext uri="{FF2B5EF4-FFF2-40B4-BE49-F238E27FC236}">
                <a16:creationId xmlns:a16="http://schemas.microsoft.com/office/drawing/2014/main" id="{639E2E3F-D298-4C90-A1C8-497670BFBA0C}"/>
              </a:ext>
            </a:extLst>
          </p:cNvPr>
          <p:cNvPicPr>
            <a:picLocks noChangeAspect="1"/>
          </p:cNvPicPr>
          <p:nvPr/>
        </p:nvPicPr>
        <p:blipFill rotWithShape="1">
          <a:blip r:embed="rId2"/>
          <a:srcRect l="1367" r="-2" b="-2"/>
          <a:stretch/>
        </p:blipFill>
        <p:spPr>
          <a:xfrm>
            <a:off x="838200" y="1825625"/>
            <a:ext cx="6151651" cy="4303465"/>
          </a:xfrm>
          <a:prstGeom prst="rect">
            <a:avLst/>
          </a:prstGeom>
        </p:spPr>
      </p:pic>
      <p:sp>
        <p:nvSpPr>
          <p:cNvPr id="3" name="コンテンツ プレースホルダー 2">
            <a:extLst>
              <a:ext uri="{FF2B5EF4-FFF2-40B4-BE49-F238E27FC236}">
                <a16:creationId xmlns:a16="http://schemas.microsoft.com/office/drawing/2014/main" id="{1A88FFBD-97CE-461D-8FA7-6B829DA70317}"/>
              </a:ext>
            </a:extLst>
          </p:cNvPr>
          <p:cNvSpPr>
            <a:spLocks noGrp="1"/>
          </p:cNvSpPr>
          <p:nvPr>
            <p:ph idx="1"/>
          </p:nvPr>
        </p:nvSpPr>
        <p:spPr>
          <a:xfrm>
            <a:off x="7552944" y="1825625"/>
            <a:ext cx="3800856" cy="4303464"/>
          </a:xfrm>
        </p:spPr>
        <p:txBody>
          <a:bodyPr>
            <a:normAutofit/>
          </a:bodyPr>
          <a:lstStyle/>
          <a:p>
            <a:r>
              <a:rPr kumimoji="1" lang="ja-JP" altLang="en-US" dirty="0">
                <a:latin typeface="HGP明朝E" panose="02020900000000000000" pitchFamily="18" charset="-128"/>
                <a:ea typeface="HGP明朝E" panose="02020900000000000000" pitchFamily="18" charset="-128"/>
              </a:rPr>
              <a:t>バイデン米政権が対北朝鮮政策の見直しを進めているのをにらんで、核・ミサイル開発で一歩も引きさがらない姿勢を見せた</a:t>
            </a:r>
          </a:p>
          <a:p>
            <a:endParaRPr kumimoji="1" lang="ja-JP" altLang="en-US" dirty="0">
              <a:latin typeface="HGP明朝E" panose="02020900000000000000" pitchFamily="18" charset="-128"/>
              <a:ea typeface="HGP明朝E" panose="02020900000000000000" pitchFamily="18" charset="-128"/>
            </a:endParaRPr>
          </a:p>
          <a:p>
            <a:endParaRPr kumimoji="1" lang="ja-JP" altLang="en-US"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418377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94FB718-14F5-418D-BCFC-B2D790F6373D}"/>
              </a:ext>
            </a:extLst>
          </p:cNvPr>
          <p:cNvSpPr>
            <a:spLocks noGrp="1"/>
          </p:cNvSpPr>
          <p:nvPr>
            <p:ph type="title"/>
          </p:nvPr>
        </p:nvSpPr>
        <p:spPr/>
        <p:txBody>
          <a:bodyPr/>
          <a:lstStyle/>
          <a:p>
            <a:r>
              <a:rPr lang="ja-JP" altLang="en-US" dirty="0">
                <a:latin typeface="HGP明朝E" panose="02020900000000000000" pitchFamily="18" charset="-128"/>
                <a:ea typeface="HGP明朝E" panose="02020900000000000000" pitchFamily="18" charset="-128"/>
              </a:rPr>
              <a:t>対中姿勢</a:t>
            </a:r>
          </a:p>
        </p:txBody>
      </p:sp>
      <p:sp>
        <p:nvSpPr>
          <p:cNvPr id="5" name="テキスト プレースホルダー 4">
            <a:extLst>
              <a:ext uri="{FF2B5EF4-FFF2-40B4-BE49-F238E27FC236}">
                <a16:creationId xmlns:a16="http://schemas.microsoft.com/office/drawing/2014/main" id="{F75B6F0D-ED29-4577-8E14-8B67A38F8472}"/>
              </a:ext>
            </a:extLst>
          </p:cNvPr>
          <p:cNvSpPr>
            <a:spLocks noGrp="1"/>
          </p:cNvSpPr>
          <p:nvPr>
            <p:ph type="body" idx="1"/>
          </p:nvPr>
        </p:nvSpPr>
        <p:spPr/>
        <p:txBody>
          <a:bodyPr/>
          <a:lstStyle/>
          <a:p>
            <a:endParaRPr lang="ja-JP" altLang="en-US">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1454864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335F05-1D5A-48ED-9986-5AA61DCF1D6E}"/>
              </a:ext>
            </a:extLst>
          </p:cNvPr>
          <p:cNvSpPr>
            <a:spLocks noGrp="1"/>
          </p:cNvSpPr>
          <p:nvPr>
            <p:ph type="title"/>
          </p:nvPr>
        </p:nvSpPr>
        <p:spPr/>
        <p:txBody>
          <a:bodyPr/>
          <a:lstStyle/>
          <a:p>
            <a:r>
              <a:rPr kumimoji="1" lang="ja-JP" altLang="en-US" dirty="0">
                <a:latin typeface="HGP明朝E" panose="02020900000000000000" pitchFamily="18" charset="-128"/>
                <a:ea typeface="HGP明朝E" panose="02020900000000000000" pitchFamily="18" charset="-128"/>
              </a:rPr>
              <a:t>国境封鎖を部分的に解除</a:t>
            </a:r>
          </a:p>
        </p:txBody>
      </p:sp>
      <p:sp>
        <p:nvSpPr>
          <p:cNvPr id="3" name="コンテンツ プレースホルダー 2">
            <a:extLst>
              <a:ext uri="{FF2B5EF4-FFF2-40B4-BE49-F238E27FC236}">
                <a16:creationId xmlns:a16="http://schemas.microsoft.com/office/drawing/2014/main" id="{FEFD58FA-DF66-4625-81B0-136A20C12C18}"/>
              </a:ext>
            </a:extLst>
          </p:cNvPr>
          <p:cNvSpPr>
            <a:spLocks noGrp="1"/>
          </p:cNvSpPr>
          <p:nvPr>
            <p:ph idx="1"/>
          </p:nvPr>
        </p:nvSpPr>
        <p:spPr/>
        <p:txBody>
          <a:bodyPr>
            <a:normAutofit/>
          </a:bodyPr>
          <a:lstStyle/>
          <a:p>
            <a:r>
              <a:rPr kumimoji="1" lang="ja-JP" altLang="en-US" dirty="0">
                <a:latin typeface="HGP明朝E" panose="02020900000000000000" pitchFamily="18" charset="-128"/>
                <a:ea typeface="HGP明朝E" panose="02020900000000000000" pitchFamily="18" charset="-128"/>
              </a:rPr>
              <a:t>中朝貿易　４月内にも再開　化学肥料など</a:t>
            </a:r>
            <a:r>
              <a:rPr kumimoji="1" lang="ja-JP" altLang="en-US" dirty="0">
                <a:highlight>
                  <a:srgbClr val="FFFF00"/>
                </a:highlight>
                <a:latin typeface="HGP明朝E" panose="02020900000000000000" pitchFamily="18" charset="-128"/>
                <a:ea typeface="HGP明朝E" panose="02020900000000000000" pitchFamily="18" charset="-128"/>
              </a:rPr>
              <a:t>　「制裁破り」懸念も</a:t>
            </a:r>
          </a:p>
          <a:p>
            <a:r>
              <a:rPr kumimoji="1" lang="ja-JP" altLang="en-US" dirty="0">
                <a:latin typeface="HGP明朝E" panose="02020900000000000000" pitchFamily="18" charset="-128"/>
                <a:ea typeface="HGP明朝E" panose="02020900000000000000" pitchFamily="18" charset="-128"/>
              </a:rPr>
              <a:t>今月中に一部中朝貿易の再開か</a:t>
            </a:r>
          </a:p>
          <a:p>
            <a:pPr lvl="1"/>
            <a:r>
              <a:rPr kumimoji="1" lang="ja-JP" altLang="en-US" dirty="0">
                <a:latin typeface="HGP明朝E" panose="02020900000000000000" pitchFamily="18" charset="-128"/>
                <a:ea typeface="HGP明朝E" panose="02020900000000000000" pitchFamily="18" charset="-128"/>
              </a:rPr>
              <a:t>長引く貿易停止で国内経済が極度に疲弊</a:t>
            </a:r>
          </a:p>
          <a:p>
            <a:pPr lvl="1"/>
            <a:r>
              <a:rPr kumimoji="1" lang="ja-JP" altLang="en-US" dirty="0">
                <a:latin typeface="HGP明朝E" panose="02020900000000000000" pitchFamily="18" charset="-128"/>
                <a:ea typeface="HGP明朝E" panose="02020900000000000000" pitchFamily="18" charset="-128"/>
              </a:rPr>
              <a:t>中国との貿易再開で立て直しを図る</a:t>
            </a:r>
          </a:p>
          <a:p>
            <a:r>
              <a:rPr kumimoji="1" lang="ja-JP" altLang="en-US" dirty="0">
                <a:latin typeface="HGP明朝E" panose="02020900000000000000" pitchFamily="18" charset="-128"/>
                <a:ea typeface="HGP明朝E" panose="02020900000000000000" pitchFamily="18" charset="-128"/>
              </a:rPr>
              <a:t>再開後の交易手段は　</a:t>
            </a:r>
          </a:p>
          <a:p>
            <a:pPr lvl="1"/>
            <a:r>
              <a:rPr kumimoji="1" lang="ja-JP" altLang="en-US" dirty="0">
                <a:latin typeface="HGP明朝E" panose="02020900000000000000" pitchFamily="18" charset="-128"/>
                <a:ea typeface="HGP明朝E" panose="02020900000000000000" pitchFamily="18" charset="-128"/>
              </a:rPr>
              <a:t>当面、中国遼寧省丹東市から北朝鮮側の新義州に入る鉄道に限られる</a:t>
            </a:r>
          </a:p>
          <a:p>
            <a:pPr lvl="1"/>
            <a:r>
              <a:rPr kumimoji="1" lang="ja-JP" altLang="en-US" dirty="0">
                <a:latin typeface="HGP明朝E" panose="02020900000000000000" pitchFamily="18" charset="-128"/>
                <a:ea typeface="HGP明朝E" panose="02020900000000000000" pitchFamily="18" charset="-128"/>
              </a:rPr>
              <a:t>春の耕作シーズンを迎え農業に欠かせない化学肥料などの品目が輸送されるとしている　食料もとの情報も</a:t>
            </a:r>
          </a:p>
          <a:p>
            <a:r>
              <a:rPr kumimoji="1" lang="ja-JP" altLang="en-US" dirty="0">
                <a:latin typeface="HGP明朝E" panose="02020900000000000000" pitchFamily="18" charset="-128"/>
                <a:ea typeface="HGP明朝E" panose="02020900000000000000" pitchFamily="18" charset="-128"/>
              </a:rPr>
              <a:t>今回の貿易再開が「新たな制裁破りにつながりかねない」との懸念も</a:t>
            </a:r>
          </a:p>
          <a:p>
            <a:endParaRPr kumimoji="1" lang="ja-JP" altLang="en-US"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768426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0B0BBD-0F27-46BA-B09D-C83D7D3CB5AC}"/>
              </a:ext>
            </a:extLst>
          </p:cNvPr>
          <p:cNvSpPr>
            <a:spLocks noGrp="1"/>
          </p:cNvSpPr>
          <p:nvPr>
            <p:ph type="title"/>
          </p:nvPr>
        </p:nvSpPr>
        <p:spPr/>
        <p:txBody>
          <a:bodyPr/>
          <a:lstStyle/>
          <a:p>
            <a:r>
              <a:rPr kumimoji="1" lang="ja-JP" altLang="en-US" dirty="0">
                <a:latin typeface="HGP明朝E" panose="02020900000000000000" pitchFamily="18" charset="-128"/>
                <a:ea typeface="HGP明朝E" panose="02020900000000000000" pitchFamily="18" charset="-128"/>
              </a:rPr>
              <a:t>背景</a:t>
            </a:r>
          </a:p>
        </p:txBody>
      </p:sp>
      <p:sp>
        <p:nvSpPr>
          <p:cNvPr id="3" name="コンテンツ プレースホルダー 2">
            <a:extLst>
              <a:ext uri="{FF2B5EF4-FFF2-40B4-BE49-F238E27FC236}">
                <a16:creationId xmlns:a16="http://schemas.microsoft.com/office/drawing/2014/main" id="{73271248-58B4-4340-9CC7-864314185373}"/>
              </a:ext>
            </a:extLst>
          </p:cNvPr>
          <p:cNvSpPr>
            <a:spLocks noGrp="1"/>
          </p:cNvSpPr>
          <p:nvPr>
            <p:ph idx="1"/>
          </p:nvPr>
        </p:nvSpPr>
        <p:spPr/>
        <p:txBody>
          <a:bodyPr>
            <a:normAutofit fontScale="92500" lnSpcReduction="10000"/>
          </a:bodyPr>
          <a:lstStyle/>
          <a:p>
            <a:pPr marL="0" indent="0">
              <a:buNone/>
            </a:pPr>
            <a:r>
              <a:rPr kumimoji="1" lang="ja-JP" altLang="en-US" dirty="0">
                <a:latin typeface="HGP明朝E" panose="02020900000000000000" pitchFamily="18" charset="-128"/>
                <a:ea typeface="HGP明朝E" panose="02020900000000000000" pitchFamily="18" charset="-128"/>
              </a:rPr>
              <a:t>深刻な食糧不足</a:t>
            </a:r>
          </a:p>
          <a:p>
            <a:r>
              <a:rPr kumimoji="1" lang="ja-JP" altLang="en-US" dirty="0">
                <a:latin typeface="HGP明朝E" panose="02020900000000000000" pitchFamily="18" charset="-128"/>
                <a:ea typeface="HGP明朝E" panose="02020900000000000000" pitchFamily="18" charset="-128"/>
              </a:rPr>
              <a:t>北朝鮮　昨年</a:t>
            </a:r>
            <a:r>
              <a:rPr kumimoji="1" lang="en-US" altLang="ja-JP" dirty="0">
                <a:latin typeface="HGP明朝E" panose="02020900000000000000" pitchFamily="18" charset="-128"/>
                <a:ea typeface="HGP明朝E" panose="02020900000000000000" pitchFamily="18" charset="-128"/>
              </a:rPr>
              <a:t>1</a:t>
            </a:r>
            <a:r>
              <a:rPr kumimoji="1" lang="ja-JP" altLang="en-US" dirty="0">
                <a:latin typeface="HGP明朝E" panose="02020900000000000000" pitchFamily="18" charset="-128"/>
                <a:ea typeface="HGP明朝E" panose="02020900000000000000" pitchFamily="18" charset="-128"/>
              </a:rPr>
              <a:t>月　中朝国境を封鎖</a:t>
            </a:r>
          </a:p>
          <a:p>
            <a:r>
              <a:rPr kumimoji="1" lang="ja-JP" altLang="en-US" dirty="0">
                <a:latin typeface="HGP明朝E" panose="02020900000000000000" pitchFamily="18" charset="-128"/>
                <a:ea typeface="HGP明朝E" panose="02020900000000000000" pitchFamily="18" charset="-128"/>
              </a:rPr>
              <a:t>昨年</a:t>
            </a:r>
            <a:r>
              <a:rPr kumimoji="1" lang="en-US" altLang="ja-JP" dirty="0">
                <a:latin typeface="HGP明朝E" panose="02020900000000000000" pitchFamily="18" charset="-128"/>
                <a:ea typeface="HGP明朝E" panose="02020900000000000000" pitchFamily="18" charset="-128"/>
              </a:rPr>
              <a:t>6</a:t>
            </a:r>
            <a:r>
              <a:rPr kumimoji="1" lang="ja-JP" altLang="en-US" dirty="0">
                <a:latin typeface="HGP明朝E" panose="02020900000000000000" pitchFamily="18" charset="-128"/>
                <a:ea typeface="HGP明朝E" panose="02020900000000000000" pitchFamily="18" charset="-128"/>
              </a:rPr>
              <a:t>月ごろ、いったん緩和したものの、中国側で感染が再燃し始めた昨年秋以降、封鎖を徹底</a:t>
            </a:r>
          </a:p>
          <a:p>
            <a:pPr marL="0" indent="0">
              <a:buNone/>
            </a:pPr>
            <a:r>
              <a:rPr kumimoji="1" lang="en-US" altLang="ja-JP" dirty="0">
                <a:latin typeface="HGP明朝E" panose="02020900000000000000" pitchFamily="18" charset="-128"/>
                <a:ea typeface="HGP明朝E" panose="02020900000000000000" pitchFamily="18" charset="-128"/>
              </a:rPr>
              <a:t>※</a:t>
            </a:r>
            <a:r>
              <a:rPr kumimoji="1" lang="ja-JP" altLang="en-US" dirty="0">
                <a:solidFill>
                  <a:srgbClr val="FF0000"/>
                </a:solidFill>
                <a:latin typeface="HGP明朝E" panose="02020900000000000000" pitchFamily="18" charset="-128"/>
                <a:ea typeface="HGP明朝E" panose="02020900000000000000" pitchFamily="18" charset="-128"/>
              </a:rPr>
              <a:t>北朝鮮は貿易総額の</a:t>
            </a:r>
            <a:r>
              <a:rPr kumimoji="1" lang="en-US" altLang="ja-JP" dirty="0">
                <a:solidFill>
                  <a:srgbClr val="FF0000"/>
                </a:solidFill>
                <a:latin typeface="HGP明朝E" panose="02020900000000000000" pitchFamily="18" charset="-128"/>
                <a:ea typeface="HGP明朝E" panose="02020900000000000000" pitchFamily="18" charset="-128"/>
              </a:rPr>
              <a:t>9</a:t>
            </a:r>
            <a:r>
              <a:rPr kumimoji="1" lang="ja-JP" altLang="en-US" dirty="0">
                <a:solidFill>
                  <a:srgbClr val="FF0000"/>
                </a:solidFill>
                <a:latin typeface="HGP明朝E" panose="02020900000000000000" pitchFamily="18" charset="-128"/>
                <a:ea typeface="HGP明朝E" panose="02020900000000000000" pitchFamily="18" charset="-128"/>
              </a:rPr>
              <a:t>割以上を占める中国</a:t>
            </a:r>
            <a:r>
              <a:rPr kumimoji="1" lang="ja-JP" altLang="en-US" dirty="0">
                <a:latin typeface="HGP明朝E" panose="02020900000000000000" pitchFamily="18" charset="-128"/>
                <a:ea typeface="HGP明朝E" panose="02020900000000000000" pitchFamily="18" charset="-128"/>
              </a:rPr>
              <a:t>に依存せざるを得ない</a:t>
            </a:r>
          </a:p>
          <a:p>
            <a:pPr marL="0" indent="0">
              <a:buNone/>
            </a:pPr>
            <a:endParaRPr kumimoji="1" lang="en-US" altLang="ja-JP" dirty="0">
              <a:latin typeface="HGP明朝E" panose="02020900000000000000" pitchFamily="18" charset="-128"/>
              <a:ea typeface="HGP明朝E" panose="02020900000000000000" pitchFamily="18" charset="-128"/>
            </a:endParaRPr>
          </a:p>
          <a:p>
            <a:pPr marL="0" indent="0">
              <a:buNone/>
            </a:pPr>
            <a:r>
              <a:rPr kumimoji="1" lang="en-US" altLang="ja-JP" dirty="0">
                <a:latin typeface="HGP明朝E" panose="02020900000000000000" pitchFamily="18" charset="-128"/>
                <a:ea typeface="HGP明朝E" panose="02020900000000000000" pitchFamily="18" charset="-128"/>
              </a:rPr>
              <a:t>※</a:t>
            </a:r>
            <a:r>
              <a:rPr kumimoji="1" lang="ja-JP" altLang="en-US" dirty="0">
                <a:latin typeface="HGP明朝E" panose="02020900000000000000" pitchFamily="18" charset="-128"/>
                <a:ea typeface="HGP明朝E" panose="02020900000000000000" pitchFamily="18" charset="-128"/>
              </a:rPr>
              <a:t>韓国の北朝鮮専門ニュースサイト「デイリー</a:t>
            </a:r>
            <a:r>
              <a:rPr kumimoji="1" lang="en-US" altLang="ja-JP" dirty="0">
                <a:latin typeface="HGP明朝E" panose="02020900000000000000" pitchFamily="18" charset="-128"/>
                <a:ea typeface="HGP明朝E" panose="02020900000000000000" pitchFamily="18" charset="-128"/>
              </a:rPr>
              <a:t>NK</a:t>
            </a:r>
            <a:r>
              <a:rPr kumimoji="1" lang="ja-JP" altLang="en-US" dirty="0">
                <a:latin typeface="HGP明朝E" panose="02020900000000000000" pitchFamily="18" charset="-128"/>
                <a:ea typeface="HGP明朝E" panose="02020900000000000000" pitchFamily="18" charset="-128"/>
              </a:rPr>
              <a:t>」　</a:t>
            </a:r>
            <a:r>
              <a:rPr kumimoji="1" lang="en-US" altLang="ja-JP" dirty="0">
                <a:latin typeface="HGP明朝E" panose="02020900000000000000" pitchFamily="18" charset="-128"/>
                <a:ea typeface="HGP明朝E" panose="02020900000000000000" pitchFamily="18" charset="-128"/>
              </a:rPr>
              <a:t>3</a:t>
            </a:r>
            <a:r>
              <a:rPr kumimoji="1" lang="ja-JP" altLang="en-US" dirty="0">
                <a:latin typeface="HGP明朝E" panose="02020900000000000000" pitchFamily="18" charset="-128"/>
                <a:ea typeface="HGP明朝E" panose="02020900000000000000" pitchFamily="18" charset="-128"/>
              </a:rPr>
              <a:t>月</a:t>
            </a:r>
          </a:p>
          <a:p>
            <a:pPr lvl="1"/>
            <a:r>
              <a:rPr kumimoji="1" lang="ja-JP" altLang="en-US" dirty="0">
                <a:latin typeface="HGP明朝E" panose="02020900000000000000" pitchFamily="18" charset="-128"/>
                <a:ea typeface="HGP明朝E" panose="02020900000000000000" pitchFamily="18" charset="-128"/>
              </a:rPr>
              <a:t>平壌近郊の　平安南道平城市の総合市場で　昨年</a:t>
            </a:r>
            <a:r>
              <a:rPr kumimoji="1" lang="en-US" altLang="ja-JP" dirty="0">
                <a:latin typeface="HGP明朝E" panose="02020900000000000000" pitchFamily="18" charset="-128"/>
                <a:ea typeface="HGP明朝E" panose="02020900000000000000" pitchFamily="18" charset="-128"/>
              </a:rPr>
              <a:t>10</a:t>
            </a:r>
            <a:r>
              <a:rPr kumimoji="1" lang="ja-JP" altLang="en-US" dirty="0">
                <a:latin typeface="HGP明朝E" panose="02020900000000000000" pitchFamily="18" charset="-128"/>
                <a:ea typeface="HGP明朝E" panose="02020900000000000000" pitchFamily="18" charset="-128"/>
              </a:rPr>
              <a:t>月比で輸入小麦が</a:t>
            </a:r>
            <a:r>
              <a:rPr kumimoji="1" lang="en-US" altLang="ja-JP" dirty="0">
                <a:latin typeface="HGP明朝E" panose="02020900000000000000" pitchFamily="18" charset="-128"/>
                <a:ea typeface="HGP明朝E" panose="02020900000000000000" pitchFamily="18" charset="-128"/>
              </a:rPr>
              <a:t>2</a:t>
            </a:r>
            <a:r>
              <a:rPr kumimoji="1" lang="ja-JP" altLang="en-US" dirty="0">
                <a:latin typeface="HGP明朝E" panose="02020900000000000000" pitchFamily="18" charset="-128"/>
                <a:ea typeface="HGP明朝E" panose="02020900000000000000" pitchFamily="18" charset="-128"/>
              </a:rPr>
              <a:t>倍以上、砂糖が</a:t>
            </a:r>
            <a:r>
              <a:rPr kumimoji="1" lang="en-US" altLang="ja-JP" dirty="0">
                <a:latin typeface="HGP明朝E" panose="02020900000000000000" pitchFamily="18" charset="-128"/>
                <a:ea typeface="HGP明朝E" panose="02020900000000000000" pitchFamily="18" charset="-128"/>
              </a:rPr>
              <a:t>7</a:t>
            </a:r>
            <a:r>
              <a:rPr kumimoji="1" lang="ja-JP" altLang="en-US" dirty="0">
                <a:latin typeface="HGP明朝E" panose="02020900000000000000" pitchFamily="18" charset="-128"/>
                <a:ea typeface="HGP明朝E" panose="02020900000000000000" pitchFamily="18" charset="-128"/>
              </a:rPr>
              <a:t>倍以上に値上がり</a:t>
            </a:r>
          </a:p>
          <a:p>
            <a:pPr lvl="1"/>
            <a:r>
              <a:rPr kumimoji="1" lang="ja-JP" altLang="en-US" dirty="0">
                <a:latin typeface="HGP明朝E" panose="02020900000000000000" pitchFamily="18" charset="-128"/>
                <a:ea typeface="HGP明朝E" panose="02020900000000000000" pitchFamily="18" charset="-128"/>
              </a:rPr>
              <a:t>住民は最近、食事の際にコメとトウモロコシの比率を</a:t>
            </a:r>
            <a:r>
              <a:rPr kumimoji="1" lang="en-US" altLang="ja-JP" dirty="0">
                <a:latin typeface="HGP明朝E" panose="02020900000000000000" pitchFamily="18" charset="-128"/>
                <a:ea typeface="HGP明朝E" panose="02020900000000000000" pitchFamily="18" charset="-128"/>
              </a:rPr>
              <a:t>7</a:t>
            </a:r>
            <a:r>
              <a:rPr kumimoji="1" lang="ja-JP" altLang="en-US" dirty="0">
                <a:latin typeface="HGP明朝E" panose="02020900000000000000" pitchFamily="18" charset="-128"/>
                <a:ea typeface="HGP明朝E" panose="02020900000000000000" pitchFamily="18" charset="-128"/>
              </a:rPr>
              <a:t>対３から３対７に変えて、</a:t>
            </a:r>
            <a:r>
              <a:rPr kumimoji="1" lang="en-US" altLang="ja-JP" dirty="0">
                <a:latin typeface="HGP明朝E" panose="02020900000000000000" pitchFamily="18" charset="-128"/>
                <a:ea typeface="HGP明朝E" panose="02020900000000000000" pitchFamily="18" charset="-128"/>
              </a:rPr>
              <a:t>1</a:t>
            </a:r>
            <a:r>
              <a:rPr kumimoji="1" lang="ja-JP" altLang="en-US" dirty="0">
                <a:latin typeface="HGP明朝E" panose="02020900000000000000" pitchFamily="18" charset="-128"/>
                <a:ea typeface="HGP明朝E" panose="02020900000000000000" pitchFamily="18" charset="-128"/>
              </a:rPr>
              <a:t>日</a:t>
            </a:r>
            <a:r>
              <a:rPr kumimoji="1" lang="en-US" altLang="ja-JP" dirty="0">
                <a:latin typeface="HGP明朝E" panose="02020900000000000000" pitchFamily="18" charset="-128"/>
                <a:ea typeface="HGP明朝E" panose="02020900000000000000" pitchFamily="18" charset="-128"/>
              </a:rPr>
              <a:t>2</a:t>
            </a:r>
            <a:r>
              <a:rPr kumimoji="1" lang="ja-JP" altLang="en-US" dirty="0">
                <a:latin typeface="HGP明朝E" panose="02020900000000000000" pitchFamily="18" charset="-128"/>
                <a:ea typeface="HGP明朝E" panose="02020900000000000000" pitchFamily="18" charset="-128"/>
              </a:rPr>
              <a:t>食</a:t>
            </a:r>
            <a:r>
              <a:rPr kumimoji="1" lang="ja-JP" altLang="en-US">
                <a:latin typeface="HGP明朝E" panose="02020900000000000000" pitchFamily="18" charset="-128"/>
                <a:ea typeface="HGP明朝E" panose="02020900000000000000" pitchFamily="18" charset="-128"/>
              </a:rPr>
              <a:t>に抑えて飢えをしのいで</a:t>
            </a:r>
            <a:r>
              <a:rPr kumimoji="1" lang="ja-JP" altLang="en-US" dirty="0">
                <a:latin typeface="HGP明朝E" panose="02020900000000000000" pitchFamily="18" charset="-128"/>
                <a:ea typeface="HGP明朝E" panose="02020900000000000000" pitchFamily="18" charset="-128"/>
              </a:rPr>
              <a:t>いると聞いた</a:t>
            </a:r>
          </a:p>
        </p:txBody>
      </p:sp>
    </p:spTree>
    <p:extLst>
      <p:ext uri="{BB962C8B-B14F-4D97-AF65-F5344CB8AC3E}">
        <p14:creationId xmlns:p14="http://schemas.microsoft.com/office/powerpoint/2010/main" val="3766689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14F1ED-3069-428D-AF80-73CD6C267984}"/>
              </a:ext>
            </a:extLst>
          </p:cNvPr>
          <p:cNvSpPr>
            <a:spLocks noGrp="1"/>
          </p:cNvSpPr>
          <p:nvPr>
            <p:ph type="title"/>
          </p:nvPr>
        </p:nvSpPr>
        <p:spPr/>
        <p:txBody>
          <a:bodyPr/>
          <a:lstStyle/>
          <a:p>
            <a:r>
              <a:rPr lang="ja-JP" altLang="en-US" dirty="0">
                <a:latin typeface="HGP明朝E" panose="02020900000000000000" pitchFamily="18" charset="-128"/>
                <a:ea typeface="HGP明朝E" panose="02020900000000000000" pitchFamily="18" charset="-128"/>
              </a:rPr>
              <a:t>日本との関係</a:t>
            </a:r>
          </a:p>
        </p:txBody>
      </p:sp>
      <p:sp>
        <p:nvSpPr>
          <p:cNvPr id="3" name="コンテンツ プレースホルダー 2">
            <a:extLst>
              <a:ext uri="{FF2B5EF4-FFF2-40B4-BE49-F238E27FC236}">
                <a16:creationId xmlns:a16="http://schemas.microsoft.com/office/drawing/2014/main" id="{13A77D0B-A2B8-4587-99B3-C68EF2FDE785}"/>
              </a:ext>
            </a:extLst>
          </p:cNvPr>
          <p:cNvSpPr>
            <a:spLocks noGrp="1"/>
          </p:cNvSpPr>
          <p:nvPr>
            <p:ph idx="1"/>
          </p:nvPr>
        </p:nvSpPr>
        <p:spPr/>
        <p:txBody>
          <a:bodyPr>
            <a:normAutofit/>
          </a:bodyPr>
          <a:lstStyle/>
          <a:p>
            <a:r>
              <a:rPr lang="en-US" altLang="ja-JP" dirty="0">
                <a:latin typeface="HGP明朝E" panose="02020900000000000000" pitchFamily="18" charset="-128"/>
                <a:ea typeface="HGP明朝E" panose="02020900000000000000" pitchFamily="18" charset="-128"/>
              </a:rPr>
              <a:t>4</a:t>
            </a:r>
            <a:r>
              <a:rPr lang="ja-JP" altLang="en-US" dirty="0">
                <a:latin typeface="HGP明朝E" panose="02020900000000000000" pitchFamily="18" charset="-128"/>
                <a:ea typeface="HGP明朝E" panose="02020900000000000000" pitchFamily="18" charset="-128"/>
              </a:rPr>
              <a:t>月</a:t>
            </a:r>
            <a:r>
              <a:rPr lang="en-US" altLang="ja-JP" dirty="0">
                <a:latin typeface="HGP明朝E" panose="02020900000000000000" pitchFamily="18" charset="-128"/>
                <a:ea typeface="HGP明朝E" panose="02020900000000000000" pitchFamily="18" charset="-128"/>
              </a:rPr>
              <a:t>5</a:t>
            </a:r>
            <a:r>
              <a:rPr lang="ja-JP" altLang="en-US" dirty="0">
                <a:latin typeface="HGP明朝E" panose="02020900000000000000" pitchFamily="18" charset="-128"/>
                <a:ea typeface="HGP明朝E" panose="02020900000000000000" pitchFamily="18" charset="-128"/>
              </a:rPr>
              <a:t>日　北朝鮮が五輪不参加表明　</a:t>
            </a:r>
          </a:p>
          <a:p>
            <a:pPr lvl="1"/>
            <a:r>
              <a:rPr lang="ja-JP" altLang="en-US" dirty="0">
                <a:latin typeface="HGP明朝E" panose="02020900000000000000" pitchFamily="18" charset="-128"/>
                <a:ea typeface="HGP明朝E" panose="02020900000000000000" pitchFamily="18" charset="-128"/>
              </a:rPr>
              <a:t>北朝鮮のオリンピック委員会　今夏の東京五輪への不参加を決定</a:t>
            </a:r>
          </a:p>
          <a:p>
            <a:pPr lvl="1"/>
            <a:r>
              <a:rPr lang="en-US" altLang="ja-JP" dirty="0">
                <a:latin typeface="HGP明朝E" panose="02020900000000000000" pitchFamily="18" charset="-128"/>
                <a:ea typeface="HGP明朝E" panose="02020900000000000000" pitchFamily="18" charset="-128"/>
              </a:rPr>
              <a:t>5</a:t>
            </a:r>
            <a:r>
              <a:rPr lang="ja-JP" altLang="en-US" dirty="0">
                <a:latin typeface="HGP明朝E" panose="02020900000000000000" pitchFamily="18" charset="-128"/>
                <a:ea typeface="HGP明朝E" panose="02020900000000000000" pitchFamily="18" charset="-128"/>
              </a:rPr>
              <a:t>日付　北朝鮮の体育省運営のウェブサイト「朝鮮体育」で伝えた</a:t>
            </a:r>
          </a:p>
          <a:p>
            <a:pPr lvl="1"/>
            <a:r>
              <a:rPr lang="ja-JP" altLang="en-US" dirty="0">
                <a:latin typeface="HGP明朝E" panose="02020900000000000000" pitchFamily="18" charset="-128"/>
                <a:ea typeface="HGP明朝E" panose="02020900000000000000" pitchFamily="18" charset="-128"/>
              </a:rPr>
              <a:t>北朝鮮が不参加を決めたのは、</a:t>
            </a:r>
            <a:r>
              <a:rPr lang="en-US" altLang="ja-JP" dirty="0">
                <a:latin typeface="HGP明朝E" panose="02020900000000000000" pitchFamily="18" charset="-128"/>
                <a:ea typeface="HGP明朝E" panose="02020900000000000000" pitchFamily="18" charset="-128"/>
              </a:rPr>
              <a:t>1988</a:t>
            </a:r>
            <a:r>
              <a:rPr lang="ja-JP" altLang="en-US" dirty="0">
                <a:latin typeface="HGP明朝E" panose="02020900000000000000" pitchFamily="18" charset="-128"/>
                <a:ea typeface="HGP明朝E" panose="02020900000000000000" pitchFamily="18" charset="-128"/>
              </a:rPr>
              <a:t>年のソウル五輪以来</a:t>
            </a:r>
          </a:p>
          <a:p>
            <a:r>
              <a:rPr lang="ja-JP" altLang="en-US" dirty="0">
                <a:latin typeface="HGP明朝E" panose="02020900000000000000" pitchFamily="18" charset="-128"/>
                <a:ea typeface="HGP明朝E" panose="02020900000000000000" pitchFamily="18" charset="-128"/>
              </a:rPr>
              <a:t>北朝鮮ウェブサイトの記事によれば</a:t>
            </a:r>
          </a:p>
          <a:p>
            <a:r>
              <a:rPr lang="en-US" altLang="ja-JP" dirty="0">
                <a:latin typeface="HGP明朝E" panose="02020900000000000000" pitchFamily="18" charset="-128"/>
                <a:ea typeface="HGP明朝E" panose="02020900000000000000" pitchFamily="18" charset="-128"/>
              </a:rPr>
              <a:t>3</a:t>
            </a:r>
            <a:r>
              <a:rPr lang="ja-JP" altLang="en-US" dirty="0">
                <a:latin typeface="HGP明朝E" panose="02020900000000000000" pitchFamily="18" charset="-128"/>
                <a:ea typeface="HGP明朝E" panose="02020900000000000000" pitchFamily="18" charset="-128"/>
              </a:rPr>
              <a:t>月</a:t>
            </a:r>
            <a:r>
              <a:rPr lang="en-US" altLang="ja-JP" dirty="0">
                <a:latin typeface="HGP明朝E" panose="02020900000000000000" pitchFamily="18" charset="-128"/>
                <a:ea typeface="HGP明朝E" panose="02020900000000000000" pitchFamily="18" charset="-128"/>
              </a:rPr>
              <a:t>25</a:t>
            </a:r>
            <a:r>
              <a:rPr lang="ja-JP" altLang="en-US" dirty="0">
                <a:latin typeface="HGP明朝E" panose="02020900000000000000" pitchFamily="18" charset="-128"/>
                <a:ea typeface="HGP明朝E" panose="02020900000000000000" pitchFamily="18" charset="-128"/>
              </a:rPr>
              <a:t>日　平壌で　ビデオ会議方式で北朝鮮のオリンピック委員会が開かれ、決定された</a:t>
            </a:r>
          </a:p>
          <a:p>
            <a:r>
              <a:rPr lang="en-US" altLang="ja-JP" dirty="0">
                <a:latin typeface="HGP明朝E" panose="02020900000000000000" pitchFamily="18" charset="-128"/>
                <a:ea typeface="HGP明朝E" panose="02020900000000000000" pitchFamily="18" charset="-128"/>
              </a:rPr>
              <a:t>3</a:t>
            </a:r>
            <a:r>
              <a:rPr lang="ja-JP" altLang="en-US" dirty="0">
                <a:latin typeface="HGP明朝E" panose="02020900000000000000" pitchFamily="18" charset="-128"/>
                <a:ea typeface="HGP明朝E" panose="02020900000000000000" pitchFamily="18" charset="-128"/>
              </a:rPr>
              <a:t>月初めまでは</a:t>
            </a:r>
            <a:r>
              <a:rPr lang="en-US" altLang="ja-JP" dirty="0">
                <a:latin typeface="HGP明朝E" panose="02020900000000000000" pitchFamily="18" charset="-128"/>
                <a:ea typeface="HGP明朝E" panose="02020900000000000000" pitchFamily="18" charset="-128"/>
              </a:rPr>
              <a:t>7</a:t>
            </a:r>
            <a:r>
              <a:rPr lang="ja-JP" altLang="en-US" dirty="0">
                <a:latin typeface="HGP明朝E" panose="02020900000000000000" pitchFamily="18" charset="-128"/>
                <a:ea typeface="HGP明朝E" panose="02020900000000000000" pitchFamily="18" charset="-128"/>
              </a:rPr>
              <a:t>種目、計</a:t>
            </a:r>
            <a:r>
              <a:rPr lang="en-US" altLang="ja-JP" dirty="0">
                <a:latin typeface="HGP明朝E" panose="02020900000000000000" pitchFamily="18" charset="-128"/>
                <a:ea typeface="HGP明朝E" panose="02020900000000000000" pitchFamily="18" charset="-128"/>
              </a:rPr>
              <a:t>16</a:t>
            </a:r>
            <a:r>
              <a:rPr lang="ja-JP" altLang="en-US" dirty="0">
                <a:latin typeface="HGP明朝E" panose="02020900000000000000" pitchFamily="18" charset="-128"/>
                <a:ea typeface="HGP明朝E" panose="02020900000000000000" pitchFamily="18" charset="-128"/>
              </a:rPr>
              <a:t>人の出場権を得ていたという</a:t>
            </a:r>
          </a:p>
          <a:p>
            <a:endParaRPr lang="ja-JP" altLang="en-US" dirty="0">
              <a:latin typeface="HGP明朝E" panose="02020900000000000000" pitchFamily="18" charset="-128"/>
              <a:ea typeface="HGP明朝E" panose="02020900000000000000" pitchFamily="18" charset="-128"/>
            </a:endParaRPr>
          </a:p>
          <a:p>
            <a:endParaRPr lang="ja-JP" altLang="en-US"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543941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BBCA28-0D26-48A6-AE07-71F1364E23E1}"/>
              </a:ext>
            </a:extLst>
          </p:cNvPr>
          <p:cNvSpPr>
            <a:spLocks noGrp="1"/>
          </p:cNvSpPr>
          <p:nvPr>
            <p:ph type="title"/>
          </p:nvPr>
        </p:nvSpPr>
        <p:spPr/>
        <p:txBody>
          <a:bodyPr/>
          <a:lstStyle/>
          <a:p>
            <a:r>
              <a:rPr kumimoji="1" lang="ja-JP" altLang="en-US" dirty="0">
                <a:latin typeface="HGP明朝E" panose="02020900000000000000" pitchFamily="18" charset="-128"/>
                <a:ea typeface="HGP明朝E" panose="02020900000000000000" pitchFamily="18" charset="-128"/>
              </a:rPr>
              <a:t>狙い</a:t>
            </a:r>
          </a:p>
        </p:txBody>
      </p:sp>
      <p:sp>
        <p:nvSpPr>
          <p:cNvPr id="3" name="コンテンツ プレースホルダー 2">
            <a:extLst>
              <a:ext uri="{FF2B5EF4-FFF2-40B4-BE49-F238E27FC236}">
                <a16:creationId xmlns:a16="http://schemas.microsoft.com/office/drawing/2014/main" id="{585E0A67-7856-4553-A3FC-DEEE5507FE05}"/>
              </a:ext>
            </a:extLst>
          </p:cNvPr>
          <p:cNvSpPr>
            <a:spLocks noGrp="1"/>
          </p:cNvSpPr>
          <p:nvPr>
            <p:ph idx="1"/>
          </p:nvPr>
        </p:nvSpPr>
        <p:spPr/>
        <p:txBody>
          <a:bodyPr>
            <a:normAutofit/>
          </a:bodyPr>
          <a:lstStyle/>
          <a:p>
            <a:r>
              <a:rPr kumimoji="1" lang="ja-JP" altLang="en-US" sz="3200" dirty="0">
                <a:latin typeface="HGP明朝E" panose="02020900000000000000" pitchFamily="18" charset="-128"/>
                <a:ea typeface="HGP明朝E" panose="02020900000000000000" pitchFamily="18" charset="-128"/>
              </a:rPr>
              <a:t>大会に出ないことで、米国や日本をけん制する狙いもあるのではないか</a:t>
            </a:r>
          </a:p>
          <a:p>
            <a:r>
              <a:rPr kumimoji="1" lang="ja-JP" altLang="en-US" sz="3200" dirty="0">
                <a:latin typeface="HGP明朝E" panose="02020900000000000000" pitchFamily="18" charset="-128"/>
                <a:ea typeface="HGP明朝E" panose="02020900000000000000" pitchFamily="18" charset="-128"/>
              </a:rPr>
              <a:t>新型コロナウイルス感染症がすべての理由とは考えづらい。他国への影響はほぼない</a:t>
            </a:r>
          </a:p>
          <a:p>
            <a:r>
              <a:rPr kumimoji="1" lang="ja-JP" altLang="en-US" sz="3200" dirty="0">
                <a:latin typeface="HGP明朝E" panose="02020900000000000000" pitchFamily="18" charset="-128"/>
                <a:ea typeface="HGP明朝E" panose="02020900000000000000" pitchFamily="18" charset="-128"/>
              </a:rPr>
              <a:t>東京五輪を南北融和の機会にと描いてきた文在寅政権にとっては打撃。南北関係がさらに遠のくことを懸念</a:t>
            </a:r>
          </a:p>
          <a:p>
            <a:endParaRPr kumimoji="1" lang="ja-JP" altLang="en-US" sz="32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1289024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CD5CC8F4-5D23-4C4D-8CE9-42D1383BBE71}"/>
              </a:ext>
            </a:extLst>
          </p:cNvPr>
          <p:cNvSpPr>
            <a:spLocks noGrp="1"/>
          </p:cNvSpPr>
          <p:nvPr>
            <p:ph type="title"/>
          </p:nvPr>
        </p:nvSpPr>
        <p:spPr>
          <a:xfrm>
            <a:off x="466722" y="586855"/>
            <a:ext cx="3201366" cy="3387497"/>
          </a:xfrm>
        </p:spPr>
        <p:txBody>
          <a:bodyPr anchor="b">
            <a:normAutofit/>
          </a:bodyPr>
          <a:lstStyle/>
          <a:p>
            <a:pPr algn="r"/>
            <a:r>
              <a:rPr kumimoji="1" lang="ja-JP" altLang="en-US" sz="4000">
                <a:solidFill>
                  <a:srgbClr val="FFFFFF"/>
                </a:solidFill>
                <a:latin typeface="HGP明朝E" panose="02020900000000000000" pitchFamily="18" charset="-128"/>
                <a:ea typeface="HGP明朝E" panose="02020900000000000000" pitchFamily="18" charset="-128"/>
              </a:rPr>
              <a:t>今後の課題</a:t>
            </a:r>
          </a:p>
        </p:txBody>
      </p:sp>
      <p:sp>
        <p:nvSpPr>
          <p:cNvPr id="3" name="コンテンツ プレースホルダー 2">
            <a:extLst>
              <a:ext uri="{FF2B5EF4-FFF2-40B4-BE49-F238E27FC236}">
                <a16:creationId xmlns:a16="http://schemas.microsoft.com/office/drawing/2014/main" id="{9E2B199C-C4B0-4EA8-96A9-B2C18ACB0BA3}"/>
              </a:ext>
            </a:extLst>
          </p:cNvPr>
          <p:cNvSpPr>
            <a:spLocks noGrp="1"/>
          </p:cNvSpPr>
          <p:nvPr>
            <p:ph idx="1"/>
          </p:nvPr>
        </p:nvSpPr>
        <p:spPr>
          <a:xfrm>
            <a:off x="4810259" y="649480"/>
            <a:ext cx="6555347" cy="5546047"/>
          </a:xfrm>
        </p:spPr>
        <p:txBody>
          <a:bodyPr anchor="ctr">
            <a:normAutofit/>
          </a:bodyPr>
          <a:lstStyle/>
          <a:p>
            <a:pPr marL="0" indent="0">
              <a:buNone/>
            </a:pPr>
            <a:r>
              <a:rPr kumimoji="1" lang="ja-JP" altLang="en-US" sz="2000" dirty="0">
                <a:latin typeface="HGP明朝E" panose="02020900000000000000" pitchFamily="18" charset="-128"/>
                <a:ea typeface="HGP明朝E" panose="02020900000000000000" pitchFamily="18" charset="-128"/>
              </a:rPr>
              <a:t>北の窮状は続く</a:t>
            </a:r>
            <a:endParaRPr kumimoji="1" lang="en-US" altLang="ja-JP" sz="2000" dirty="0">
              <a:latin typeface="HGP明朝E" panose="02020900000000000000" pitchFamily="18" charset="-128"/>
              <a:ea typeface="HGP明朝E" panose="02020900000000000000" pitchFamily="18" charset="-128"/>
            </a:endParaRPr>
          </a:p>
          <a:p>
            <a:r>
              <a:rPr lang="ja-JP" altLang="en-US" sz="2000" dirty="0">
                <a:latin typeface="HGP明朝E" panose="02020900000000000000" pitchFamily="18" charset="-128"/>
                <a:ea typeface="HGP明朝E" panose="02020900000000000000" pitchFamily="18" charset="-128"/>
              </a:rPr>
              <a:t>金総書記は</a:t>
            </a:r>
            <a:r>
              <a:rPr kumimoji="1" lang="en-US" altLang="ja-JP" sz="2000" dirty="0">
                <a:latin typeface="HGP明朝E" panose="02020900000000000000" pitchFamily="18" charset="-128"/>
                <a:ea typeface="HGP明朝E" panose="02020900000000000000" pitchFamily="18" charset="-128"/>
              </a:rPr>
              <a:t>4</a:t>
            </a:r>
            <a:r>
              <a:rPr kumimoji="1" lang="ja-JP" altLang="en-US" sz="2000" dirty="0">
                <a:latin typeface="HGP明朝E" panose="02020900000000000000" pitchFamily="18" charset="-128"/>
                <a:ea typeface="HGP明朝E" panose="02020900000000000000" pitchFamily="18" charset="-128"/>
              </a:rPr>
              <a:t>月</a:t>
            </a:r>
            <a:r>
              <a:rPr kumimoji="1" lang="en-US" altLang="ja-JP" sz="2000" dirty="0">
                <a:latin typeface="HGP明朝E" panose="02020900000000000000" pitchFamily="18" charset="-128"/>
                <a:ea typeface="HGP明朝E" panose="02020900000000000000" pitchFamily="18" charset="-128"/>
              </a:rPr>
              <a:t>8</a:t>
            </a:r>
            <a:r>
              <a:rPr kumimoji="1" lang="ja-JP" altLang="en-US" sz="2000" dirty="0">
                <a:latin typeface="HGP明朝E" panose="02020900000000000000" pitchFamily="18" charset="-128"/>
                <a:ea typeface="HGP明朝E" panose="02020900000000000000" pitchFamily="18" charset="-128"/>
              </a:rPr>
              <a:t>日　下級幹部が集まる会議</a:t>
            </a:r>
          </a:p>
          <a:p>
            <a:pPr lvl="1"/>
            <a:r>
              <a:rPr kumimoji="1" lang="ja-JP" altLang="en-US" sz="2000" dirty="0">
                <a:latin typeface="HGP明朝E" panose="02020900000000000000" pitchFamily="18" charset="-128"/>
                <a:ea typeface="HGP明朝E" panose="02020900000000000000" pitchFamily="18" charset="-128"/>
              </a:rPr>
              <a:t>「苦難の行軍」に乗り出すよう指示した</a:t>
            </a:r>
          </a:p>
          <a:p>
            <a:pPr lvl="1"/>
            <a:r>
              <a:rPr kumimoji="1" lang="ja-JP" altLang="en-US" sz="2000" dirty="0">
                <a:latin typeface="HGP明朝E" panose="02020900000000000000" pitchFamily="18" charset="-128"/>
                <a:ea typeface="HGP明朝E" panose="02020900000000000000" pitchFamily="18" charset="-128"/>
              </a:rPr>
              <a:t>「過去最悪の状況」「前例のない多くの課題」に直面していると強調</a:t>
            </a:r>
          </a:p>
          <a:p>
            <a:r>
              <a:rPr kumimoji="1" lang="ja-JP" altLang="en-US" sz="2000" dirty="0">
                <a:latin typeface="HGP明朝E" panose="02020900000000000000" pitchFamily="18" charset="-128"/>
                <a:ea typeface="HGP明朝E" panose="02020900000000000000" pitchFamily="18" charset="-128"/>
              </a:rPr>
              <a:t>日本は継続的に交渉を　米国頼みだけではいけない</a:t>
            </a:r>
            <a:endParaRPr kumimoji="1" lang="en-US" altLang="ja-JP" sz="2000" dirty="0">
              <a:latin typeface="HGP明朝E" panose="02020900000000000000" pitchFamily="18" charset="-128"/>
              <a:ea typeface="HGP明朝E" panose="02020900000000000000" pitchFamily="18" charset="-128"/>
            </a:endParaRPr>
          </a:p>
          <a:p>
            <a:pPr lvl="1"/>
            <a:r>
              <a:rPr kumimoji="1" lang="ja-JP" altLang="en-US" sz="2000" dirty="0">
                <a:latin typeface="HGP明朝E" panose="02020900000000000000" pitchFamily="18" charset="-128"/>
                <a:ea typeface="HGP明朝E" panose="02020900000000000000" pitchFamily="18" charset="-128"/>
              </a:rPr>
              <a:t>欧州との連携をもっと探ってもいい</a:t>
            </a:r>
          </a:p>
          <a:p>
            <a:pPr lvl="1"/>
            <a:r>
              <a:rPr kumimoji="1" lang="ja-JP" altLang="en-US" sz="2000" dirty="0">
                <a:latin typeface="HGP明朝E" panose="02020900000000000000" pitchFamily="18" charset="-128"/>
                <a:ea typeface="HGP明朝E" panose="02020900000000000000" pitchFamily="18" charset="-128"/>
              </a:rPr>
              <a:t>国際世論を形成するうえで欧州の外交力は無視できない</a:t>
            </a:r>
          </a:p>
          <a:p>
            <a:r>
              <a:rPr kumimoji="1" lang="ja-JP" altLang="en-US" sz="2000" dirty="0">
                <a:latin typeface="HGP明朝E" panose="02020900000000000000" pitchFamily="18" charset="-128"/>
                <a:ea typeface="HGP明朝E" panose="02020900000000000000" pitchFamily="18" charset="-128"/>
              </a:rPr>
              <a:t>信頼なしに課題解決はない　リーダーの役割が大きい　</a:t>
            </a:r>
          </a:p>
          <a:p>
            <a:pPr lvl="1"/>
            <a:r>
              <a:rPr kumimoji="1" lang="ja-JP" altLang="en-US" sz="2000" dirty="0">
                <a:latin typeface="HGP明朝E" panose="02020900000000000000" pitchFamily="18" charset="-128"/>
                <a:ea typeface="HGP明朝E" panose="02020900000000000000" pitchFamily="18" charset="-128"/>
              </a:rPr>
              <a:t>実務レベルとそれを超える努力を</a:t>
            </a:r>
          </a:p>
          <a:p>
            <a:pPr lvl="1"/>
            <a:r>
              <a:rPr kumimoji="1" lang="ja-JP" altLang="en-US" sz="2000" dirty="0">
                <a:latin typeface="HGP明朝E" panose="02020900000000000000" pitchFamily="18" charset="-128"/>
                <a:ea typeface="HGP明朝E" panose="02020900000000000000" pitchFamily="18" charset="-128"/>
              </a:rPr>
              <a:t>無条件で首脳会談を、とのメッセージの継続を</a:t>
            </a:r>
          </a:p>
          <a:p>
            <a:endParaRPr kumimoji="1" lang="ja-JP" altLang="en-US" sz="20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561408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60069C-46CA-4B52-B2D5-72A2A8F0CE78}"/>
              </a:ext>
            </a:extLst>
          </p:cNvPr>
          <p:cNvSpPr>
            <a:spLocks noGrp="1"/>
          </p:cNvSpPr>
          <p:nvPr>
            <p:ph type="title"/>
          </p:nvPr>
        </p:nvSpPr>
        <p:spPr/>
        <p:txBody>
          <a:bodyPr/>
          <a:lstStyle/>
          <a:p>
            <a:r>
              <a:rPr kumimoji="1" lang="ja-JP" altLang="en-US" dirty="0">
                <a:latin typeface="HGP明朝E" panose="02020900000000000000" pitchFamily="18" charset="-128"/>
                <a:ea typeface="HGP明朝E" panose="02020900000000000000" pitchFamily="18" charset="-128"/>
              </a:rPr>
              <a:t>米政権の対北朝鮮政策見直し作業</a:t>
            </a:r>
            <a:br>
              <a:rPr kumimoji="1" lang="en-US" altLang="ja-JP" dirty="0">
                <a:latin typeface="HGP明朝E" panose="02020900000000000000" pitchFamily="18" charset="-128"/>
                <a:ea typeface="HGP明朝E" panose="02020900000000000000" pitchFamily="18" charset="-128"/>
              </a:rPr>
            </a:br>
            <a:r>
              <a:rPr kumimoji="1" lang="ja-JP" altLang="en-US" dirty="0">
                <a:latin typeface="HGP明朝E" panose="02020900000000000000" pitchFamily="18" charset="-128"/>
                <a:ea typeface="HGP明朝E" panose="02020900000000000000" pitchFamily="18" charset="-128"/>
              </a:rPr>
              <a:t>　</a:t>
            </a:r>
            <a:r>
              <a:rPr kumimoji="1" lang="en-US" altLang="ja-JP" dirty="0">
                <a:latin typeface="HGP明朝E" panose="02020900000000000000" pitchFamily="18" charset="-128"/>
                <a:ea typeface="HGP明朝E" panose="02020900000000000000" pitchFamily="18" charset="-128"/>
              </a:rPr>
              <a:t>4</a:t>
            </a:r>
            <a:r>
              <a:rPr kumimoji="1" lang="ja-JP" altLang="en-US" dirty="0">
                <a:latin typeface="HGP明朝E" panose="02020900000000000000" pitchFamily="18" charset="-128"/>
                <a:ea typeface="HGP明朝E" panose="02020900000000000000" pitchFamily="18" charset="-128"/>
              </a:rPr>
              <a:t>月</a:t>
            </a:r>
            <a:r>
              <a:rPr kumimoji="1" lang="en-US" altLang="ja-JP" dirty="0">
                <a:latin typeface="HGP明朝E" panose="02020900000000000000" pitchFamily="18" charset="-128"/>
                <a:ea typeface="HGP明朝E" panose="02020900000000000000" pitchFamily="18" charset="-128"/>
              </a:rPr>
              <a:t>30</a:t>
            </a:r>
            <a:r>
              <a:rPr kumimoji="1" lang="ja-JP" altLang="en-US" dirty="0">
                <a:latin typeface="HGP明朝E" panose="02020900000000000000" pitchFamily="18" charset="-128"/>
                <a:ea typeface="HGP明朝E" panose="02020900000000000000" pitchFamily="18" charset="-128"/>
              </a:rPr>
              <a:t>日で終了</a:t>
            </a:r>
          </a:p>
        </p:txBody>
      </p:sp>
      <p:sp>
        <p:nvSpPr>
          <p:cNvPr id="3" name="コンテンツ プレースホルダー 2">
            <a:extLst>
              <a:ext uri="{FF2B5EF4-FFF2-40B4-BE49-F238E27FC236}">
                <a16:creationId xmlns:a16="http://schemas.microsoft.com/office/drawing/2014/main" id="{1309A4A0-1925-4D2D-810C-DB4879DC6791}"/>
              </a:ext>
            </a:extLst>
          </p:cNvPr>
          <p:cNvSpPr>
            <a:spLocks noGrp="1"/>
          </p:cNvSpPr>
          <p:nvPr>
            <p:ph idx="1"/>
          </p:nvPr>
        </p:nvSpPr>
        <p:spPr>
          <a:xfrm>
            <a:off x="494226" y="1838504"/>
            <a:ext cx="11392973" cy="4351338"/>
          </a:xfrm>
        </p:spPr>
        <p:txBody>
          <a:bodyPr>
            <a:normAutofit/>
          </a:bodyPr>
          <a:lstStyle/>
          <a:p>
            <a:r>
              <a:rPr kumimoji="1" lang="ja-JP" altLang="en-US" sz="3600" dirty="0">
                <a:latin typeface="HGP明朝E" panose="02020900000000000000" pitchFamily="18" charset="-128"/>
                <a:ea typeface="HGP明朝E" panose="02020900000000000000" pitchFamily="18" charset="-128"/>
              </a:rPr>
              <a:t>トランプ前政権（積極的関与と首脳会談）やオバマ前政権（戦略的忍耐）とは異なる</a:t>
            </a:r>
            <a:r>
              <a:rPr kumimoji="1" lang="ja-JP" altLang="en-US" sz="3600" dirty="0">
                <a:highlight>
                  <a:srgbClr val="FFFF00"/>
                </a:highlight>
                <a:latin typeface="HGP明朝E" panose="02020900000000000000" pitchFamily="18" charset="-128"/>
                <a:ea typeface="HGP明朝E" panose="02020900000000000000" pitchFamily="18" charset="-128"/>
              </a:rPr>
              <a:t>「現実的なアプローチ」</a:t>
            </a:r>
            <a:r>
              <a:rPr kumimoji="1" lang="ja-JP" altLang="en-US" sz="3600" dirty="0">
                <a:latin typeface="HGP明朝E" panose="02020900000000000000" pitchFamily="18" charset="-128"/>
                <a:ea typeface="HGP明朝E" panose="02020900000000000000" pitchFamily="18" charset="-128"/>
              </a:rPr>
              <a:t>をとると表明</a:t>
            </a:r>
            <a:endParaRPr kumimoji="1" lang="en-US" altLang="ja-JP" sz="3600" dirty="0">
              <a:latin typeface="HGP明朝E" panose="02020900000000000000" pitchFamily="18" charset="-128"/>
              <a:ea typeface="HGP明朝E" panose="02020900000000000000" pitchFamily="18" charset="-128"/>
            </a:endParaRPr>
          </a:p>
          <a:p>
            <a:endParaRPr kumimoji="1" lang="ja-JP" altLang="en-US" sz="3600" dirty="0">
              <a:latin typeface="HGP明朝E" panose="02020900000000000000" pitchFamily="18" charset="-128"/>
              <a:ea typeface="HGP明朝E" panose="02020900000000000000" pitchFamily="18" charset="-128"/>
            </a:endParaRPr>
          </a:p>
          <a:p>
            <a:r>
              <a:rPr kumimoji="1" lang="ja-JP" altLang="en-US" sz="3600" dirty="0">
                <a:latin typeface="HGP明朝E" panose="02020900000000000000" pitchFamily="18" charset="-128"/>
                <a:ea typeface="HGP明朝E" panose="02020900000000000000" pitchFamily="18" charset="-128"/>
              </a:rPr>
              <a:t>現実的アプローチとは何か・・・</a:t>
            </a:r>
          </a:p>
          <a:p>
            <a:pPr lvl="1"/>
            <a:r>
              <a:rPr kumimoji="1" lang="ja-JP" altLang="en-US" sz="3200" dirty="0">
                <a:latin typeface="HGP明朝E" panose="02020900000000000000" pitchFamily="18" charset="-128"/>
                <a:ea typeface="HGP明朝E" panose="02020900000000000000" pitchFamily="18" charset="-128"/>
              </a:rPr>
              <a:t>詳細は明らかにしていないが　北朝鮮に対価を与えながら</a:t>
            </a:r>
            <a:br>
              <a:rPr kumimoji="1" lang="en-US" altLang="ja-JP" sz="3200" dirty="0">
                <a:latin typeface="HGP明朝E" panose="02020900000000000000" pitchFamily="18" charset="-128"/>
                <a:ea typeface="HGP明朝E" panose="02020900000000000000" pitchFamily="18" charset="-128"/>
              </a:rPr>
            </a:br>
            <a:r>
              <a:rPr kumimoji="1" lang="ja-JP" altLang="en-US" sz="3200" dirty="0">
                <a:highlight>
                  <a:srgbClr val="FFFF00"/>
                </a:highlight>
                <a:latin typeface="HGP明朝E" panose="02020900000000000000" pitchFamily="18" charset="-128"/>
                <a:ea typeface="HGP明朝E" panose="02020900000000000000" pitchFamily="18" charset="-128"/>
              </a:rPr>
              <a:t>「段階的な非核化」を目指すアプローチ</a:t>
            </a:r>
          </a:p>
          <a:p>
            <a:endParaRPr kumimoji="1" lang="ja-JP" altLang="en-US" sz="36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4017930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9CCE9A0C-2E39-4F9C-AC15-22B17D3C2E6D}"/>
              </a:ext>
            </a:extLst>
          </p:cNvPr>
          <p:cNvSpPr>
            <a:spLocks noGrp="1"/>
          </p:cNvSpPr>
          <p:nvPr>
            <p:ph type="title"/>
          </p:nvPr>
        </p:nvSpPr>
        <p:spPr>
          <a:xfrm>
            <a:off x="836679" y="723898"/>
            <a:ext cx="6002110" cy="1495425"/>
          </a:xfrm>
        </p:spPr>
        <p:txBody>
          <a:bodyPr>
            <a:normAutofit/>
          </a:bodyPr>
          <a:lstStyle/>
          <a:p>
            <a:r>
              <a:rPr kumimoji="1" lang="ja-JP" altLang="en-US" sz="4000" dirty="0">
                <a:latin typeface="HGP明朝E" panose="02020900000000000000" pitchFamily="18" charset="-128"/>
                <a:ea typeface="HGP明朝E" panose="02020900000000000000" pitchFamily="18" charset="-128"/>
              </a:rPr>
              <a:t>ブリンケン国務長官</a:t>
            </a:r>
            <a:br>
              <a:rPr kumimoji="1" lang="en-US" altLang="ja-JP" sz="4000" dirty="0">
                <a:latin typeface="HGP明朝E" panose="02020900000000000000" pitchFamily="18" charset="-128"/>
                <a:ea typeface="HGP明朝E" panose="02020900000000000000" pitchFamily="18" charset="-128"/>
              </a:rPr>
            </a:br>
            <a:r>
              <a:rPr kumimoji="1" lang="ja-JP" altLang="en-US" sz="4000" dirty="0">
                <a:latin typeface="HGP明朝E" panose="02020900000000000000" pitchFamily="18" charset="-128"/>
                <a:ea typeface="HGP明朝E" panose="02020900000000000000" pitchFamily="18" charset="-128"/>
              </a:rPr>
              <a:t>　</a:t>
            </a:r>
            <a:r>
              <a:rPr lang="en-US" altLang="ja-JP" sz="4000" dirty="0">
                <a:latin typeface="HGP明朝E" panose="02020900000000000000" pitchFamily="18" charset="-128"/>
                <a:ea typeface="HGP明朝E" panose="02020900000000000000" pitchFamily="18" charset="-128"/>
              </a:rPr>
              <a:t>5</a:t>
            </a:r>
            <a:r>
              <a:rPr kumimoji="1" lang="ja-JP" altLang="en-US" sz="4000" dirty="0">
                <a:latin typeface="HGP明朝E" panose="02020900000000000000" pitchFamily="18" charset="-128"/>
                <a:ea typeface="HGP明朝E" panose="02020900000000000000" pitchFamily="18" charset="-128"/>
              </a:rPr>
              <a:t>月</a:t>
            </a:r>
            <a:r>
              <a:rPr kumimoji="1" lang="en-US" altLang="ja-JP" sz="4000" dirty="0">
                <a:latin typeface="HGP明朝E" panose="02020900000000000000" pitchFamily="18" charset="-128"/>
                <a:ea typeface="HGP明朝E" panose="02020900000000000000" pitchFamily="18" charset="-128"/>
              </a:rPr>
              <a:t>3</a:t>
            </a:r>
            <a:r>
              <a:rPr lang="ja-JP" altLang="en-US" sz="4000" dirty="0">
                <a:latin typeface="HGP明朝E" panose="02020900000000000000" pitchFamily="18" charset="-128"/>
                <a:ea typeface="HGP明朝E" panose="02020900000000000000" pitchFamily="18" charset="-128"/>
              </a:rPr>
              <a:t>日記者会見</a:t>
            </a:r>
            <a:endParaRPr kumimoji="1" lang="ja-JP" altLang="en-US" sz="4000" dirty="0">
              <a:latin typeface="HGP明朝E" panose="02020900000000000000" pitchFamily="18" charset="-128"/>
              <a:ea typeface="HGP明朝E" panose="02020900000000000000" pitchFamily="18" charset="-128"/>
            </a:endParaRPr>
          </a:p>
        </p:txBody>
      </p:sp>
      <p:sp>
        <p:nvSpPr>
          <p:cNvPr id="3" name="コンテンツ プレースホルダー 2">
            <a:extLst>
              <a:ext uri="{FF2B5EF4-FFF2-40B4-BE49-F238E27FC236}">
                <a16:creationId xmlns:a16="http://schemas.microsoft.com/office/drawing/2014/main" id="{CB75CA3E-7C90-4311-B6FA-08ADE3B52F04}"/>
              </a:ext>
            </a:extLst>
          </p:cNvPr>
          <p:cNvSpPr>
            <a:spLocks noGrp="1"/>
          </p:cNvSpPr>
          <p:nvPr>
            <p:ph idx="1"/>
          </p:nvPr>
        </p:nvSpPr>
        <p:spPr>
          <a:xfrm>
            <a:off x="836680" y="2405067"/>
            <a:ext cx="6002110" cy="3729034"/>
          </a:xfrm>
        </p:spPr>
        <p:txBody>
          <a:bodyPr>
            <a:normAutofit/>
          </a:bodyPr>
          <a:lstStyle/>
          <a:p>
            <a:pPr marL="0" indent="0">
              <a:buNone/>
            </a:pPr>
            <a:r>
              <a:rPr kumimoji="1" lang="ja-JP" altLang="en-US" sz="2000" dirty="0">
                <a:latin typeface="HGP明朝E" panose="02020900000000000000" pitchFamily="18" charset="-128"/>
                <a:ea typeface="HGP明朝E" panose="02020900000000000000" pitchFamily="18" charset="-128"/>
              </a:rPr>
              <a:t>新たな対北政策</a:t>
            </a:r>
          </a:p>
          <a:p>
            <a:r>
              <a:rPr kumimoji="1" lang="ja-JP" altLang="en-US" sz="2000" dirty="0">
                <a:latin typeface="HGP明朝E" panose="02020900000000000000" pitchFamily="18" charset="-128"/>
                <a:ea typeface="HGP明朝E" panose="02020900000000000000" pitchFamily="18" charset="-128"/>
              </a:rPr>
              <a:t>トランプ前政権がめざしたような完全な非核化と制裁の全面解除といった「一括取引」とも、「戦略的忍耐」と称するオバマ元大統領時代の事実上の問題放棄とも</a:t>
            </a:r>
            <a:r>
              <a:rPr lang="ja-JP" altLang="en-US" sz="2000" dirty="0">
                <a:latin typeface="HGP明朝E" panose="02020900000000000000" pitchFamily="18" charset="-128"/>
                <a:ea typeface="HGP明朝E" panose="02020900000000000000" pitchFamily="18" charset="-128"/>
              </a:rPr>
              <a:t>異なる</a:t>
            </a:r>
            <a:r>
              <a:rPr kumimoji="1" lang="ja-JP" altLang="en-US" sz="2000" dirty="0">
                <a:latin typeface="HGP明朝E" panose="02020900000000000000" pitchFamily="18" charset="-128"/>
                <a:ea typeface="HGP明朝E" panose="02020900000000000000" pitchFamily="18" charset="-128"/>
              </a:rPr>
              <a:t>「実用的なアプローチ」</a:t>
            </a:r>
            <a:endParaRPr kumimoji="1" lang="en-US" altLang="ja-JP" sz="2000" dirty="0">
              <a:latin typeface="HGP明朝E" panose="02020900000000000000" pitchFamily="18" charset="-128"/>
              <a:ea typeface="HGP明朝E" panose="02020900000000000000" pitchFamily="18" charset="-128"/>
            </a:endParaRPr>
          </a:p>
          <a:p>
            <a:r>
              <a:rPr kumimoji="1" lang="ja-JP" altLang="en-US" sz="2000" dirty="0">
                <a:latin typeface="HGP明朝E" panose="02020900000000000000" pitchFamily="18" charset="-128"/>
                <a:ea typeface="HGP明朝E" panose="02020900000000000000" pitchFamily="18" charset="-128"/>
              </a:rPr>
              <a:t>「北朝鮮が外交的に関与することを望む」と呼びかけた</a:t>
            </a:r>
          </a:p>
          <a:p>
            <a:r>
              <a:rPr kumimoji="1" lang="ja-JP" altLang="en-US" sz="2000" dirty="0">
                <a:latin typeface="HGP明朝E" panose="02020900000000000000" pitchFamily="18" charset="-128"/>
                <a:ea typeface="HGP明朝E" panose="02020900000000000000" pitchFamily="18" charset="-128"/>
              </a:rPr>
              <a:t>「我々が注目しているのは、北朝鮮が何を言うかだけでなく、北朝鮮がこれから数日から数か月間、実際にどのような行動をとるかということだ」</a:t>
            </a:r>
          </a:p>
          <a:p>
            <a:r>
              <a:rPr kumimoji="1" lang="ja-JP" altLang="en-US" sz="2000" dirty="0">
                <a:latin typeface="HGP明朝E" panose="02020900000000000000" pitchFamily="18" charset="-128"/>
                <a:ea typeface="HGP明朝E" panose="02020900000000000000" pitchFamily="18" charset="-128"/>
              </a:rPr>
              <a:t>北朝鮮に外交対話に応じるよう要請</a:t>
            </a:r>
          </a:p>
          <a:p>
            <a:endParaRPr kumimoji="1" lang="ja-JP" altLang="en-US" sz="2000" dirty="0">
              <a:latin typeface="HGP明朝E" panose="02020900000000000000" pitchFamily="18" charset="-128"/>
              <a:ea typeface="HGP明朝E" panose="02020900000000000000" pitchFamily="18" charset="-128"/>
            </a:endParaRPr>
          </a:p>
        </p:txBody>
      </p:sp>
      <p:pic>
        <p:nvPicPr>
          <p:cNvPr id="4" name="図 3">
            <a:extLst>
              <a:ext uri="{FF2B5EF4-FFF2-40B4-BE49-F238E27FC236}">
                <a16:creationId xmlns:a16="http://schemas.microsoft.com/office/drawing/2014/main" id="{235C59EC-2E4A-4702-AE79-F1A53BF93C35}"/>
              </a:ext>
            </a:extLst>
          </p:cNvPr>
          <p:cNvPicPr>
            <a:picLocks noChangeAspect="1"/>
          </p:cNvPicPr>
          <p:nvPr/>
        </p:nvPicPr>
        <p:blipFill rotWithShape="1">
          <a:blip r:embed="rId2"/>
          <a:srcRect r="-3" b="4186"/>
          <a:stretch/>
        </p:blipFill>
        <p:spPr>
          <a:xfrm>
            <a:off x="7199440" y="10"/>
            <a:ext cx="4992560" cy="6857990"/>
          </a:xfrm>
          <a:prstGeom prst="rect">
            <a:avLst/>
          </a:prstGeom>
          <a:effectLst/>
        </p:spPr>
      </p:pic>
    </p:spTree>
    <p:extLst>
      <p:ext uri="{BB962C8B-B14F-4D97-AF65-F5344CB8AC3E}">
        <p14:creationId xmlns:p14="http://schemas.microsoft.com/office/powerpoint/2010/main" val="3476256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3FC50480-B709-434E-8327-DCA793674F34}"/>
              </a:ext>
            </a:extLst>
          </p:cNvPr>
          <p:cNvSpPr>
            <a:spLocks noGrp="1"/>
          </p:cNvSpPr>
          <p:nvPr>
            <p:ph type="title"/>
          </p:nvPr>
        </p:nvSpPr>
        <p:spPr>
          <a:xfrm>
            <a:off x="836679" y="723898"/>
            <a:ext cx="6002110" cy="1495425"/>
          </a:xfrm>
        </p:spPr>
        <p:txBody>
          <a:bodyPr>
            <a:normAutofit/>
          </a:bodyPr>
          <a:lstStyle/>
          <a:p>
            <a:r>
              <a:rPr kumimoji="1" lang="ja-JP" altLang="en-US" sz="3400" dirty="0">
                <a:latin typeface="HGP明朝E" panose="02020900000000000000" pitchFamily="18" charset="-128"/>
                <a:ea typeface="HGP明朝E" panose="02020900000000000000" pitchFamily="18" charset="-128"/>
              </a:rPr>
              <a:t>サリバン米大統領補佐官</a:t>
            </a:r>
            <a:br>
              <a:rPr kumimoji="1" lang="en-US" altLang="ja-JP" sz="3400" dirty="0">
                <a:latin typeface="HGP明朝E" panose="02020900000000000000" pitchFamily="18" charset="-128"/>
                <a:ea typeface="HGP明朝E" panose="02020900000000000000" pitchFamily="18" charset="-128"/>
              </a:rPr>
            </a:br>
            <a:r>
              <a:rPr kumimoji="1" lang="ja-JP" altLang="en-US" sz="3400" dirty="0">
                <a:latin typeface="HGP明朝E" panose="02020900000000000000" pitchFamily="18" charset="-128"/>
                <a:ea typeface="HGP明朝E" panose="02020900000000000000" pitchFamily="18" charset="-128"/>
              </a:rPr>
              <a:t>　</a:t>
            </a:r>
            <a:r>
              <a:rPr lang="en-US" altLang="ja-JP" sz="3400" dirty="0">
                <a:latin typeface="HGP明朝E" panose="02020900000000000000" pitchFamily="18" charset="-128"/>
                <a:ea typeface="HGP明朝E" panose="02020900000000000000" pitchFamily="18" charset="-128"/>
              </a:rPr>
              <a:t>5</a:t>
            </a:r>
            <a:r>
              <a:rPr kumimoji="1" lang="ja-JP" altLang="en-US" sz="3400" dirty="0">
                <a:latin typeface="HGP明朝E" panose="02020900000000000000" pitchFamily="18" charset="-128"/>
                <a:ea typeface="HGP明朝E" panose="02020900000000000000" pitchFamily="18" charset="-128"/>
              </a:rPr>
              <a:t>月</a:t>
            </a:r>
            <a:r>
              <a:rPr kumimoji="1" lang="en-US" altLang="ja-JP" sz="3400" dirty="0">
                <a:latin typeface="HGP明朝E" panose="02020900000000000000" pitchFamily="18" charset="-128"/>
                <a:ea typeface="HGP明朝E" panose="02020900000000000000" pitchFamily="18" charset="-128"/>
              </a:rPr>
              <a:t>2</a:t>
            </a:r>
            <a:r>
              <a:rPr kumimoji="1" lang="ja-JP" altLang="en-US" sz="3400" dirty="0">
                <a:latin typeface="HGP明朝E" panose="02020900000000000000" pitchFamily="18" charset="-128"/>
                <a:ea typeface="HGP明朝E" panose="02020900000000000000" pitchFamily="18" charset="-128"/>
              </a:rPr>
              <a:t>日　</a:t>
            </a:r>
            <a:r>
              <a:rPr kumimoji="1" lang="en-US" altLang="ja-JP" sz="3400" dirty="0">
                <a:latin typeface="HGP明朝E" panose="02020900000000000000" pitchFamily="18" charset="-128"/>
                <a:ea typeface="HGP明朝E" panose="02020900000000000000" pitchFamily="18" charset="-128"/>
              </a:rPr>
              <a:t>ABC</a:t>
            </a:r>
            <a:r>
              <a:rPr kumimoji="1" lang="ja-JP" altLang="en-US" sz="3400" dirty="0">
                <a:latin typeface="HGP明朝E" panose="02020900000000000000" pitchFamily="18" charset="-128"/>
                <a:ea typeface="HGP明朝E" panose="02020900000000000000" pitchFamily="18" charset="-128"/>
              </a:rPr>
              <a:t>テレビ</a:t>
            </a:r>
          </a:p>
        </p:txBody>
      </p:sp>
      <p:sp>
        <p:nvSpPr>
          <p:cNvPr id="3" name="コンテンツ プレースホルダー 2">
            <a:extLst>
              <a:ext uri="{FF2B5EF4-FFF2-40B4-BE49-F238E27FC236}">
                <a16:creationId xmlns:a16="http://schemas.microsoft.com/office/drawing/2014/main" id="{7C401E15-2D5F-4208-A5FF-0200EBCF2FFD}"/>
              </a:ext>
            </a:extLst>
          </p:cNvPr>
          <p:cNvSpPr>
            <a:spLocks noGrp="1"/>
          </p:cNvSpPr>
          <p:nvPr>
            <p:ph idx="1"/>
          </p:nvPr>
        </p:nvSpPr>
        <p:spPr>
          <a:xfrm>
            <a:off x="836680" y="2405067"/>
            <a:ext cx="6002110" cy="3729034"/>
          </a:xfrm>
        </p:spPr>
        <p:txBody>
          <a:bodyPr>
            <a:normAutofit/>
          </a:bodyPr>
          <a:lstStyle/>
          <a:p>
            <a:r>
              <a:rPr kumimoji="1" lang="ja-JP" altLang="en-US" dirty="0">
                <a:latin typeface="HGP明朝E" panose="02020900000000000000" pitchFamily="18" charset="-128"/>
                <a:ea typeface="HGP明朝E" panose="02020900000000000000" pitchFamily="18" charset="-128"/>
              </a:rPr>
              <a:t>「</a:t>
            </a:r>
            <a:r>
              <a:rPr kumimoji="1" lang="en-US" altLang="ja-JP" dirty="0">
                <a:latin typeface="HGP明朝E" panose="02020900000000000000" pitchFamily="18" charset="-128"/>
                <a:ea typeface="HGP明朝E" panose="02020900000000000000" pitchFamily="18" charset="-128"/>
              </a:rPr>
              <a:t>『</a:t>
            </a:r>
            <a:r>
              <a:rPr kumimoji="1" lang="ja-JP" altLang="en-US" dirty="0">
                <a:latin typeface="HGP明朝E" panose="02020900000000000000" pitchFamily="18" charset="-128"/>
                <a:ea typeface="HGP明朝E" panose="02020900000000000000" pitchFamily="18" charset="-128"/>
              </a:rPr>
              <a:t>全てにはすべて、ゼロにはゼロ</a:t>
            </a:r>
            <a:r>
              <a:rPr kumimoji="1" lang="en-US" altLang="ja-JP" dirty="0">
                <a:latin typeface="HGP明朝E" panose="02020900000000000000" pitchFamily="18" charset="-128"/>
                <a:ea typeface="HGP明朝E" panose="02020900000000000000" pitchFamily="18" charset="-128"/>
              </a:rPr>
              <a:t>』</a:t>
            </a:r>
            <a:r>
              <a:rPr kumimoji="1" lang="ja-JP" altLang="en-US" dirty="0">
                <a:latin typeface="HGP明朝E" panose="02020900000000000000" pitchFamily="18" charset="-128"/>
                <a:ea typeface="HGP明朝E" panose="02020900000000000000" pitchFamily="18" charset="-128"/>
              </a:rPr>
              <a:t>よりも、より調整された現実的で慎重な手法の方が前進する可能性がある」と述べた</a:t>
            </a:r>
          </a:p>
          <a:p>
            <a:r>
              <a:rPr kumimoji="1" lang="ja-JP" altLang="en-US" dirty="0">
                <a:latin typeface="HGP明朝E" panose="02020900000000000000" pitchFamily="18" charset="-128"/>
                <a:ea typeface="HGP明朝E" panose="02020900000000000000" pitchFamily="18" charset="-128"/>
              </a:rPr>
              <a:t>「敵視ではなく、解決を目指すものだ。最終的に朝鮮半島の完全な非核化の実現を目指している」と語った</a:t>
            </a:r>
          </a:p>
          <a:p>
            <a:endParaRPr kumimoji="1" lang="ja-JP" altLang="en-US" dirty="0">
              <a:latin typeface="HGP明朝E" panose="02020900000000000000" pitchFamily="18" charset="-128"/>
              <a:ea typeface="HGP明朝E" panose="02020900000000000000" pitchFamily="18" charset="-128"/>
            </a:endParaRPr>
          </a:p>
          <a:p>
            <a:endParaRPr kumimoji="1" lang="ja-JP" altLang="en-US" dirty="0">
              <a:latin typeface="HGP明朝E" panose="02020900000000000000" pitchFamily="18" charset="-128"/>
              <a:ea typeface="HGP明朝E" panose="02020900000000000000" pitchFamily="18" charset="-128"/>
            </a:endParaRPr>
          </a:p>
        </p:txBody>
      </p:sp>
      <p:pic>
        <p:nvPicPr>
          <p:cNvPr id="4" name="図 3">
            <a:extLst>
              <a:ext uri="{FF2B5EF4-FFF2-40B4-BE49-F238E27FC236}">
                <a16:creationId xmlns:a16="http://schemas.microsoft.com/office/drawing/2014/main" id="{04456FCB-CB95-4147-9FD5-E3C87FA5A904}"/>
              </a:ext>
            </a:extLst>
          </p:cNvPr>
          <p:cNvPicPr>
            <a:picLocks noChangeAspect="1"/>
          </p:cNvPicPr>
          <p:nvPr/>
        </p:nvPicPr>
        <p:blipFill rotWithShape="1">
          <a:blip r:embed="rId2"/>
          <a:srcRect l="16078" r="35327" b="-1"/>
          <a:stretch/>
        </p:blipFill>
        <p:spPr>
          <a:xfrm>
            <a:off x="7199440" y="10"/>
            <a:ext cx="4992560" cy="6857990"/>
          </a:xfrm>
          <a:prstGeom prst="rect">
            <a:avLst/>
          </a:prstGeom>
          <a:effectLst/>
        </p:spPr>
      </p:pic>
    </p:spTree>
    <p:extLst>
      <p:ext uri="{BB962C8B-B14F-4D97-AF65-F5344CB8AC3E}">
        <p14:creationId xmlns:p14="http://schemas.microsoft.com/office/powerpoint/2010/main" val="2377556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98DB1F-7B67-4B04-BEB9-F69B461B335A}"/>
              </a:ext>
            </a:extLst>
          </p:cNvPr>
          <p:cNvSpPr>
            <a:spLocks noGrp="1"/>
          </p:cNvSpPr>
          <p:nvPr>
            <p:ph type="title"/>
          </p:nvPr>
        </p:nvSpPr>
        <p:spPr/>
        <p:txBody>
          <a:bodyPr/>
          <a:lstStyle/>
          <a:p>
            <a:r>
              <a:rPr kumimoji="1" lang="ja-JP" altLang="en-US" dirty="0">
                <a:latin typeface="HGP明朝E" panose="02020900000000000000" pitchFamily="18" charset="-128"/>
                <a:ea typeface="HGP明朝E" panose="02020900000000000000" pitchFamily="18" charset="-128"/>
              </a:rPr>
              <a:t>評価</a:t>
            </a:r>
          </a:p>
        </p:txBody>
      </p:sp>
      <p:sp>
        <p:nvSpPr>
          <p:cNvPr id="3" name="テキスト プレースホルダー 2">
            <a:extLst>
              <a:ext uri="{FF2B5EF4-FFF2-40B4-BE49-F238E27FC236}">
                <a16:creationId xmlns:a16="http://schemas.microsoft.com/office/drawing/2014/main" id="{3CA7F2C0-75BB-47D7-8636-FEF233506EEB}"/>
              </a:ext>
            </a:extLst>
          </p:cNvPr>
          <p:cNvSpPr>
            <a:spLocks noGrp="1"/>
          </p:cNvSpPr>
          <p:nvPr>
            <p:ph type="body" idx="1"/>
          </p:nvPr>
        </p:nvSpPr>
        <p:spPr/>
        <p:txBody>
          <a:bodyPr/>
          <a:lstStyle/>
          <a:p>
            <a:endParaRPr kumimoji="1" lang="ja-JP" altLang="en-US">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179303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118B6EB-90F5-4251-A1DB-165E9628F7CF}"/>
              </a:ext>
            </a:extLst>
          </p:cNvPr>
          <p:cNvSpPr>
            <a:spLocks noGrp="1"/>
          </p:cNvSpPr>
          <p:nvPr>
            <p:ph type="title"/>
          </p:nvPr>
        </p:nvSpPr>
        <p:spPr/>
        <p:txBody>
          <a:bodyPr/>
          <a:lstStyle/>
          <a:p>
            <a:r>
              <a:rPr lang="ja-JP" altLang="en-US" dirty="0">
                <a:latin typeface="HGP明朝E" panose="02020900000000000000" pitchFamily="18" charset="-128"/>
                <a:ea typeface="HGP明朝E" panose="02020900000000000000" pitchFamily="18" charset="-128"/>
              </a:rPr>
              <a:t>トランプ前政権の「取り組み」に対する</a:t>
            </a:r>
            <a:br>
              <a:rPr lang="en-US" altLang="ja-JP" dirty="0">
                <a:latin typeface="HGP明朝E" panose="02020900000000000000" pitchFamily="18" charset="-128"/>
                <a:ea typeface="HGP明朝E" panose="02020900000000000000" pitchFamily="18" charset="-128"/>
              </a:rPr>
            </a:br>
            <a:r>
              <a:rPr lang="ja-JP" altLang="en-US" dirty="0">
                <a:latin typeface="HGP明朝E" panose="02020900000000000000" pitchFamily="18" charset="-128"/>
                <a:ea typeface="HGP明朝E" panose="02020900000000000000" pitchFamily="18" charset="-128"/>
              </a:rPr>
              <a:t>理解が不足</a:t>
            </a:r>
          </a:p>
        </p:txBody>
      </p:sp>
      <p:sp>
        <p:nvSpPr>
          <p:cNvPr id="5" name="コンテンツ プレースホルダー 4">
            <a:extLst>
              <a:ext uri="{FF2B5EF4-FFF2-40B4-BE49-F238E27FC236}">
                <a16:creationId xmlns:a16="http://schemas.microsoft.com/office/drawing/2014/main" id="{E5F9C62A-8880-4B12-8526-29ACFF1A3D76}"/>
              </a:ext>
            </a:extLst>
          </p:cNvPr>
          <p:cNvSpPr>
            <a:spLocks noGrp="1"/>
          </p:cNvSpPr>
          <p:nvPr>
            <p:ph idx="1"/>
          </p:nvPr>
        </p:nvSpPr>
        <p:spPr/>
        <p:txBody>
          <a:bodyPr>
            <a:normAutofit/>
          </a:bodyPr>
          <a:lstStyle/>
          <a:p>
            <a:pPr marL="0" indent="0">
              <a:buNone/>
            </a:pPr>
            <a:r>
              <a:rPr lang="ja-JP" altLang="en-US" dirty="0">
                <a:latin typeface="HGP明朝E" panose="02020900000000000000" pitchFamily="18" charset="-128"/>
                <a:ea typeface="HGP明朝E" panose="02020900000000000000" pitchFamily="18" charset="-128"/>
              </a:rPr>
              <a:t>①</a:t>
            </a:r>
            <a:r>
              <a:rPr lang="en-US" altLang="ja-JP" dirty="0">
                <a:latin typeface="HGP明朝E" panose="02020900000000000000" pitchFamily="18" charset="-128"/>
                <a:ea typeface="HGP明朝E" panose="02020900000000000000" pitchFamily="18" charset="-128"/>
              </a:rPr>
              <a:t>『</a:t>
            </a:r>
            <a:r>
              <a:rPr lang="ja-JP" altLang="en-US" dirty="0">
                <a:latin typeface="HGP明朝E" panose="02020900000000000000" pitchFamily="18" charset="-128"/>
                <a:ea typeface="HGP明朝E" panose="02020900000000000000" pitchFamily="18" charset="-128"/>
              </a:rPr>
              <a:t>全てにはすべて、ゼロにはゼロ</a:t>
            </a:r>
            <a:r>
              <a:rPr lang="en-US" altLang="ja-JP" dirty="0">
                <a:latin typeface="HGP明朝E" panose="02020900000000000000" pitchFamily="18" charset="-128"/>
                <a:ea typeface="HGP明朝E" panose="02020900000000000000" pitchFamily="18" charset="-128"/>
              </a:rPr>
              <a:t>』</a:t>
            </a:r>
            <a:r>
              <a:rPr lang="ja-JP" altLang="en-US" dirty="0">
                <a:latin typeface="HGP明朝E" panose="02020900000000000000" pitchFamily="18" charset="-128"/>
                <a:ea typeface="HGP明朝E" panose="02020900000000000000" pitchFamily="18" charset="-128"/>
              </a:rPr>
              <a:t>？　</a:t>
            </a:r>
            <a:endParaRPr lang="en-US" altLang="ja-JP" dirty="0">
              <a:latin typeface="HGP明朝E" panose="02020900000000000000" pitchFamily="18" charset="-128"/>
              <a:ea typeface="HGP明朝E" panose="02020900000000000000" pitchFamily="18" charset="-128"/>
            </a:endParaRPr>
          </a:p>
          <a:p>
            <a:pPr marL="0" indent="0">
              <a:buNone/>
            </a:pPr>
            <a:r>
              <a:rPr lang="ja-JP" altLang="en-US" dirty="0">
                <a:latin typeface="HGP明朝E" panose="02020900000000000000" pitchFamily="18" charset="-128"/>
                <a:ea typeface="HGP明朝E" panose="02020900000000000000" pitchFamily="18" charset="-128"/>
              </a:rPr>
              <a:t>　　　　ボルトン前大統領補佐官の主張　リビア方式　更迭</a:t>
            </a:r>
            <a:endParaRPr lang="en-US" altLang="ja-JP" dirty="0">
              <a:latin typeface="HGP明朝E" panose="02020900000000000000" pitchFamily="18" charset="-128"/>
              <a:ea typeface="HGP明朝E" panose="02020900000000000000" pitchFamily="18" charset="-128"/>
            </a:endParaRPr>
          </a:p>
          <a:p>
            <a:pPr marL="0" indent="0">
              <a:buNone/>
            </a:pPr>
            <a:endParaRPr lang="ja-JP" altLang="en-US" dirty="0">
              <a:latin typeface="HGP明朝E" panose="02020900000000000000" pitchFamily="18" charset="-128"/>
              <a:ea typeface="HGP明朝E" panose="02020900000000000000" pitchFamily="18" charset="-128"/>
            </a:endParaRPr>
          </a:p>
          <a:p>
            <a:pPr marL="0" indent="0">
              <a:buNone/>
            </a:pPr>
            <a:r>
              <a:rPr lang="ja-JP" altLang="en-US" dirty="0">
                <a:latin typeface="HGP明朝E" panose="02020900000000000000" pitchFamily="18" charset="-128"/>
                <a:ea typeface="HGP明朝E" panose="02020900000000000000" pitchFamily="18" charset="-128"/>
              </a:rPr>
              <a:t>②核開発の「全容申告」から「廃棄プロセスの合意」を</a:t>
            </a:r>
          </a:p>
          <a:p>
            <a:pPr lvl="1"/>
            <a:r>
              <a:rPr lang="ja-JP" altLang="en-US" dirty="0">
                <a:latin typeface="HGP明朝E" panose="02020900000000000000" pitchFamily="18" charset="-128"/>
                <a:ea typeface="HGP明朝E" panose="02020900000000000000" pitchFamily="18" charset="-128"/>
              </a:rPr>
              <a:t>寧辺だけではだめ</a:t>
            </a:r>
            <a:endParaRPr lang="en-US" altLang="ja-JP" dirty="0">
              <a:latin typeface="HGP明朝E" panose="02020900000000000000" pitchFamily="18" charset="-128"/>
              <a:ea typeface="HGP明朝E" panose="02020900000000000000" pitchFamily="18" charset="-128"/>
            </a:endParaRPr>
          </a:p>
          <a:p>
            <a:pPr lvl="1"/>
            <a:r>
              <a:rPr lang="ja-JP" altLang="en-US" dirty="0">
                <a:latin typeface="HGP明朝E" panose="02020900000000000000" pitchFamily="18" charset="-128"/>
                <a:ea typeface="HGP明朝E" panose="02020900000000000000" pitchFamily="18" charset="-128"/>
              </a:rPr>
              <a:t>濃縮ウラン施設　カンソン</a:t>
            </a:r>
          </a:p>
          <a:p>
            <a:pPr marL="0" indent="0">
              <a:buNone/>
            </a:pPr>
            <a:r>
              <a:rPr lang="ja-JP" altLang="en-US" dirty="0">
                <a:latin typeface="HGP明朝E" panose="02020900000000000000" pitchFamily="18" charset="-128"/>
                <a:ea typeface="HGP明朝E" panose="02020900000000000000" pitchFamily="18" charset="-128"/>
              </a:rPr>
              <a:t>③</a:t>
            </a:r>
            <a:r>
              <a:rPr lang="ja-JP" altLang="en-US" u="sng" dirty="0">
                <a:latin typeface="HGP明朝E" panose="02020900000000000000" pitchFamily="18" charset="-128"/>
                <a:ea typeface="HGP明朝E" panose="02020900000000000000" pitchFamily="18" charset="-128"/>
              </a:rPr>
              <a:t>朝鮮半島の非核化</a:t>
            </a:r>
            <a:r>
              <a:rPr lang="ja-JP" altLang="en-US" dirty="0">
                <a:latin typeface="HGP明朝E" panose="02020900000000000000" pitchFamily="18" charset="-128"/>
                <a:ea typeface="HGP明朝E" panose="02020900000000000000" pitchFamily="18" charset="-128"/>
              </a:rPr>
              <a:t>より</a:t>
            </a:r>
            <a:r>
              <a:rPr lang="ja-JP" altLang="en-US" dirty="0">
                <a:highlight>
                  <a:srgbClr val="FFFF00"/>
                </a:highlight>
                <a:latin typeface="HGP明朝E" panose="02020900000000000000" pitchFamily="18" charset="-128"/>
                <a:ea typeface="HGP明朝E" panose="02020900000000000000" pitchFamily="18" charset="-128"/>
              </a:rPr>
              <a:t>北朝鮮の非核化</a:t>
            </a:r>
            <a:r>
              <a:rPr lang="ja-JP" altLang="en-US" dirty="0">
                <a:latin typeface="HGP明朝E" panose="02020900000000000000" pitchFamily="18" charset="-128"/>
                <a:ea typeface="HGP明朝E" panose="02020900000000000000" pitchFamily="18" charset="-128"/>
              </a:rPr>
              <a:t>が先</a:t>
            </a:r>
            <a:endParaRPr lang="en-US" altLang="ja-JP" dirty="0">
              <a:latin typeface="HGP明朝E" panose="02020900000000000000" pitchFamily="18" charset="-128"/>
              <a:ea typeface="HGP明朝E" panose="02020900000000000000" pitchFamily="18" charset="-128"/>
            </a:endParaRPr>
          </a:p>
          <a:p>
            <a:pPr marL="0" indent="0">
              <a:buNone/>
            </a:pPr>
            <a:endParaRPr lang="ja-JP" altLang="en-US" dirty="0">
              <a:latin typeface="HGP明朝E" panose="02020900000000000000" pitchFamily="18" charset="-128"/>
              <a:ea typeface="HGP明朝E" panose="02020900000000000000" pitchFamily="18" charset="-128"/>
            </a:endParaRPr>
          </a:p>
          <a:p>
            <a:pPr marL="0" indent="0">
              <a:buNone/>
            </a:pPr>
            <a:r>
              <a:rPr lang="ja-JP" altLang="en-US" dirty="0">
                <a:latin typeface="HGP明朝E" panose="02020900000000000000" pitchFamily="18" charset="-128"/>
                <a:ea typeface="HGP明朝E" panose="02020900000000000000" pitchFamily="18" charset="-128"/>
              </a:rPr>
              <a:t>④一番重要なことは</a:t>
            </a:r>
            <a:r>
              <a:rPr lang="ja-JP" altLang="en-US" dirty="0">
                <a:highlight>
                  <a:srgbClr val="FFFF00"/>
                </a:highlight>
                <a:latin typeface="HGP明朝E" panose="02020900000000000000" pitchFamily="18" charset="-128"/>
                <a:ea typeface="HGP明朝E" panose="02020900000000000000" pitchFamily="18" charset="-128"/>
              </a:rPr>
              <a:t>信頼</a:t>
            </a:r>
          </a:p>
          <a:p>
            <a:endParaRPr lang="ja-JP" altLang="en-US" dirty="0">
              <a:latin typeface="HGP明朝E" panose="02020900000000000000" pitchFamily="18" charset="-128"/>
              <a:ea typeface="HGP明朝E" panose="02020900000000000000" pitchFamily="18" charset="-128"/>
            </a:endParaRPr>
          </a:p>
          <a:p>
            <a:endParaRPr lang="ja-JP" altLang="en-US"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466880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A0EB890-9174-4305-B837-8FC6D76DDA7F}"/>
              </a:ext>
            </a:extLst>
          </p:cNvPr>
          <p:cNvSpPr>
            <a:spLocks noGrp="1"/>
          </p:cNvSpPr>
          <p:nvPr>
            <p:ph type="title"/>
          </p:nvPr>
        </p:nvSpPr>
        <p:spPr/>
        <p:txBody>
          <a:bodyPr/>
          <a:lstStyle/>
          <a:p>
            <a:r>
              <a:rPr lang="ja-JP" altLang="en-US" dirty="0">
                <a:latin typeface="HGP明朝E" panose="02020900000000000000" pitchFamily="18" charset="-128"/>
                <a:ea typeface="HGP明朝E" panose="02020900000000000000" pitchFamily="18" charset="-128"/>
              </a:rPr>
              <a:t>北朝鮮の対米政策など</a:t>
            </a:r>
          </a:p>
        </p:txBody>
      </p:sp>
      <p:sp>
        <p:nvSpPr>
          <p:cNvPr id="5" name="テキスト プレースホルダー 4">
            <a:extLst>
              <a:ext uri="{FF2B5EF4-FFF2-40B4-BE49-F238E27FC236}">
                <a16:creationId xmlns:a16="http://schemas.microsoft.com/office/drawing/2014/main" id="{DF3F1C5F-DB58-4252-9F73-E5DA8FB763DD}"/>
              </a:ext>
            </a:extLst>
          </p:cNvPr>
          <p:cNvSpPr>
            <a:spLocks noGrp="1"/>
          </p:cNvSpPr>
          <p:nvPr>
            <p:ph type="body" idx="1"/>
          </p:nvPr>
        </p:nvSpPr>
        <p:spPr/>
        <p:txBody>
          <a:bodyPr/>
          <a:lstStyle/>
          <a:p>
            <a:endParaRPr lang="ja-JP" altLang="en-US">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538636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タイトル 3">
            <a:extLst>
              <a:ext uri="{FF2B5EF4-FFF2-40B4-BE49-F238E27FC236}">
                <a16:creationId xmlns:a16="http://schemas.microsoft.com/office/drawing/2014/main" id="{F419769D-6907-4BDC-A155-34FC208F8611}"/>
              </a:ext>
            </a:extLst>
          </p:cNvPr>
          <p:cNvSpPr>
            <a:spLocks noGrp="1"/>
          </p:cNvSpPr>
          <p:nvPr>
            <p:ph type="title"/>
          </p:nvPr>
        </p:nvSpPr>
        <p:spPr>
          <a:xfrm>
            <a:off x="836679" y="723898"/>
            <a:ext cx="6002110" cy="1495425"/>
          </a:xfrm>
        </p:spPr>
        <p:txBody>
          <a:bodyPr>
            <a:normAutofit/>
          </a:bodyPr>
          <a:lstStyle/>
          <a:p>
            <a:r>
              <a:rPr lang="en-US" altLang="ja-JP" sz="4000">
                <a:latin typeface="HGP明朝E" panose="02020900000000000000" pitchFamily="18" charset="-128"/>
                <a:ea typeface="HGP明朝E" panose="02020900000000000000" pitchFamily="18" charset="-128"/>
              </a:rPr>
              <a:t>1</a:t>
            </a:r>
            <a:r>
              <a:rPr lang="ja-JP" altLang="en-US" sz="4000">
                <a:latin typeface="HGP明朝E" panose="02020900000000000000" pitchFamily="18" charset="-128"/>
                <a:ea typeface="HGP明朝E" panose="02020900000000000000" pitchFamily="18" charset="-128"/>
              </a:rPr>
              <a:t>月、朝鮮労働党大会</a:t>
            </a:r>
          </a:p>
        </p:txBody>
      </p:sp>
      <p:sp>
        <p:nvSpPr>
          <p:cNvPr id="5" name="コンテンツ プレースホルダー 4">
            <a:extLst>
              <a:ext uri="{FF2B5EF4-FFF2-40B4-BE49-F238E27FC236}">
                <a16:creationId xmlns:a16="http://schemas.microsoft.com/office/drawing/2014/main" id="{C8A43C2D-7DD2-4C2B-B5E9-BDC7A83157AF}"/>
              </a:ext>
            </a:extLst>
          </p:cNvPr>
          <p:cNvSpPr>
            <a:spLocks noGrp="1"/>
          </p:cNvSpPr>
          <p:nvPr>
            <p:ph idx="1"/>
          </p:nvPr>
        </p:nvSpPr>
        <p:spPr>
          <a:xfrm>
            <a:off x="836680" y="2405066"/>
            <a:ext cx="6002110" cy="4209585"/>
          </a:xfrm>
        </p:spPr>
        <p:txBody>
          <a:bodyPr>
            <a:normAutofit/>
          </a:bodyPr>
          <a:lstStyle/>
          <a:p>
            <a:r>
              <a:rPr lang="ja-JP" altLang="en-US" dirty="0">
                <a:latin typeface="HGP明朝E" panose="02020900000000000000" pitchFamily="18" charset="-128"/>
                <a:ea typeface="HGP明朝E" panose="02020900000000000000" pitchFamily="18" charset="-128"/>
              </a:rPr>
              <a:t>金正恩党委員長（現総書記）</a:t>
            </a:r>
            <a:endParaRPr lang="en-US" altLang="ja-JP" dirty="0">
              <a:latin typeface="HGP明朝E" panose="02020900000000000000" pitchFamily="18" charset="-128"/>
              <a:ea typeface="HGP明朝E" panose="02020900000000000000" pitchFamily="18" charset="-128"/>
            </a:endParaRPr>
          </a:p>
          <a:p>
            <a:pPr marL="0" indent="0">
              <a:buNone/>
            </a:pPr>
            <a:r>
              <a:rPr lang="ja-JP" altLang="en-US" dirty="0">
                <a:latin typeface="HGP明朝E" panose="02020900000000000000" pitchFamily="18" charset="-128"/>
                <a:ea typeface="HGP明朝E" panose="02020900000000000000" pitchFamily="18" charset="-128"/>
              </a:rPr>
              <a:t>　対外政治活動報告</a:t>
            </a:r>
          </a:p>
          <a:p>
            <a:r>
              <a:rPr lang="ja-JP" altLang="en-US" dirty="0">
                <a:latin typeface="HGP明朝E" panose="02020900000000000000" pitchFamily="18" charset="-128"/>
                <a:ea typeface="HGP明朝E" panose="02020900000000000000" pitchFamily="18" charset="-128"/>
              </a:rPr>
              <a:t>「最大の</a:t>
            </a:r>
            <a:r>
              <a:rPr lang="ja-JP" altLang="en-US" dirty="0">
                <a:solidFill>
                  <a:srgbClr val="FF0000"/>
                </a:solidFill>
                <a:latin typeface="HGP明朝E" panose="02020900000000000000" pitchFamily="18" charset="-128"/>
                <a:ea typeface="HGP明朝E" panose="02020900000000000000" pitchFamily="18" charset="-128"/>
              </a:rPr>
              <a:t>主敵</a:t>
            </a:r>
            <a:r>
              <a:rPr lang="ja-JP" altLang="en-US" dirty="0">
                <a:latin typeface="HGP明朝E" panose="02020900000000000000" pitchFamily="18" charset="-128"/>
                <a:ea typeface="HGP明朝E" panose="02020900000000000000" pitchFamily="18" charset="-128"/>
              </a:rPr>
              <a:t>である米国を制圧・屈服させることに焦点を合わせる」と表明し、対決姿勢を明確にした</a:t>
            </a:r>
          </a:p>
          <a:p>
            <a:r>
              <a:rPr lang="ja-JP" altLang="en-US" dirty="0">
                <a:latin typeface="HGP明朝E" panose="02020900000000000000" pitchFamily="18" charset="-128"/>
                <a:ea typeface="HGP明朝E" panose="02020900000000000000" pitchFamily="18" charset="-128"/>
              </a:rPr>
              <a:t>米本土を狙う</a:t>
            </a:r>
            <a:r>
              <a:rPr lang="en-US" altLang="ja-JP" dirty="0">
                <a:latin typeface="HGP明朝E" panose="02020900000000000000" pitchFamily="18" charset="-128"/>
                <a:ea typeface="HGP明朝E" panose="02020900000000000000" pitchFamily="18" charset="-128"/>
              </a:rPr>
              <a:t>ICBM</a:t>
            </a:r>
            <a:r>
              <a:rPr lang="ja-JP" altLang="en-US" dirty="0">
                <a:latin typeface="HGP明朝E" panose="02020900000000000000" pitchFamily="18" charset="-128"/>
                <a:ea typeface="HGP明朝E" panose="02020900000000000000" pitchFamily="18" charset="-128"/>
              </a:rPr>
              <a:t>の高度化や原子力潜水艦、戦術核兵器の開発にも言及し、非核化に応じない姿勢を鮮明に</a:t>
            </a:r>
          </a:p>
          <a:p>
            <a:endParaRPr lang="ja-JP" altLang="en-US" dirty="0">
              <a:latin typeface="HGP明朝E" panose="02020900000000000000" pitchFamily="18" charset="-128"/>
              <a:ea typeface="HGP明朝E" panose="02020900000000000000" pitchFamily="18" charset="-128"/>
            </a:endParaRPr>
          </a:p>
        </p:txBody>
      </p:sp>
      <p:pic>
        <p:nvPicPr>
          <p:cNvPr id="6" name="図 5">
            <a:extLst>
              <a:ext uri="{FF2B5EF4-FFF2-40B4-BE49-F238E27FC236}">
                <a16:creationId xmlns:a16="http://schemas.microsoft.com/office/drawing/2014/main" id="{59CA0F98-91A9-4AF5-B61D-5F48A28E0B14}"/>
              </a:ext>
            </a:extLst>
          </p:cNvPr>
          <p:cNvPicPr>
            <a:picLocks noChangeAspect="1"/>
          </p:cNvPicPr>
          <p:nvPr/>
        </p:nvPicPr>
        <p:blipFill rotWithShape="1">
          <a:blip r:embed="rId2"/>
          <a:srcRect l="28775" r="30275"/>
          <a:stretch/>
        </p:blipFill>
        <p:spPr>
          <a:xfrm>
            <a:off x="7199440" y="10"/>
            <a:ext cx="4992560" cy="6857990"/>
          </a:xfrm>
          <a:prstGeom prst="rect">
            <a:avLst/>
          </a:prstGeom>
          <a:effectLst/>
        </p:spPr>
      </p:pic>
    </p:spTree>
    <p:extLst>
      <p:ext uri="{BB962C8B-B14F-4D97-AF65-F5344CB8AC3E}">
        <p14:creationId xmlns:p14="http://schemas.microsoft.com/office/powerpoint/2010/main" val="1946431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132C83-E53E-4AD2-9497-BC9C7E1AE4FF}"/>
              </a:ext>
            </a:extLst>
          </p:cNvPr>
          <p:cNvSpPr>
            <a:spLocks noGrp="1"/>
          </p:cNvSpPr>
          <p:nvPr>
            <p:ph type="title"/>
          </p:nvPr>
        </p:nvSpPr>
        <p:spPr/>
        <p:txBody>
          <a:bodyPr/>
          <a:lstStyle/>
          <a:p>
            <a:r>
              <a:rPr kumimoji="1" lang="ja-JP" altLang="en-US" dirty="0">
                <a:latin typeface="HGP明朝E" panose="02020900000000000000" pitchFamily="18" charset="-128"/>
                <a:ea typeface="HGP明朝E" panose="02020900000000000000" pitchFamily="18" charset="-128"/>
              </a:rPr>
              <a:t>北、ミサイル発射　</a:t>
            </a:r>
            <a:r>
              <a:rPr kumimoji="1" lang="en-US" altLang="ja-JP" dirty="0">
                <a:latin typeface="HGP明朝E" panose="02020900000000000000" pitchFamily="18" charset="-128"/>
                <a:ea typeface="HGP明朝E" panose="02020900000000000000" pitchFamily="18" charset="-128"/>
              </a:rPr>
              <a:t>3</a:t>
            </a:r>
            <a:r>
              <a:rPr kumimoji="1" lang="ja-JP" altLang="en-US" dirty="0">
                <a:latin typeface="HGP明朝E" panose="02020900000000000000" pitchFamily="18" charset="-128"/>
                <a:ea typeface="HGP明朝E" panose="02020900000000000000" pitchFamily="18" charset="-128"/>
              </a:rPr>
              <a:t>月</a:t>
            </a:r>
            <a:r>
              <a:rPr kumimoji="1" lang="en-US" altLang="ja-JP" dirty="0">
                <a:latin typeface="HGP明朝E" panose="02020900000000000000" pitchFamily="18" charset="-128"/>
                <a:ea typeface="HGP明朝E" panose="02020900000000000000" pitchFamily="18" charset="-128"/>
              </a:rPr>
              <a:t>25</a:t>
            </a:r>
            <a:r>
              <a:rPr kumimoji="1" lang="ja-JP" altLang="en-US" dirty="0">
                <a:latin typeface="HGP明朝E" panose="02020900000000000000" pitchFamily="18" charset="-128"/>
                <a:ea typeface="HGP明朝E" panose="02020900000000000000" pitchFamily="18" charset="-128"/>
              </a:rPr>
              <a:t>日</a:t>
            </a:r>
          </a:p>
        </p:txBody>
      </p:sp>
      <p:sp>
        <p:nvSpPr>
          <p:cNvPr id="3" name="コンテンツ プレースホルダー 2">
            <a:extLst>
              <a:ext uri="{FF2B5EF4-FFF2-40B4-BE49-F238E27FC236}">
                <a16:creationId xmlns:a16="http://schemas.microsoft.com/office/drawing/2014/main" id="{3BEC2834-D06A-4443-839A-63AAA441B383}"/>
              </a:ext>
            </a:extLst>
          </p:cNvPr>
          <p:cNvSpPr>
            <a:spLocks noGrp="1"/>
          </p:cNvSpPr>
          <p:nvPr>
            <p:ph idx="1"/>
          </p:nvPr>
        </p:nvSpPr>
        <p:spPr/>
        <p:txBody>
          <a:bodyPr/>
          <a:lstStyle/>
          <a:p>
            <a:r>
              <a:rPr kumimoji="1" lang="ja-JP" altLang="en-US" dirty="0">
                <a:latin typeface="HGP明朝E" panose="02020900000000000000" pitchFamily="18" charset="-128"/>
                <a:ea typeface="HGP明朝E" panose="02020900000000000000" pitchFamily="18" charset="-128"/>
              </a:rPr>
              <a:t>国防科学院が</a:t>
            </a:r>
            <a:r>
              <a:rPr kumimoji="1" lang="en-US" altLang="ja-JP" dirty="0">
                <a:latin typeface="HGP明朝E" panose="02020900000000000000" pitchFamily="18" charset="-128"/>
                <a:ea typeface="HGP明朝E" panose="02020900000000000000" pitchFamily="18" charset="-128"/>
              </a:rPr>
              <a:t>25</a:t>
            </a:r>
            <a:r>
              <a:rPr kumimoji="1" lang="ja-JP" altLang="en-US" dirty="0">
                <a:latin typeface="HGP明朝E" panose="02020900000000000000" pitchFamily="18" charset="-128"/>
                <a:ea typeface="HGP明朝E" panose="02020900000000000000" pitchFamily="18" charset="-128"/>
              </a:rPr>
              <a:t>日、新たに開発した</a:t>
            </a:r>
            <a:r>
              <a:rPr kumimoji="1" lang="en-US" altLang="ja-JP" dirty="0">
                <a:latin typeface="HGP明朝E" panose="02020900000000000000" pitchFamily="18" charset="-128"/>
                <a:ea typeface="HGP明朝E" panose="02020900000000000000" pitchFamily="18" charset="-128"/>
              </a:rPr>
              <a:t>2</a:t>
            </a:r>
            <a:r>
              <a:rPr kumimoji="1" lang="ja-JP" altLang="en-US" dirty="0">
                <a:latin typeface="HGP明朝E" panose="02020900000000000000" pitchFamily="18" charset="-128"/>
                <a:ea typeface="HGP明朝E" panose="02020900000000000000" pitchFamily="18" charset="-128"/>
              </a:rPr>
              <a:t>発の「新型戦術誘導弾」の発射実験を行い成功したと発表</a:t>
            </a:r>
          </a:p>
          <a:p>
            <a:pPr lvl="1"/>
            <a:r>
              <a:rPr kumimoji="1" lang="en-US" altLang="ja-JP" dirty="0">
                <a:latin typeface="HGP明朝E" panose="02020900000000000000" pitchFamily="18" charset="-128"/>
                <a:ea typeface="HGP明朝E" panose="02020900000000000000" pitchFamily="18" charset="-128"/>
              </a:rPr>
              <a:t>1</a:t>
            </a:r>
            <a:r>
              <a:rPr kumimoji="1" lang="ja-JP" altLang="en-US" dirty="0">
                <a:latin typeface="HGP明朝E" panose="02020900000000000000" pitchFamily="18" charset="-128"/>
                <a:ea typeface="HGP明朝E" panose="02020900000000000000" pitchFamily="18" charset="-128"/>
              </a:rPr>
              <a:t>月の軍事パレードで公開した改良型の新型短距離弾道ミサイル「</a:t>
            </a:r>
            <a:r>
              <a:rPr kumimoji="1" lang="en-US" altLang="ja-JP" dirty="0">
                <a:latin typeface="HGP明朝E" panose="02020900000000000000" pitchFamily="18" charset="-128"/>
                <a:ea typeface="HGP明朝E" panose="02020900000000000000" pitchFamily="18" charset="-128"/>
              </a:rPr>
              <a:t>KN23</a:t>
            </a:r>
            <a:r>
              <a:rPr kumimoji="1" lang="ja-JP" altLang="en-US" dirty="0">
                <a:latin typeface="HGP明朝E" panose="02020900000000000000" pitchFamily="18" charset="-128"/>
                <a:ea typeface="HGP明朝E" panose="02020900000000000000" pitchFamily="18" charset="-128"/>
              </a:rPr>
              <a:t>」とみられる</a:t>
            </a:r>
            <a:endParaRPr kumimoji="1" lang="en-US" altLang="ja-JP" dirty="0">
              <a:latin typeface="HGP明朝E" panose="02020900000000000000" pitchFamily="18" charset="-128"/>
              <a:ea typeface="HGP明朝E" panose="02020900000000000000" pitchFamily="18" charset="-128"/>
            </a:endParaRPr>
          </a:p>
          <a:p>
            <a:pPr lvl="1"/>
            <a:r>
              <a:rPr kumimoji="1" lang="ja-JP" altLang="en-US" dirty="0">
                <a:latin typeface="HGP明朝E" panose="02020900000000000000" pitchFamily="18" charset="-128"/>
                <a:ea typeface="HGP明朝E" panose="02020900000000000000" pitchFamily="18" charset="-128"/>
              </a:rPr>
              <a:t>北朝鮮は、</a:t>
            </a:r>
            <a:r>
              <a:rPr lang="ja-JP" altLang="en-US" dirty="0">
                <a:highlight>
                  <a:srgbClr val="FFFF00"/>
                </a:highlight>
                <a:latin typeface="HGP明朝E" panose="02020900000000000000" pitchFamily="18" charset="-128"/>
                <a:ea typeface="HGP明朝E" panose="02020900000000000000" pitchFamily="18" charset="-128"/>
              </a:rPr>
              <a:t>弾頭</a:t>
            </a:r>
            <a:r>
              <a:rPr kumimoji="1" lang="ja-JP" altLang="en-US" dirty="0">
                <a:highlight>
                  <a:srgbClr val="FFFF00"/>
                </a:highlight>
                <a:latin typeface="HGP明朝E" panose="02020900000000000000" pitchFamily="18" charset="-128"/>
                <a:ea typeface="HGP明朝E" panose="02020900000000000000" pitchFamily="18" charset="-128"/>
              </a:rPr>
              <a:t>重量を</a:t>
            </a:r>
            <a:r>
              <a:rPr kumimoji="1" lang="en-US" altLang="ja-JP" dirty="0">
                <a:highlight>
                  <a:srgbClr val="FFFF00"/>
                </a:highlight>
                <a:latin typeface="HGP明朝E" panose="02020900000000000000" pitchFamily="18" charset="-128"/>
                <a:ea typeface="HGP明朝E" panose="02020900000000000000" pitchFamily="18" charset="-128"/>
              </a:rPr>
              <a:t>2</a:t>
            </a:r>
            <a:r>
              <a:rPr kumimoji="1" lang="ja-JP" altLang="en-US" dirty="0">
                <a:highlight>
                  <a:srgbClr val="FFFF00"/>
                </a:highlight>
                <a:latin typeface="HGP明朝E" panose="02020900000000000000" pitchFamily="18" charset="-128"/>
                <a:ea typeface="HGP明朝E" panose="02020900000000000000" pitchFamily="18" charset="-128"/>
              </a:rPr>
              <a:t>・</a:t>
            </a:r>
            <a:r>
              <a:rPr kumimoji="1" lang="en-US" altLang="ja-JP" dirty="0">
                <a:highlight>
                  <a:srgbClr val="FFFF00"/>
                </a:highlight>
                <a:latin typeface="HGP明朝E" panose="02020900000000000000" pitchFamily="18" charset="-128"/>
                <a:ea typeface="HGP明朝E" panose="02020900000000000000" pitchFamily="18" charset="-128"/>
              </a:rPr>
              <a:t>5</a:t>
            </a:r>
            <a:r>
              <a:rPr kumimoji="1" lang="ja-JP" altLang="en-US" dirty="0">
                <a:highlight>
                  <a:srgbClr val="FFFF00"/>
                </a:highlight>
                <a:latin typeface="HGP明朝E" panose="02020900000000000000" pitchFamily="18" charset="-128"/>
                <a:ea typeface="HGP明朝E" panose="02020900000000000000" pitchFamily="18" charset="-128"/>
              </a:rPr>
              <a:t>トンに増やしたとしており、事実なら核弾頭の搭載も可能に</a:t>
            </a:r>
            <a:endParaRPr kumimoji="1" lang="en-US" altLang="ja-JP" dirty="0">
              <a:highlight>
                <a:srgbClr val="FFFF00"/>
              </a:highlight>
              <a:latin typeface="HGP明朝E" panose="02020900000000000000" pitchFamily="18" charset="-128"/>
              <a:ea typeface="HGP明朝E" panose="02020900000000000000" pitchFamily="18" charset="-128"/>
            </a:endParaRPr>
          </a:p>
          <a:p>
            <a:r>
              <a:rPr kumimoji="1" lang="ja-JP" altLang="en-US" dirty="0">
                <a:latin typeface="HGP明朝E" panose="02020900000000000000" pitchFamily="18" charset="-128"/>
                <a:ea typeface="HGP明朝E" panose="02020900000000000000" pitchFamily="18" charset="-128"/>
              </a:rPr>
              <a:t>「低高度（</a:t>
            </a:r>
            <a:r>
              <a:rPr kumimoji="1" lang="en-US" altLang="ja-JP" dirty="0">
                <a:latin typeface="HGP明朝E" panose="02020900000000000000" pitchFamily="18" charset="-128"/>
                <a:ea typeface="HGP明朝E" panose="02020900000000000000" pitchFamily="18" charset="-128"/>
              </a:rPr>
              <a:t>50</a:t>
            </a:r>
            <a:r>
              <a:rPr kumimoji="1" lang="ja-JP" altLang="en-US" dirty="0">
                <a:latin typeface="HGP明朝E" panose="02020900000000000000" pitchFamily="18" charset="-128"/>
                <a:ea typeface="HGP明朝E" panose="02020900000000000000" pitchFamily="18" charset="-128"/>
              </a:rPr>
              <a:t>キロ前後）滑空跳躍型の変則的な軌道特性」を実証したと指摘</a:t>
            </a:r>
          </a:p>
          <a:p>
            <a:r>
              <a:rPr kumimoji="1" lang="ja-JP" altLang="en-US" dirty="0">
                <a:latin typeface="HGP明朝E" panose="02020900000000000000" pitchFamily="18" charset="-128"/>
                <a:ea typeface="HGP明朝E" panose="02020900000000000000" pitchFamily="18" charset="-128"/>
              </a:rPr>
              <a:t>朝鮮半島から</a:t>
            </a:r>
            <a:r>
              <a:rPr kumimoji="1" lang="en-US" altLang="ja-JP" dirty="0">
                <a:latin typeface="HGP明朝E" panose="02020900000000000000" pitchFamily="18" charset="-128"/>
                <a:ea typeface="HGP明朝E" panose="02020900000000000000" pitchFamily="18" charset="-128"/>
              </a:rPr>
              <a:t>600</a:t>
            </a:r>
            <a:r>
              <a:rPr kumimoji="1" lang="ja-JP" altLang="en-US" dirty="0">
                <a:latin typeface="HGP明朝E" panose="02020900000000000000" pitchFamily="18" charset="-128"/>
                <a:ea typeface="HGP明朝E" panose="02020900000000000000" pitchFamily="18" charset="-128"/>
              </a:rPr>
              <a:t>キロ沖の日本海の水域に設定した目標を「正確に打撃した」と主張</a:t>
            </a:r>
          </a:p>
          <a:p>
            <a:endParaRPr kumimoji="1" lang="ja-JP" altLang="en-US" dirty="0">
              <a:latin typeface="HGP明朝E" panose="02020900000000000000" pitchFamily="18" charset="-128"/>
              <a:ea typeface="HGP明朝E" panose="02020900000000000000" pitchFamily="18" charset="-128"/>
            </a:endParaRPr>
          </a:p>
          <a:p>
            <a:endParaRPr kumimoji="1" lang="ja-JP" altLang="en-US"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46656913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北朝鮮の動向 　勝共研究会　2021年5月7日用</Template>
  <TotalTime>103</TotalTime>
  <Words>1107</Words>
  <Application>Microsoft Office PowerPoint</Application>
  <PresentationFormat>ワイド画面</PresentationFormat>
  <Paragraphs>83</Paragraphs>
  <Slides>16</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16</vt:i4>
      </vt:variant>
    </vt:vector>
  </HeadingPairs>
  <TitlesOfParts>
    <vt:vector size="21" baseType="lpstr">
      <vt:lpstr>HGP明朝E</vt:lpstr>
      <vt:lpstr>游ゴシック</vt:lpstr>
      <vt:lpstr>游ゴシック Light</vt:lpstr>
      <vt:lpstr>Arial</vt:lpstr>
      <vt:lpstr>Office テーマ</vt:lpstr>
      <vt:lpstr>米「対北朝鮮政策の見直し」 終了</vt:lpstr>
      <vt:lpstr>米政権の対北朝鮮政策見直し作業 　4月30日で終了</vt:lpstr>
      <vt:lpstr>ブリンケン国務長官 　5月3日記者会見</vt:lpstr>
      <vt:lpstr>サリバン米大統領補佐官 　5月2日　ABCテレビ</vt:lpstr>
      <vt:lpstr>評価</vt:lpstr>
      <vt:lpstr>トランプ前政権の「取り組み」に対する 理解が不足</vt:lpstr>
      <vt:lpstr>北朝鮮の対米政策など</vt:lpstr>
      <vt:lpstr>1月、朝鮮労働党大会</vt:lpstr>
      <vt:lpstr>北、ミサイル発射　3月25日</vt:lpstr>
      <vt:lpstr>狙い</vt:lpstr>
      <vt:lpstr>対中姿勢</vt:lpstr>
      <vt:lpstr>国境封鎖を部分的に解除</vt:lpstr>
      <vt:lpstr>背景</vt:lpstr>
      <vt:lpstr>日本との関係</vt:lpstr>
      <vt:lpstr>狙い</vt:lpstr>
      <vt:lpstr>今後の課題</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米「対北朝鮮政策の見直し」 終了</dc:title>
  <cp:revision>6</cp:revision>
  <cp:lastPrinted>2021-05-07T05:52:28Z</cp:lastPrinted>
  <dcterms:created xsi:type="dcterms:W3CDTF">2021-05-07T05:47:12Z</dcterms:created>
  <dcterms:modified xsi:type="dcterms:W3CDTF">2021-05-08T11:46:45Z</dcterms:modified>
</cp:coreProperties>
</file>