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57" r:id="rId4"/>
    <p:sldId id="283" r:id="rId5"/>
    <p:sldId id="288" r:id="rId6"/>
    <p:sldId id="286" r:id="rId7"/>
    <p:sldId id="293" r:id="rId8"/>
    <p:sldId id="289" r:id="rId9"/>
    <p:sldId id="290" r:id="rId10"/>
    <p:sldId id="294" r:id="rId11"/>
    <p:sldId id="295" r:id="rId12"/>
    <p:sldId id="292" r:id="rId13"/>
    <p:sldId id="296" r:id="rId14"/>
  </p:sldIdLst>
  <p:sldSz cx="12192000" cy="6858000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2437DC-471C-4559-B825-A3E28792F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90F3C7-87B1-4D87-8A7D-211E9CF5C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C18213-8DF0-437B-A41B-5940B2A8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FD5615-AA24-431B-9413-50383A0E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15D14E-776C-4EDB-82D4-E07E4083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51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6316D9-64B9-44F7-A8A0-68C786FC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DC1E53-39E9-4977-B518-3EC7C6972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7F5C8E-023E-42EE-A115-3F48171A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5D24F6-E031-4558-B49B-196F2C4F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6F2451-BBFE-4F68-A240-21CEE18E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14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3B37205-6513-44C5-BA52-4D2F2D46E6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3C18504-581C-44B1-8A59-838C6815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607B61-2705-4342-A203-BC99B072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9D428C-F082-48BA-B66E-3745E6A1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921933-6E65-4C4E-BF4E-E91B8D23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81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82B171-FA0C-4593-B303-EA1A3889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64E123-7DAB-47E2-ACFA-7D0E8FD77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7E39B8-A449-4D6B-8FBC-6F16AA10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039878-DFE7-4C88-9580-6418C716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6111D-D909-4C93-BED3-8484E376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63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B2DCC-A356-4E7B-891C-E39154BC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E5F25F-B5A2-4163-882C-2C4566EEE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E6DF54-A84B-4801-806E-85F97F71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D2142D-A259-4C81-852B-66B1B2A6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75AAC1-064B-4443-9190-090E7703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78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01ACA5-1196-4110-89E0-9950A9DE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29F511-1688-4FF7-853C-313AEBE14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CE05D5-ECA2-4A24-A96D-0F53B3101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9826A4-5443-4ACF-9842-F473E149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E13D6B-B96B-4E9D-B9D6-7B9A937C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8DACD60-A3CF-4F39-BF4A-EBC82736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76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A6ED27-A768-407D-8DD2-D4BC4313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1BF6B8-0D08-4CCD-83D2-FF5D204D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459AB0E-A829-4A56-A612-052592D9E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6314C25-7E48-45FA-984D-5510F1074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8781A65-3DD4-4629-B193-7E80205D7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D14ECBA-FB53-45D2-8FB2-09777319B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EC6FD21-9578-49F7-A1E2-9F0CD3AF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A509050-363E-4DE7-9090-51D0A685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50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61D73-3F49-481F-8020-387AFCB3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C9DEC71-BAB9-4B56-99AB-1845E9A0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01AD723-C4E4-4FC9-AE98-BAA539E5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19535A-4553-40F1-858A-BF57BFED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9F1DFB7-91AF-4C3E-9203-685455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1AE2204-1384-4C51-8CEC-D691D70E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B27BA6-7EFC-45DC-BBD5-AFD5267E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10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F39C53-5831-46C8-B8F4-D7E57661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A09BDC-8A2A-4F23-8864-A5F67327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ECF7A-6666-4A7E-99E5-94DAF13D0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900123-3AB6-470F-9560-D4BAEE778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9DF1B7-2E2F-4972-92E4-26840B7C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0FC5B2F-3849-4527-A052-D030C368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96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2C45C2-EBBA-4FD8-85B3-B5CE4D3E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AC59AA8-2897-4E9E-8536-A9B763642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BC8E399-6A48-4B03-B50C-6D09B411D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972EF5-9934-41B3-8410-0B24F06B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193540-5386-40FD-BB69-DC9BCE9D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39B075A-ABCE-4A66-B3F5-D6767A13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311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41EEA97-15F6-43A9-AA9E-92178F09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68C964-780F-4096-BFB0-90F896B6C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5C4DD9-F511-410E-A59A-F380993C8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F49C8-1276-4B7E-BBAB-2DE55599A1E2}" type="datetimeFigureOut">
              <a:rPr kumimoji="1" lang="ja-JP" altLang="en-US" smtClean="0"/>
              <a:t>2021/7/9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C5C55B-45B3-4DC0-AC31-973FC6878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DF67C-6C32-4FEE-ACD8-76CACEA70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44B4C-C207-4AA7-BEA1-4B13B8553B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7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61D48C-5607-4D69-8301-F23CB8795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2940"/>
            <a:ext cx="9144000" cy="2287023"/>
          </a:xfrm>
        </p:spPr>
        <p:txBody>
          <a:bodyPr>
            <a:normAutofit fontScale="90000"/>
          </a:bodyPr>
          <a:lstStyle/>
          <a:p>
            <a:r>
              <a:rPr lang="ja-JP" altLang="en-US" sz="4900" dirty="0">
                <a:latin typeface="HGP明朝E" panose="02020900000000000000" pitchFamily="18" charset="-128"/>
                <a:ea typeface="HGP明朝E" panose="02020900000000000000" pitchFamily="18" charset="-128"/>
              </a:rPr>
              <a:t>都議選結果を受けて</a:t>
            </a:r>
            <a:br>
              <a:rPr lang="en-US" altLang="ja-JP" sz="4900" dirty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b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立民・共産共闘批判の徹底を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EA8FD0D-64DE-4669-AEB9-830945C643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情報パック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7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月号</a:t>
            </a:r>
          </a:p>
        </p:txBody>
      </p:sp>
    </p:spTree>
    <p:extLst>
      <p:ext uri="{BB962C8B-B14F-4D97-AF65-F5344CB8AC3E}">
        <p14:creationId xmlns:p14="http://schemas.microsoft.com/office/powerpoint/2010/main" val="409304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E527F85-1BF5-49E8-8ACE-4B3C44B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「読売」</a:t>
            </a:r>
            <a:r>
              <a:rPr lang="en-US" altLang="ja-JP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7</a:t>
            </a:r>
            <a:r>
              <a:rPr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月</a:t>
            </a:r>
            <a:r>
              <a:rPr lang="en-US" altLang="ja-JP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4</a:t>
            </a:r>
            <a:r>
              <a:rPr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日</a:t>
            </a:r>
            <a:br>
              <a:rPr lang="en-US" altLang="ja-JP" sz="4000" dirty="0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出口調査結果　約</a:t>
            </a:r>
            <a:r>
              <a:rPr lang="en-US" altLang="ja-JP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23000</a:t>
            </a:r>
            <a:r>
              <a:rPr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人対象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630918-4F4A-4AB5-A628-33C3E9C4A2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①</a:t>
            </a: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支持政党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自民　３３％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立民　１１％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共産　　８％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都民　　６％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公明　　５％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ja-JP" altLang="ja-JP" sz="2400" dirty="0">
              <a:effectLst/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EF16A6A-4E49-432A-AB8E-06C731649C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②</a:t>
            </a: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支持政党別投票先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都民　都民へ８５％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highlight>
                  <a:srgbClr val="FFFF00"/>
                </a:highlight>
                <a:latin typeface="HGP明朝E" panose="02020900000000000000" pitchFamily="18" charset="-128"/>
                <a:ea typeface="HGP明朝E" panose="02020900000000000000" pitchFamily="18" charset="-128"/>
              </a:rPr>
              <a:t>自民　都民へ１９％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latin typeface="HGP明朝E" panose="02020900000000000000" pitchFamily="18" charset="-128"/>
                <a:ea typeface="HGP明朝E" panose="02020900000000000000" pitchFamily="18" charset="-128"/>
              </a:rPr>
              <a:t>公明　都民へ４％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ja-JP" sz="3600" dirty="0">
                <a:effectLst/>
                <a:highlight>
                  <a:srgbClr val="FFFF00"/>
                </a:highlight>
                <a:latin typeface="HGP明朝E" panose="02020900000000000000" pitchFamily="18" charset="-128"/>
                <a:ea typeface="HGP明朝E" panose="02020900000000000000" pitchFamily="18" charset="-128"/>
              </a:rPr>
              <a:t>立民　都民へ１６％</a:t>
            </a:r>
          </a:p>
          <a:p>
            <a:pPr>
              <a:lnSpc>
                <a:spcPct val="100000"/>
              </a:lnSpc>
            </a:pPr>
            <a:endParaRPr lang="ja-JP" altLang="en-US" sz="3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87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2DA0773-076C-483F-B4AC-63550DF67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8663"/>
            <a:ext cx="10515600" cy="5448300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無党派</a:t>
            </a:r>
            <a:endParaRPr lang="en-US" altLang="ja-JP" sz="3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都民へ　　　　２８％</a:t>
            </a:r>
          </a:p>
          <a:p>
            <a:pPr marL="0" indent="0">
              <a:buNone/>
            </a:pPr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　共産、立民へ１６％</a:t>
            </a:r>
          </a:p>
          <a:p>
            <a:pPr marL="0" indent="0">
              <a:buNone/>
            </a:pPr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　自民へ　　　　１３％</a:t>
            </a:r>
          </a:p>
          <a:p>
            <a:pPr marL="0" indent="0">
              <a:buNone/>
            </a:pPr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　</a:t>
            </a:r>
            <a:r>
              <a:rPr lang="ja-JP" altLang="en-US" sz="3600">
                <a:latin typeface="HGP明朝E" panose="02020900000000000000" pitchFamily="18" charset="-128"/>
                <a:ea typeface="HGP明朝E" panose="02020900000000000000" pitchFamily="18" charset="-128"/>
              </a:rPr>
              <a:t>公明へ　　　　　</a:t>
            </a:r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６％</a:t>
            </a:r>
          </a:p>
          <a:p>
            <a:endParaRPr lang="ja-JP" altLang="en-US" sz="3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3600" dirty="0">
                <a:latin typeface="HGP明朝E" panose="02020900000000000000" pitchFamily="18" charset="-128"/>
                <a:ea typeface="HGP明朝E" panose="02020900000000000000" pitchFamily="18" charset="-128"/>
              </a:rPr>
              <a:t>小池都政への評価　評価する６１％　評価しない３５％</a:t>
            </a:r>
          </a:p>
          <a:p>
            <a:endParaRPr lang="ja-JP" altLang="en-US" sz="3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ja-JP" altLang="en-US" sz="36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41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C5E98F-B5D6-4E14-B0F8-156B421F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奇跡のような（山口代表）結果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C1A51B-AC30-419C-8FEE-83A6A325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994"/>
            <a:ext cx="10515600" cy="47576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ja-JP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7</a:t>
            </a: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月</a:t>
            </a:r>
            <a:r>
              <a:rPr lang="en-US" altLang="ja-JP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5</a:t>
            </a: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日　公明　全員当選に手ごたえ</a:t>
            </a:r>
          </a:p>
          <a:p>
            <a:pPr>
              <a:lnSpc>
                <a:spcPct val="110000"/>
              </a:lnSpc>
            </a:pP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山口代表</a:t>
            </a:r>
          </a:p>
          <a:p>
            <a:pPr lvl="1">
              <a:lnSpc>
                <a:spcPct val="110000"/>
              </a:lnSpc>
            </a:pPr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「コロナの感染状況の中で全員当選を果たすことができた。まさに奇跡的とも思える結果だ」　</a:t>
            </a:r>
            <a:r>
              <a:rPr lang="en-US" altLang="ja-JP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5</a:t>
            </a:r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日未明</a:t>
            </a:r>
            <a:endParaRPr lang="en-US" altLang="ja-JP" sz="2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>
              <a:lnSpc>
                <a:spcPct val="110000"/>
              </a:lnSpc>
            </a:pPr>
            <a:endParaRPr lang="ja-JP" altLang="en-US" sz="32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>
              <a:lnSpc>
                <a:spcPct val="110000"/>
              </a:lnSpc>
            </a:pP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公明政治連盟が昭和</a:t>
            </a:r>
            <a:r>
              <a:rPr lang="en-US" altLang="ja-JP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38</a:t>
            </a: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</a:rPr>
              <a:t>年の都議選で躍進</a:t>
            </a:r>
          </a:p>
          <a:p>
            <a:pPr lvl="1">
              <a:lnSpc>
                <a:spcPct val="110000"/>
              </a:lnSpc>
            </a:pPr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翌</a:t>
            </a:r>
            <a:r>
              <a:rPr lang="en-US" altLang="ja-JP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39</a:t>
            </a:r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年に構成政党としての公明党が誕生</a:t>
            </a:r>
          </a:p>
          <a:p>
            <a:pPr lvl="1">
              <a:lnSpc>
                <a:spcPct val="110000"/>
              </a:lnSpc>
            </a:pPr>
            <a:r>
              <a:rPr lang="ja-JP" altLang="en-US" sz="2800" dirty="0">
                <a:highlight>
                  <a:srgbClr val="FFFF00"/>
                </a:highlight>
                <a:latin typeface="HGP明朝E" panose="02020900000000000000" pitchFamily="18" charset="-128"/>
                <a:ea typeface="HGP明朝E" panose="02020900000000000000" pitchFamily="18" charset="-128"/>
              </a:rPr>
              <a:t>平成元年を最後に落選者を出していない　</a:t>
            </a:r>
            <a:r>
              <a:rPr lang="en-US" altLang="ja-JP" sz="2800" dirty="0">
                <a:highlight>
                  <a:srgbClr val="FFFF00"/>
                </a:highlight>
                <a:latin typeface="HGP明朝E" panose="02020900000000000000" pitchFamily="18" charset="-128"/>
                <a:ea typeface="HGP明朝E" panose="02020900000000000000" pitchFamily="18" charset="-128"/>
              </a:rPr>
              <a:t>8</a:t>
            </a:r>
            <a:r>
              <a:rPr lang="ja-JP" altLang="en-US" sz="2800" dirty="0">
                <a:highlight>
                  <a:srgbClr val="FFFF00"/>
                </a:highlight>
                <a:latin typeface="HGP明朝E" panose="02020900000000000000" pitchFamily="18" charset="-128"/>
                <a:ea typeface="HGP明朝E" panose="02020900000000000000" pitchFamily="18" charset="-128"/>
              </a:rPr>
              <a:t>回連続</a:t>
            </a:r>
            <a:endParaRPr lang="ja-JP" altLang="en-US" sz="2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>
              <a:lnSpc>
                <a:spcPct val="110000"/>
              </a:lnSpc>
            </a:pPr>
            <a:endParaRPr lang="ja-JP" altLang="en-US" sz="32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255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DA60B-3904-49AB-B8BB-CB7056A6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立民・共産共闘批判の徹底を</a:t>
            </a:r>
            <a:br>
              <a:rPr lang="en-US" altLang="ja-JP">
                <a:latin typeface="HGP明朝E" panose="02020900000000000000" pitchFamily="18" charset="-128"/>
                <a:ea typeface="HGP明朝E" panose="02020900000000000000" pitchFamily="18" charset="-128"/>
              </a:rPr>
            </a:br>
            <a:endParaRPr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1CA533-21D3-4852-A32F-61ECD205B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左派リベラルは政権を担えない！！</a:t>
            </a:r>
          </a:p>
        </p:txBody>
      </p:sp>
    </p:spTree>
    <p:extLst>
      <p:ext uri="{BB962C8B-B14F-4D97-AF65-F5344CB8AC3E}">
        <p14:creationId xmlns:p14="http://schemas.microsoft.com/office/powerpoint/2010/main" val="117352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9091E-5C19-4AF5-AAFB-88AEF588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5" y="643467"/>
            <a:ext cx="7987190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3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1F66080-6643-469D-8059-09896E158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8" y="643467"/>
            <a:ext cx="8913704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C05BC7D9-8065-4F58-B798-7E314DB89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t="13882" r="-2" b="29409"/>
          <a:stretch/>
        </p:blipFill>
        <p:spPr>
          <a:xfrm>
            <a:off x="3121955" y="10"/>
            <a:ext cx="9070044" cy="6857990"/>
          </a:xfrm>
          <a:custGeom>
            <a:avLst/>
            <a:gdLst/>
            <a:ahLst/>
            <a:cxnLst/>
            <a:rect l="l" t="t" r="r" b="b"/>
            <a:pathLst>
              <a:path w="9070044" h="6858000">
                <a:moveTo>
                  <a:pt x="1619628" y="0"/>
                </a:moveTo>
                <a:lnTo>
                  <a:pt x="4520115" y="0"/>
                </a:lnTo>
                <a:lnTo>
                  <a:pt x="6067239" y="0"/>
                </a:lnTo>
                <a:lnTo>
                  <a:pt x="6179699" y="0"/>
                </a:lnTo>
                <a:lnTo>
                  <a:pt x="8129366" y="0"/>
                </a:lnTo>
                <a:lnTo>
                  <a:pt x="9070044" y="0"/>
                </a:lnTo>
                <a:lnTo>
                  <a:pt x="9070044" y="6858000"/>
                </a:lnTo>
                <a:lnTo>
                  <a:pt x="8129366" y="6858000"/>
                </a:lnTo>
                <a:lnTo>
                  <a:pt x="6179699" y="6858000"/>
                </a:lnTo>
                <a:lnTo>
                  <a:pt x="6067239" y="6858000"/>
                </a:lnTo>
                <a:lnTo>
                  <a:pt x="4520115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09D007-CB58-4955-AFD0-90EDC72BD07A}"/>
              </a:ext>
            </a:extLst>
          </p:cNvPr>
          <p:cNvSpPr txBox="1"/>
          <p:nvPr/>
        </p:nvSpPr>
        <p:spPr>
          <a:xfrm>
            <a:off x="364637" y="5368594"/>
            <a:ext cx="3517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「サンデー毎日」</a:t>
            </a:r>
            <a:r>
              <a:rPr kumimoji="1" lang="en-US" altLang="ja-JP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7</a:t>
            </a:r>
            <a:r>
              <a:rPr kumimoji="1" lang="ja-JP" alt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月</a:t>
            </a:r>
            <a:r>
              <a:rPr kumimoji="1" lang="en-US" altLang="ja-JP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11</a:t>
            </a:r>
            <a:r>
              <a:rPr kumimoji="1" lang="ja-JP" altLang="en-US" sz="2000" dirty="0">
                <a:latin typeface="HGP明朝E" panose="02020900000000000000" pitchFamily="18" charset="-128"/>
                <a:ea typeface="HGP明朝E" panose="02020900000000000000" pitchFamily="18" charset="-128"/>
              </a:rPr>
              <a:t>日号</a:t>
            </a:r>
          </a:p>
        </p:txBody>
      </p:sp>
    </p:spTree>
    <p:extLst>
      <p:ext uri="{BB962C8B-B14F-4D97-AF65-F5344CB8AC3E}">
        <p14:creationId xmlns:p14="http://schemas.microsoft.com/office/powerpoint/2010/main" val="275742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4061E0C-8295-428E-905F-C1DFDABA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予想外の結果　勝者なき都議選結果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708596D-F2FB-4F2B-91F8-CE5E4B962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①自民党　第一党に　しかし「敗北」（過去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2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番目に少ない議席）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②都民ファースト　踏ん張った　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　都議選の焦点は結局、小池都知事だった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③公明党　脅威の粘り　候補者全員当選続く　連続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8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回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④立民・共産　　「共闘」効果確認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　共産が立民を上回った　「連合」の不満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　</a:t>
            </a:r>
            <a:r>
              <a:rPr lang="ja-JP" altLang="en-US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「勝者なき」の評価に反発</a:t>
            </a:r>
            <a:endParaRPr lang="en-US" altLang="ja-JP" dirty="0"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>
              <a:lnSpc>
                <a:spcPct val="100000"/>
              </a:lnSpc>
            </a:pPr>
            <a:endParaRPr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776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00DD0-A56F-43BE-B664-7D780B71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立民、共産の共闘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434F98-19C6-44D9-A56B-BA2C32002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　安住淳国対委員長</a:t>
            </a:r>
          </a:p>
          <a:p>
            <a:pPr marL="457200" lvl="1" indent="0"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「（選挙協力の）成果が出た。国政でも十分に参考にしなければならない」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457200" lvl="1" indent="0"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「</a:t>
            </a:r>
            <a:r>
              <a:rPr lang="ja-JP" altLang="en-US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リアルパワーは何なのかを冷静に見なければ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」　国民民主党を批判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457200" lvl="1" indent="0"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（リアルパワー＝日本共産党）　「連合」ではないということ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小池氏</a:t>
            </a:r>
          </a:p>
          <a:p>
            <a:pPr marL="457200" lvl="1" indent="0"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「候補者調整が非常に大きな成果を上げた」と強調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457200" lvl="1" indent="0">
              <a:buNone/>
            </a:pP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・・・・・・・・・・・・・・・・・・・・・・・・・・・・・・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枝野代表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「自民党に代わる選択肢は我々しかないんだ、ということが</a:t>
            </a:r>
            <a:r>
              <a:rPr lang="ja-JP" altLang="en-US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十分に届ききっていない選挙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になってしまった」と反省の弁（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6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日）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endParaRPr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457200" lvl="1" indent="0">
              <a:buNone/>
            </a:pPr>
            <a:endParaRPr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03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A015C4-4949-425E-8D90-37319968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立民・共産の共闘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A74F78-15D7-46BD-B111-AD95764A5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共産党と共闘　定数</a:t>
            </a:r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1</a:t>
            </a:r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～３の選挙区の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約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8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割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立憲</a:t>
            </a:r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7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勝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2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敗、勝利した選挙区ではトップ当選（「朝日」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7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月</a:t>
            </a:r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6</a:t>
            </a:r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日付）　</a:t>
            </a:r>
            <a:endParaRPr kumimoji="1"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1</a:t>
            </a:r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人区は全部で７つ</a:t>
            </a:r>
          </a:p>
          <a:p>
            <a:pPr lvl="2"/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立民と共産はそのうち</a:t>
            </a:r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6</a:t>
            </a:r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選挙区で事実上の選挙協力</a:t>
            </a:r>
          </a:p>
          <a:p>
            <a:pPr lvl="2"/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6</a:t>
            </a:r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選挙区のうち立民と無所属が立った２選挙区で議席をとった（前回は都民が勝った）</a:t>
            </a:r>
            <a:endParaRPr kumimoji="1"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2"/>
            <a:endParaRPr kumimoji="1"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共産党に一本化で勝利　（</a:t>
            </a:r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42</a:t>
            </a:r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選挙区、</a:t>
            </a:r>
            <a:r>
              <a:rPr kumimoji="1" lang="en-US" altLang="ja-JP" dirty="0">
                <a:latin typeface="HGP明朝E" panose="02020900000000000000" pitchFamily="18" charset="-128"/>
                <a:ea typeface="HGP明朝E" panose="02020900000000000000" pitchFamily="18" charset="-128"/>
              </a:rPr>
              <a:t>127</a:t>
            </a:r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議席を競う）</a:t>
            </a:r>
            <a:endParaRPr kumimoji="1"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豊島、文京、北、北多摩４、日野</a:t>
            </a:r>
            <a:endParaRPr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立民やネット、無所属に一本化で議席獲得</a:t>
            </a:r>
            <a:endParaRPr kumimoji="1"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渋谷、中野、武蔵野、三鷹、小金井、立川、小平、北多摩２</a:t>
            </a:r>
            <a:endParaRPr kumimoji="1"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003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43FD5A-2297-4E82-8A2E-42E22842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latin typeface="HGP明朝E" panose="02020900000000000000" pitchFamily="18" charset="-128"/>
                <a:ea typeface="HGP明朝E" panose="02020900000000000000" pitchFamily="18" charset="-128"/>
              </a:rPr>
              <a:t>小池百合子都知事の「力」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9B8845-3246-4224-9FE4-F91DBAFDA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告示前に疲労で入院</a:t>
            </a:r>
            <a:endParaRPr kumimoji="1"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投開票二日前に　記者会見　</a:t>
            </a:r>
            <a:endParaRPr kumimoji="1" lang="en-US" altLang="ja-JP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kumimoji="1"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最後の一日、</a:t>
            </a:r>
            <a:r>
              <a:rPr kumimoji="1" lang="en-US" altLang="ja-JP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14</a:t>
            </a:r>
            <a:r>
              <a:rPr kumimoji="1"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選挙区を回った　酸素ボンベを伴って</a:t>
            </a:r>
            <a:endParaRPr kumimoji="1" lang="en-US" altLang="ja-JP" sz="2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r>
              <a:rPr lang="ja-JP" altLang="en-US" sz="2800" dirty="0">
                <a:latin typeface="HGP明朝E" panose="02020900000000000000" pitchFamily="18" charset="-128"/>
                <a:ea typeface="HGP明朝E" panose="02020900000000000000" pitchFamily="18" charset="-128"/>
              </a:rPr>
              <a:t>同情票の獲得</a:t>
            </a:r>
            <a:endParaRPr lang="en-US" altLang="ja-JP" sz="2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lvl="1"/>
            <a:endParaRPr lang="en-US" altLang="ja-JP" sz="28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dirty="0">
                <a:latin typeface="HGP明朝E" panose="02020900000000000000" pitchFamily="18" charset="-128"/>
                <a:ea typeface="HGP明朝E" panose="02020900000000000000" pitchFamily="18" charset="-128"/>
              </a:rPr>
              <a:t>政権批判票の受け皿に　「都民ファ」</a:t>
            </a:r>
            <a:endParaRPr kumimoji="1" lang="ja-JP" altLang="en-US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8BDDEA-8063-41DE-9B83-55023A8E7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2" r="249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852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A9D5648-77A0-4892-AA75-FDDBE1A1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890587"/>
            <a:ext cx="10687050" cy="50768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EFB927-0EF3-4A0C-B5FE-ED0537BC9F66}"/>
              </a:ext>
            </a:extLst>
          </p:cNvPr>
          <p:cNvSpPr txBox="1"/>
          <p:nvPr/>
        </p:nvSpPr>
        <p:spPr>
          <a:xfrm>
            <a:off x="5143499" y="5972175"/>
            <a:ext cx="42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「読売」</a:t>
            </a:r>
            <a:r>
              <a:rPr kumimoji="1" lang="en-US" altLang="ja-JP" dirty="0"/>
              <a:t>7</a:t>
            </a:r>
            <a:r>
              <a:rPr kumimoji="1" lang="ja-JP" altLang="en-US" dirty="0"/>
              <a:t>月</a:t>
            </a:r>
            <a:r>
              <a:rPr kumimoji="1" lang="en-US" altLang="ja-JP" dirty="0"/>
              <a:t>5</a:t>
            </a:r>
            <a:r>
              <a:rPr kumimoji="1" lang="ja-JP" altLang="en-US" dirty="0"/>
              <a:t>日付　出口調査結果</a:t>
            </a:r>
          </a:p>
        </p:txBody>
      </p:sp>
    </p:spTree>
    <p:extLst>
      <p:ext uri="{BB962C8B-B14F-4D97-AF65-F5344CB8AC3E}">
        <p14:creationId xmlns:p14="http://schemas.microsoft.com/office/powerpoint/2010/main" val="2934998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都議選結果と今後の展望　豪徳寺塾</Template>
  <TotalTime>444</TotalTime>
  <Words>626</Words>
  <Application>Microsoft Office PowerPoint</Application>
  <PresentationFormat>ワイド画面</PresentationFormat>
  <Paragraphs>70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HGP明朝E</vt:lpstr>
      <vt:lpstr>游ゴシック</vt:lpstr>
      <vt:lpstr>游ゴシック Light</vt:lpstr>
      <vt:lpstr>Arial</vt:lpstr>
      <vt:lpstr>Office テーマ</vt:lpstr>
      <vt:lpstr>都議選結果を受けて  立民・共産共闘批判の徹底を</vt:lpstr>
      <vt:lpstr>PowerPoint プレゼンテーション</vt:lpstr>
      <vt:lpstr>PowerPoint プレゼンテーション</vt:lpstr>
      <vt:lpstr>PowerPoint プレゼンテーション</vt:lpstr>
      <vt:lpstr>予想外の結果　勝者なき都議選結果</vt:lpstr>
      <vt:lpstr>立民、共産の共闘</vt:lpstr>
      <vt:lpstr>立民・共産の共闘</vt:lpstr>
      <vt:lpstr>小池百合子都知事の「力」</vt:lpstr>
      <vt:lpstr>PowerPoint プレゼンテーション</vt:lpstr>
      <vt:lpstr>「読売」7月4日 出口調査結果　約23000人対象</vt:lpstr>
      <vt:lpstr>PowerPoint プレゼンテーション</vt:lpstr>
      <vt:lpstr>奇跡のような（山口代表）結果</vt:lpstr>
      <vt:lpstr>立民・共産共闘批判の徹底を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都議選結果を受けて 立民・共産共闘批判の徹底を </dc:title>
  <dc:creator>watanabe yoshio</dc:creator>
  <cp:lastModifiedBy>watanabe yoshio</cp:lastModifiedBy>
  <cp:revision>7</cp:revision>
  <cp:lastPrinted>2021-07-09T07:23:41Z</cp:lastPrinted>
  <dcterms:created xsi:type="dcterms:W3CDTF">2021-07-08T22:03:04Z</dcterms:created>
  <dcterms:modified xsi:type="dcterms:W3CDTF">2021-07-09T07:26:41Z</dcterms:modified>
</cp:coreProperties>
</file>