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00" r:id="rId2"/>
    <p:sldMasterId id="2147483712" r:id="rId3"/>
  </p:sldMasterIdLst>
  <p:sldIdLst>
    <p:sldId id="256" r:id="rId4"/>
    <p:sldId id="257" r:id="rId5"/>
    <p:sldId id="321" r:id="rId6"/>
    <p:sldId id="332" r:id="rId7"/>
    <p:sldId id="258" r:id="rId8"/>
    <p:sldId id="342" r:id="rId9"/>
    <p:sldId id="433" r:id="rId10"/>
    <p:sldId id="434" r:id="rId11"/>
    <p:sldId id="435" r:id="rId12"/>
    <p:sldId id="436" r:id="rId13"/>
    <p:sldId id="437" r:id="rId14"/>
  </p:sldIdLst>
  <p:sldSz cx="12192000" cy="6858000"/>
  <p:notesSz cx="10021888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4B76E-B62E-4812-BA7D-825654688684}"/>
              </a:ext>
            </a:extLst>
          </p:cNvPr>
          <p:cNvSpPr/>
          <p:nvPr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EF05D1-197A-4EB5-A82C-7DC2425B571D}"/>
              </a:ext>
            </a:extLst>
          </p:cNvPr>
          <p:cNvSpPr/>
          <p:nvPr/>
        </p:nvSpPr>
        <p:spPr>
          <a:xfrm>
            <a:off x="639413" y="2818150"/>
            <a:ext cx="10913175" cy="25718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FFE35-CB40-419E-BEDE-1E852C7CC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424" y="3154680"/>
            <a:ext cx="9994392" cy="1335024"/>
          </a:xfrm>
        </p:spPr>
        <p:txBody>
          <a:bodyPr anchor="b"/>
          <a:lstStyle>
            <a:lvl1pPr algn="l">
              <a:lnSpc>
                <a:spcPct val="105000"/>
              </a:lnSpc>
              <a:defRPr sz="8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66B81-8E0E-4B31-9B8A-AD8615CF5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184" y="4489704"/>
            <a:ext cx="10009632" cy="768096"/>
          </a:xfrm>
        </p:spPr>
        <p:txBody>
          <a:bodyPr lIns="109728" tIns="109728" rIns="109728" bIns="91440" anchor="ctr"/>
          <a:lstStyle>
            <a:lvl1pPr marL="0" indent="0" algn="l">
              <a:buNone/>
              <a:defRPr sz="24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E3122-8086-4B62-A94B-822FD6B4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B18AD-F44F-484C-A3D2-C5EF8D94DE24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9890-8F9E-40E4-9E32-1481709B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C4A2E-05AC-44E3-B11A-086CA9066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B81F-97CD-4934-852B-F0AECFD05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3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EAAC2-5C8E-4AC4-A655-1BBB12DEF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DEA25-8853-4480-B177-F6FB3A913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30C9A-FAAB-4907-9074-ED83F2914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97D3-3687-4972-B93C-3CFDF36BF9D2}" type="datetime1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E74C0-6AA6-4DAA-B696-21A593BF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C47E9-9A55-415E-8340-5E2B5BD2D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4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E48E5-4047-441F-8F68-CAA0E5D31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9413" y="365125"/>
            <a:ext cx="7933087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2861A-99E0-4DD2-8956-9C3A8BCA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AA46-D730-4A32-BF6D-5880ED7B6ED6}" type="datetime1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9F9A7-D5EB-4CB0-ADF9-A2D67864A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34A46-E778-48F1-85FB-88A260599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987D44-2EFA-42B2-8345-F3CB14FC8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827687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01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CC8CDB-56B2-4779-948E-D0DEADF42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98E37F5-575D-40F9-B2A4-A182DD068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90EC4A-358A-4A77-8508-BAF46009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643B-2338-453F-80BD-DB647AEED4B4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98D58E-D864-456B-B510-D6654640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16714E-3DDF-432C-A777-BF9FB704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E608-00CA-41D5-8F93-3971BD475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309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FEE392-1A30-47AF-B066-6A921497B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8F7B0E-7D45-4C10-8035-4C724CCDC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BB133D-DF92-45F4-8E6E-8F2A1071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643B-2338-453F-80BD-DB647AEED4B4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3C4469-2283-46FA-8DFA-1AE5D34F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B2C8B-D8C9-4069-B29E-1F692224B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E608-00CA-41D5-8F93-3971BD475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558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427B04-4108-4628-BB98-2DF85F70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D614EC-E1FA-4011-AB2E-1B88016D5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2F3D76-EFFE-42E7-A02E-E125F8C6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643B-2338-453F-80BD-DB647AEED4B4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BA7833-3C20-4E68-9805-52F4EF5DB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810169-178C-402D-8518-914CF73B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E608-00CA-41D5-8F93-3971BD475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623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19564E-08F5-4828-BEBA-E60E2D0D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1DCA83-7EC4-4ECC-BEAA-64F17CD3A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7E31D59-DED5-4490-AB36-6AC414D0C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02F16E-BDBA-4E47-9B04-7C500587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643B-2338-453F-80BD-DB647AEED4B4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B62F55E-727C-4F49-BD5A-38565666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096818A-60CF-47B3-B1A3-22A0EB93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E608-00CA-41D5-8F93-3971BD475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024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882846-7225-4AE6-9839-2D1AC4FA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3C7072A-9CC2-4AFD-9922-5945D2989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34C1D77-459D-4CF4-B288-C5AB0DF11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D568B97-1176-4F90-A1CA-9D0F51277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C820539-1D88-4559-940E-815F6E488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44BF441-FA90-4F44-BEB0-C040831D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643B-2338-453F-80BD-DB647AEED4B4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FDBFBFD-AB7F-43DA-B502-47733BA1D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33133C4-FBC9-4B57-A262-AFE64F05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E608-00CA-41D5-8F93-3971BD475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496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7A79F2-48D3-4CC4-AF8E-A63F22C9B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8B15BA8-A600-4562-9299-AFDA54FE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643B-2338-453F-80BD-DB647AEED4B4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578F64E-BDC0-4B74-9C92-C6CA9EDC5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6DF983C-D4F6-405B-A536-F1ADDC33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E608-00CA-41D5-8F93-3971BD475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924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A5D3641-6518-4350-899B-7158DF6D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643B-2338-453F-80BD-DB647AEED4B4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93B7829-BE47-4018-8898-DFEE75E3A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7E26B4-6B11-4D2E-852B-F53437D4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E608-00CA-41D5-8F93-3971BD475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770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28A067-A066-4E59-A6E2-0F630BF64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4DCDA3-AA83-4998-AD1F-1E75D08B2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6B2DB4D-8577-4E6E-B97D-660E419A0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158E5E-95E7-4E91-A037-93AA2C92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643B-2338-453F-80BD-DB647AEED4B4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4027F6-046F-496C-B16F-485AC986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69B3A5-DD56-4422-A413-42BC4EE7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E608-00CA-41D5-8F93-3971BD475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94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999A3-430D-4D78-9DF7-56578715E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09F0-EED8-49A3-8DEB-65D7E568F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33971-B6D0-433D-83AE-34616CE6E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D2D1-B868-4347-B796-3B5A5EB129FF}" type="datetime1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CA778-7EAA-41F9-B37D-C8E67AE7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F7F5B-F40C-4ECA-9FD3-760EAA21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8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7D041A-F6E0-4DC5-9A6B-438600C00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73712F0-0D68-4F99-AA8E-6E870BDDA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E310ADC-36BF-4E89-8F73-2674474C9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4C5656-8576-49CD-90A5-129B84D0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643B-2338-453F-80BD-DB647AEED4B4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98B88FC-DAB5-46B7-9004-BC4EFCEAB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9C68083-3378-4665-BEE7-88C99532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E608-00CA-41D5-8F93-3971BD475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892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D916AB-4EDF-439D-987B-1CAD9FEA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05BA164-FF09-4385-ABBB-6A452F3F9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96E92D-B7EE-4F67-A7F6-EF1F1DC70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643B-2338-453F-80BD-DB647AEED4B4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9F50DD-41CA-4729-B3F9-AB18981EB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4A06BA-5384-4EB7-9078-D4E664D0C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E608-00CA-41D5-8F93-3971BD475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225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551626A-1E3A-48D1-BB34-CAACBE61B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EF97267-E5DD-401F-9FAE-85FA94AC8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C966F9-3542-4AD6-BD12-059D5284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643B-2338-453F-80BD-DB647AEED4B4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F96EB2-2AAF-4AAF-B2F5-E5D653CAC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04A622-0693-418D-8023-3AA63483D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E608-00CA-41D5-8F93-3971BD475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84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8F2-13B7-4874-889B-F6DF160A49AA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82DA-19DD-4254-984F-2423397E56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922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8F2-13B7-4874-889B-F6DF160A49AA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82DA-19DD-4254-984F-2423397E56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868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8F2-13B7-4874-889B-F6DF160A49AA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82DA-19DD-4254-984F-2423397E56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1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8F2-13B7-4874-889B-F6DF160A49AA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82DA-19DD-4254-984F-2423397E56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2304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8F2-13B7-4874-889B-F6DF160A49AA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82DA-19DD-4254-984F-2423397E56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689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8F2-13B7-4874-889B-F6DF160A49AA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82DA-19DD-4254-984F-2423397E56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136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8F2-13B7-4874-889B-F6DF160A49AA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82DA-19DD-4254-984F-2423397E56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99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D79C4-5B2D-490C-A3A9-EB977CFAD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1709738"/>
            <a:ext cx="10913175" cy="2852737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D5857-FA4D-4A9B-856D-701234DE6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413" y="4589463"/>
            <a:ext cx="1091317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F6E9-7983-40C8-AB5B-67D364A5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3C2D-6745-47B6-A29E-FE249DBCE96C}" type="datetime1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F873F-0C78-4B75-A7F3-78AAA3811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F4A66-FCCD-4CC0-955A-6FF62FEC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13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8F2-13B7-4874-889B-F6DF160A49AA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82DA-19DD-4254-984F-2423397E56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972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8F2-13B7-4874-889B-F6DF160A49AA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82DA-19DD-4254-984F-2423397E56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43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8F2-13B7-4874-889B-F6DF160A49AA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82DA-19DD-4254-984F-2423397E56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727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8F2-13B7-4874-889B-F6DF160A49AA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82DA-19DD-4254-984F-2423397E56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391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11176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575F6D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45720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575F6D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9249834" y="6245225"/>
            <a:ext cx="2535767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02ABB-957E-46B6-9A32-1A0B319A38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810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2A81E-979B-46D7-9D93-0797856A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3245F-4511-4B93-8CB3-0EC22FD62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413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B029B-9D0E-4CB2-9A69-10A2F8C12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2248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89C47-F724-4908-A6AD-806E765B2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44C2-3623-4BFB-B9A0-94542302335A}" type="datetime1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700E8-4086-4363-88E6-CA24CE39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4F54F-F3CE-42F0-ADD3-F174B9BB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3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4BAB1-26FD-44BF-86E8-57ED04D74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5488"/>
            <a:ext cx="10908792" cy="685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FCB96-93C7-4E74-8285-0327A1A26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412" y="1904474"/>
            <a:ext cx="5120640" cy="838726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DF5A1-7F2F-4B53-9402-85306B933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413" y="2969917"/>
            <a:ext cx="5157787" cy="321974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75651-3077-40D2-B167-CAB37859E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7565" y="1904474"/>
            <a:ext cx="5120640" cy="83872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b="1" kern="1200" cap="all" spc="15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6D45EC-3B0F-49DC-91BC-2B4E4DA04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65" y="2969915"/>
            <a:ext cx="5120639" cy="321974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2B7364-544C-427F-8C26-40E48F77C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B92-D160-4899-8AEB-23E2AB3EBB07}" type="datetime1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7AF57-EA04-49AA-91E0-7393B8DB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DA6F2-A8DC-49B2-B9D6-7A001FF3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567CAD-C446-4819-8D43-D93D35E7998F}"/>
              </a:ext>
            </a:extLst>
          </p:cNvPr>
          <p:cNvCxnSpPr>
            <a:cxnSpLocks/>
          </p:cNvCxnSpPr>
          <p:nvPr/>
        </p:nvCxnSpPr>
        <p:spPr>
          <a:xfrm>
            <a:off x="6096000" y="1613647"/>
            <a:ext cx="0" cy="4515986"/>
          </a:xfrm>
          <a:prstGeom prst="line">
            <a:avLst/>
          </a:prstGeom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30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09AB5-A960-4D82-97A6-922633B7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FEF6C-EDD1-4573-A6D1-D5582457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71B3-2886-4196-8AEE-F25AFF1977D5}" type="datetime1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8429F-6359-4950-8C39-80E03A2D2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B98F5-EE2F-4214-975A-76719DBD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8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39CD7-DA28-4950-958A-9781728CF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A954-8CB7-411C-B9F4-2C7BBA3637E7}" type="datetime1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345F2-29FF-4A4D-A577-8FED65D0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6B79A-87C1-4CB8-BC9B-8705CEC4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3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01454-EF5C-4D4A-95D3-B320D15CA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5488"/>
            <a:ext cx="10908792" cy="685800"/>
          </a:xfrm>
        </p:spPr>
        <p:txBody>
          <a:bodyPr anchor="ctr">
            <a:normAutofit/>
          </a:bodyPr>
          <a:lstStyle>
            <a:lvl1pPr>
              <a:defRPr sz="24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7D4B9-4A42-478A-AEFB-3F5D0629F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1656589"/>
            <a:ext cx="6245352" cy="420446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2F622-E127-4877-8F61-E5FAE62CD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14" y="1656588"/>
            <a:ext cx="4132612" cy="4212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3E8C1-6159-4F82-A5F4-35DDE51E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446A-20B5-4264-B561-E7D9C581BFC4}" type="datetime1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C603F-9904-472E-86B9-D7223CAB1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0828B-5598-4BB2-9FC6-86BDC5EC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2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E4FD-3561-45A0-82BC-1E0F7399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5488"/>
            <a:ext cx="10908792" cy="685800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019FD7-F525-433A-BC5B-E8251F514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45666"/>
            <a:ext cx="6365684" cy="4215384"/>
          </a:xfrm>
          <a:solidFill>
            <a:srgbClr val="DDDDDD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CAD49-8534-4DA7-91E6-D2827CBEB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14" y="1655064"/>
            <a:ext cx="4132612" cy="42153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F16CE-96E3-44EC-B9C8-F7FEDA17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C44C-94B9-4BA1-95A5-21C59D41B284}" type="datetime1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4BBD5-FCB5-45FF-A806-445007BA0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43AF2-82EC-4A16-9E91-742792F0A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FF4B-E35B-4DE6-97A9-05E54E6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E79F0E-E6F3-4029-A461-CBE56588470B}"/>
              </a:ext>
            </a:extLst>
          </p:cNvPr>
          <p:cNvSpPr/>
          <p:nvPr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5D58A2-1B1F-4DF4-936E-885ECC73E6F0}"/>
              </a:ext>
            </a:extLst>
          </p:cNvPr>
          <p:cNvSpPr/>
          <p:nvPr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endParaRPr lang="en-US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D9B9AA-BDD3-49A4-84E0-99DC3EF1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B1D57-5959-4202-BB86-AFBA794FA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412" y="1639615"/>
            <a:ext cx="10904435" cy="453734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0E3D2-19DD-4BA8-81DE-A095DB31E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5738" y="6356350"/>
            <a:ext cx="3033829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262A92C-3DD6-4D28-BA90-423F0C949F16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62D90-3DF7-4BB4-808C-F89E35410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413" y="6356350"/>
            <a:ext cx="6291108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76974-1464-4D58-B215-63300577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7939" y="6356350"/>
            <a:ext cx="844649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6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kumimoji="1" lang="en-US" sz="3600" b="0" kern="1200" spc="110" baseline="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500"/>
        </a:spcBef>
        <a:buClr>
          <a:schemeClr val="accent2"/>
        </a:buClr>
        <a:buFontTx/>
        <a:buNone/>
        <a:defRPr kumimoji="1" sz="2000" b="0" kern="1200" spc="8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Tx/>
        <a:buNone/>
        <a:defRPr kumimoji="1" sz="1600" kern="1200" spc="8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Tx/>
        <a:buNone/>
        <a:defRPr kumimoji="1" sz="1600" kern="1200" spc="8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Tx/>
        <a:buNone/>
        <a:defRPr kumimoji="1" sz="1600" kern="1200" spc="8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Tx/>
        <a:buNone/>
        <a:defRPr kumimoji="1" sz="1600" kern="1200" spc="8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4603E9D-566C-4C98-8F0F-2B726438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8C5C5A-EF43-405C-87CA-84938F325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933891-F3AC-4C95-9DB0-2FC6FAC70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A643B-2338-453F-80BD-DB647AEED4B4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25C125-C59B-40F4-9024-5FF05DF2C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7ADD1B-4C60-4695-BB81-E0A530E1C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4E608-00CA-41D5-8F93-3971BD475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22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C78F2-13B7-4874-889B-F6DF160A49AA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F82DA-19DD-4254-984F-2423397E56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9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A3BAF6-DCDD-47DD-8F4D-8B6B27EE1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7" y="1655286"/>
            <a:ext cx="6066759" cy="261004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5400" dirty="0">
                <a:latin typeface="HGP明朝E" panose="02020900000000000000" pitchFamily="18" charset="-128"/>
                <a:ea typeface="HGP明朝E" panose="02020900000000000000" pitchFamily="18" charset="-128"/>
              </a:rPr>
              <a:t>緊迫する台湾海峡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5B59D8A-34A1-4ED0-A42E-2F42271C6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7" y="4373385"/>
            <a:ext cx="4609057" cy="766040"/>
          </a:xfrm>
        </p:spPr>
        <p:txBody>
          <a:bodyPr>
            <a:normAutofit/>
          </a:bodyPr>
          <a:lstStyle/>
          <a:p>
            <a:pPr algn="l"/>
            <a:r>
              <a:rPr lang="ja-JP" altLang="en-US" sz="2000" dirty="0">
                <a:latin typeface="HGP明朝E" panose="02020900000000000000" pitchFamily="18" charset="-128"/>
                <a:ea typeface="HGP明朝E" panose="02020900000000000000" pitchFamily="18" charset="-128"/>
              </a:rPr>
              <a:t>情報パック</a:t>
            </a:r>
            <a:r>
              <a:rPr lang="en-US" altLang="ja-JP" sz="2000" dirty="0">
                <a:latin typeface="HGP明朝E" panose="02020900000000000000" pitchFamily="18" charset="-128"/>
                <a:ea typeface="HGP明朝E" panose="02020900000000000000" pitchFamily="18" charset="-128"/>
              </a:rPr>
              <a:t>8</a:t>
            </a:r>
            <a:r>
              <a:rPr lang="ja-JP" altLang="en-US" sz="2000" dirty="0">
                <a:latin typeface="HGP明朝E" panose="02020900000000000000" pitchFamily="18" charset="-128"/>
                <a:ea typeface="HGP明朝E" panose="02020900000000000000" pitchFamily="18" charset="-128"/>
              </a:rPr>
              <a:t>月号</a:t>
            </a:r>
            <a:endParaRPr kumimoji="1" lang="ja-JP" altLang="en-US" sz="20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6EF57EF-D042-41D3-83E8-41A1FE6C1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00A59BB-A268-4F3E-9D41-CA265AF1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B199978D-FE9D-4416-9A86-B44629BDD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1" r="12875" b="-3"/>
          <a:stretch/>
        </p:blipFill>
        <p:spPr>
          <a:xfrm>
            <a:off x="7498231" y="1655560"/>
            <a:ext cx="3098066" cy="3483864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3794DCE-9D34-40DF-AB3F-06DA8ACCD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5006452-918C-4282-A72C-C9692B669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755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E13C09-C25F-466E-AD78-41B7CEA4B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dirty="0">
                <a:highlight>
                  <a:srgbClr val="FFFF00"/>
                </a:highlight>
                <a:latin typeface="HGP明朝E" panose="02020900000000000000" pitchFamily="18" charset="-128"/>
                <a:ea typeface="HGP明朝E" panose="02020900000000000000" pitchFamily="18" charset="-128"/>
              </a:rPr>
              <a:t>新たな言葉</a:t>
            </a:r>
            <a:endParaRPr lang="en-US" altLang="ja-JP" dirty="0">
              <a:highlight>
                <a:srgbClr val="FFFF00"/>
              </a:highlight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「台湾をめぐる情勢の安定は、我が国の安全保障にとってはもとより、国際社会の安定にとっても重要」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「中台間の軍事的緊張が高まる可能性も否定できない」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highlight>
                  <a:srgbClr val="FFFF00"/>
                </a:highlight>
                <a:latin typeface="HGP明朝E" panose="02020900000000000000" pitchFamily="18" charset="-128"/>
                <a:ea typeface="HGP明朝E" panose="02020900000000000000" pitchFamily="18" charset="-128"/>
              </a:rPr>
              <a:t>全体の構成</a:t>
            </a:r>
            <a:endParaRPr lang="en-US" altLang="ja-JP" dirty="0">
              <a:highlight>
                <a:srgbClr val="FFFF00"/>
              </a:highlight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第一章の「概観」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第二章の「諸外国の防衛政策など」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第一部で「米国」が１１ページ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　　　　　　　「中国」３１ページ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　　　　　　　「米国と中国との関係」８ページ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endParaRPr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中国　今年２月に施行された海警法の問題点を繰り返し記述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海警船の活動が「そもそも国際法違反」と指摘</a:t>
            </a:r>
          </a:p>
          <a:p>
            <a:endParaRPr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2373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972E8B-0729-410F-AC9E-7CABBEF61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日本への影響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8F0E5D-422B-436E-B734-DA2D12F32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sz="3200" dirty="0">
                <a:highlight>
                  <a:srgbClr val="FFFF00"/>
                </a:highlight>
                <a:latin typeface="HGP明朝E" panose="02020900000000000000" pitchFamily="18" charset="-128"/>
                <a:ea typeface="HGP明朝E" panose="02020900000000000000" pitchFamily="18" charset="-128"/>
              </a:rPr>
              <a:t>中国は、「政権の弱体化」</a:t>
            </a: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を攻勢の機会と見る（衆院選への対応）</a:t>
            </a:r>
            <a:endParaRPr lang="en-US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lang="ja-JP" altLang="en-US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kumimoji="1" lang="ja-JP" altLang="en-US" sz="3200" dirty="0">
                <a:highlight>
                  <a:srgbClr val="FFFF00"/>
                </a:highlight>
                <a:latin typeface="HGP明朝E" panose="02020900000000000000" pitchFamily="18" charset="-128"/>
                <a:ea typeface="HGP明朝E" panose="02020900000000000000" pitchFamily="18" charset="-128"/>
              </a:rPr>
              <a:t>台湾有事を想定</a:t>
            </a:r>
            <a:r>
              <a:rPr kumimoji="1"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すべき時（存立危機事態、重要影響事態）</a:t>
            </a:r>
            <a:endParaRPr kumimoji="1" lang="en-US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r>
              <a:rPr lang="en-US" altLang="ja-JP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2023</a:t>
            </a:r>
            <a:r>
              <a:rPr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年以降、</a:t>
            </a:r>
            <a:r>
              <a:rPr lang="en-US" altLang="ja-JP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2027</a:t>
            </a:r>
            <a:r>
              <a:rPr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年まで</a:t>
            </a:r>
            <a:endParaRPr lang="en-US" altLang="ja-JP" sz="28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r>
              <a:rPr kumimoji="1" lang="en-US" altLang="ja-JP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2027</a:t>
            </a:r>
            <a:r>
              <a:rPr kumimoji="1"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年　人民解放軍創軍　</a:t>
            </a:r>
            <a:r>
              <a:rPr kumimoji="1" lang="en-US" altLang="ja-JP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100</a:t>
            </a:r>
            <a:r>
              <a:rPr kumimoji="1"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年</a:t>
            </a:r>
            <a:endParaRPr kumimoji="1" lang="en-US" altLang="ja-JP" sz="28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lang="en-US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kumimoji="1" lang="ja-JP" altLang="en-US" sz="3200" dirty="0">
                <a:highlight>
                  <a:srgbClr val="FFFF00"/>
                </a:highlight>
                <a:latin typeface="HGP明朝E" panose="02020900000000000000" pitchFamily="18" charset="-128"/>
                <a:ea typeface="HGP明朝E" panose="02020900000000000000" pitchFamily="18" charset="-128"/>
              </a:rPr>
              <a:t>防衛力の強化</a:t>
            </a:r>
            <a:r>
              <a:rPr kumimoji="1"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を</a:t>
            </a:r>
            <a:endParaRPr kumimoji="1" lang="en-US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r>
              <a:rPr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スパイ防止法の制定を</a:t>
            </a:r>
            <a:endParaRPr kumimoji="1" lang="en-US" altLang="ja-JP" sz="28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lang="en-US" altLang="ja-JP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418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4864A0B-4663-4052-A3D8-E2BB2CFCE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0352DB1-8BD1-4A73-9133-47C31DF6E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914400"/>
            <a:ext cx="8132065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0AF085B-BE8A-4D03-B42F-164FB4A53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143" y="1236133"/>
            <a:ext cx="7811857" cy="43857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予約受付中】日本の防衛－防衛白書－ 令和3年版 | 株式会社かんぽう かんぽうオンラインbookstore">
            <a:extLst>
              <a:ext uri="{FF2B5EF4-FFF2-40B4-BE49-F238E27FC236}">
                <a16:creationId xmlns:a16="http://schemas.microsoft.com/office/drawing/2014/main" id="{499E768C-53A1-4BB3-B250-E6D70BF76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" y="1237441"/>
            <a:ext cx="3144887" cy="43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FAF089-D712-4ABD-8895-4E86BA645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272" y="1534160"/>
            <a:ext cx="6512262" cy="3645165"/>
          </a:xfrm>
        </p:spPr>
        <p:txBody>
          <a:bodyPr>
            <a:normAutofit/>
          </a:bodyPr>
          <a:lstStyle/>
          <a:p>
            <a:r>
              <a:rPr kumimoji="1" lang="zh-TW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日米首脳会談　</a:t>
            </a:r>
            <a:r>
              <a:rPr kumimoji="1" lang="en-US" altLang="zh-TW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4</a:t>
            </a:r>
            <a:r>
              <a:rPr kumimoji="1" lang="zh-TW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月</a:t>
            </a:r>
            <a:r>
              <a:rPr kumimoji="1" lang="en-US" altLang="zh-TW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16</a:t>
            </a:r>
            <a:r>
              <a:rPr kumimoji="1" lang="zh-TW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日</a:t>
            </a:r>
          </a:p>
          <a:p>
            <a:r>
              <a:rPr kumimoji="1" lang="en-US" altLang="zh-TW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G7</a:t>
            </a:r>
            <a:r>
              <a:rPr kumimoji="1" lang="zh-TW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首脳会談 　</a:t>
            </a:r>
            <a:r>
              <a:rPr kumimoji="1" lang="en-US" altLang="zh-TW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6</a:t>
            </a:r>
            <a:r>
              <a:rPr kumimoji="1" lang="zh-TW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月</a:t>
            </a:r>
            <a:r>
              <a:rPr kumimoji="1" lang="en-US" altLang="zh-TW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13</a:t>
            </a:r>
            <a:r>
              <a:rPr kumimoji="1" lang="zh-TW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日</a:t>
            </a:r>
          </a:p>
          <a:p>
            <a:r>
              <a:rPr kumimoji="1" lang="zh-TW" altLang="en-US" sz="3600" u="sng" dirty="0">
                <a:latin typeface="HGP明朝E" panose="02020900000000000000" pitchFamily="18" charset="-128"/>
                <a:ea typeface="HGP明朝E" panose="02020900000000000000" pitchFamily="18" charset="-128"/>
              </a:rPr>
              <a:t>令和</a:t>
            </a:r>
            <a:r>
              <a:rPr kumimoji="1" lang="en-US" altLang="zh-TW" sz="3600" u="sng" dirty="0">
                <a:latin typeface="HGP明朝E" panose="02020900000000000000" pitchFamily="18" charset="-128"/>
                <a:ea typeface="HGP明朝E" panose="02020900000000000000" pitchFamily="18" charset="-128"/>
              </a:rPr>
              <a:t>3</a:t>
            </a:r>
            <a:r>
              <a:rPr kumimoji="1" lang="zh-TW" altLang="en-US" sz="3600" u="sng" dirty="0">
                <a:latin typeface="HGP明朝E" panose="02020900000000000000" pitchFamily="18" charset="-128"/>
                <a:ea typeface="HGP明朝E" panose="02020900000000000000" pitchFamily="18" charset="-128"/>
              </a:rPr>
              <a:t>年版　「防衛白書」</a:t>
            </a:r>
          </a:p>
          <a:p>
            <a:endParaRPr kumimoji="1" lang="ja-JP" altLang="en-US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628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5B546656-FDC4-474A-B8D1-2B3E70E00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0508EC6-56F1-4083-A525-77D059D44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73" y="1144769"/>
            <a:ext cx="3340962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altLang="en-US" sz="4000" kern="1200" dirty="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天安門の楼上で演説</a:t>
            </a:r>
          </a:p>
        </p:txBody>
      </p:sp>
      <p:sp>
        <p:nvSpPr>
          <p:cNvPr id="1034" name="Content Placeholder 1033">
            <a:extLst>
              <a:ext uri="{FF2B5EF4-FFF2-40B4-BE49-F238E27FC236}">
                <a16:creationId xmlns:a16="http://schemas.microsoft.com/office/drawing/2014/main" id="{06A3D8EC-4ECF-4A6F-9E7C-DAEF830F2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71" y="4403176"/>
            <a:ext cx="3340963" cy="133493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ja-JP" altLang="en-US" kern="1200" dirty="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歴史的任務としての「台湾統一」を訴える</a:t>
            </a:r>
            <a:endParaRPr lang="en-US" kern="1200" dirty="0">
              <a:solidFill>
                <a:schemeClr val="tx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824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米紙WSJ、中国共産党100年で社説「自由と民主への最大の脅威」 - SankeiBiz（サンケイビズ）：自分を磨く経済情報サイト">
            <a:extLst>
              <a:ext uri="{FF2B5EF4-FFF2-40B4-BE49-F238E27FC236}">
                <a16:creationId xmlns:a16="http://schemas.microsoft.com/office/drawing/2014/main" id="{51446798-F569-4CED-893C-FBBB69692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r="13567" b="-2"/>
          <a:stretch/>
        </p:blipFill>
        <p:spPr bwMode="auto">
          <a:xfrm>
            <a:off x="4197472" y="10"/>
            <a:ext cx="3547146" cy="413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72" y="4177748"/>
            <a:ext cx="332539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中国共産党１００年控え予行演習 最新鋭ステルス機も | 全国のニュース | 福井新聞ONLINE">
            <a:extLst>
              <a:ext uri="{FF2B5EF4-FFF2-40B4-BE49-F238E27FC236}">
                <a16:creationId xmlns:a16="http://schemas.microsoft.com/office/drawing/2014/main" id="{2620EEA0-A5D5-4459-A3ED-48DA006AE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" r="2" b="2"/>
          <a:stretch/>
        </p:blipFill>
        <p:spPr bwMode="auto">
          <a:xfrm>
            <a:off x="4197471" y="4241540"/>
            <a:ext cx="3547146" cy="261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中国共産党の創建１００年祝賀大会開始 戦闘機やヘリが飛行 - イザ！">
            <a:extLst>
              <a:ext uri="{FF2B5EF4-FFF2-40B4-BE49-F238E27FC236}">
                <a16:creationId xmlns:a16="http://schemas.microsoft.com/office/drawing/2014/main" id="{FBBF06FE-036F-472F-B5A0-D736C50FD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0" r="31442" b="-1"/>
          <a:stretch/>
        </p:blipFill>
        <p:spPr bwMode="auto">
          <a:xfrm>
            <a:off x="7862727" y="10"/>
            <a:ext cx="432927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741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0DEE746C-B409-4A4A-9315-A30B95054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48" y="0"/>
            <a:ext cx="63779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73E669D-E3C3-4D7A-9FDD-DBD10D441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158" y="-300307"/>
            <a:ext cx="104959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</a:br>
            <a:endParaRPr kumimoji="0" lang="ja-JP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7B81BB-84C1-4371-9D02-9929E35013FF}"/>
              </a:ext>
            </a:extLst>
          </p:cNvPr>
          <p:cNvSpPr txBox="1"/>
          <p:nvPr/>
        </p:nvSpPr>
        <p:spPr>
          <a:xfrm>
            <a:off x="8043863" y="5164931"/>
            <a:ext cx="348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令和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3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年版防衛白書</a:t>
            </a:r>
          </a:p>
        </p:txBody>
      </p:sp>
    </p:spTree>
    <p:extLst>
      <p:ext uri="{BB962C8B-B14F-4D97-AF65-F5344CB8AC3E}">
        <p14:creationId xmlns:p14="http://schemas.microsoft.com/office/powerpoint/2010/main" val="240860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666A82-3327-46FF-8272-CB00BEBAB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中華人民共和国の戦略目標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CE4185-D9AC-4982-8967-1AFFCD3BF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zh-TW" altLang="en-US" sz="3600" u="sng" dirty="0">
                <a:latin typeface="HGP明朝E" panose="02020900000000000000" pitchFamily="18" charset="-128"/>
                <a:ea typeface="HGP明朝E" panose="02020900000000000000" pitchFamily="18" charset="-128"/>
              </a:rPr>
              <a:t>中国共産党創党</a:t>
            </a:r>
            <a:r>
              <a:rPr kumimoji="1" lang="en-US" altLang="zh-TW" sz="3600" u="sng" dirty="0">
                <a:latin typeface="HGP明朝E" panose="02020900000000000000" pitchFamily="18" charset="-128"/>
                <a:ea typeface="HGP明朝E" panose="02020900000000000000" pitchFamily="18" charset="-128"/>
              </a:rPr>
              <a:t>100</a:t>
            </a:r>
            <a:r>
              <a:rPr kumimoji="1" lang="zh-TW" altLang="en-US" sz="3600" u="sng" dirty="0">
                <a:latin typeface="HGP明朝E" panose="02020900000000000000" pitchFamily="18" charset="-128"/>
                <a:ea typeface="HGP明朝E" panose="02020900000000000000" pitchFamily="18" charset="-128"/>
              </a:rPr>
              <a:t>年　    </a:t>
            </a:r>
            <a:r>
              <a:rPr kumimoji="1" lang="en-US" altLang="zh-TW" sz="3600" u="sng" dirty="0">
                <a:latin typeface="HGP明朝E" panose="02020900000000000000" pitchFamily="18" charset="-128"/>
                <a:ea typeface="HGP明朝E" panose="02020900000000000000" pitchFamily="18" charset="-128"/>
              </a:rPr>
              <a:t>2021</a:t>
            </a:r>
            <a:r>
              <a:rPr kumimoji="1" lang="zh-TW" altLang="en-US" sz="3600" u="sng" dirty="0">
                <a:latin typeface="HGP明朝E" panose="02020900000000000000" pitchFamily="18" charset="-128"/>
                <a:ea typeface="HGP明朝E" panose="02020900000000000000" pitchFamily="18" charset="-128"/>
              </a:rPr>
              <a:t>年</a:t>
            </a:r>
            <a:r>
              <a:rPr kumimoji="1" lang="en-US" altLang="zh-TW" sz="3600" u="sng" dirty="0">
                <a:latin typeface="HGP明朝E" panose="02020900000000000000" pitchFamily="18" charset="-128"/>
                <a:ea typeface="HGP明朝E" panose="02020900000000000000" pitchFamily="18" charset="-128"/>
              </a:rPr>
              <a:t>7</a:t>
            </a:r>
            <a:r>
              <a:rPr kumimoji="1" lang="zh-TW" altLang="en-US" sz="3600" u="sng" dirty="0">
                <a:latin typeface="HGP明朝E" panose="02020900000000000000" pitchFamily="18" charset="-128"/>
                <a:ea typeface="HGP明朝E" panose="02020900000000000000" pitchFamily="18" charset="-128"/>
              </a:rPr>
              <a:t>月</a:t>
            </a:r>
            <a:r>
              <a:rPr kumimoji="1" lang="en-US" altLang="zh-TW" sz="3600" u="sng" dirty="0">
                <a:latin typeface="HGP明朝E" panose="02020900000000000000" pitchFamily="18" charset="-128"/>
                <a:ea typeface="HGP明朝E" panose="02020900000000000000" pitchFamily="18" charset="-128"/>
              </a:rPr>
              <a:t>1</a:t>
            </a:r>
            <a:r>
              <a:rPr kumimoji="1" lang="zh-TW" altLang="en-US" sz="3600" u="sng" dirty="0">
                <a:latin typeface="HGP明朝E" panose="02020900000000000000" pitchFamily="18" charset="-128"/>
                <a:ea typeface="HGP明朝E" panose="02020900000000000000" pitchFamily="18" charset="-128"/>
              </a:rPr>
              <a:t>日</a:t>
            </a:r>
          </a:p>
          <a:p>
            <a:pPr>
              <a:lnSpc>
                <a:spcPct val="150000"/>
              </a:lnSpc>
            </a:pPr>
            <a:r>
              <a:rPr kumimoji="1" lang="zh-TW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北京冬季五輪（</a:t>
            </a:r>
            <a:r>
              <a:rPr kumimoji="1" lang="en-US" altLang="zh-TW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2</a:t>
            </a:r>
            <a:r>
              <a:rPr kumimoji="1" lang="zh-TW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月）、共産党大会（</a:t>
            </a:r>
            <a:r>
              <a:rPr kumimoji="1" lang="en-US" altLang="zh-TW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10</a:t>
            </a:r>
            <a:r>
              <a:rPr kumimoji="1" lang="zh-TW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月）　</a:t>
            </a:r>
            <a:r>
              <a:rPr kumimoji="1" lang="en-US" altLang="zh-TW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2022</a:t>
            </a:r>
            <a:r>
              <a:rPr kumimoji="1" lang="zh-TW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年</a:t>
            </a:r>
          </a:p>
          <a:p>
            <a:pPr>
              <a:lnSpc>
                <a:spcPct val="150000"/>
              </a:lnSpc>
            </a:pPr>
            <a:r>
              <a:rPr kumimoji="1" lang="zh-TW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人民解放軍建軍</a:t>
            </a:r>
            <a:r>
              <a:rPr kumimoji="1" lang="en-US" altLang="zh-TW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100</a:t>
            </a:r>
            <a:r>
              <a:rPr kumimoji="1" lang="zh-TW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年　</a:t>
            </a:r>
            <a:r>
              <a:rPr kumimoji="1"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　　 </a:t>
            </a:r>
            <a:r>
              <a:rPr kumimoji="1" lang="en-US" altLang="zh-TW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2027</a:t>
            </a:r>
            <a:r>
              <a:rPr kumimoji="1" lang="zh-TW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年</a:t>
            </a:r>
            <a:r>
              <a:rPr kumimoji="1" lang="en-US" altLang="zh-TW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8</a:t>
            </a:r>
            <a:r>
              <a:rPr kumimoji="1" lang="zh-TW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月</a:t>
            </a:r>
            <a:r>
              <a:rPr kumimoji="1" lang="en-US" altLang="zh-TW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1</a:t>
            </a:r>
            <a:r>
              <a:rPr kumimoji="1" lang="zh-TW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日</a:t>
            </a: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中華</a:t>
            </a:r>
            <a:r>
              <a:rPr kumimoji="1" lang="zh-TW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人民共和国建国</a:t>
            </a:r>
            <a:r>
              <a:rPr kumimoji="1" lang="en-US" altLang="zh-TW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100</a:t>
            </a:r>
            <a:r>
              <a:rPr kumimoji="1" lang="zh-TW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年</a:t>
            </a:r>
            <a:r>
              <a:rPr kumimoji="1"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 </a:t>
            </a:r>
            <a:r>
              <a:rPr kumimoji="1" lang="en-US" altLang="zh-TW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20</a:t>
            </a:r>
            <a:r>
              <a:rPr kumimoji="1" lang="en-US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49</a:t>
            </a:r>
            <a:r>
              <a:rPr kumimoji="1" lang="zh-TW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年</a:t>
            </a:r>
            <a:r>
              <a:rPr kumimoji="1" lang="en-US" altLang="zh-TW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10</a:t>
            </a:r>
            <a:r>
              <a:rPr kumimoji="1" lang="zh-TW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月</a:t>
            </a:r>
            <a:r>
              <a:rPr kumimoji="1" lang="en-US" altLang="zh-TW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1</a:t>
            </a:r>
            <a:r>
              <a:rPr kumimoji="1" lang="zh-TW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日</a:t>
            </a:r>
          </a:p>
          <a:p>
            <a:pPr>
              <a:lnSpc>
                <a:spcPct val="150000"/>
              </a:lnSpc>
            </a:pPr>
            <a:endParaRPr kumimoji="1" lang="ja-JP" altLang="en-US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220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ED1ABD-D570-48B9-8D60-7DFD67A2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中国の夢　</a:t>
            </a:r>
            <a:r>
              <a:rPr kumimoji="1" lang="en-US" altLang="ja-JP" dirty="0"/>
              <a:t>100</a:t>
            </a:r>
            <a:r>
              <a:rPr kumimoji="1" lang="ja-JP" altLang="en-US" dirty="0"/>
              <a:t>年計画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493236-C998-4D11-A3EE-403620E42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１００年計画はいつ</a:t>
            </a:r>
          </a:p>
          <a:p>
            <a:r>
              <a:rPr kumimoji="1"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建国、建設（毛沢東）</a:t>
            </a:r>
          </a:p>
          <a:p>
            <a:r>
              <a:rPr kumimoji="1"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開放改革　社会主義初期段階論（鄧小平、江沢民、胡錦涛）</a:t>
            </a:r>
          </a:p>
          <a:p>
            <a:r>
              <a:rPr kumimoji="1"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新時代　社会主義現代化　社会主義現代化強国（習近平）</a:t>
            </a:r>
          </a:p>
          <a:p>
            <a:endParaRPr kumimoji="1" lang="ja-JP" altLang="en-US" sz="28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kumimoji="1"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中国共産党創党１００年　</a:t>
            </a:r>
            <a:r>
              <a:rPr kumimoji="1" lang="en-US" altLang="ja-JP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2021</a:t>
            </a:r>
            <a:r>
              <a:rPr kumimoji="1"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年</a:t>
            </a:r>
            <a:r>
              <a:rPr kumimoji="1" lang="en-US" altLang="ja-JP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7</a:t>
            </a:r>
            <a:r>
              <a:rPr kumimoji="1"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月</a:t>
            </a:r>
            <a:r>
              <a:rPr kumimoji="1" lang="en-US" altLang="ja-JP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1</a:t>
            </a:r>
            <a:r>
              <a:rPr kumimoji="1"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日</a:t>
            </a:r>
          </a:p>
          <a:p>
            <a:r>
              <a:rPr kumimoji="1" lang="ja-JP" altLang="en-US" sz="2800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人民解放軍建軍１００年　解放すべきは台湾　核心的利益</a:t>
            </a:r>
          </a:p>
          <a:p>
            <a:endParaRPr kumimoji="1" lang="ja-JP" altLang="en-US" sz="28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7717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D294BB6-DD3D-4460-BC3F-DC5A995E0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9" y="643467"/>
            <a:ext cx="6835662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45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チェス ゲームのチェックメイト">
            <a:extLst>
              <a:ext uri="{FF2B5EF4-FFF2-40B4-BE49-F238E27FC236}">
                <a16:creationId xmlns:a16="http://schemas.microsoft.com/office/drawing/2014/main" id="{391A8F90-CA9B-4E36-AB32-7F1EADB83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4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AE5860-7FD3-4864-A120-906741C5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ja-JP" altLang="en-US" sz="5200" dirty="0">
                <a:solidFill>
                  <a:srgbClr val="FFFFFF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重要影響事態　あるいは</a:t>
            </a:r>
            <a:br>
              <a:rPr lang="en-US" altLang="ja-JP" sz="5200" dirty="0">
                <a:solidFill>
                  <a:srgbClr val="FFFFFF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</a:br>
            <a:r>
              <a:rPr lang="ja-JP" altLang="en-US" sz="5200" dirty="0">
                <a:solidFill>
                  <a:srgbClr val="FFFFFF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存立危機事態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76972E-7557-4552-A154-645988ED8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6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9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1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防衛省・自衛隊：防衛白書">
            <a:extLst>
              <a:ext uri="{FF2B5EF4-FFF2-40B4-BE49-F238E27FC236}">
                <a16:creationId xmlns:a16="http://schemas.microsoft.com/office/drawing/2014/main" id="{68E00957-8E4A-45F6-BA1A-13E4946BE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5236" y="643467"/>
            <a:ext cx="3941528" cy="55710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841321"/>
      </p:ext>
    </p:extLst>
  </p:cSld>
  <p:clrMapOvr>
    <a:masterClrMapping/>
  </p:clrMapOvr>
</p:sld>
</file>

<file path=ppt/theme/theme1.xml><?xml version="1.0" encoding="utf-8"?>
<a:theme xmlns:a="http://schemas.openxmlformats.org/drawingml/2006/main" name="MeiryoVTI">
  <a:themeElements>
    <a:clrScheme name="AnalogousFromDarkSeedLeftStep">
      <a:dk1>
        <a:srgbClr val="000000"/>
      </a:dk1>
      <a:lt1>
        <a:srgbClr val="FFFFFF"/>
      </a:lt1>
      <a:dk2>
        <a:srgbClr val="2A301B"/>
      </a:dk2>
      <a:lt2>
        <a:srgbClr val="F1F0F3"/>
      </a:lt2>
      <a:accent1>
        <a:srgbClr val="8BAC44"/>
      </a:accent1>
      <a:accent2>
        <a:srgbClr val="AEA33A"/>
      </a:accent2>
      <a:accent3>
        <a:srgbClr val="C3874D"/>
      </a:accent3>
      <a:accent4>
        <a:srgbClr val="B1433B"/>
      </a:accent4>
      <a:accent5>
        <a:srgbClr val="C34D75"/>
      </a:accent5>
      <a:accent6>
        <a:srgbClr val="B13B95"/>
      </a:accent6>
      <a:hlink>
        <a:srgbClr val="C45065"/>
      </a:hlink>
      <a:folHlink>
        <a:srgbClr val="7F7F7F"/>
      </a:folHlink>
    </a:clrScheme>
    <a:fontScheme name="Meiryo UI">
      <a:majorFont>
        <a:latin typeface="Yu Mincho Demibold"/>
        <a:ea typeface=""/>
        <a:cs typeface=""/>
      </a:majorFont>
      <a:minorFont>
        <a:latin typeface="Yu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iryoVTI" id="{3EF0B2FA-4C70-4C56-AE0C-16E6000BE750}" vid="{C80AAF17-7084-4B19-8ADF-AE8F46812F23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緊迫する台湾海峡　豪徳寺塾　21年8月10日</Template>
  <TotalTime>8</TotalTime>
  <Words>362</Words>
  <Application>Microsoft Office PowerPoint</Application>
  <PresentationFormat>ワイド画面</PresentationFormat>
  <Paragraphs>45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11</vt:i4>
      </vt:variant>
    </vt:vector>
  </HeadingPairs>
  <TitlesOfParts>
    <vt:vector size="24" baseType="lpstr">
      <vt:lpstr>HGP明朝E</vt:lpstr>
      <vt:lpstr>Yu Gothic Medium</vt:lpstr>
      <vt:lpstr>Meiryo</vt:lpstr>
      <vt:lpstr>游ゴシック</vt:lpstr>
      <vt:lpstr>游ゴシック Light</vt:lpstr>
      <vt:lpstr>Yu Mincho Demibold</vt:lpstr>
      <vt:lpstr>Arial</vt:lpstr>
      <vt:lpstr>Calibri</vt:lpstr>
      <vt:lpstr>Calibri Light</vt:lpstr>
      <vt:lpstr>Wingdings</vt:lpstr>
      <vt:lpstr>MeiryoVTI</vt:lpstr>
      <vt:lpstr>Office テーマ</vt:lpstr>
      <vt:lpstr>1_Office テーマ</vt:lpstr>
      <vt:lpstr>緊迫する台湾海峡</vt:lpstr>
      <vt:lpstr>PowerPoint プレゼンテーション</vt:lpstr>
      <vt:lpstr>天安門の楼上で演説</vt:lpstr>
      <vt:lpstr>PowerPoint プレゼンテーション</vt:lpstr>
      <vt:lpstr>中華人民共和国の戦略目標</vt:lpstr>
      <vt:lpstr>中国の夢　100年計画 </vt:lpstr>
      <vt:lpstr>PowerPoint プレゼンテーション</vt:lpstr>
      <vt:lpstr>重要影響事態　あるいは 存立危機事態</vt:lpstr>
      <vt:lpstr>PowerPoint プレゼンテーション</vt:lpstr>
      <vt:lpstr>PowerPoint プレゼンテーション</vt:lpstr>
      <vt:lpstr>日本への影響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緊迫する台湾海峡</dc:title>
  <dc:creator>watanabe yoshio</dc:creator>
  <cp:revision>3</cp:revision>
  <cp:lastPrinted>2021-08-10T05:25:51Z</cp:lastPrinted>
  <dcterms:created xsi:type="dcterms:W3CDTF">2021-08-10T05:21:17Z</dcterms:created>
  <dcterms:modified xsi:type="dcterms:W3CDTF">2021-08-12T07:28:31Z</dcterms:modified>
</cp:coreProperties>
</file>