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58" r:id="rId5"/>
    <p:sldId id="263" r:id="rId6"/>
    <p:sldId id="259" r:id="rId7"/>
    <p:sldId id="260" r:id="rId8"/>
    <p:sldId id="264" r:id="rId9"/>
    <p:sldId id="261" r:id="rId10"/>
    <p:sldId id="265" r:id="rId11"/>
    <p:sldId id="262" r:id="rId12"/>
  </p:sldIdLst>
  <p:sldSz cx="12192000" cy="6858000"/>
  <p:notesSz cx="10021888" cy="68881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5" autoAdjust="0"/>
    <p:restoredTop sz="94660"/>
  </p:normalViewPr>
  <p:slideViewPr>
    <p:cSldViewPr snapToGrid="0">
      <p:cViewPr varScale="1">
        <p:scale>
          <a:sx n="83" d="100"/>
          <a:sy n="83" d="100"/>
        </p:scale>
        <p:origin x="114" y="5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CEB271-3CAE-42FA-9F56-9EE7B1FE9ABC}"/>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C144CB89-F7B2-4FD7-B331-9E82128314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F96368D-72B8-4993-ACF7-B2444EC907AB}"/>
              </a:ext>
            </a:extLst>
          </p:cNvPr>
          <p:cNvSpPr>
            <a:spLocks noGrp="1"/>
          </p:cNvSpPr>
          <p:nvPr>
            <p:ph type="dt" sz="half" idx="10"/>
          </p:nvPr>
        </p:nvSpPr>
        <p:spPr/>
        <p:txBody>
          <a:bodyPr/>
          <a:lstStyle/>
          <a:p>
            <a:fld id="{782EBF39-1980-4C03-AACA-7EF5104569AE}" type="datetimeFigureOut">
              <a:rPr kumimoji="1" lang="ja-JP" altLang="en-US" smtClean="0"/>
              <a:t>2021/9/16</a:t>
            </a:fld>
            <a:endParaRPr kumimoji="1" lang="ja-JP" altLang="en-US"/>
          </a:p>
        </p:txBody>
      </p:sp>
      <p:sp>
        <p:nvSpPr>
          <p:cNvPr id="5" name="フッター プレースホルダー 4">
            <a:extLst>
              <a:ext uri="{FF2B5EF4-FFF2-40B4-BE49-F238E27FC236}">
                <a16:creationId xmlns:a16="http://schemas.microsoft.com/office/drawing/2014/main" id="{7351E22A-17D4-423A-ACC8-53369BB12E8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9C18048-9F50-4228-B59C-DABC471B68D2}"/>
              </a:ext>
            </a:extLst>
          </p:cNvPr>
          <p:cNvSpPr>
            <a:spLocks noGrp="1"/>
          </p:cNvSpPr>
          <p:nvPr>
            <p:ph type="sldNum" sz="quarter" idx="12"/>
          </p:nvPr>
        </p:nvSpPr>
        <p:spPr/>
        <p:txBody>
          <a:bodyPr/>
          <a:lstStyle/>
          <a:p>
            <a:fld id="{649AD7AA-60B5-47C7-AC1A-3AC26D3063AD}" type="slidenum">
              <a:rPr kumimoji="1" lang="ja-JP" altLang="en-US" smtClean="0"/>
              <a:t>‹#›</a:t>
            </a:fld>
            <a:endParaRPr kumimoji="1" lang="ja-JP" altLang="en-US"/>
          </a:p>
        </p:txBody>
      </p:sp>
    </p:spTree>
    <p:extLst>
      <p:ext uri="{BB962C8B-B14F-4D97-AF65-F5344CB8AC3E}">
        <p14:creationId xmlns:p14="http://schemas.microsoft.com/office/powerpoint/2010/main" val="1353229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F184CE-A289-459A-943C-A1B6EBF3AFD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8794D2F-C340-4AB0-BD5C-5DD021FFA740}"/>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2B1FF19-F825-449E-B7FA-3B4541434327}"/>
              </a:ext>
            </a:extLst>
          </p:cNvPr>
          <p:cNvSpPr>
            <a:spLocks noGrp="1"/>
          </p:cNvSpPr>
          <p:nvPr>
            <p:ph type="dt" sz="half" idx="10"/>
          </p:nvPr>
        </p:nvSpPr>
        <p:spPr/>
        <p:txBody>
          <a:bodyPr/>
          <a:lstStyle/>
          <a:p>
            <a:fld id="{782EBF39-1980-4C03-AACA-7EF5104569AE}" type="datetimeFigureOut">
              <a:rPr kumimoji="1" lang="ja-JP" altLang="en-US" smtClean="0"/>
              <a:t>2021/9/16</a:t>
            </a:fld>
            <a:endParaRPr kumimoji="1" lang="ja-JP" altLang="en-US"/>
          </a:p>
        </p:txBody>
      </p:sp>
      <p:sp>
        <p:nvSpPr>
          <p:cNvPr id="5" name="フッター プレースホルダー 4">
            <a:extLst>
              <a:ext uri="{FF2B5EF4-FFF2-40B4-BE49-F238E27FC236}">
                <a16:creationId xmlns:a16="http://schemas.microsoft.com/office/drawing/2014/main" id="{141E208A-B373-44AB-B270-F57A58A8648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88E2492-C31B-4E3A-AACA-F9EB5EA5498A}"/>
              </a:ext>
            </a:extLst>
          </p:cNvPr>
          <p:cNvSpPr>
            <a:spLocks noGrp="1"/>
          </p:cNvSpPr>
          <p:nvPr>
            <p:ph type="sldNum" sz="quarter" idx="12"/>
          </p:nvPr>
        </p:nvSpPr>
        <p:spPr/>
        <p:txBody>
          <a:bodyPr/>
          <a:lstStyle/>
          <a:p>
            <a:fld id="{649AD7AA-60B5-47C7-AC1A-3AC26D3063AD}" type="slidenum">
              <a:rPr kumimoji="1" lang="ja-JP" altLang="en-US" smtClean="0"/>
              <a:t>‹#›</a:t>
            </a:fld>
            <a:endParaRPr kumimoji="1" lang="ja-JP" altLang="en-US"/>
          </a:p>
        </p:txBody>
      </p:sp>
    </p:spTree>
    <p:extLst>
      <p:ext uri="{BB962C8B-B14F-4D97-AF65-F5344CB8AC3E}">
        <p14:creationId xmlns:p14="http://schemas.microsoft.com/office/powerpoint/2010/main" val="2062149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B0FE319-ED8D-471B-B2F4-7B9E9FA290A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8F98D16-E769-440A-AC04-38D73280F458}"/>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1AF31D7-7727-4453-8739-D3C9EF10C903}"/>
              </a:ext>
            </a:extLst>
          </p:cNvPr>
          <p:cNvSpPr>
            <a:spLocks noGrp="1"/>
          </p:cNvSpPr>
          <p:nvPr>
            <p:ph type="dt" sz="half" idx="10"/>
          </p:nvPr>
        </p:nvSpPr>
        <p:spPr/>
        <p:txBody>
          <a:bodyPr/>
          <a:lstStyle/>
          <a:p>
            <a:fld id="{782EBF39-1980-4C03-AACA-7EF5104569AE}" type="datetimeFigureOut">
              <a:rPr kumimoji="1" lang="ja-JP" altLang="en-US" smtClean="0"/>
              <a:t>2021/9/16</a:t>
            </a:fld>
            <a:endParaRPr kumimoji="1" lang="ja-JP" altLang="en-US"/>
          </a:p>
        </p:txBody>
      </p:sp>
      <p:sp>
        <p:nvSpPr>
          <p:cNvPr id="5" name="フッター プレースホルダー 4">
            <a:extLst>
              <a:ext uri="{FF2B5EF4-FFF2-40B4-BE49-F238E27FC236}">
                <a16:creationId xmlns:a16="http://schemas.microsoft.com/office/drawing/2014/main" id="{86AA7A3D-6FED-4CF2-B8BC-1E860FD112C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C58E75E-40FF-4563-AB1A-7FC18D09B824}"/>
              </a:ext>
            </a:extLst>
          </p:cNvPr>
          <p:cNvSpPr>
            <a:spLocks noGrp="1"/>
          </p:cNvSpPr>
          <p:nvPr>
            <p:ph type="sldNum" sz="quarter" idx="12"/>
          </p:nvPr>
        </p:nvSpPr>
        <p:spPr/>
        <p:txBody>
          <a:bodyPr/>
          <a:lstStyle/>
          <a:p>
            <a:fld id="{649AD7AA-60B5-47C7-AC1A-3AC26D3063AD}" type="slidenum">
              <a:rPr kumimoji="1" lang="ja-JP" altLang="en-US" smtClean="0"/>
              <a:t>‹#›</a:t>
            </a:fld>
            <a:endParaRPr kumimoji="1" lang="ja-JP" altLang="en-US"/>
          </a:p>
        </p:txBody>
      </p:sp>
    </p:spTree>
    <p:extLst>
      <p:ext uri="{BB962C8B-B14F-4D97-AF65-F5344CB8AC3E}">
        <p14:creationId xmlns:p14="http://schemas.microsoft.com/office/powerpoint/2010/main" val="1414558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15E2FA-06B0-4BC4-B0DD-35965ADBC61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A27D072-2E14-47E9-9224-77941694FFB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DBE2ADD-F2F4-4CCA-ABAA-8EFA561AA84F}"/>
              </a:ext>
            </a:extLst>
          </p:cNvPr>
          <p:cNvSpPr>
            <a:spLocks noGrp="1"/>
          </p:cNvSpPr>
          <p:nvPr>
            <p:ph type="dt" sz="half" idx="10"/>
          </p:nvPr>
        </p:nvSpPr>
        <p:spPr/>
        <p:txBody>
          <a:bodyPr/>
          <a:lstStyle/>
          <a:p>
            <a:fld id="{782EBF39-1980-4C03-AACA-7EF5104569AE}" type="datetimeFigureOut">
              <a:rPr kumimoji="1" lang="ja-JP" altLang="en-US" smtClean="0"/>
              <a:t>2021/9/16</a:t>
            </a:fld>
            <a:endParaRPr kumimoji="1" lang="ja-JP" altLang="en-US"/>
          </a:p>
        </p:txBody>
      </p:sp>
      <p:sp>
        <p:nvSpPr>
          <p:cNvPr id="5" name="フッター プレースホルダー 4">
            <a:extLst>
              <a:ext uri="{FF2B5EF4-FFF2-40B4-BE49-F238E27FC236}">
                <a16:creationId xmlns:a16="http://schemas.microsoft.com/office/drawing/2014/main" id="{731E97B9-3A88-43B2-A40F-D434D7E1154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0FEB39A-1576-4131-B644-B1897E8071E8}"/>
              </a:ext>
            </a:extLst>
          </p:cNvPr>
          <p:cNvSpPr>
            <a:spLocks noGrp="1"/>
          </p:cNvSpPr>
          <p:nvPr>
            <p:ph type="sldNum" sz="quarter" idx="12"/>
          </p:nvPr>
        </p:nvSpPr>
        <p:spPr/>
        <p:txBody>
          <a:bodyPr/>
          <a:lstStyle/>
          <a:p>
            <a:fld id="{649AD7AA-60B5-47C7-AC1A-3AC26D3063AD}" type="slidenum">
              <a:rPr kumimoji="1" lang="ja-JP" altLang="en-US" smtClean="0"/>
              <a:t>‹#›</a:t>
            </a:fld>
            <a:endParaRPr kumimoji="1" lang="ja-JP" altLang="en-US"/>
          </a:p>
        </p:txBody>
      </p:sp>
    </p:spTree>
    <p:extLst>
      <p:ext uri="{BB962C8B-B14F-4D97-AF65-F5344CB8AC3E}">
        <p14:creationId xmlns:p14="http://schemas.microsoft.com/office/powerpoint/2010/main" val="2733492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621465-5912-4A63-A1F1-DC0EFC808A1C}"/>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BA75629-1C17-42EA-A049-96E77B77C9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86721C1-6A39-4752-BB41-81B910F330BC}"/>
              </a:ext>
            </a:extLst>
          </p:cNvPr>
          <p:cNvSpPr>
            <a:spLocks noGrp="1"/>
          </p:cNvSpPr>
          <p:nvPr>
            <p:ph type="dt" sz="half" idx="10"/>
          </p:nvPr>
        </p:nvSpPr>
        <p:spPr/>
        <p:txBody>
          <a:bodyPr/>
          <a:lstStyle/>
          <a:p>
            <a:fld id="{782EBF39-1980-4C03-AACA-7EF5104569AE}" type="datetimeFigureOut">
              <a:rPr kumimoji="1" lang="ja-JP" altLang="en-US" smtClean="0"/>
              <a:t>2021/9/16</a:t>
            </a:fld>
            <a:endParaRPr kumimoji="1" lang="ja-JP" altLang="en-US"/>
          </a:p>
        </p:txBody>
      </p:sp>
      <p:sp>
        <p:nvSpPr>
          <p:cNvPr id="5" name="フッター プレースホルダー 4">
            <a:extLst>
              <a:ext uri="{FF2B5EF4-FFF2-40B4-BE49-F238E27FC236}">
                <a16:creationId xmlns:a16="http://schemas.microsoft.com/office/drawing/2014/main" id="{79120D60-3F21-4DFB-9C3C-E250AAF5DE4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6EFC343-910D-4680-9D76-8EDDA15D4695}"/>
              </a:ext>
            </a:extLst>
          </p:cNvPr>
          <p:cNvSpPr>
            <a:spLocks noGrp="1"/>
          </p:cNvSpPr>
          <p:nvPr>
            <p:ph type="sldNum" sz="quarter" idx="12"/>
          </p:nvPr>
        </p:nvSpPr>
        <p:spPr/>
        <p:txBody>
          <a:bodyPr/>
          <a:lstStyle/>
          <a:p>
            <a:fld id="{649AD7AA-60B5-47C7-AC1A-3AC26D3063AD}" type="slidenum">
              <a:rPr kumimoji="1" lang="ja-JP" altLang="en-US" smtClean="0"/>
              <a:t>‹#›</a:t>
            </a:fld>
            <a:endParaRPr kumimoji="1" lang="ja-JP" altLang="en-US"/>
          </a:p>
        </p:txBody>
      </p:sp>
    </p:spTree>
    <p:extLst>
      <p:ext uri="{BB962C8B-B14F-4D97-AF65-F5344CB8AC3E}">
        <p14:creationId xmlns:p14="http://schemas.microsoft.com/office/powerpoint/2010/main" val="891336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7DBC68-A2AB-4AB9-8767-448004C2FF7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6DFAC08-3D4A-4D94-A259-F4075733B547}"/>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8DECB85-6798-46C0-924A-CA0DA8488EB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2CEF3A8-19CE-4FE2-89D6-A080A78433FF}"/>
              </a:ext>
            </a:extLst>
          </p:cNvPr>
          <p:cNvSpPr>
            <a:spLocks noGrp="1"/>
          </p:cNvSpPr>
          <p:nvPr>
            <p:ph type="dt" sz="half" idx="10"/>
          </p:nvPr>
        </p:nvSpPr>
        <p:spPr/>
        <p:txBody>
          <a:bodyPr/>
          <a:lstStyle/>
          <a:p>
            <a:fld id="{782EBF39-1980-4C03-AACA-7EF5104569AE}" type="datetimeFigureOut">
              <a:rPr kumimoji="1" lang="ja-JP" altLang="en-US" smtClean="0"/>
              <a:t>2021/9/16</a:t>
            </a:fld>
            <a:endParaRPr kumimoji="1" lang="ja-JP" altLang="en-US"/>
          </a:p>
        </p:txBody>
      </p:sp>
      <p:sp>
        <p:nvSpPr>
          <p:cNvPr id="6" name="フッター プレースホルダー 5">
            <a:extLst>
              <a:ext uri="{FF2B5EF4-FFF2-40B4-BE49-F238E27FC236}">
                <a16:creationId xmlns:a16="http://schemas.microsoft.com/office/drawing/2014/main" id="{770029B9-8A0F-402B-AB7A-2C41C1C6BED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1F947B0-23EF-450D-83D9-2A9EC23053D7}"/>
              </a:ext>
            </a:extLst>
          </p:cNvPr>
          <p:cNvSpPr>
            <a:spLocks noGrp="1"/>
          </p:cNvSpPr>
          <p:nvPr>
            <p:ph type="sldNum" sz="quarter" idx="12"/>
          </p:nvPr>
        </p:nvSpPr>
        <p:spPr/>
        <p:txBody>
          <a:bodyPr/>
          <a:lstStyle/>
          <a:p>
            <a:fld id="{649AD7AA-60B5-47C7-AC1A-3AC26D3063AD}" type="slidenum">
              <a:rPr kumimoji="1" lang="ja-JP" altLang="en-US" smtClean="0"/>
              <a:t>‹#›</a:t>
            </a:fld>
            <a:endParaRPr kumimoji="1" lang="ja-JP" altLang="en-US"/>
          </a:p>
        </p:txBody>
      </p:sp>
    </p:spTree>
    <p:extLst>
      <p:ext uri="{BB962C8B-B14F-4D97-AF65-F5344CB8AC3E}">
        <p14:creationId xmlns:p14="http://schemas.microsoft.com/office/powerpoint/2010/main" val="3780888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949F25-187C-42BD-9AF6-682FD279ED0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48F7DF6-54F8-4AA3-B863-C76B5CE0C8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998E8388-E610-4B04-A9AC-2BDD873F805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192C887-E61F-4DE7-BDE9-8511D13EE1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D26D74D-64B3-4AF0-9518-CCAD1B2E3AC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5C72A01-E1FF-44A0-ABF6-750066BF2F7D}"/>
              </a:ext>
            </a:extLst>
          </p:cNvPr>
          <p:cNvSpPr>
            <a:spLocks noGrp="1"/>
          </p:cNvSpPr>
          <p:nvPr>
            <p:ph type="dt" sz="half" idx="10"/>
          </p:nvPr>
        </p:nvSpPr>
        <p:spPr/>
        <p:txBody>
          <a:bodyPr/>
          <a:lstStyle/>
          <a:p>
            <a:fld id="{782EBF39-1980-4C03-AACA-7EF5104569AE}" type="datetimeFigureOut">
              <a:rPr kumimoji="1" lang="ja-JP" altLang="en-US" smtClean="0"/>
              <a:t>2021/9/16</a:t>
            </a:fld>
            <a:endParaRPr kumimoji="1" lang="ja-JP" altLang="en-US"/>
          </a:p>
        </p:txBody>
      </p:sp>
      <p:sp>
        <p:nvSpPr>
          <p:cNvPr id="8" name="フッター プレースホルダー 7">
            <a:extLst>
              <a:ext uri="{FF2B5EF4-FFF2-40B4-BE49-F238E27FC236}">
                <a16:creationId xmlns:a16="http://schemas.microsoft.com/office/drawing/2014/main" id="{047854E4-CB9C-45D9-9D4A-0AFE960B015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4AF56E42-A622-4901-BA63-04A1C90A1161}"/>
              </a:ext>
            </a:extLst>
          </p:cNvPr>
          <p:cNvSpPr>
            <a:spLocks noGrp="1"/>
          </p:cNvSpPr>
          <p:nvPr>
            <p:ph type="sldNum" sz="quarter" idx="12"/>
          </p:nvPr>
        </p:nvSpPr>
        <p:spPr/>
        <p:txBody>
          <a:bodyPr/>
          <a:lstStyle/>
          <a:p>
            <a:fld id="{649AD7AA-60B5-47C7-AC1A-3AC26D3063AD}" type="slidenum">
              <a:rPr kumimoji="1" lang="ja-JP" altLang="en-US" smtClean="0"/>
              <a:t>‹#›</a:t>
            </a:fld>
            <a:endParaRPr kumimoji="1" lang="ja-JP" altLang="en-US"/>
          </a:p>
        </p:txBody>
      </p:sp>
    </p:spTree>
    <p:extLst>
      <p:ext uri="{BB962C8B-B14F-4D97-AF65-F5344CB8AC3E}">
        <p14:creationId xmlns:p14="http://schemas.microsoft.com/office/powerpoint/2010/main" val="1328164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0005D5-36E4-4D21-95EA-65FEFCB9151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E9F1E07-7092-4D0C-AB1B-0BE83D06A096}"/>
              </a:ext>
            </a:extLst>
          </p:cNvPr>
          <p:cNvSpPr>
            <a:spLocks noGrp="1"/>
          </p:cNvSpPr>
          <p:nvPr>
            <p:ph type="dt" sz="half" idx="10"/>
          </p:nvPr>
        </p:nvSpPr>
        <p:spPr/>
        <p:txBody>
          <a:bodyPr/>
          <a:lstStyle/>
          <a:p>
            <a:fld id="{782EBF39-1980-4C03-AACA-7EF5104569AE}" type="datetimeFigureOut">
              <a:rPr kumimoji="1" lang="ja-JP" altLang="en-US" smtClean="0"/>
              <a:t>2021/9/16</a:t>
            </a:fld>
            <a:endParaRPr kumimoji="1" lang="ja-JP" altLang="en-US"/>
          </a:p>
        </p:txBody>
      </p:sp>
      <p:sp>
        <p:nvSpPr>
          <p:cNvPr id="4" name="フッター プレースホルダー 3">
            <a:extLst>
              <a:ext uri="{FF2B5EF4-FFF2-40B4-BE49-F238E27FC236}">
                <a16:creationId xmlns:a16="http://schemas.microsoft.com/office/drawing/2014/main" id="{994DADFC-D66C-46FB-A7D9-041BCDFA5A6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EBEE407-EE24-4FA8-A3FA-152ABA54AA81}"/>
              </a:ext>
            </a:extLst>
          </p:cNvPr>
          <p:cNvSpPr>
            <a:spLocks noGrp="1"/>
          </p:cNvSpPr>
          <p:nvPr>
            <p:ph type="sldNum" sz="quarter" idx="12"/>
          </p:nvPr>
        </p:nvSpPr>
        <p:spPr/>
        <p:txBody>
          <a:bodyPr/>
          <a:lstStyle/>
          <a:p>
            <a:fld id="{649AD7AA-60B5-47C7-AC1A-3AC26D3063AD}" type="slidenum">
              <a:rPr kumimoji="1" lang="ja-JP" altLang="en-US" smtClean="0"/>
              <a:t>‹#›</a:t>
            </a:fld>
            <a:endParaRPr kumimoji="1" lang="ja-JP" altLang="en-US"/>
          </a:p>
        </p:txBody>
      </p:sp>
    </p:spTree>
    <p:extLst>
      <p:ext uri="{BB962C8B-B14F-4D97-AF65-F5344CB8AC3E}">
        <p14:creationId xmlns:p14="http://schemas.microsoft.com/office/powerpoint/2010/main" val="2480259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87A2D98-F2E8-4FCF-AA3F-369DADBA0C68}"/>
              </a:ext>
            </a:extLst>
          </p:cNvPr>
          <p:cNvSpPr>
            <a:spLocks noGrp="1"/>
          </p:cNvSpPr>
          <p:nvPr>
            <p:ph type="dt" sz="half" idx="10"/>
          </p:nvPr>
        </p:nvSpPr>
        <p:spPr/>
        <p:txBody>
          <a:bodyPr/>
          <a:lstStyle/>
          <a:p>
            <a:fld id="{782EBF39-1980-4C03-AACA-7EF5104569AE}" type="datetimeFigureOut">
              <a:rPr kumimoji="1" lang="ja-JP" altLang="en-US" smtClean="0"/>
              <a:t>2021/9/16</a:t>
            </a:fld>
            <a:endParaRPr kumimoji="1" lang="ja-JP" altLang="en-US"/>
          </a:p>
        </p:txBody>
      </p:sp>
      <p:sp>
        <p:nvSpPr>
          <p:cNvPr id="3" name="フッター プレースホルダー 2">
            <a:extLst>
              <a:ext uri="{FF2B5EF4-FFF2-40B4-BE49-F238E27FC236}">
                <a16:creationId xmlns:a16="http://schemas.microsoft.com/office/drawing/2014/main" id="{A6C0D320-8436-4E04-9041-ACD73B1173B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C9BF5E9-0C7E-4C96-80C8-99EC36BD46EC}"/>
              </a:ext>
            </a:extLst>
          </p:cNvPr>
          <p:cNvSpPr>
            <a:spLocks noGrp="1"/>
          </p:cNvSpPr>
          <p:nvPr>
            <p:ph type="sldNum" sz="quarter" idx="12"/>
          </p:nvPr>
        </p:nvSpPr>
        <p:spPr/>
        <p:txBody>
          <a:bodyPr/>
          <a:lstStyle/>
          <a:p>
            <a:fld id="{649AD7AA-60B5-47C7-AC1A-3AC26D3063AD}" type="slidenum">
              <a:rPr kumimoji="1" lang="ja-JP" altLang="en-US" smtClean="0"/>
              <a:t>‹#›</a:t>
            </a:fld>
            <a:endParaRPr kumimoji="1" lang="ja-JP" altLang="en-US"/>
          </a:p>
        </p:txBody>
      </p:sp>
    </p:spTree>
    <p:extLst>
      <p:ext uri="{BB962C8B-B14F-4D97-AF65-F5344CB8AC3E}">
        <p14:creationId xmlns:p14="http://schemas.microsoft.com/office/powerpoint/2010/main" val="2926180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4F2704-DFF8-444B-B5A1-CD32FE089F3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D8A640E-99DF-4210-82C5-693EC65EE8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A9571E12-FA02-43AA-93D6-5D17716E64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B6892D8-2E7C-41BD-841E-DC87A4F6DD71}"/>
              </a:ext>
            </a:extLst>
          </p:cNvPr>
          <p:cNvSpPr>
            <a:spLocks noGrp="1"/>
          </p:cNvSpPr>
          <p:nvPr>
            <p:ph type="dt" sz="half" idx="10"/>
          </p:nvPr>
        </p:nvSpPr>
        <p:spPr/>
        <p:txBody>
          <a:bodyPr/>
          <a:lstStyle/>
          <a:p>
            <a:fld id="{782EBF39-1980-4C03-AACA-7EF5104569AE}" type="datetimeFigureOut">
              <a:rPr kumimoji="1" lang="ja-JP" altLang="en-US" smtClean="0"/>
              <a:t>2021/9/16</a:t>
            </a:fld>
            <a:endParaRPr kumimoji="1" lang="ja-JP" altLang="en-US"/>
          </a:p>
        </p:txBody>
      </p:sp>
      <p:sp>
        <p:nvSpPr>
          <p:cNvPr id="6" name="フッター プレースホルダー 5">
            <a:extLst>
              <a:ext uri="{FF2B5EF4-FFF2-40B4-BE49-F238E27FC236}">
                <a16:creationId xmlns:a16="http://schemas.microsoft.com/office/drawing/2014/main" id="{6CFD8CA7-8923-42BB-BA7A-36ADDCB7F5A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467911D-B3DD-4DFF-B76B-FF15030EA5F4}"/>
              </a:ext>
            </a:extLst>
          </p:cNvPr>
          <p:cNvSpPr>
            <a:spLocks noGrp="1"/>
          </p:cNvSpPr>
          <p:nvPr>
            <p:ph type="sldNum" sz="quarter" idx="12"/>
          </p:nvPr>
        </p:nvSpPr>
        <p:spPr/>
        <p:txBody>
          <a:bodyPr/>
          <a:lstStyle/>
          <a:p>
            <a:fld id="{649AD7AA-60B5-47C7-AC1A-3AC26D3063AD}" type="slidenum">
              <a:rPr kumimoji="1" lang="ja-JP" altLang="en-US" smtClean="0"/>
              <a:t>‹#›</a:t>
            </a:fld>
            <a:endParaRPr kumimoji="1" lang="ja-JP" altLang="en-US"/>
          </a:p>
        </p:txBody>
      </p:sp>
    </p:spTree>
    <p:extLst>
      <p:ext uri="{BB962C8B-B14F-4D97-AF65-F5344CB8AC3E}">
        <p14:creationId xmlns:p14="http://schemas.microsoft.com/office/powerpoint/2010/main" val="2441128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504AD5-AA05-42D9-A8BD-65C8E4EFCBD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0D65CEE-A90D-424A-8EA5-BF72A4C976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426F11B-BA1D-48F4-8D7E-9BC7546848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3F6E240-1499-4D91-9C29-590D9817E64C}"/>
              </a:ext>
            </a:extLst>
          </p:cNvPr>
          <p:cNvSpPr>
            <a:spLocks noGrp="1"/>
          </p:cNvSpPr>
          <p:nvPr>
            <p:ph type="dt" sz="half" idx="10"/>
          </p:nvPr>
        </p:nvSpPr>
        <p:spPr/>
        <p:txBody>
          <a:bodyPr/>
          <a:lstStyle/>
          <a:p>
            <a:fld id="{782EBF39-1980-4C03-AACA-7EF5104569AE}" type="datetimeFigureOut">
              <a:rPr kumimoji="1" lang="ja-JP" altLang="en-US" smtClean="0"/>
              <a:t>2021/9/16</a:t>
            </a:fld>
            <a:endParaRPr kumimoji="1" lang="ja-JP" altLang="en-US"/>
          </a:p>
        </p:txBody>
      </p:sp>
      <p:sp>
        <p:nvSpPr>
          <p:cNvPr id="6" name="フッター プレースホルダー 5">
            <a:extLst>
              <a:ext uri="{FF2B5EF4-FFF2-40B4-BE49-F238E27FC236}">
                <a16:creationId xmlns:a16="http://schemas.microsoft.com/office/drawing/2014/main" id="{89A06C5E-CDC8-4D07-B011-A2CDBF71B49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53B3369-FBA0-4C28-857A-8AED5C0D8C68}"/>
              </a:ext>
            </a:extLst>
          </p:cNvPr>
          <p:cNvSpPr>
            <a:spLocks noGrp="1"/>
          </p:cNvSpPr>
          <p:nvPr>
            <p:ph type="sldNum" sz="quarter" idx="12"/>
          </p:nvPr>
        </p:nvSpPr>
        <p:spPr/>
        <p:txBody>
          <a:bodyPr/>
          <a:lstStyle/>
          <a:p>
            <a:fld id="{649AD7AA-60B5-47C7-AC1A-3AC26D3063AD}" type="slidenum">
              <a:rPr kumimoji="1" lang="ja-JP" altLang="en-US" smtClean="0"/>
              <a:t>‹#›</a:t>
            </a:fld>
            <a:endParaRPr kumimoji="1" lang="ja-JP" altLang="en-US"/>
          </a:p>
        </p:txBody>
      </p:sp>
    </p:spTree>
    <p:extLst>
      <p:ext uri="{BB962C8B-B14F-4D97-AF65-F5344CB8AC3E}">
        <p14:creationId xmlns:p14="http://schemas.microsoft.com/office/powerpoint/2010/main" val="1912370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4CF1866-5F2E-4B98-BE3E-1783D18ED4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842E635-BB1A-4387-96B0-5504B4A8CB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5791365-F339-4DFD-8A89-E6CC14F1E9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2EBF39-1980-4C03-AACA-7EF5104569AE}" type="datetimeFigureOut">
              <a:rPr kumimoji="1" lang="ja-JP" altLang="en-US" smtClean="0"/>
              <a:t>2021/9/16</a:t>
            </a:fld>
            <a:endParaRPr kumimoji="1" lang="ja-JP" altLang="en-US"/>
          </a:p>
        </p:txBody>
      </p:sp>
      <p:sp>
        <p:nvSpPr>
          <p:cNvPr id="5" name="フッター プレースホルダー 4">
            <a:extLst>
              <a:ext uri="{FF2B5EF4-FFF2-40B4-BE49-F238E27FC236}">
                <a16:creationId xmlns:a16="http://schemas.microsoft.com/office/drawing/2014/main" id="{AEAA01CA-6F8D-4C1B-8B32-3C68FCF664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2FE1071-3B0E-4652-98B4-059A6B7EA0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9AD7AA-60B5-47C7-AC1A-3AC26D3063AD}" type="slidenum">
              <a:rPr kumimoji="1" lang="ja-JP" altLang="en-US" smtClean="0"/>
              <a:t>‹#›</a:t>
            </a:fld>
            <a:endParaRPr kumimoji="1" lang="ja-JP" altLang="en-US"/>
          </a:p>
        </p:txBody>
      </p:sp>
    </p:spTree>
    <p:extLst>
      <p:ext uri="{BB962C8B-B14F-4D97-AF65-F5344CB8AC3E}">
        <p14:creationId xmlns:p14="http://schemas.microsoft.com/office/powerpoint/2010/main" val="41875395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6AC102-FA7E-45BC-935A-C2F1462B0B9B}"/>
              </a:ext>
            </a:extLst>
          </p:cNvPr>
          <p:cNvSpPr>
            <a:spLocks noGrp="1"/>
          </p:cNvSpPr>
          <p:nvPr>
            <p:ph type="ctrTitle"/>
          </p:nvPr>
        </p:nvSpPr>
        <p:spPr/>
        <p:txBody>
          <a:bodyPr/>
          <a:lstStyle/>
          <a:p>
            <a:r>
              <a:rPr kumimoji="1" lang="ja-JP" altLang="en-US" dirty="0">
                <a:latin typeface="HGP明朝E" panose="02020900000000000000" pitchFamily="18" charset="-128"/>
                <a:ea typeface="HGP明朝E" panose="02020900000000000000" pitchFamily="18" charset="-128"/>
              </a:rPr>
              <a:t>アフガン・タリバン</a:t>
            </a:r>
            <a:br>
              <a:rPr kumimoji="1" lang="en-US" altLang="ja-JP" dirty="0">
                <a:latin typeface="HGP明朝E" panose="02020900000000000000" pitchFamily="18" charset="-128"/>
                <a:ea typeface="HGP明朝E" panose="02020900000000000000" pitchFamily="18" charset="-128"/>
              </a:rPr>
            </a:br>
            <a:r>
              <a:rPr kumimoji="1" lang="ja-JP" altLang="en-US" dirty="0">
                <a:latin typeface="HGP明朝E" panose="02020900000000000000" pitchFamily="18" charset="-128"/>
                <a:ea typeface="HGP明朝E" panose="02020900000000000000" pitchFamily="18" charset="-128"/>
              </a:rPr>
              <a:t>暫定政権樹立宣言</a:t>
            </a:r>
          </a:p>
        </p:txBody>
      </p:sp>
      <p:sp>
        <p:nvSpPr>
          <p:cNvPr id="3" name="字幕 2">
            <a:extLst>
              <a:ext uri="{FF2B5EF4-FFF2-40B4-BE49-F238E27FC236}">
                <a16:creationId xmlns:a16="http://schemas.microsoft.com/office/drawing/2014/main" id="{BA651630-D80D-4189-8ABA-53F205AF6913}"/>
              </a:ext>
            </a:extLst>
          </p:cNvPr>
          <p:cNvSpPr>
            <a:spLocks noGrp="1"/>
          </p:cNvSpPr>
          <p:nvPr>
            <p:ph type="subTitle" idx="1"/>
          </p:nvPr>
        </p:nvSpPr>
        <p:spPr/>
        <p:txBody>
          <a:bodyPr/>
          <a:lstStyle/>
          <a:p>
            <a:r>
              <a:rPr kumimoji="1" lang="ja-JP" altLang="en-US" dirty="0">
                <a:latin typeface="HGP明朝E" panose="02020900000000000000" pitchFamily="18" charset="-128"/>
                <a:ea typeface="HGP明朝E" panose="02020900000000000000" pitchFamily="18" charset="-128"/>
              </a:rPr>
              <a:t>情報パック</a:t>
            </a:r>
            <a:r>
              <a:rPr kumimoji="1" lang="en-US" altLang="ja-JP" dirty="0">
                <a:latin typeface="HGP明朝E" panose="02020900000000000000" pitchFamily="18" charset="-128"/>
                <a:ea typeface="HGP明朝E" panose="02020900000000000000" pitchFamily="18" charset="-128"/>
              </a:rPr>
              <a:t>9</a:t>
            </a:r>
            <a:r>
              <a:rPr kumimoji="1" lang="ja-JP" altLang="en-US" dirty="0">
                <a:latin typeface="HGP明朝E" panose="02020900000000000000" pitchFamily="18" charset="-128"/>
                <a:ea typeface="HGP明朝E" panose="02020900000000000000" pitchFamily="18" charset="-128"/>
              </a:rPr>
              <a:t>月号</a:t>
            </a:r>
          </a:p>
        </p:txBody>
      </p:sp>
    </p:spTree>
    <p:extLst>
      <p:ext uri="{BB962C8B-B14F-4D97-AF65-F5344CB8AC3E}">
        <p14:creationId xmlns:p14="http://schemas.microsoft.com/office/powerpoint/2010/main" val="30998000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6E2A82-3CAD-42E4-90DF-735AB0DB1410}"/>
              </a:ext>
            </a:extLst>
          </p:cNvPr>
          <p:cNvSpPr>
            <a:spLocks noGrp="1"/>
          </p:cNvSpPr>
          <p:nvPr>
            <p:ph type="title"/>
          </p:nvPr>
        </p:nvSpPr>
        <p:spPr/>
        <p:txBody>
          <a:bodyPr/>
          <a:lstStyle/>
          <a:p>
            <a:r>
              <a:rPr kumimoji="1" lang="ja-JP" altLang="en-US" dirty="0">
                <a:latin typeface="HGP明朝E" panose="02020900000000000000" pitchFamily="18" charset="-128"/>
                <a:ea typeface="HGP明朝E" panose="02020900000000000000" pitchFamily="18" charset="-128"/>
              </a:rPr>
              <a:t>人道危機の高まり</a:t>
            </a:r>
          </a:p>
        </p:txBody>
      </p:sp>
      <p:sp>
        <p:nvSpPr>
          <p:cNvPr id="3" name="コンテンツ プレースホルダー 2">
            <a:extLst>
              <a:ext uri="{FF2B5EF4-FFF2-40B4-BE49-F238E27FC236}">
                <a16:creationId xmlns:a16="http://schemas.microsoft.com/office/drawing/2014/main" id="{FE73B3CB-684E-431F-91B0-7448E640FD06}"/>
              </a:ext>
            </a:extLst>
          </p:cNvPr>
          <p:cNvSpPr>
            <a:spLocks noGrp="1"/>
          </p:cNvSpPr>
          <p:nvPr>
            <p:ph idx="1"/>
          </p:nvPr>
        </p:nvSpPr>
        <p:spPr/>
        <p:txBody>
          <a:bodyPr>
            <a:normAutofit/>
          </a:bodyPr>
          <a:lstStyle/>
          <a:p>
            <a:pPr marL="0" marR="0" indent="0">
              <a:lnSpc>
                <a:spcPct val="100000"/>
              </a:lnSpc>
              <a:spcBef>
                <a:spcPts val="0"/>
              </a:spcBef>
              <a:spcAft>
                <a:spcPts val="0"/>
              </a:spcAft>
              <a:buNone/>
            </a:pPr>
            <a:r>
              <a:rPr lang="ja-JP" altLang="ja-JP" dirty="0">
                <a:solidFill>
                  <a:srgbClr val="000000"/>
                </a:solidFill>
                <a:effectLst/>
                <a:latin typeface="HGP明朝E" panose="02020900000000000000" pitchFamily="18" charset="-128"/>
                <a:ea typeface="HGP明朝E" panose="02020900000000000000" pitchFamily="18" charset="-128"/>
              </a:rPr>
              <a:t>国連開発計画（</a:t>
            </a:r>
            <a:r>
              <a:rPr lang="en-US" altLang="ja-JP" dirty="0">
                <a:solidFill>
                  <a:srgbClr val="000000"/>
                </a:solidFill>
                <a:effectLst/>
                <a:latin typeface="HGP明朝E" panose="02020900000000000000" pitchFamily="18" charset="-128"/>
                <a:ea typeface="HGP明朝E" panose="02020900000000000000" pitchFamily="18" charset="-128"/>
              </a:rPr>
              <a:t>UNDP</a:t>
            </a:r>
            <a:r>
              <a:rPr lang="ja-JP" altLang="ja-JP" dirty="0">
                <a:solidFill>
                  <a:srgbClr val="000000"/>
                </a:solidFill>
                <a:effectLst/>
                <a:latin typeface="HGP明朝E" panose="02020900000000000000" pitchFamily="18" charset="-128"/>
                <a:ea typeface="HGP明朝E" panose="02020900000000000000" pitchFamily="18" charset="-128"/>
              </a:rPr>
              <a:t>）</a:t>
            </a:r>
            <a:r>
              <a:rPr lang="en-US" altLang="ja-JP" dirty="0">
                <a:solidFill>
                  <a:srgbClr val="000000"/>
                </a:solidFill>
                <a:effectLst/>
                <a:latin typeface="HGP明朝E" panose="02020900000000000000" pitchFamily="18" charset="-128"/>
                <a:ea typeface="HGP明朝E" panose="02020900000000000000" pitchFamily="18" charset="-128"/>
              </a:rPr>
              <a:t> 9</a:t>
            </a:r>
            <a:r>
              <a:rPr lang="ja-JP" altLang="en-US" dirty="0">
                <a:solidFill>
                  <a:srgbClr val="000000"/>
                </a:solidFill>
                <a:effectLst/>
                <a:latin typeface="HGP明朝E" panose="02020900000000000000" pitchFamily="18" charset="-128"/>
                <a:ea typeface="HGP明朝E" panose="02020900000000000000" pitchFamily="18" charset="-128"/>
              </a:rPr>
              <a:t>月</a:t>
            </a:r>
            <a:r>
              <a:rPr lang="en-US" altLang="ja-JP" dirty="0">
                <a:solidFill>
                  <a:srgbClr val="000000"/>
                </a:solidFill>
                <a:effectLst/>
                <a:latin typeface="HGP明朝E" panose="02020900000000000000" pitchFamily="18" charset="-128"/>
                <a:ea typeface="HGP明朝E" panose="02020900000000000000" pitchFamily="18" charset="-128"/>
              </a:rPr>
              <a:t>9</a:t>
            </a:r>
            <a:r>
              <a:rPr lang="ja-JP" altLang="en-US" dirty="0">
                <a:solidFill>
                  <a:srgbClr val="000000"/>
                </a:solidFill>
                <a:effectLst/>
                <a:latin typeface="HGP明朝E" panose="02020900000000000000" pitchFamily="18" charset="-128"/>
                <a:ea typeface="HGP明朝E" panose="02020900000000000000" pitchFamily="18" charset="-128"/>
              </a:rPr>
              <a:t>日、報告書を発表</a:t>
            </a:r>
            <a:endParaRPr lang="ja-JP" altLang="ja-JP" dirty="0">
              <a:solidFill>
                <a:srgbClr val="000000"/>
              </a:solidFill>
              <a:effectLst/>
              <a:latin typeface="HGP明朝E" panose="02020900000000000000" pitchFamily="18" charset="-128"/>
              <a:ea typeface="HGP明朝E" panose="02020900000000000000" pitchFamily="18" charset="-128"/>
            </a:endParaRPr>
          </a:p>
          <a:p>
            <a:pPr marL="0" marR="0">
              <a:lnSpc>
                <a:spcPct val="100000"/>
              </a:lnSpc>
              <a:spcBef>
                <a:spcPts val="0"/>
              </a:spcBef>
              <a:spcAft>
                <a:spcPts val="0"/>
              </a:spcAft>
            </a:pPr>
            <a:r>
              <a:rPr lang="ja-JP" altLang="ja-JP" dirty="0">
                <a:solidFill>
                  <a:srgbClr val="000000"/>
                </a:solidFill>
                <a:effectLst/>
                <a:latin typeface="HGP明朝E" panose="02020900000000000000" pitchFamily="18" charset="-128"/>
                <a:ea typeface="HGP明朝E" panose="02020900000000000000" pitchFamily="18" charset="-128"/>
              </a:rPr>
              <a:t>混乱が続けば</a:t>
            </a:r>
            <a:r>
              <a:rPr lang="en-US" altLang="ja-JP" dirty="0">
                <a:solidFill>
                  <a:srgbClr val="000000"/>
                </a:solidFill>
                <a:effectLst/>
                <a:latin typeface="HGP明朝E" panose="02020900000000000000" pitchFamily="18" charset="-128"/>
                <a:ea typeface="HGP明朝E" panose="02020900000000000000" pitchFamily="18" charset="-128"/>
              </a:rPr>
              <a:t>2022</a:t>
            </a:r>
            <a:r>
              <a:rPr lang="ja-JP" altLang="ja-JP" dirty="0">
                <a:solidFill>
                  <a:srgbClr val="000000"/>
                </a:solidFill>
                <a:effectLst/>
                <a:latin typeface="HGP明朝E" panose="02020900000000000000" pitchFamily="18" charset="-128"/>
                <a:ea typeface="HGP明朝E" panose="02020900000000000000" pitchFamily="18" charset="-128"/>
              </a:rPr>
              <a:t>年半ばまでに国民の９７％が貧困に陥る可能性があると警告</a:t>
            </a:r>
            <a:endParaRPr lang="en-US" altLang="ja-JP" dirty="0">
              <a:solidFill>
                <a:srgbClr val="000000"/>
              </a:solidFill>
              <a:effectLst/>
              <a:latin typeface="HGP明朝E" panose="02020900000000000000" pitchFamily="18" charset="-128"/>
              <a:ea typeface="HGP明朝E" panose="02020900000000000000" pitchFamily="18" charset="-128"/>
            </a:endParaRPr>
          </a:p>
          <a:p>
            <a:pPr marL="0" marR="0">
              <a:lnSpc>
                <a:spcPct val="100000"/>
              </a:lnSpc>
              <a:spcBef>
                <a:spcPts val="0"/>
              </a:spcBef>
              <a:spcAft>
                <a:spcPts val="0"/>
              </a:spcAft>
            </a:pPr>
            <a:endParaRPr lang="ja-JP" altLang="ja-JP" dirty="0">
              <a:solidFill>
                <a:srgbClr val="000000"/>
              </a:solidFill>
              <a:effectLst/>
              <a:latin typeface="HGP明朝E" panose="02020900000000000000" pitchFamily="18" charset="-128"/>
              <a:ea typeface="HGP明朝E" panose="02020900000000000000" pitchFamily="18" charset="-128"/>
            </a:endParaRPr>
          </a:p>
          <a:p>
            <a:pPr marL="0" marR="0">
              <a:lnSpc>
                <a:spcPct val="100000"/>
              </a:lnSpc>
              <a:spcBef>
                <a:spcPts val="0"/>
              </a:spcBef>
              <a:spcAft>
                <a:spcPts val="0"/>
              </a:spcAft>
            </a:pPr>
            <a:r>
              <a:rPr lang="ja-JP" altLang="ja-JP" dirty="0">
                <a:solidFill>
                  <a:srgbClr val="000000"/>
                </a:solidFill>
                <a:effectLst/>
                <a:latin typeface="HGP明朝E" panose="02020900000000000000" pitchFamily="18" charset="-128"/>
                <a:ea typeface="HGP明朝E" panose="02020900000000000000" pitchFamily="18" charset="-128"/>
              </a:rPr>
              <a:t>経済の安定に向けて国際社会による支援が急務に</a:t>
            </a:r>
            <a:r>
              <a:rPr lang="ja-JP" altLang="en-US" dirty="0">
                <a:solidFill>
                  <a:srgbClr val="000000"/>
                </a:solidFill>
                <a:effectLst/>
                <a:latin typeface="HGP明朝E" panose="02020900000000000000" pitchFamily="18" charset="-128"/>
                <a:ea typeface="HGP明朝E" panose="02020900000000000000" pitchFamily="18" charset="-128"/>
              </a:rPr>
              <a:t>。</a:t>
            </a:r>
            <a:r>
              <a:rPr lang="ja-JP" altLang="ja-JP" dirty="0">
                <a:solidFill>
                  <a:srgbClr val="000000"/>
                </a:solidFill>
                <a:effectLst/>
                <a:latin typeface="HGP明朝E" panose="02020900000000000000" pitchFamily="18" charset="-128"/>
                <a:ea typeface="HGP明朝E" panose="02020900000000000000" pitchFamily="18" charset="-128"/>
              </a:rPr>
              <a:t>主要国との貿易の中断が長期化すれば、</a:t>
            </a:r>
            <a:r>
              <a:rPr lang="en-US" altLang="ja-JP" dirty="0">
                <a:solidFill>
                  <a:srgbClr val="000000"/>
                </a:solidFill>
                <a:effectLst/>
                <a:latin typeface="HGP明朝E" panose="02020900000000000000" pitchFamily="18" charset="-128"/>
                <a:ea typeface="HGP明朝E" panose="02020900000000000000" pitchFamily="18" charset="-128"/>
              </a:rPr>
              <a:t>22</a:t>
            </a:r>
            <a:r>
              <a:rPr lang="ja-JP" altLang="ja-JP" dirty="0">
                <a:solidFill>
                  <a:srgbClr val="000000"/>
                </a:solidFill>
                <a:effectLst/>
                <a:latin typeface="HGP明朝E" panose="02020900000000000000" pitchFamily="18" charset="-128"/>
                <a:ea typeface="HGP明朝E" panose="02020900000000000000" pitchFamily="18" charset="-128"/>
              </a:rPr>
              <a:t>年半ばまでにアフガンの</a:t>
            </a:r>
            <a:r>
              <a:rPr lang="en-US" altLang="ja-JP" dirty="0">
                <a:solidFill>
                  <a:srgbClr val="000000"/>
                </a:solidFill>
                <a:effectLst/>
                <a:latin typeface="HGP明朝E" panose="02020900000000000000" pitchFamily="18" charset="-128"/>
                <a:ea typeface="HGP明朝E" panose="02020900000000000000" pitchFamily="18" charset="-128"/>
              </a:rPr>
              <a:t>GDP</a:t>
            </a:r>
            <a:r>
              <a:rPr lang="ja-JP" altLang="ja-JP" dirty="0">
                <a:solidFill>
                  <a:srgbClr val="000000"/>
                </a:solidFill>
                <a:effectLst/>
                <a:latin typeface="HGP明朝E" panose="02020900000000000000" pitchFamily="18" charset="-128"/>
                <a:ea typeface="HGP明朝E" panose="02020900000000000000" pitchFamily="18" charset="-128"/>
              </a:rPr>
              <a:t>が最大１３％縮小し、現在７２％に上る貧困率が９７％へと悪化する恐れがあると指摘 </a:t>
            </a:r>
          </a:p>
          <a:p>
            <a:pPr>
              <a:lnSpc>
                <a:spcPct val="100000"/>
              </a:lnSpc>
            </a:pPr>
            <a:endParaRPr kumimoji="1" lang="ja-JP" altLang="en-US" sz="4000" dirty="0">
              <a:latin typeface="HGP明朝E" panose="02020900000000000000" pitchFamily="18" charset="-128"/>
              <a:ea typeface="HGP明朝E" panose="02020900000000000000" pitchFamily="18" charset="-128"/>
            </a:endParaRPr>
          </a:p>
        </p:txBody>
      </p:sp>
    </p:spTree>
    <p:extLst>
      <p:ext uri="{BB962C8B-B14F-4D97-AF65-F5344CB8AC3E}">
        <p14:creationId xmlns:p14="http://schemas.microsoft.com/office/powerpoint/2010/main" val="1885668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7B0662-0AE8-417A-9AC6-1C1C9369258C}"/>
              </a:ext>
            </a:extLst>
          </p:cNvPr>
          <p:cNvSpPr>
            <a:spLocks noGrp="1"/>
          </p:cNvSpPr>
          <p:nvPr>
            <p:ph type="title"/>
          </p:nvPr>
        </p:nvSpPr>
        <p:spPr/>
        <p:txBody>
          <a:bodyPr/>
          <a:lstStyle/>
          <a:p>
            <a:r>
              <a:rPr kumimoji="1" lang="ja-JP" altLang="en-US" dirty="0">
                <a:latin typeface="HGP明朝E" panose="02020900000000000000" pitchFamily="18" charset="-128"/>
                <a:ea typeface="HGP明朝E" panose="02020900000000000000" pitchFamily="18" charset="-128"/>
              </a:rPr>
              <a:t>国際テロリストの「安全地帯」に？</a:t>
            </a:r>
          </a:p>
        </p:txBody>
      </p:sp>
      <p:sp>
        <p:nvSpPr>
          <p:cNvPr id="3" name="コンテンツ プレースホルダー 2">
            <a:extLst>
              <a:ext uri="{FF2B5EF4-FFF2-40B4-BE49-F238E27FC236}">
                <a16:creationId xmlns:a16="http://schemas.microsoft.com/office/drawing/2014/main" id="{02CA59A3-D872-44F2-BA90-A69831227FB5}"/>
              </a:ext>
            </a:extLst>
          </p:cNvPr>
          <p:cNvSpPr>
            <a:spLocks noGrp="1"/>
          </p:cNvSpPr>
          <p:nvPr>
            <p:ph idx="1"/>
          </p:nvPr>
        </p:nvSpPr>
        <p:spPr/>
        <p:txBody>
          <a:bodyPr/>
          <a:lstStyle/>
          <a:p>
            <a:r>
              <a:rPr kumimoji="1" lang="ja-JP" altLang="en-US" dirty="0">
                <a:latin typeface="HGP明朝E" panose="02020900000000000000" pitchFamily="18" charset="-128"/>
                <a:ea typeface="HGP明朝E" panose="02020900000000000000" pitchFamily="18" charset="-128"/>
              </a:rPr>
              <a:t>「米軍の敗走」</a:t>
            </a:r>
            <a:endParaRPr kumimoji="1" lang="en-US" altLang="ja-JP" dirty="0">
              <a:latin typeface="HGP明朝E" panose="02020900000000000000" pitchFamily="18" charset="-128"/>
              <a:ea typeface="HGP明朝E" panose="02020900000000000000" pitchFamily="18" charset="-128"/>
            </a:endParaRPr>
          </a:p>
          <a:p>
            <a:r>
              <a:rPr kumimoji="1" lang="ja-JP" altLang="en-US" dirty="0">
                <a:latin typeface="HGP明朝E" panose="02020900000000000000" pitchFamily="18" charset="-128"/>
                <a:ea typeface="HGP明朝E" panose="02020900000000000000" pitchFamily="18" charset="-128"/>
              </a:rPr>
              <a:t>各地に拡散した過激思想をもつ集団を勢いづかせる可能性</a:t>
            </a:r>
            <a:endParaRPr lang="en-US" altLang="ja-JP" dirty="0">
              <a:latin typeface="HGP明朝E" panose="02020900000000000000" pitchFamily="18" charset="-128"/>
              <a:ea typeface="HGP明朝E" panose="02020900000000000000" pitchFamily="18" charset="-128"/>
            </a:endParaRPr>
          </a:p>
          <a:p>
            <a:endParaRPr kumimoji="1" lang="en-US" altLang="ja-JP" dirty="0">
              <a:latin typeface="HGP明朝E" panose="02020900000000000000" pitchFamily="18" charset="-128"/>
              <a:ea typeface="HGP明朝E" panose="02020900000000000000" pitchFamily="18" charset="-128"/>
            </a:endParaRPr>
          </a:p>
          <a:p>
            <a:r>
              <a:rPr kumimoji="1" lang="ja-JP" altLang="en-US" dirty="0">
                <a:latin typeface="HGP明朝E" panose="02020900000000000000" pitchFamily="18" charset="-128"/>
                <a:ea typeface="HGP明朝E" panose="02020900000000000000" pitchFamily="18" charset="-128"/>
              </a:rPr>
              <a:t>アフガンは今後、テロリストにとっての「安全地帯」となってしまうかもしれない。</a:t>
            </a:r>
            <a:endParaRPr kumimoji="1" lang="en-US" altLang="ja-JP" dirty="0">
              <a:latin typeface="HGP明朝E" panose="02020900000000000000" pitchFamily="18" charset="-128"/>
              <a:ea typeface="HGP明朝E" panose="02020900000000000000" pitchFamily="18" charset="-128"/>
            </a:endParaRPr>
          </a:p>
          <a:p>
            <a:r>
              <a:rPr kumimoji="1" lang="ja-JP" altLang="en-US" dirty="0">
                <a:latin typeface="HGP明朝E" panose="02020900000000000000" pitchFamily="18" charset="-128"/>
                <a:ea typeface="HGP明朝E" panose="02020900000000000000" pitchFamily="18" charset="-128"/>
              </a:rPr>
              <a:t>欧米の治安機関の監視対象となっている過激派戦闘員が、アフガンに集まる可能性も。</a:t>
            </a:r>
          </a:p>
        </p:txBody>
      </p:sp>
    </p:spTree>
    <p:extLst>
      <p:ext uri="{BB962C8B-B14F-4D97-AF65-F5344CB8AC3E}">
        <p14:creationId xmlns:p14="http://schemas.microsoft.com/office/powerpoint/2010/main" val="2627460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1FF22D-6B40-40FD-B6BB-17A6FA669C74}"/>
              </a:ext>
            </a:extLst>
          </p:cNvPr>
          <p:cNvSpPr>
            <a:spLocks noGrp="1"/>
          </p:cNvSpPr>
          <p:nvPr>
            <p:ph type="title"/>
          </p:nvPr>
        </p:nvSpPr>
        <p:spPr/>
        <p:txBody>
          <a:bodyPr/>
          <a:lstStyle/>
          <a:p>
            <a:r>
              <a:rPr kumimoji="1" lang="ja-JP" altLang="en-US" dirty="0">
                <a:latin typeface="HGP明朝E" panose="02020900000000000000" pitchFamily="18" charset="-128"/>
                <a:ea typeface="HGP明朝E" panose="02020900000000000000" pitchFamily="18" charset="-128"/>
              </a:rPr>
              <a:t>９月７日暫定政権　閣僚</a:t>
            </a:r>
            <a:r>
              <a:rPr kumimoji="1" lang="en-US" altLang="ja-JP" dirty="0">
                <a:latin typeface="HGP明朝E" panose="02020900000000000000" pitchFamily="18" charset="-128"/>
                <a:ea typeface="HGP明朝E" panose="02020900000000000000" pitchFamily="18" charset="-128"/>
              </a:rPr>
              <a:t>33</a:t>
            </a:r>
            <a:r>
              <a:rPr kumimoji="1" lang="ja-JP" altLang="en-US" dirty="0">
                <a:latin typeface="HGP明朝E" panose="02020900000000000000" pitchFamily="18" charset="-128"/>
                <a:ea typeface="HGP明朝E" panose="02020900000000000000" pitchFamily="18" charset="-128"/>
              </a:rPr>
              <a:t>名発表</a:t>
            </a:r>
          </a:p>
        </p:txBody>
      </p:sp>
      <p:sp>
        <p:nvSpPr>
          <p:cNvPr id="3" name="コンテンツ プレースホルダー 2">
            <a:extLst>
              <a:ext uri="{FF2B5EF4-FFF2-40B4-BE49-F238E27FC236}">
                <a16:creationId xmlns:a16="http://schemas.microsoft.com/office/drawing/2014/main" id="{B5DA6D1B-70A7-4F1A-A5BB-F7D3BED9E0A9}"/>
              </a:ext>
            </a:extLst>
          </p:cNvPr>
          <p:cNvSpPr>
            <a:spLocks noGrp="1"/>
          </p:cNvSpPr>
          <p:nvPr>
            <p:ph idx="1"/>
          </p:nvPr>
        </p:nvSpPr>
        <p:spPr/>
        <p:txBody>
          <a:bodyPr>
            <a:normAutofit fontScale="85000" lnSpcReduction="20000"/>
          </a:bodyPr>
          <a:lstStyle/>
          <a:p>
            <a:pPr marL="0" indent="0">
              <a:buNone/>
            </a:pPr>
            <a:r>
              <a:rPr kumimoji="1" lang="ja-JP" altLang="en-US" dirty="0">
                <a:latin typeface="HGP明朝E" panose="02020900000000000000" pitchFamily="18" charset="-128"/>
                <a:ea typeface="HGP明朝E" panose="02020900000000000000" pitchFamily="18" charset="-128"/>
              </a:rPr>
              <a:t>最高指導者</a:t>
            </a:r>
            <a:r>
              <a:rPr kumimoji="1" lang="ja-JP" altLang="en-US" b="1" u="sng" dirty="0">
                <a:latin typeface="HGP明朝E" panose="02020900000000000000" pitchFamily="18" charset="-128"/>
                <a:ea typeface="HGP明朝E" panose="02020900000000000000" pitchFamily="18" charset="-128"/>
              </a:rPr>
              <a:t>　アクンザダ師　</a:t>
            </a:r>
          </a:p>
          <a:p>
            <a:pPr marL="0" indent="0">
              <a:buNone/>
            </a:pPr>
            <a:r>
              <a:rPr kumimoji="1" lang="ja-JP" altLang="en-US" dirty="0">
                <a:solidFill>
                  <a:srgbClr val="FF0000"/>
                </a:solidFill>
                <a:latin typeface="HGP明朝E" panose="02020900000000000000" pitchFamily="18" charset="-128"/>
                <a:ea typeface="HGP明朝E" panose="02020900000000000000" pitchFamily="18" charset="-128"/>
              </a:rPr>
              <a:t>首相代行　　</a:t>
            </a:r>
            <a:r>
              <a:rPr kumimoji="1" lang="ja-JP" altLang="en-US" u="sng" dirty="0">
                <a:solidFill>
                  <a:srgbClr val="FF0000"/>
                </a:solidFill>
                <a:latin typeface="HGP明朝E" panose="02020900000000000000" pitchFamily="18" charset="-128"/>
                <a:ea typeface="HGP明朝E" panose="02020900000000000000" pitchFamily="18" charset="-128"/>
              </a:rPr>
              <a:t>アフンド師</a:t>
            </a:r>
            <a:r>
              <a:rPr kumimoji="1" lang="ja-JP" altLang="en-US" dirty="0">
                <a:solidFill>
                  <a:srgbClr val="FF0000"/>
                </a:solidFill>
                <a:latin typeface="HGP明朝E" panose="02020900000000000000" pitchFamily="18" charset="-128"/>
                <a:ea typeface="HGP明朝E" panose="02020900000000000000" pitchFamily="18" charset="-128"/>
              </a:rPr>
              <a:t>　タリバン前政権で副首相</a:t>
            </a:r>
          </a:p>
          <a:p>
            <a:pPr marL="0" indent="0">
              <a:buNone/>
            </a:pPr>
            <a:r>
              <a:rPr kumimoji="1" lang="ja-JP" altLang="en-US" dirty="0">
                <a:latin typeface="HGP明朝E" panose="02020900000000000000" pitchFamily="18" charset="-128"/>
                <a:ea typeface="HGP明朝E" panose="02020900000000000000" pitchFamily="18" charset="-128"/>
              </a:rPr>
              <a:t>副首相代行　</a:t>
            </a:r>
            <a:r>
              <a:rPr kumimoji="1" lang="ja-JP" altLang="en-US" u="sng" dirty="0">
                <a:latin typeface="HGP明朝E" panose="02020900000000000000" pitchFamily="18" charset="-128"/>
                <a:ea typeface="HGP明朝E" panose="02020900000000000000" pitchFamily="18" charset="-128"/>
              </a:rPr>
              <a:t>バラダル師</a:t>
            </a:r>
            <a:r>
              <a:rPr kumimoji="1" lang="ja-JP" altLang="en-US" dirty="0">
                <a:latin typeface="HGP明朝E" panose="02020900000000000000" pitchFamily="18" charset="-128"/>
                <a:ea typeface="HGP明朝E" panose="02020900000000000000" pitchFamily="18" charset="-128"/>
              </a:rPr>
              <a:t>　タリバン共同創設者　米国との交渉担当</a:t>
            </a:r>
          </a:p>
          <a:p>
            <a:pPr marL="0" indent="0">
              <a:buNone/>
            </a:pPr>
            <a:r>
              <a:rPr kumimoji="1" lang="ja-JP" altLang="en-US" dirty="0">
                <a:latin typeface="HGP明朝E" panose="02020900000000000000" pitchFamily="18" charset="-128"/>
                <a:ea typeface="HGP明朝E" panose="02020900000000000000" pitchFamily="18" charset="-128"/>
              </a:rPr>
              <a:t>副首相代行　</a:t>
            </a:r>
            <a:r>
              <a:rPr kumimoji="1" lang="ja-JP" altLang="en-US" u="sng" dirty="0">
                <a:latin typeface="HGP明朝E" panose="02020900000000000000" pitchFamily="18" charset="-128"/>
                <a:ea typeface="HGP明朝E" panose="02020900000000000000" pitchFamily="18" charset="-128"/>
              </a:rPr>
              <a:t>ハナフィー師</a:t>
            </a:r>
            <a:r>
              <a:rPr kumimoji="1" lang="ja-JP" altLang="en-US" dirty="0">
                <a:latin typeface="HGP明朝E" panose="02020900000000000000" pitchFamily="18" charset="-128"/>
                <a:ea typeface="HGP明朝E" panose="02020900000000000000" pitchFamily="18" charset="-128"/>
              </a:rPr>
              <a:t>　タリバン前政権で教育副大臣　</a:t>
            </a:r>
          </a:p>
          <a:p>
            <a:pPr marL="0" indent="0">
              <a:buNone/>
            </a:pPr>
            <a:r>
              <a:rPr kumimoji="1" lang="ja-JP" altLang="en-US" dirty="0">
                <a:solidFill>
                  <a:srgbClr val="FF0000"/>
                </a:solidFill>
                <a:latin typeface="HGP明朝E" panose="02020900000000000000" pitchFamily="18" charset="-128"/>
                <a:ea typeface="HGP明朝E" panose="02020900000000000000" pitchFamily="18" charset="-128"/>
              </a:rPr>
              <a:t>内相代行　　</a:t>
            </a:r>
            <a:r>
              <a:rPr kumimoji="1" lang="ja-JP" altLang="en-US" u="sng" dirty="0">
                <a:solidFill>
                  <a:srgbClr val="FF0000"/>
                </a:solidFill>
                <a:latin typeface="HGP明朝E" panose="02020900000000000000" pitchFamily="18" charset="-128"/>
                <a:ea typeface="HGP明朝E" panose="02020900000000000000" pitchFamily="18" charset="-128"/>
              </a:rPr>
              <a:t>ハッカニ</a:t>
            </a:r>
            <a:r>
              <a:rPr kumimoji="1" lang="en-US" altLang="ja-JP" u="sng" dirty="0">
                <a:solidFill>
                  <a:srgbClr val="FF0000"/>
                </a:solidFill>
                <a:latin typeface="HGP明朝E" panose="02020900000000000000" pitchFamily="18" charset="-128"/>
                <a:ea typeface="HGP明朝E" panose="02020900000000000000" pitchFamily="18" charset="-128"/>
              </a:rPr>
              <a:t>―</a:t>
            </a:r>
            <a:r>
              <a:rPr kumimoji="1" lang="ja-JP" altLang="en-US" u="sng" dirty="0">
                <a:solidFill>
                  <a:srgbClr val="FF0000"/>
                </a:solidFill>
                <a:latin typeface="HGP明朝E" panose="02020900000000000000" pitchFamily="18" charset="-128"/>
                <a:ea typeface="HGP明朝E" panose="02020900000000000000" pitchFamily="18" charset="-128"/>
              </a:rPr>
              <a:t>氏</a:t>
            </a:r>
            <a:r>
              <a:rPr kumimoji="1" lang="ja-JP" altLang="en-US" dirty="0">
                <a:solidFill>
                  <a:srgbClr val="FF0000"/>
                </a:solidFill>
                <a:latin typeface="HGP明朝E" panose="02020900000000000000" pitchFamily="18" charset="-128"/>
                <a:ea typeface="HGP明朝E" panose="02020900000000000000" pitchFamily="18" charset="-128"/>
              </a:rPr>
              <a:t>　タリバン副指導者　</a:t>
            </a:r>
            <a:endParaRPr kumimoji="1" lang="en-US" altLang="ja-JP" dirty="0">
              <a:solidFill>
                <a:srgbClr val="FF0000"/>
              </a:solidFill>
              <a:latin typeface="HGP明朝E" panose="02020900000000000000" pitchFamily="18" charset="-128"/>
              <a:ea typeface="HGP明朝E" panose="02020900000000000000" pitchFamily="18" charset="-128"/>
            </a:endParaRPr>
          </a:p>
          <a:p>
            <a:pPr marL="0" indent="0">
              <a:buNone/>
            </a:pPr>
            <a:r>
              <a:rPr lang="ja-JP" altLang="en-US" dirty="0">
                <a:latin typeface="HGP明朝E" panose="02020900000000000000" pitchFamily="18" charset="-128"/>
                <a:ea typeface="HGP明朝E" panose="02020900000000000000" pitchFamily="18" charset="-128"/>
              </a:rPr>
              <a:t>　　　　　　　　</a:t>
            </a:r>
            <a:r>
              <a:rPr kumimoji="1" lang="ja-JP" altLang="en-US" dirty="0">
                <a:latin typeface="HGP明朝E" panose="02020900000000000000" pitchFamily="18" charset="-128"/>
                <a:ea typeface="HGP明朝E" panose="02020900000000000000" pitchFamily="18" charset="-128"/>
              </a:rPr>
              <a:t>米国が国際テロ組織に指定する</a:t>
            </a:r>
          </a:p>
          <a:p>
            <a:pPr marL="0" indent="0">
              <a:buNone/>
            </a:pPr>
            <a:r>
              <a:rPr kumimoji="1" lang="ja-JP" altLang="en-US" dirty="0">
                <a:latin typeface="HGP明朝E" panose="02020900000000000000" pitchFamily="18" charset="-128"/>
                <a:ea typeface="HGP明朝E" panose="02020900000000000000" pitchFamily="18" charset="-128"/>
              </a:rPr>
              <a:t>　　　　　　　　　「ハッカニ・ネットワーク」を率いる</a:t>
            </a:r>
            <a:endParaRPr kumimoji="1" lang="en-US" altLang="ja-JP" dirty="0">
              <a:latin typeface="HGP明朝E" panose="02020900000000000000" pitchFamily="18" charset="-128"/>
              <a:ea typeface="HGP明朝E" panose="02020900000000000000" pitchFamily="18" charset="-128"/>
            </a:endParaRPr>
          </a:p>
          <a:p>
            <a:pPr marL="0" indent="0">
              <a:buNone/>
            </a:pPr>
            <a:r>
              <a:rPr kumimoji="1" lang="ja-JP" altLang="en-US" dirty="0">
                <a:latin typeface="HGP明朝E" panose="02020900000000000000" pitchFamily="18" charset="-128"/>
                <a:ea typeface="HGP明朝E" panose="02020900000000000000" pitchFamily="18" charset="-128"/>
              </a:rPr>
              <a:t>　　　　　　　　　（アル・カーイダとの関連が深いとされる）</a:t>
            </a:r>
          </a:p>
          <a:p>
            <a:pPr marL="0" indent="0">
              <a:buNone/>
            </a:pPr>
            <a:r>
              <a:rPr kumimoji="1" lang="ja-JP" altLang="en-US" dirty="0">
                <a:latin typeface="HGP明朝E" panose="02020900000000000000" pitchFamily="18" charset="-128"/>
                <a:ea typeface="HGP明朝E" panose="02020900000000000000" pitchFamily="18" charset="-128"/>
              </a:rPr>
              <a:t>国防相代行　</a:t>
            </a:r>
            <a:r>
              <a:rPr kumimoji="1" lang="ja-JP" altLang="en-US" u="sng" dirty="0">
                <a:latin typeface="HGP明朝E" panose="02020900000000000000" pitchFamily="18" charset="-128"/>
                <a:ea typeface="HGP明朝E" panose="02020900000000000000" pitchFamily="18" charset="-128"/>
              </a:rPr>
              <a:t>オマル氏</a:t>
            </a:r>
            <a:r>
              <a:rPr kumimoji="1" lang="ja-JP" altLang="en-US" dirty="0">
                <a:latin typeface="HGP明朝E" panose="02020900000000000000" pitchFamily="18" charset="-128"/>
                <a:ea typeface="HGP明朝E" panose="02020900000000000000" pitchFamily="18" charset="-128"/>
              </a:rPr>
              <a:t>（初代最高指導者）の息子</a:t>
            </a:r>
          </a:p>
          <a:p>
            <a:pPr marL="0" indent="0">
              <a:buNone/>
            </a:pPr>
            <a:r>
              <a:rPr kumimoji="1" lang="ja-JP" altLang="en-US" dirty="0">
                <a:latin typeface="HGP明朝E" panose="02020900000000000000" pitchFamily="18" charset="-128"/>
                <a:ea typeface="HGP明朝E" panose="02020900000000000000" pitchFamily="18" charset="-128"/>
              </a:rPr>
              <a:t>外相代行　　</a:t>
            </a:r>
            <a:r>
              <a:rPr kumimoji="1" lang="ja-JP" altLang="en-US" u="sng" dirty="0">
                <a:latin typeface="HGP明朝E" panose="02020900000000000000" pitchFamily="18" charset="-128"/>
                <a:ea typeface="HGP明朝E" panose="02020900000000000000" pitchFamily="18" charset="-128"/>
              </a:rPr>
              <a:t>ムッタキ師</a:t>
            </a:r>
            <a:r>
              <a:rPr kumimoji="1" lang="ja-JP" altLang="en-US" dirty="0">
                <a:latin typeface="HGP明朝E" panose="02020900000000000000" pitchFamily="18" charset="-128"/>
                <a:ea typeface="HGP明朝E" panose="02020900000000000000" pitchFamily="18" charset="-128"/>
              </a:rPr>
              <a:t>　タリバン政治部門に属し、ガニ旧政権との停戦</a:t>
            </a:r>
            <a:endParaRPr kumimoji="1" lang="en-US" altLang="ja-JP" dirty="0">
              <a:latin typeface="HGP明朝E" panose="02020900000000000000" pitchFamily="18" charset="-128"/>
              <a:ea typeface="HGP明朝E" panose="02020900000000000000" pitchFamily="18" charset="-128"/>
            </a:endParaRPr>
          </a:p>
          <a:p>
            <a:pPr marL="0" indent="0">
              <a:buNone/>
            </a:pPr>
            <a:r>
              <a:rPr lang="ja-JP" altLang="en-US" dirty="0">
                <a:latin typeface="HGP明朝E" panose="02020900000000000000" pitchFamily="18" charset="-128"/>
                <a:ea typeface="HGP明朝E" panose="02020900000000000000" pitchFamily="18" charset="-128"/>
              </a:rPr>
              <a:t>　　　　　　　　</a:t>
            </a:r>
            <a:r>
              <a:rPr kumimoji="1" lang="ja-JP" altLang="en-US" dirty="0">
                <a:latin typeface="HGP明朝E" panose="02020900000000000000" pitchFamily="18" charset="-128"/>
                <a:ea typeface="HGP明朝E" panose="02020900000000000000" pitchFamily="18" charset="-128"/>
              </a:rPr>
              <a:t>協議を担当</a:t>
            </a:r>
          </a:p>
          <a:p>
            <a:endParaRPr kumimoji="1" lang="ja-JP" altLang="en-US" dirty="0">
              <a:latin typeface="HGP明朝E" panose="02020900000000000000" pitchFamily="18" charset="-128"/>
              <a:ea typeface="HGP明朝E" panose="02020900000000000000" pitchFamily="18" charset="-128"/>
            </a:endParaRPr>
          </a:p>
        </p:txBody>
      </p:sp>
    </p:spTree>
    <p:extLst>
      <p:ext uri="{BB962C8B-B14F-4D97-AF65-F5344CB8AC3E}">
        <p14:creationId xmlns:p14="http://schemas.microsoft.com/office/powerpoint/2010/main" val="2810259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タリバン、政権発足式を当面見送り 招待国と「調整つかなかった」：朝日新聞デジタル">
            <a:extLst>
              <a:ext uri="{FF2B5EF4-FFF2-40B4-BE49-F238E27FC236}">
                <a16:creationId xmlns:a16="http://schemas.microsoft.com/office/drawing/2014/main" id="{A9C596FD-BF19-4778-B574-E67380FFD1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31" y="72761"/>
            <a:ext cx="7336099" cy="65566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8688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EF4E36-B508-4D71-8889-3BE228D235D9}"/>
              </a:ext>
            </a:extLst>
          </p:cNvPr>
          <p:cNvSpPr>
            <a:spLocks noGrp="1"/>
          </p:cNvSpPr>
          <p:nvPr>
            <p:ph type="title"/>
          </p:nvPr>
        </p:nvSpPr>
        <p:spPr/>
        <p:txBody>
          <a:bodyPr/>
          <a:lstStyle/>
          <a:p>
            <a:r>
              <a:rPr kumimoji="1" lang="ja-JP" altLang="en-US" dirty="0">
                <a:latin typeface="HGP明朝E" panose="02020900000000000000" pitchFamily="18" charset="-128"/>
                <a:ea typeface="HGP明朝E" panose="02020900000000000000" pitchFamily="18" charset="-128"/>
              </a:rPr>
              <a:t>懸念が広がる</a:t>
            </a:r>
          </a:p>
        </p:txBody>
      </p:sp>
      <p:sp>
        <p:nvSpPr>
          <p:cNvPr id="3" name="コンテンツ プレースホルダー 2">
            <a:extLst>
              <a:ext uri="{FF2B5EF4-FFF2-40B4-BE49-F238E27FC236}">
                <a16:creationId xmlns:a16="http://schemas.microsoft.com/office/drawing/2014/main" id="{7545ECDD-F884-4B6B-9F88-A8E1DF44BB44}"/>
              </a:ext>
            </a:extLst>
          </p:cNvPr>
          <p:cNvSpPr>
            <a:spLocks noGrp="1"/>
          </p:cNvSpPr>
          <p:nvPr>
            <p:ph idx="1"/>
          </p:nvPr>
        </p:nvSpPr>
        <p:spPr/>
        <p:txBody>
          <a:bodyPr>
            <a:normAutofit lnSpcReduction="10000"/>
          </a:bodyPr>
          <a:lstStyle/>
          <a:p>
            <a:r>
              <a:rPr kumimoji="1" lang="ja-JP" altLang="en-US" sz="3200" dirty="0">
                <a:latin typeface="HGP明朝E" panose="02020900000000000000" pitchFamily="18" charset="-128"/>
                <a:ea typeface="HGP明朝E" panose="02020900000000000000" pitchFamily="18" charset="-128"/>
              </a:rPr>
              <a:t>閣僚に女性は入らず、内相代行などに米国や国連が国際テロリストと指定した人物の存在が就いた。</a:t>
            </a:r>
            <a:endParaRPr kumimoji="1" lang="en-US" altLang="ja-JP" sz="3200" dirty="0">
              <a:latin typeface="HGP明朝E" panose="02020900000000000000" pitchFamily="18" charset="-128"/>
              <a:ea typeface="HGP明朝E" panose="02020900000000000000" pitchFamily="18" charset="-128"/>
            </a:endParaRPr>
          </a:p>
          <a:p>
            <a:endParaRPr kumimoji="1" lang="en-US" altLang="ja-JP" sz="3200" dirty="0">
              <a:latin typeface="HGP明朝E" panose="02020900000000000000" pitchFamily="18" charset="-128"/>
              <a:ea typeface="HGP明朝E" panose="02020900000000000000" pitchFamily="18" charset="-128"/>
            </a:endParaRPr>
          </a:p>
          <a:p>
            <a:r>
              <a:rPr kumimoji="1" lang="ja-JP" altLang="en-US" sz="3200" dirty="0">
                <a:latin typeface="HGP明朝E" panose="02020900000000000000" pitchFamily="18" charset="-128"/>
                <a:ea typeface="HGP明朝E" panose="02020900000000000000" pitchFamily="18" charset="-128"/>
              </a:rPr>
              <a:t>タリバンは当初、国内の融和をアピールするため、「包括的な政権」を目指すと強調し、女性や旧政府高官の起用を示唆していた。</a:t>
            </a:r>
            <a:endParaRPr kumimoji="1" lang="en-US" altLang="ja-JP" sz="3200" dirty="0">
              <a:latin typeface="HGP明朝E" panose="02020900000000000000" pitchFamily="18" charset="-128"/>
              <a:ea typeface="HGP明朝E" panose="02020900000000000000" pitchFamily="18" charset="-128"/>
            </a:endParaRPr>
          </a:p>
          <a:p>
            <a:endParaRPr kumimoji="1" lang="en-US" altLang="ja-JP" sz="3200" dirty="0">
              <a:latin typeface="HGP明朝E" panose="02020900000000000000" pitchFamily="18" charset="-128"/>
              <a:ea typeface="HGP明朝E" panose="02020900000000000000" pitchFamily="18" charset="-128"/>
            </a:endParaRPr>
          </a:p>
          <a:p>
            <a:r>
              <a:rPr kumimoji="1" lang="ja-JP" altLang="en-US" sz="3200" dirty="0">
                <a:latin typeface="HGP明朝E" panose="02020900000000000000" pitchFamily="18" charset="-128"/>
                <a:ea typeface="HGP明朝E" panose="02020900000000000000" pitchFamily="18" charset="-128"/>
              </a:rPr>
              <a:t>米国務省は声明で、「排他的に構成されている」との見解を示しました。</a:t>
            </a:r>
          </a:p>
        </p:txBody>
      </p:sp>
    </p:spTree>
    <p:extLst>
      <p:ext uri="{BB962C8B-B14F-4D97-AF65-F5344CB8AC3E}">
        <p14:creationId xmlns:p14="http://schemas.microsoft.com/office/powerpoint/2010/main" val="818840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F2B3EB-442F-4410-992C-C4B3A110E23B}"/>
              </a:ext>
            </a:extLst>
          </p:cNvPr>
          <p:cNvSpPr>
            <a:spLocks noGrp="1"/>
          </p:cNvSpPr>
          <p:nvPr>
            <p:ph type="title"/>
          </p:nvPr>
        </p:nvSpPr>
        <p:spPr/>
        <p:txBody>
          <a:bodyPr>
            <a:normAutofit/>
          </a:bodyPr>
          <a:lstStyle/>
          <a:p>
            <a:r>
              <a:rPr kumimoji="1" lang="ja-JP" altLang="en-US" sz="6000" dirty="0">
                <a:latin typeface="HGP明朝E" panose="02020900000000000000" pitchFamily="18" charset="-128"/>
                <a:ea typeface="HGP明朝E" panose="02020900000000000000" pitchFamily="18" charset="-128"/>
              </a:rPr>
              <a:t>正式な発足式の延期</a:t>
            </a:r>
          </a:p>
        </p:txBody>
      </p:sp>
      <p:sp>
        <p:nvSpPr>
          <p:cNvPr id="3" name="コンテンツ プレースホルダー 2">
            <a:extLst>
              <a:ext uri="{FF2B5EF4-FFF2-40B4-BE49-F238E27FC236}">
                <a16:creationId xmlns:a16="http://schemas.microsoft.com/office/drawing/2014/main" id="{34E2050C-7051-465F-B388-F24A463A9A72}"/>
              </a:ext>
            </a:extLst>
          </p:cNvPr>
          <p:cNvSpPr>
            <a:spLocks noGrp="1"/>
          </p:cNvSpPr>
          <p:nvPr>
            <p:ph idx="1"/>
          </p:nvPr>
        </p:nvSpPr>
        <p:spPr/>
        <p:txBody>
          <a:bodyPr>
            <a:normAutofit/>
          </a:bodyPr>
          <a:lstStyle/>
          <a:p>
            <a:pPr marL="0" marR="0" indent="0">
              <a:spcBef>
                <a:spcPts val="0"/>
              </a:spcBef>
              <a:spcAft>
                <a:spcPts val="0"/>
              </a:spcAft>
              <a:buNone/>
            </a:pPr>
            <a:r>
              <a:rPr lang="ja-JP" altLang="ja-JP" dirty="0">
                <a:solidFill>
                  <a:srgbClr val="000000"/>
                </a:solidFill>
                <a:effectLst/>
                <a:latin typeface="HGP明朝E" panose="02020900000000000000" pitchFamily="18" charset="-128"/>
                <a:ea typeface="HGP明朝E" panose="02020900000000000000" pitchFamily="18" charset="-128"/>
              </a:rPr>
              <a:t>政権発足式</a:t>
            </a:r>
            <a:r>
              <a:rPr lang="ja-JP" altLang="en-US" dirty="0">
                <a:solidFill>
                  <a:srgbClr val="000000"/>
                </a:solidFill>
                <a:effectLst/>
                <a:latin typeface="HGP明朝E" panose="02020900000000000000" pitchFamily="18" charset="-128"/>
                <a:ea typeface="HGP明朝E" panose="02020900000000000000" pitchFamily="18" charset="-128"/>
              </a:rPr>
              <a:t>を</a:t>
            </a:r>
            <a:r>
              <a:rPr lang="ja-JP" altLang="en-US" dirty="0">
                <a:solidFill>
                  <a:srgbClr val="000000"/>
                </a:solidFill>
                <a:latin typeface="HGP明朝E" panose="02020900000000000000" pitchFamily="18" charset="-128"/>
                <a:ea typeface="HGP明朝E" panose="02020900000000000000" pitchFamily="18" charset="-128"/>
              </a:rPr>
              <a:t>９月</a:t>
            </a:r>
            <a:r>
              <a:rPr lang="en-US" altLang="ja-JP" dirty="0">
                <a:solidFill>
                  <a:srgbClr val="000000"/>
                </a:solidFill>
                <a:effectLst/>
                <a:latin typeface="HGP明朝E" panose="02020900000000000000" pitchFamily="18" charset="-128"/>
                <a:ea typeface="HGP明朝E" panose="02020900000000000000" pitchFamily="18" charset="-128"/>
              </a:rPr>
              <a:t>11</a:t>
            </a:r>
            <a:r>
              <a:rPr lang="ja-JP" altLang="ja-JP" dirty="0">
                <a:solidFill>
                  <a:srgbClr val="000000"/>
                </a:solidFill>
                <a:effectLst/>
                <a:latin typeface="HGP明朝E" panose="02020900000000000000" pitchFamily="18" charset="-128"/>
                <a:ea typeface="HGP明朝E" panose="02020900000000000000" pitchFamily="18" charset="-128"/>
              </a:rPr>
              <a:t>日に予定</a:t>
            </a:r>
            <a:r>
              <a:rPr lang="ja-JP" altLang="en-US" dirty="0">
                <a:solidFill>
                  <a:srgbClr val="000000"/>
                </a:solidFill>
                <a:effectLst/>
                <a:latin typeface="HGP明朝E" panose="02020900000000000000" pitchFamily="18" charset="-128"/>
                <a:ea typeface="HGP明朝E" panose="02020900000000000000" pitchFamily="18" charset="-128"/>
              </a:rPr>
              <a:t>。しかし</a:t>
            </a:r>
            <a:r>
              <a:rPr lang="ja-JP" altLang="ja-JP" dirty="0">
                <a:solidFill>
                  <a:srgbClr val="000000"/>
                </a:solidFill>
                <a:effectLst/>
                <a:latin typeface="HGP明朝E" panose="02020900000000000000" pitchFamily="18" charset="-128"/>
                <a:ea typeface="HGP明朝E" panose="02020900000000000000" pitchFamily="18" charset="-128"/>
              </a:rPr>
              <a:t>先送り</a:t>
            </a:r>
          </a:p>
          <a:p>
            <a:pPr marL="0" marR="0">
              <a:spcBef>
                <a:spcPts val="0"/>
              </a:spcBef>
              <a:spcAft>
                <a:spcPts val="0"/>
              </a:spcAft>
            </a:pPr>
            <a:r>
              <a:rPr lang="ja-JP" altLang="ja-JP" dirty="0">
                <a:solidFill>
                  <a:srgbClr val="000000"/>
                </a:solidFill>
                <a:effectLst/>
                <a:latin typeface="HGP明朝E" panose="02020900000000000000" pitchFamily="18" charset="-128"/>
                <a:ea typeface="HGP明朝E" panose="02020900000000000000" pitchFamily="18" charset="-128"/>
              </a:rPr>
              <a:t>国際社会の反発したため</a:t>
            </a:r>
          </a:p>
          <a:p>
            <a:pPr marL="0" marR="0" indent="0">
              <a:spcBef>
                <a:spcPts val="0"/>
              </a:spcBef>
              <a:spcAft>
                <a:spcPts val="0"/>
              </a:spcAft>
              <a:buNone/>
            </a:pPr>
            <a:r>
              <a:rPr lang="ja-JP" altLang="en-US" dirty="0">
                <a:solidFill>
                  <a:srgbClr val="000000"/>
                </a:solidFill>
                <a:effectLst/>
                <a:latin typeface="HGP明朝E" panose="02020900000000000000" pitchFamily="18" charset="-128"/>
                <a:ea typeface="HGP明朝E" panose="02020900000000000000" pitchFamily="18" charset="-128"/>
              </a:rPr>
              <a:t>　</a:t>
            </a:r>
            <a:r>
              <a:rPr lang="ja-JP" altLang="ja-JP" dirty="0">
                <a:solidFill>
                  <a:srgbClr val="000000"/>
                </a:solidFill>
                <a:effectLst/>
                <a:latin typeface="HGP明朝E" panose="02020900000000000000" pitchFamily="18" charset="-128"/>
                <a:ea typeface="HGP明朝E" panose="02020900000000000000" pitchFamily="18" charset="-128"/>
              </a:rPr>
              <a:t>崩壊したアフガン政府の高官や女性は含まれていない）</a:t>
            </a:r>
          </a:p>
          <a:p>
            <a:pPr marL="0" marR="0" indent="0">
              <a:spcBef>
                <a:spcPts val="0"/>
              </a:spcBef>
              <a:spcAft>
                <a:spcPts val="0"/>
              </a:spcAft>
              <a:buNone/>
            </a:pPr>
            <a:r>
              <a:rPr lang="ja-JP" altLang="en-US" dirty="0">
                <a:solidFill>
                  <a:srgbClr val="000000"/>
                </a:solidFill>
                <a:effectLst/>
                <a:latin typeface="HGP明朝E" panose="02020900000000000000" pitchFamily="18" charset="-128"/>
                <a:ea typeface="HGP明朝E" panose="02020900000000000000" pitchFamily="18" charset="-128"/>
              </a:rPr>
              <a:t>　</a:t>
            </a:r>
            <a:r>
              <a:rPr lang="ja-JP" altLang="ja-JP" dirty="0">
                <a:solidFill>
                  <a:srgbClr val="000000"/>
                </a:solidFill>
                <a:effectLst/>
                <a:latin typeface="HGP明朝E" panose="02020900000000000000" pitchFamily="18" charset="-128"/>
                <a:ea typeface="HGP明朝E" panose="02020900000000000000" pitchFamily="18" charset="-128"/>
              </a:rPr>
              <a:t>欧米が求める包括的な政権には程遠い</a:t>
            </a:r>
          </a:p>
          <a:p>
            <a:pPr marL="0" marR="0" indent="0">
              <a:spcBef>
                <a:spcPts val="0"/>
              </a:spcBef>
              <a:spcAft>
                <a:spcPts val="0"/>
              </a:spcAft>
              <a:buNone/>
            </a:pPr>
            <a:r>
              <a:rPr lang="ja-JP" altLang="en-US" dirty="0">
                <a:solidFill>
                  <a:srgbClr val="000000"/>
                </a:solidFill>
                <a:effectLst/>
                <a:latin typeface="HGP明朝E" panose="02020900000000000000" pitchFamily="18" charset="-128"/>
                <a:ea typeface="HGP明朝E" panose="02020900000000000000" pitchFamily="18" charset="-128"/>
              </a:rPr>
              <a:t>　</a:t>
            </a:r>
            <a:r>
              <a:rPr lang="ja-JP" altLang="ja-JP" dirty="0">
                <a:solidFill>
                  <a:srgbClr val="000000"/>
                </a:solidFill>
                <a:effectLst/>
                <a:latin typeface="HGP明朝E" panose="02020900000000000000" pitchFamily="18" charset="-128"/>
                <a:ea typeface="HGP明朝E" panose="02020900000000000000" pitchFamily="18" charset="-128"/>
              </a:rPr>
              <a:t>国内の治安が悪い</a:t>
            </a:r>
          </a:p>
          <a:p>
            <a:pPr marL="0" marR="0" indent="0">
              <a:spcBef>
                <a:spcPts val="0"/>
              </a:spcBef>
              <a:spcAft>
                <a:spcPts val="0"/>
              </a:spcAft>
              <a:buNone/>
            </a:pPr>
            <a:r>
              <a:rPr lang="ja-JP" altLang="en-US" dirty="0">
                <a:solidFill>
                  <a:srgbClr val="000000"/>
                </a:solidFill>
                <a:effectLst/>
                <a:latin typeface="HGP明朝E" panose="02020900000000000000" pitchFamily="18" charset="-128"/>
                <a:ea typeface="HGP明朝E" panose="02020900000000000000" pitchFamily="18" charset="-128"/>
              </a:rPr>
              <a:t>　</a:t>
            </a:r>
            <a:r>
              <a:rPr lang="ja-JP" altLang="ja-JP" dirty="0">
                <a:solidFill>
                  <a:srgbClr val="000000"/>
                </a:solidFill>
                <a:effectLst/>
                <a:latin typeface="HGP明朝E" panose="02020900000000000000" pitchFamily="18" charset="-128"/>
                <a:ea typeface="HGP明朝E" panose="02020900000000000000" pitchFamily="18" charset="-128"/>
              </a:rPr>
              <a:t>来賓の受け入れ態勢が整っていない</a:t>
            </a:r>
          </a:p>
          <a:p>
            <a:pPr marL="0" marR="0" indent="0">
              <a:spcBef>
                <a:spcPts val="0"/>
              </a:spcBef>
              <a:spcAft>
                <a:spcPts val="0"/>
              </a:spcAft>
              <a:buNone/>
            </a:pPr>
            <a:r>
              <a:rPr lang="ja-JP" altLang="ja-JP" dirty="0">
                <a:solidFill>
                  <a:srgbClr val="000000"/>
                </a:solidFill>
                <a:effectLst/>
                <a:latin typeface="HGP明朝E" panose="02020900000000000000" pitchFamily="18" charset="-128"/>
                <a:ea typeface="HGP明朝E" panose="02020900000000000000" pitchFamily="18" charset="-128"/>
              </a:rPr>
              <a:t> </a:t>
            </a:r>
          </a:p>
          <a:p>
            <a:pPr marL="0" marR="0">
              <a:spcBef>
                <a:spcPts val="0"/>
              </a:spcBef>
              <a:spcAft>
                <a:spcPts val="0"/>
              </a:spcAft>
            </a:pPr>
            <a:r>
              <a:rPr lang="ja-JP" altLang="ja-JP" dirty="0">
                <a:solidFill>
                  <a:srgbClr val="000000"/>
                </a:solidFill>
                <a:effectLst/>
                <a:latin typeface="HGP明朝E" panose="02020900000000000000" pitchFamily="18" charset="-128"/>
                <a:ea typeface="HGP明朝E" panose="02020900000000000000" pitchFamily="18" charset="-128"/>
              </a:rPr>
              <a:t>招待国も様子見に転じたらしい</a:t>
            </a:r>
          </a:p>
          <a:p>
            <a:pPr marL="0" marR="0" indent="0">
              <a:spcBef>
                <a:spcPts val="0"/>
              </a:spcBef>
              <a:spcAft>
                <a:spcPts val="0"/>
              </a:spcAft>
              <a:buNone/>
            </a:pPr>
            <a:r>
              <a:rPr lang="ja-JP" altLang="en-US" dirty="0">
                <a:solidFill>
                  <a:srgbClr val="000000"/>
                </a:solidFill>
                <a:effectLst/>
                <a:latin typeface="HGP明朝E" panose="02020900000000000000" pitchFamily="18" charset="-128"/>
                <a:ea typeface="HGP明朝E" panose="02020900000000000000" pitchFamily="18" charset="-128"/>
              </a:rPr>
              <a:t>　</a:t>
            </a:r>
            <a:r>
              <a:rPr lang="ja-JP" altLang="ja-JP" dirty="0">
                <a:solidFill>
                  <a:srgbClr val="000000"/>
                </a:solidFill>
                <a:effectLst/>
                <a:latin typeface="HGP明朝E" panose="02020900000000000000" pitchFamily="18" charset="-128"/>
                <a:ea typeface="HGP明朝E" panose="02020900000000000000" pitchFamily="18" charset="-128"/>
              </a:rPr>
              <a:t>招待された国</a:t>
            </a:r>
          </a:p>
          <a:p>
            <a:pPr marL="457200" lvl="1">
              <a:spcBef>
                <a:spcPts val="0"/>
              </a:spcBef>
            </a:pPr>
            <a:r>
              <a:rPr lang="ja-JP" altLang="ja-JP" sz="2800" dirty="0">
                <a:solidFill>
                  <a:srgbClr val="000000"/>
                </a:solidFill>
                <a:effectLst/>
                <a:latin typeface="HGP明朝E" panose="02020900000000000000" pitchFamily="18" charset="-128"/>
                <a:ea typeface="HGP明朝E" panose="02020900000000000000" pitchFamily="18" charset="-128"/>
              </a:rPr>
              <a:t>中国、ロシア、パキスタン、イラン、カタール、トルコ</a:t>
            </a:r>
          </a:p>
          <a:p>
            <a:endParaRPr kumimoji="1" lang="ja-JP" altLang="en-US" sz="4000" dirty="0">
              <a:latin typeface="HGP明朝E" panose="02020900000000000000" pitchFamily="18" charset="-128"/>
              <a:ea typeface="HGP明朝E" panose="02020900000000000000" pitchFamily="18" charset="-128"/>
            </a:endParaRPr>
          </a:p>
        </p:txBody>
      </p:sp>
    </p:spTree>
    <p:extLst>
      <p:ext uri="{BB962C8B-B14F-4D97-AF65-F5344CB8AC3E}">
        <p14:creationId xmlns:p14="http://schemas.microsoft.com/office/powerpoint/2010/main" val="1125576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BC0EC2-15F8-43EA-BD92-1A18F64CC770}"/>
              </a:ext>
            </a:extLst>
          </p:cNvPr>
          <p:cNvSpPr>
            <a:spLocks noGrp="1"/>
          </p:cNvSpPr>
          <p:nvPr>
            <p:ph type="title"/>
          </p:nvPr>
        </p:nvSpPr>
        <p:spPr/>
        <p:txBody>
          <a:bodyPr>
            <a:normAutofit/>
          </a:bodyPr>
          <a:lstStyle/>
          <a:p>
            <a:r>
              <a:rPr kumimoji="1" lang="ja-JP" altLang="en-US" sz="4800" dirty="0">
                <a:latin typeface="HGP明朝E" panose="02020900000000000000" pitchFamily="18" charset="-128"/>
                <a:ea typeface="HGP明朝E" panose="02020900000000000000" pitchFamily="18" charset="-128"/>
              </a:rPr>
              <a:t>「勧善懲悪省」の設置</a:t>
            </a:r>
          </a:p>
        </p:txBody>
      </p:sp>
      <p:sp>
        <p:nvSpPr>
          <p:cNvPr id="3" name="コンテンツ プレースホルダー 2">
            <a:extLst>
              <a:ext uri="{FF2B5EF4-FFF2-40B4-BE49-F238E27FC236}">
                <a16:creationId xmlns:a16="http://schemas.microsoft.com/office/drawing/2014/main" id="{2A2D4400-A92B-412D-A8E2-D464F404433A}"/>
              </a:ext>
            </a:extLst>
          </p:cNvPr>
          <p:cNvSpPr>
            <a:spLocks noGrp="1"/>
          </p:cNvSpPr>
          <p:nvPr>
            <p:ph idx="1"/>
          </p:nvPr>
        </p:nvSpPr>
        <p:spPr>
          <a:xfrm>
            <a:off x="838200" y="1825625"/>
            <a:ext cx="10515600" cy="4732250"/>
          </a:xfrm>
        </p:spPr>
        <p:txBody>
          <a:bodyPr>
            <a:normAutofit/>
          </a:bodyPr>
          <a:lstStyle/>
          <a:p>
            <a:r>
              <a:rPr kumimoji="1" lang="ja-JP" altLang="en-US" sz="3200" dirty="0">
                <a:latin typeface="HGP明朝E" panose="02020900000000000000" pitchFamily="18" charset="-128"/>
                <a:ea typeface="HGP明朝E" panose="02020900000000000000" pitchFamily="18" charset="-128"/>
              </a:rPr>
              <a:t>旧政権時代（</a:t>
            </a:r>
            <a:r>
              <a:rPr kumimoji="1" lang="en-US" altLang="ja-JP" sz="3200" dirty="0">
                <a:latin typeface="HGP明朝E" panose="02020900000000000000" pitchFamily="18" charset="-128"/>
                <a:ea typeface="HGP明朝E" panose="02020900000000000000" pitchFamily="18" charset="-128"/>
              </a:rPr>
              <a:t>1996</a:t>
            </a:r>
            <a:r>
              <a:rPr kumimoji="1" lang="ja-JP" altLang="en-US" sz="3200" dirty="0">
                <a:latin typeface="HGP明朝E" panose="02020900000000000000" pitchFamily="18" charset="-128"/>
                <a:ea typeface="HGP明朝E" panose="02020900000000000000" pitchFamily="18" charset="-128"/>
              </a:rPr>
              <a:t>年～</a:t>
            </a:r>
            <a:r>
              <a:rPr kumimoji="1" lang="en-US" altLang="ja-JP" sz="3200" dirty="0">
                <a:latin typeface="HGP明朝E" panose="02020900000000000000" pitchFamily="18" charset="-128"/>
                <a:ea typeface="HGP明朝E" panose="02020900000000000000" pitchFamily="18" charset="-128"/>
              </a:rPr>
              <a:t>2001</a:t>
            </a:r>
            <a:r>
              <a:rPr kumimoji="1" lang="ja-JP" altLang="en-US" sz="3200" dirty="0">
                <a:latin typeface="HGP明朝E" panose="02020900000000000000" pitchFamily="18" charset="-128"/>
                <a:ea typeface="HGP明朝E" panose="02020900000000000000" pitchFamily="18" charset="-128"/>
              </a:rPr>
              <a:t>年）は極端なイスラム法解釈で女性の権利などを極端に制限してきた経緯がある。</a:t>
            </a:r>
          </a:p>
          <a:p>
            <a:r>
              <a:rPr kumimoji="1" lang="ja-JP" altLang="en-US" sz="3200" dirty="0">
                <a:latin typeface="HGP明朝E" panose="02020900000000000000" pitchFamily="18" charset="-128"/>
                <a:ea typeface="HGP明朝E" panose="02020900000000000000" pitchFamily="18" charset="-128"/>
              </a:rPr>
              <a:t>かつて強権統治を主導した「勧善懲悪省」復活。</a:t>
            </a:r>
            <a:endParaRPr kumimoji="1" lang="en-US" altLang="ja-JP" sz="3200" dirty="0">
              <a:latin typeface="HGP明朝E" panose="02020900000000000000" pitchFamily="18" charset="-128"/>
              <a:ea typeface="HGP明朝E" panose="02020900000000000000" pitchFamily="18" charset="-128"/>
            </a:endParaRPr>
          </a:p>
          <a:p>
            <a:pPr lvl="1"/>
            <a:r>
              <a:rPr kumimoji="1" lang="ja-JP" altLang="en-US" sz="2800" dirty="0">
                <a:latin typeface="HGP明朝E" panose="02020900000000000000" pitchFamily="18" charset="-128"/>
                <a:ea typeface="HGP明朝E" panose="02020900000000000000" pitchFamily="18" charset="-128"/>
              </a:rPr>
              <a:t>政権握っていた</a:t>
            </a:r>
            <a:r>
              <a:rPr kumimoji="1" lang="en-US" altLang="ja-JP" sz="2800" dirty="0">
                <a:latin typeface="HGP明朝E" panose="02020900000000000000" pitchFamily="18" charset="-128"/>
                <a:ea typeface="HGP明朝E" panose="02020900000000000000" pitchFamily="18" charset="-128"/>
              </a:rPr>
              <a:t>5</a:t>
            </a:r>
            <a:r>
              <a:rPr kumimoji="1" lang="ja-JP" altLang="en-US" sz="2800" dirty="0">
                <a:latin typeface="HGP明朝E" panose="02020900000000000000" pitchFamily="18" charset="-128"/>
                <a:ea typeface="HGP明朝E" panose="02020900000000000000" pitchFamily="18" charset="-128"/>
              </a:rPr>
              <a:t>年間は音楽や映画などの娯楽も禁じ、中部バーミヤン渓谷の仏教遺跡も破壊した。</a:t>
            </a:r>
            <a:endParaRPr kumimoji="1" lang="en-US" altLang="ja-JP" sz="2800" dirty="0">
              <a:latin typeface="HGP明朝E" panose="02020900000000000000" pitchFamily="18" charset="-128"/>
              <a:ea typeface="HGP明朝E" panose="02020900000000000000" pitchFamily="18" charset="-128"/>
            </a:endParaRPr>
          </a:p>
          <a:p>
            <a:pPr lvl="1"/>
            <a:r>
              <a:rPr kumimoji="1" lang="ja-JP" altLang="en-US" sz="2800" dirty="0">
                <a:latin typeface="HGP明朝E" panose="02020900000000000000" pitchFamily="18" charset="-128"/>
                <a:ea typeface="HGP明朝E" panose="02020900000000000000" pitchFamily="18" charset="-128"/>
              </a:rPr>
              <a:t>大学では髪を隠すスカーフの着用義務。男女共学禁止。</a:t>
            </a:r>
          </a:p>
          <a:p>
            <a:pPr lvl="1"/>
            <a:r>
              <a:rPr kumimoji="1" lang="ja-JP" altLang="en-US" sz="2800" dirty="0">
                <a:latin typeface="HGP明朝E" panose="02020900000000000000" pitchFamily="18" charset="-128"/>
                <a:ea typeface="HGP明朝E" panose="02020900000000000000" pitchFamily="18" charset="-128"/>
              </a:rPr>
              <a:t>異性に教えることはできない。男性の教師が女性の生徒に教える場合はカーテンのうしろからなど</a:t>
            </a:r>
          </a:p>
          <a:p>
            <a:pPr lvl="1"/>
            <a:r>
              <a:rPr kumimoji="1" lang="ja-JP" altLang="en-US" sz="2800" dirty="0">
                <a:latin typeface="HGP明朝E" panose="02020900000000000000" pitchFamily="18" charset="-128"/>
                <a:ea typeface="HGP明朝E" panose="02020900000000000000" pitchFamily="18" charset="-128"/>
              </a:rPr>
              <a:t>スポーツ参加、大幅制限。</a:t>
            </a:r>
          </a:p>
          <a:p>
            <a:pPr lvl="1"/>
            <a:endParaRPr kumimoji="1" lang="ja-JP" altLang="en-US" sz="2800" dirty="0">
              <a:latin typeface="HGP明朝E" panose="02020900000000000000" pitchFamily="18" charset="-128"/>
              <a:ea typeface="HGP明朝E" panose="02020900000000000000" pitchFamily="18" charset="-128"/>
            </a:endParaRPr>
          </a:p>
          <a:p>
            <a:endParaRPr kumimoji="1" lang="ja-JP" altLang="en-US" sz="3200" dirty="0">
              <a:latin typeface="HGP明朝E" panose="02020900000000000000" pitchFamily="18" charset="-128"/>
              <a:ea typeface="HGP明朝E" panose="02020900000000000000" pitchFamily="18" charset="-128"/>
            </a:endParaRPr>
          </a:p>
        </p:txBody>
      </p:sp>
    </p:spTree>
    <p:extLst>
      <p:ext uri="{BB962C8B-B14F-4D97-AF65-F5344CB8AC3E}">
        <p14:creationId xmlns:p14="http://schemas.microsoft.com/office/powerpoint/2010/main" val="2301569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FF9B822F-893E-44C8-963C-64F50ACECB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EBF87945-A001-489F-9D9B-7D9435F0B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8639" y="347471"/>
            <a:ext cx="11100816" cy="180136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053A1D56-8CEC-4D52-85F7-30A6145EEC35}"/>
              </a:ext>
            </a:extLst>
          </p:cNvPr>
          <p:cNvSpPr>
            <a:spLocks noGrp="1"/>
          </p:cNvSpPr>
          <p:nvPr>
            <p:ph type="title"/>
          </p:nvPr>
        </p:nvSpPr>
        <p:spPr>
          <a:xfrm>
            <a:off x="838200" y="585216"/>
            <a:ext cx="10515600" cy="1325563"/>
          </a:xfrm>
        </p:spPr>
        <p:txBody>
          <a:bodyPr>
            <a:normAutofit/>
          </a:bodyPr>
          <a:lstStyle/>
          <a:p>
            <a:r>
              <a:rPr kumimoji="1" lang="ja-JP" altLang="en-US">
                <a:solidFill>
                  <a:schemeClr val="bg1"/>
                </a:solidFill>
                <a:latin typeface="HGP明朝E" panose="02020900000000000000" pitchFamily="18" charset="-128"/>
                <a:ea typeface="HGP明朝E" panose="02020900000000000000" pitchFamily="18" charset="-128"/>
              </a:rPr>
              <a:t>国際テロリスト指定</a:t>
            </a:r>
          </a:p>
        </p:txBody>
      </p:sp>
      <p:pic>
        <p:nvPicPr>
          <p:cNvPr id="2050" name="Picture 2" descr="タリバンが暫定政府の閣僚発表…FBIから指名手配されているテロ容疑者も | Business Insider Japan">
            <a:extLst>
              <a:ext uri="{FF2B5EF4-FFF2-40B4-BE49-F238E27FC236}">
                <a16:creationId xmlns:a16="http://schemas.microsoft.com/office/drawing/2014/main" id="{83F3EB85-3CEA-4FCB-A2AB-DFAA95A1D14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810"/>
          <a:stretch/>
        </p:blipFill>
        <p:spPr bwMode="auto">
          <a:xfrm>
            <a:off x="841248" y="2516777"/>
            <a:ext cx="6236208" cy="3660185"/>
          </a:xfrm>
          <a:prstGeom prst="rect">
            <a:avLst/>
          </a:prstGeom>
          <a:noFill/>
          <a:extLst>
            <a:ext uri="{909E8E84-426E-40DD-AFC4-6F175D3DCCD1}">
              <a14:hiddenFill xmlns:a14="http://schemas.microsoft.com/office/drawing/2010/main">
                <a:solidFill>
                  <a:srgbClr val="FFFFFF"/>
                </a:solidFill>
              </a14:hiddenFill>
            </a:ext>
          </a:extLst>
        </p:spPr>
      </p:pic>
      <p:sp>
        <p:nvSpPr>
          <p:cNvPr id="3" name="コンテンツ プレースホルダー 2">
            <a:extLst>
              <a:ext uri="{FF2B5EF4-FFF2-40B4-BE49-F238E27FC236}">
                <a16:creationId xmlns:a16="http://schemas.microsoft.com/office/drawing/2014/main" id="{779C9B09-3158-4FB8-84B7-DF9073597485}"/>
              </a:ext>
            </a:extLst>
          </p:cNvPr>
          <p:cNvSpPr>
            <a:spLocks noGrp="1"/>
          </p:cNvSpPr>
          <p:nvPr>
            <p:ph idx="1"/>
          </p:nvPr>
        </p:nvSpPr>
        <p:spPr>
          <a:xfrm>
            <a:off x="7546847" y="2516777"/>
            <a:ext cx="4102608" cy="3660185"/>
          </a:xfrm>
        </p:spPr>
        <p:txBody>
          <a:bodyPr anchor="ctr">
            <a:normAutofit/>
          </a:bodyPr>
          <a:lstStyle/>
          <a:p>
            <a:r>
              <a:rPr lang="ja-JP" altLang="en-US" sz="2200" dirty="0">
                <a:latin typeface="HGP明朝E" panose="02020900000000000000" pitchFamily="18" charset="-128"/>
                <a:ea typeface="HGP明朝E" panose="02020900000000000000" pitchFamily="18" charset="-128"/>
              </a:rPr>
              <a:t>首相代行にアフンド師、</a:t>
            </a:r>
            <a:r>
              <a:rPr kumimoji="1" lang="ja-JP" altLang="en-US" sz="2200" dirty="0">
                <a:latin typeface="HGP明朝E" panose="02020900000000000000" pitchFamily="18" charset="-128"/>
                <a:ea typeface="HGP明朝E" panose="02020900000000000000" pitchFamily="18" charset="-128"/>
              </a:rPr>
              <a:t>内相代行にハッカニ</a:t>
            </a:r>
            <a:r>
              <a:rPr kumimoji="1" lang="en-US" altLang="ja-JP" sz="2200" dirty="0">
                <a:latin typeface="HGP明朝E" panose="02020900000000000000" pitchFamily="18" charset="-128"/>
                <a:ea typeface="HGP明朝E" panose="02020900000000000000" pitchFamily="18" charset="-128"/>
              </a:rPr>
              <a:t>―</a:t>
            </a:r>
            <a:r>
              <a:rPr kumimoji="1" lang="ja-JP" altLang="en-US" sz="2200" dirty="0">
                <a:latin typeface="HGP明朝E" panose="02020900000000000000" pitchFamily="18" charset="-128"/>
                <a:ea typeface="HGP明朝E" panose="02020900000000000000" pitchFamily="18" charset="-128"/>
              </a:rPr>
              <a:t>氏</a:t>
            </a:r>
            <a:endParaRPr kumimoji="1" lang="en-US" altLang="ja-JP" sz="2200" dirty="0">
              <a:latin typeface="HGP明朝E" panose="02020900000000000000" pitchFamily="18" charset="-128"/>
              <a:ea typeface="HGP明朝E" panose="02020900000000000000" pitchFamily="18" charset="-128"/>
            </a:endParaRPr>
          </a:p>
          <a:p>
            <a:r>
              <a:rPr kumimoji="1" lang="ja-JP" altLang="en-US" sz="2200" dirty="0">
                <a:latin typeface="HGP明朝E" panose="02020900000000000000" pitchFamily="18" charset="-128"/>
                <a:ea typeface="HGP明朝E" panose="02020900000000000000" pitchFamily="18" charset="-128"/>
              </a:rPr>
              <a:t>特にハッカニ</a:t>
            </a:r>
            <a:r>
              <a:rPr kumimoji="1" lang="en-US" altLang="ja-JP" sz="2200" dirty="0">
                <a:latin typeface="HGP明朝E" panose="02020900000000000000" pitchFamily="18" charset="-128"/>
                <a:ea typeface="HGP明朝E" panose="02020900000000000000" pitchFamily="18" charset="-128"/>
              </a:rPr>
              <a:t>―</a:t>
            </a:r>
            <a:r>
              <a:rPr kumimoji="1" lang="ja-JP" altLang="en-US" sz="2200" dirty="0">
                <a:latin typeface="HGP明朝E" panose="02020900000000000000" pitchFamily="18" charset="-128"/>
                <a:ea typeface="HGP明朝E" panose="02020900000000000000" pitchFamily="18" charset="-128"/>
              </a:rPr>
              <a:t>氏</a:t>
            </a:r>
            <a:endParaRPr kumimoji="1" lang="en-US" altLang="ja-JP" sz="2200" dirty="0">
              <a:latin typeface="HGP明朝E" panose="02020900000000000000" pitchFamily="18" charset="-128"/>
              <a:ea typeface="HGP明朝E" panose="02020900000000000000" pitchFamily="18" charset="-128"/>
            </a:endParaRPr>
          </a:p>
          <a:p>
            <a:r>
              <a:rPr kumimoji="1" lang="ja-JP" altLang="en-US" sz="2200" dirty="0">
                <a:latin typeface="HGP明朝E" panose="02020900000000000000" pitchFamily="18" charset="-128"/>
                <a:ea typeface="HGP明朝E" panose="02020900000000000000" pitchFamily="18" charset="-128"/>
              </a:rPr>
              <a:t>タリバン副指導者であり、米国が国際テロ組織に指定する「ハッカニ・ネットワーク」を率いる人物。</a:t>
            </a:r>
            <a:endParaRPr kumimoji="1" lang="en-US" altLang="ja-JP" sz="2200" dirty="0">
              <a:latin typeface="HGP明朝E" panose="02020900000000000000" pitchFamily="18" charset="-128"/>
              <a:ea typeface="HGP明朝E" panose="02020900000000000000" pitchFamily="18" charset="-128"/>
            </a:endParaRPr>
          </a:p>
          <a:p>
            <a:r>
              <a:rPr kumimoji="1" lang="en-US" altLang="ja-JP" sz="2200" dirty="0">
                <a:latin typeface="HGP明朝E" panose="02020900000000000000" pitchFamily="18" charset="-128"/>
                <a:ea typeface="HGP明朝E" panose="02020900000000000000" pitchFamily="18" charset="-128"/>
              </a:rPr>
              <a:t>2001</a:t>
            </a:r>
            <a:r>
              <a:rPr kumimoji="1" lang="ja-JP" altLang="en-US" sz="2200" dirty="0">
                <a:latin typeface="HGP明朝E" panose="02020900000000000000" pitchFamily="18" charset="-128"/>
                <a:ea typeface="HGP明朝E" panose="02020900000000000000" pitchFamily="18" charset="-128"/>
              </a:rPr>
              <a:t>年「９．１１」を引き起こしたアル・カーイダとの関連が深いとされている。</a:t>
            </a:r>
          </a:p>
        </p:txBody>
      </p:sp>
    </p:spTree>
    <p:extLst>
      <p:ext uri="{BB962C8B-B14F-4D97-AF65-F5344CB8AC3E}">
        <p14:creationId xmlns:p14="http://schemas.microsoft.com/office/powerpoint/2010/main" val="2458831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DCA7F8-7018-4D34-B41A-91155E9743F0}"/>
              </a:ext>
            </a:extLst>
          </p:cNvPr>
          <p:cNvSpPr>
            <a:spLocks noGrp="1"/>
          </p:cNvSpPr>
          <p:nvPr>
            <p:ph type="title"/>
          </p:nvPr>
        </p:nvSpPr>
        <p:spPr/>
        <p:txBody>
          <a:bodyPr>
            <a:normAutofit/>
          </a:bodyPr>
          <a:lstStyle/>
          <a:p>
            <a:r>
              <a:rPr lang="ja-JP" altLang="ja-JP" sz="5400" dirty="0">
                <a:solidFill>
                  <a:srgbClr val="000000"/>
                </a:solidFill>
                <a:effectLst/>
                <a:latin typeface="HGP明朝E" panose="02020900000000000000" pitchFamily="18" charset="-128"/>
                <a:ea typeface="HGP明朝E" panose="02020900000000000000" pitchFamily="18" charset="-128"/>
              </a:rPr>
              <a:t>タリバン　「恩赦」一転、報復</a:t>
            </a:r>
            <a:endParaRPr kumimoji="1" lang="ja-JP" altLang="en-US" sz="5400" dirty="0">
              <a:latin typeface="HGP明朝E" panose="02020900000000000000" pitchFamily="18" charset="-128"/>
              <a:ea typeface="HGP明朝E" panose="02020900000000000000" pitchFamily="18" charset="-128"/>
            </a:endParaRPr>
          </a:p>
        </p:txBody>
      </p:sp>
      <p:sp>
        <p:nvSpPr>
          <p:cNvPr id="3" name="コンテンツ プレースホルダー 2">
            <a:extLst>
              <a:ext uri="{FF2B5EF4-FFF2-40B4-BE49-F238E27FC236}">
                <a16:creationId xmlns:a16="http://schemas.microsoft.com/office/drawing/2014/main" id="{7AE8DD9A-B6E3-439F-9C26-CA72A20B629B}"/>
              </a:ext>
            </a:extLst>
          </p:cNvPr>
          <p:cNvSpPr>
            <a:spLocks noGrp="1"/>
          </p:cNvSpPr>
          <p:nvPr>
            <p:ph idx="1"/>
          </p:nvPr>
        </p:nvSpPr>
        <p:spPr>
          <a:xfrm>
            <a:off x="838200" y="1825625"/>
            <a:ext cx="10515600" cy="4832350"/>
          </a:xfrm>
        </p:spPr>
        <p:txBody>
          <a:bodyPr>
            <a:normAutofit/>
          </a:bodyPr>
          <a:lstStyle/>
          <a:p>
            <a:pPr marL="0" marR="0" indent="0">
              <a:lnSpc>
                <a:spcPct val="110000"/>
              </a:lnSpc>
              <a:spcBef>
                <a:spcPts val="0"/>
              </a:spcBef>
              <a:spcAft>
                <a:spcPts val="0"/>
              </a:spcAft>
              <a:buNone/>
            </a:pPr>
            <a:r>
              <a:rPr lang="ja-JP" altLang="ja-JP" dirty="0">
                <a:solidFill>
                  <a:srgbClr val="000000"/>
                </a:solidFill>
                <a:effectLst/>
                <a:latin typeface="HGP明朝E" panose="02020900000000000000" pitchFamily="18" charset="-128"/>
                <a:ea typeface="HGP明朝E" panose="02020900000000000000" pitchFamily="18" charset="-128"/>
              </a:rPr>
              <a:t>ロイター通信</a:t>
            </a:r>
            <a:r>
              <a:rPr lang="ja-JP" altLang="en-US" dirty="0">
                <a:solidFill>
                  <a:srgbClr val="000000"/>
                </a:solidFill>
                <a:effectLst/>
                <a:latin typeface="HGP明朝E" panose="02020900000000000000" pitchFamily="18" charset="-128"/>
                <a:ea typeface="HGP明朝E" panose="02020900000000000000" pitchFamily="18" charset="-128"/>
              </a:rPr>
              <a:t>　</a:t>
            </a:r>
            <a:r>
              <a:rPr lang="en-US" altLang="ja-JP" dirty="0">
                <a:solidFill>
                  <a:srgbClr val="000000"/>
                </a:solidFill>
                <a:effectLst/>
                <a:latin typeface="HGP明朝E" panose="02020900000000000000" pitchFamily="18" charset="-128"/>
                <a:ea typeface="HGP明朝E" panose="02020900000000000000" pitchFamily="18" charset="-128"/>
              </a:rPr>
              <a:t> 9</a:t>
            </a:r>
            <a:r>
              <a:rPr lang="ja-JP" altLang="en-US" dirty="0">
                <a:solidFill>
                  <a:srgbClr val="000000"/>
                </a:solidFill>
                <a:effectLst/>
                <a:latin typeface="HGP明朝E" panose="02020900000000000000" pitchFamily="18" charset="-128"/>
                <a:ea typeface="HGP明朝E" panose="02020900000000000000" pitchFamily="18" charset="-128"/>
              </a:rPr>
              <a:t>月</a:t>
            </a:r>
            <a:r>
              <a:rPr lang="en-US" altLang="ja-JP" dirty="0">
                <a:solidFill>
                  <a:srgbClr val="000000"/>
                </a:solidFill>
                <a:effectLst/>
                <a:latin typeface="HGP明朝E" panose="02020900000000000000" pitchFamily="18" charset="-128"/>
                <a:ea typeface="HGP明朝E" panose="02020900000000000000" pitchFamily="18" charset="-128"/>
              </a:rPr>
              <a:t>11</a:t>
            </a:r>
            <a:r>
              <a:rPr lang="ja-JP" altLang="ja-JP" dirty="0">
                <a:solidFill>
                  <a:srgbClr val="000000"/>
                </a:solidFill>
                <a:effectLst/>
                <a:latin typeface="HGP明朝E" panose="02020900000000000000" pitchFamily="18" charset="-128"/>
                <a:ea typeface="HGP明朝E" panose="02020900000000000000" pitchFamily="18" charset="-128"/>
              </a:rPr>
              <a:t>日までに</a:t>
            </a:r>
          </a:p>
          <a:p>
            <a:pPr marL="0" marR="0">
              <a:lnSpc>
                <a:spcPct val="110000"/>
              </a:lnSpc>
              <a:spcBef>
                <a:spcPts val="0"/>
              </a:spcBef>
              <a:spcAft>
                <a:spcPts val="0"/>
              </a:spcAft>
            </a:pPr>
            <a:r>
              <a:rPr lang="ja-JP" altLang="ja-JP" dirty="0">
                <a:solidFill>
                  <a:srgbClr val="000000"/>
                </a:solidFill>
                <a:effectLst/>
                <a:latin typeface="HGP明朝E" panose="02020900000000000000" pitchFamily="18" charset="-128"/>
                <a:ea typeface="HGP明朝E" panose="02020900000000000000" pitchFamily="18" charset="-128"/>
              </a:rPr>
              <a:t>崩壊したガニ政権幹部らへの報復にのりだす</a:t>
            </a:r>
            <a:r>
              <a:rPr lang="ja-JP" altLang="en-US" dirty="0">
                <a:solidFill>
                  <a:srgbClr val="000000"/>
                </a:solidFill>
                <a:effectLst/>
                <a:latin typeface="HGP明朝E" panose="02020900000000000000" pitchFamily="18" charset="-128"/>
                <a:ea typeface="HGP明朝E" panose="02020900000000000000" pitchFamily="18" charset="-128"/>
              </a:rPr>
              <a:t>。</a:t>
            </a:r>
            <a:r>
              <a:rPr lang="ja-JP" altLang="ja-JP" dirty="0">
                <a:solidFill>
                  <a:srgbClr val="000000"/>
                </a:solidFill>
                <a:effectLst/>
                <a:latin typeface="HGP明朝E" panose="02020900000000000000" pitchFamily="18" charset="-128"/>
                <a:ea typeface="HGP明朝E" panose="02020900000000000000" pitchFamily="18" charset="-128"/>
              </a:rPr>
              <a:t>宣言した「全アフガン人の恩赦」は反故に</a:t>
            </a:r>
            <a:endParaRPr lang="en-US" altLang="ja-JP" dirty="0">
              <a:solidFill>
                <a:srgbClr val="000000"/>
              </a:solidFill>
              <a:effectLst/>
              <a:latin typeface="HGP明朝E" panose="02020900000000000000" pitchFamily="18" charset="-128"/>
              <a:ea typeface="HGP明朝E" panose="02020900000000000000" pitchFamily="18" charset="-128"/>
            </a:endParaRPr>
          </a:p>
          <a:p>
            <a:pPr marL="0" marR="0">
              <a:lnSpc>
                <a:spcPct val="110000"/>
              </a:lnSpc>
              <a:spcBef>
                <a:spcPts val="0"/>
              </a:spcBef>
              <a:spcAft>
                <a:spcPts val="0"/>
              </a:spcAft>
            </a:pPr>
            <a:endParaRPr lang="ja-JP" altLang="ja-JP" dirty="0">
              <a:solidFill>
                <a:srgbClr val="000000"/>
              </a:solidFill>
              <a:effectLst/>
              <a:latin typeface="HGP明朝E" panose="02020900000000000000" pitchFamily="18" charset="-128"/>
              <a:ea typeface="HGP明朝E" panose="02020900000000000000" pitchFamily="18" charset="-128"/>
            </a:endParaRPr>
          </a:p>
          <a:p>
            <a:pPr marL="0" marR="0">
              <a:lnSpc>
                <a:spcPct val="110000"/>
              </a:lnSpc>
              <a:spcBef>
                <a:spcPts val="0"/>
              </a:spcBef>
              <a:spcAft>
                <a:spcPts val="0"/>
              </a:spcAft>
            </a:pPr>
            <a:r>
              <a:rPr lang="ja-JP" altLang="ja-JP" dirty="0">
                <a:solidFill>
                  <a:srgbClr val="000000"/>
                </a:solidFill>
                <a:effectLst/>
                <a:latin typeface="HGP明朝E" panose="02020900000000000000" pitchFamily="18" charset="-128"/>
                <a:ea typeface="HGP明朝E" panose="02020900000000000000" pitchFamily="18" charset="-128"/>
              </a:rPr>
              <a:t>ガニ政権のサレー第一副大統領の兄を拘束　殺害</a:t>
            </a:r>
          </a:p>
          <a:p>
            <a:pPr marL="457200" lvl="1">
              <a:lnSpc>
                <a:spcPct val="110000"/>
              </a:lnSpc>
              <a:spcBef>
                <a:spcPts val="0"/>
              </a:spcBef>
            </a:pPr>
            <a:r>
              <a:rPr lang="ja-JP" altLang="ja-JP" sz="2000" dirty="0">
                <a:solidFill>
                  <a:srgbClr val="000000"/>
                </a:solidFill>
                <a:effectLst/>
                <a:latin typeface="HGP明朝E" panose="02020900000000000000" pitchFamily="18" charset="-128"/>
                <a:ea typeface="HGP明朝E" panose="02020900000000000000" pitchFamily="18" charset="-128"/>
              </a:rPr>
              <a:t>サレー氏は暫定大統領を宣言し、北東部パンジシール州でタリバンに抵抗</a:t>
            </a:r>
            <a:r>
              <a:rPr lang="ja-JP" altLang="en-US" sz="2000" dirty="0">
                <a:solidFill>
                  <a:srgbClr val="000000"/>
                </a:solidFill>
                <a:latin typeface="HGP明朝E" panose="02020900000000000000" pitchFamily="18" charset="-128"/>
                <a:ea typeface="HGP明朝E" panose="02020900000000000000" pitchFamily="18" charset="-128"/>
              </a:rPr>
              <a:t>。</a:t>
            </a:r>
            <a:endParaRPr lang="en-US" altLang="ja-JP" sz="2000" dirty="0">
              <a:solidFill>
                <a:srgbClr val="000000"/>
              </a:solidFill>
              <a:latin typeface="HGP明朝E" panose="02020900000000000000" pitchFamily="18" charset="-128"/>
              <a:ea typeface="HGP明朝E" panose="02020900000000000000" pitchFamily="18" charset="-128"/>
            </a:endParaRPr>
          </a:p>
          <a:p>
            <a:pPr marL="228600" lvl="1" indent="0">
              <a:lnSpc>
                <a:spcPct val="110000"/>
              </a:lnSpc>
              <a:spcBef>
                <a:spcPts val="0"/>
              </a:spcBef>
              <a:buNone/>
            </a:pPr>
            <a:r>
              <a:rPr lang="ja-JP" altLang="en-US" sz="2000" dirty="0">
                <a:solidFill>
                  <a:srgbClr val="000000"/>
                </a:solidFill>
                <a:effectLst/>
                <a:latin typeface="HGP明朝E" panose="02020900000000000000" pitchFamily="18" charset="-128"/>
                <a:ea typeface="HGP明朝E" panose="02020900000000000000" pitchFamily="18" charset="-128"/>
              </a:rPr>
              <a:t>　</a:t>
            </a:r>
            <a:r>
              <a:rPr lang="ja-JP" altLang="ja-JP" sz="2000" dirty="0">
                <a:solidFill>
                  <a:srgbClr val="000000"/>
                </a:solidFill>
                <a:effectLst/>
                <a:latin typeface="HGP明朝E" panose="02020900000000000000" pitchFamily="18" charset="-128"/>
                <a:ea typeface="HGP明朝E" panose="02020900000000000000" pitchFamily="18" charset="-128"/>
              </a:rPr>
              <a:t>見せしめのために殺害された可能性も</a:t>
            </a:r>
            <a:endParaRPr lang="en-US" altLang="ja-JP" dirty="0">
              <a:solidFill>
                <a:srgbClr val="000000"/>
              </a:solidFill>
              <a:effectLst/>
              <a:latin typeface="HGP明朝E" panose="02020900000000000000" pitchFamily="18" charset="-128"/>
              <a:ea typeface="HGP明朝E" panose="02020900000000000000" pitchFamily="18" charset="-128"/>
            </a:endParaRPr>
          </a:p>
          <a:p>
            <a:pPr marL="0" marR="0">
              <a:lnSpc>
                <a:spcPct val="110000"/>
              </a:lnSpc>
              <a:spcBef>
                <a:spcPts val="0"/>
              </a:spcBef>
              <a:spcAft>
                <a:spcPts val="0"/>
              </a:spcAft>
            </a:pPr>
            <a:r>
              <a:rPr lang="ja-JP" altLang="ja-JP" dirty="0">
                <a:solidFill>
                  <a:srgbClr val="000000"/>
                </a:solidFill>
                <a:effectLst/>
                <a:latin typeface="HGP明朝E" panose="02020900000000000000" pitchFamily="18" charset="-128"/>
                <a:ea typeface="HGP明朝E" panose="02020900000000000000" pitchFamily="18" charset="-128"/>
              </a:rPr>
              <a:t>農村部などで、戦闘員がアフガン政府軍兵士や警察官を殺害する</a:t>
            </a:r>
            <a:endParaRPr lang="en-US" altLang="ja-JP" dirty="0">
              <a:solidFill>
                <a:srgbClr val="000000"/>
              </a:solidFill>
              <a:effectLst/>
              <a:latin typeface="HGP明朝E" panose="02020900000000000000" pitchFamily="18" charset="-128"/>
              <a:ea typeface="HGP明朝E" panose="02020900000000000000" pitchFamily="18" charset="-128"/>
            </a:endParaRPr>
          </a:p>
          <a:p>
            <a:pPr marL="0" marR="0" indent="0">
              <a:lnSpc>
                <a:spcPct val="110000"/>
              </a:lnSpc>
              <a:spcBef>
                <a:spcPts val="0"/>
              </a:spcBef>
              <a:spcAft>
                <a:spcPts val="0"/>
              </a:spcAft>
              <a:buNone/>
            </a:pPr>
            <a:r>
              <a:rPr lang="ja-JP" altLang="en-US" dirty="0">
                <a:solidFill>
                  <a:srgbClr val="000000"/>
                </a:solidFill>
                <a:latin typeface="HGP明朝E" panose="02020900000000000000" pitchFamily="18" charset="-128"/>
                <a:ea typeface="HGP明朝E" panose="02020900000000000000" pitchFamily="18" charset="-128"/>
              </a:rPr>
              <a:t>　</a:t>
            </a:r>
            <a:r>
              <a:rPr lang="ja-JP" altLang="ja-JP" dirty="0">
                <a:solidFill>
                  <a:srgbClr val="000000"/>
                </a:solidFill>
                <a:effectLst/>
                <a:latin typeface="HGP明朝E" panose="02020900000000000000" pitchFamily="18" charset="-128"/>
                <a:ea typeface="HGP明朝E" panose="02020900000000000000" pitchFamily="18" charset="-128"/>
              </a:rPr>
              <a:t>例が</a:t>
            </a:r>
            <a:r>
              <a:rPr lang="ja-JP" altLang="en-US" dirty="0">
                <a:solidFill>
                  <a:srgbClr val="000000"/>
                </a:solidFill>
                <a:effectLst/>
                <a:latin typeface="HGP明朝E" panose="02020900000000000000" pitchFamily="18" charset="-128"/>
                <a:ea typeface="HGP明朝E" panose="02020900000000000000" pitchFamily="18" charset="-128"/>
              </a:rPr>
              <a:t>相次ぐ。</a:t>
            </a:r>
            <a:endParaRPr lang="en-US" altLang="ja-JP" dirty="0">
              <a:solidFill>
                <a:srgbClr val="000000"/>
              </a:solidFill>
              <a:latin typeface="HGP明朝E" panose="02020900000000000000" pitchFamily="18" charset="-128"/>
              <a:ea typeface="HGP明朝E" panose="02020900000000000000" pitchFamily="18" charset="-128"/>
            </a:endParaRPr>
          </a:p>
          <a:p>
            <a:pPr marL="0" marR="0">
              <a:lnSpc>
                <a:spcPct val="110000"/>
              </a:lnSpc>
              <a:spcBef>
                <a:spcPts val="0"/>
              </a:spcBef>
              <a:spcAft>
                <a:spcPts val="0"/>
              </a:spcAft>
            </a:pPr>
            <a:r>
              <a:rPr lang="ja-JP" altLang="ja-JP" dirty="0">
                <a:solidFill>
                  <a:srgbClr val="000000"/>
                </a:solidFill>
                <a:effectLst/>
                <a:latin typeface="HGP明朝E" panose="02020900000000000000" pitchFamily="18" charset="-128"/>
                <a:ea typeface="HGP明朝E" panose="02020900000000000000" pitchFamily="18" charset="-128"/>
              </a:rPr>
              <a:t>国内金融機関に、ガニ政権高官の保有する口座を凍結するよう要請</a:t>
            </a:r>
            <a:r>
              <a:rPr lang="ja-JP" altLang="en-US" dirty="0">
                <a:solidFill>
                  <a:srgbClr val="000000"/>
                </a:solidFill>
                <a:effectLst/>
                <a:latin typeface="HGP明朝E" panose="02020900000000000000" pitchFamily="18" charset="-128"/>
                <a:ea typeface="HGP明朝E" panose="02020900000000000000" pitchFamily="18" charset="-128"/>
              </a:rPr>
              <a:t>。</a:t>
            </a:r>
            <a:endParaRPr lang="ja-JP" altLang="ja-JP" sz="2000" dirty="0">
              <a:solidFill>
                <a:srgbClr val="000000"/>
              </a:solidFill>
              <a:effectLst/>
              <a:latin typeface="HGP明朝E" panose="02020900000000000000" pitchFamily="18" charset="-128"/>
              <a:ea typeface="HGP明朝E" panose="02020900000000000000" pitchFamily="18" charset="-128"/>
            </a:endParaRPr>
          </a:p>
          <a:p>
            <a:pPr>
              <a:lnSpc>
                <a:spcPct val="110000"/>
              </a:lnSpc>
            </a:pPr>
            <a:endParaRPr kumimoji="1" lang="ja-JP" altLang="en-US" sz="4000" dirty="0">
              <a:latin typeface="HGP明朝E" panose="02020900000000000000" pitchFamily="18" charset="-128"/>
              <a:ea typeface="HGP明朝E" panose="02020900000000000000" pitchFamily="18" charset="-128"/>
            </a:endParaRPr>
          </a:p>
        </p:txBody>
      </p:sp>
    </p:spTree>
    <p:extLst>
      <p:ext uri="{BB962C8B-B14F-4D97-AF65-F5344CB8AC3E}">
        <p14:creationId xmlns:p14="http://schemas.microsoft.com/office/powerpoint/2010/main" val="3965433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F45D8D-18B9-4089-B892-212E962BDE0D}"/>
              </a:ext>
            </a:extLst>
          </p:cNvPr>
          <p:cNvSpPr>
            <a:spLocks noGrp="1"/>
          </p:cNvSpPr>
          <p:nvPr>
            <p:ph type="title"/>
          </p:nvPr>
        </p:nvSpPr>
        <p:spPr/>
        <p:txBody>
          <a:bodyPr/>
          <a:lstStyle/>
          <a:p>
            <a:r>
              <a:rPr kumimoji="1" lang="ja-JP" altLang="en-US" dirty="0">
                <a:latin typeface="HGP明朝E" panose="02020900000000000000" pitchFamily="18" charset="-128"/>
                <a:ea typeface="HGP明朝E" panose="02020900000000000000" pitchFamily="18" charset="-128"/>
              </a:rPr>
              <a:t>欧米が反対しても中国の支援で乗り越える</a:t>
            </a:r>
          </a:p>
        </p:txBody>
      </p:sp>
      <p:sp>
        <p:nvSpPr>
          <p:cNvPr id="3" name="コンテンツ プレースホルダー 2">
            <a:extLst>
              <a:ext uri="{FF2B5EF4-FFF2-40B4-BE49-F238E27FC236}">
                <a16:creationId xmlns:a16="http://schemas.microsoft.com/office/drawing/2014/main" id="{7765357F-CC6C-4461-9871-C020DADB50C1}"/>
              </a:ext>
            </a:extLst>
          </p:cNvPr>
          <p:cNvSpPr>
            <a:spLocks noGrp="1"/>
          </p:cNvSpPr>
          <p:nvPr>
            <p:ph idx="1"/>
          </p:nvPr>
        </p:nvSpPr>
        <p:spPr/>
        <p:txBody>
          <a:bodyPr/>
          <a:lstStyle/>
          <a:p>
            <a:r>
              <a:rPr kumimoji="1" lang="ja-JP" altLang="en-US" dirty="0">
                <a:latin typeface="HGP明朝E" panose="02020900000000000000" pitchFamily="18" charset="-128"/>
                <a:ea typeface="HGP明朝E" panose="02020900000000000000" pitchFamily="18" charset="-128"/>
              </a:rPr>
              <a:t>欧米が態度を硬化させても、中国などの支援で乗り切る構え。</a:t>
            </a:r>
            <a:endParaRPr kumimoji="1" lang="en-US" altLang="ja-JP" dirty="0">
              <a:latin typeface="HGP明朝E" panose="02020900000000000000" pitchFamily="18" charset="-128"/>
              <a:ea typeface="HGP明朝E" panose="02020900000000000000" pitchFamily="18" charset="-128"/>
            </a:endParaRPr>
          </a:p>
          <a:p>
            <a:r>
              <a:rPr kumimoji="1" lang="ja-JP" altLang="en-US" dirty="0">
                <a:latin typeface="HGP明朝E" panose="02020900000000000000" pitchFamily="18" charset="-128"/>
                <a:ea typeface="HGP明朝E" panose="02020900000000000000" pitchFamily="18" charset="-128"/>
              </a:rPr>
              <a:t>報道官は</a:t>
            </a:r>
            <a:r>
              <a:rPr kumimoji="1" lang="en-US" altLang="ja-JP" dirty="0">
                <a:latin typeface="HGP明朝E" panose="02020900000000000000" pitchFamily="18" charset="-128"/>
                <a:ea typeface="HGP明朝E" panose="02020900000000000000" pitchFamily="18" charset="-128"/>
              </a:rPr>
              <a:t>9</a:t>
            </a:r>
            <a:r>
              <a:rPr kumimoji="1" lang="ja-JP" altLang="en-US" dirty="0">
                <a:latin typeface="HGP明朝E" panose="02020900000000000000" pitchFamily="18" charset="-128"/>
                <a:ea typeface="HGP明朝E" panose="02020900000000000000" pitchFamily="18" charset="-128"/>
              </a:rPr>
              <a:t>月</a:t>
            </a:r>
            <a:r>
              <a:rPr kumimoji="1" lang="en-US" altLang="ja-JP" dirty="0">
                <a:latin typeface="HGP明朝E" panose="02020900000000000000" pitchFamily="18" charset="-128"/>
                <a:ea typeface="HGP明朝E" panose="02020900000000000000" pitchFamily="18" charset="-128"/>
              </a:rPr>
              <a:t>6</a:t>
            </a:r>
            <a:r>
              <a:rPr kumimoji="1" lang="ja-JP" altLang="en-US" dirty="0">
                <a:latin typeface="HGP明朝E" panose="02020900000000000000" pitchFamily="18" charset="-128"/>
                <a:ea typeface="HGP明朝E" panose="02020900000000000000" pitchFamily="18" charset="-128"/>
              </a:rPr>
              <a:t>日の記者会見で、「中国の協力は非常に重要だ」と名指しで称賛。</a:t>
            </a:r>
            <a:endParaRPr kumimoji="1" lang="en-US" altLang="ja-JP" dirty="0">
              <a:latin typeface="HGP明朝E" panose="02020900000000000000" pitchFamily="18" charset="-128"/>
              <a:ea typeface="HGP明朝E" panose="02020900000000000000" pitchFamily="18" charset="-128"/>
            </a:endParaRPr>
          </a:p>
          <a:p>
            <a:pPr marL="0" indent="0">
              <a:buNone/>
            </a:pPr>
            <a:r>
              <a:rPr kumimoji="1" lang="ja-JP" altLang="en-US" dirty="0">
                <a:latin typeface="HGP明朝E" panose="02020900000000000000" pitchFamily="18" charset="-128"/>
                <a:ea typeface="HGP明朝E" panose="02020900000000000000" pitchFamily="18" charset="-128"/>
              </a:rPr>
              <a:t>・・・・・・</a:t>
            </a:r>
          </a:p>
          <a:p>
            <a:r>
              <a:rPr kumimoji="1" lang="ja-JP" altLang="en-US" dirty="0">
                <a:latin typeface="HGP明朝E" panose="02020900000000000000" pitchFamily="18" charset="-128"/>
                <a:ea typeface="HGP明朝E" panose="02020900000000000000" pitchFamily="18" charset="-128"/>
              </a:rPr>
              <a:t>「９．１１」の翌年</a:t>
            </a:r>
            <a:r>
              <a:rPr kumimoji="1" lang="en-US" altLang="ja-JP" dirty="0">
                <a:latin typeface="HGP明朝E" panose="02020900000000000000" pitchFamily="18" charset="-128"/>
                <a:ea typeface="HGP明朝E" panose="02020900000000000000" pitchFamily="18" charset="-128"/>
              </a:rPr>
              <a:t>02</a:t>
            </a:r>
            <a:r>
              <a:rPr kumimoji="1" lang="ja-JP" altLang="en-US" dirty="0">
                <a:latin typeface="HGP明朝E" panose="02020900000000000000" pitchFamily="18" charset="-128"/>
                <a:ea typeface="HGP明朝E" panose="02020900000000000000" pitchFamily="18" charset="-128"/>
              </a:rPr>
              <a:t>年、江沢民国家主席（当時）は共産党大会で、</a:t>
            </a:r>
            <a:r>
              <a:rPr kumimoji="1" lang="en-US" altLang="ja-JP" dirty="0">
                <a:latin typeface="HGP明朝E" panose="02020900000000000000" pitchFamily="18" charset="-128"/>
                <a:ea typeface="HGP明朝E" panose="02020900000000000000" pitchFamily="18" charset="-128"/>
              </a:rPr>
              <a:t>21</a:t>
            </a:r>
            <a:r>
              <a:rPr kumimoji="1" lang="ja-JP" altLang="en-US" dirty="0">
                <a:latin typeface="HGP明朝E" panose="02020900000000000000" pitchFamily="18" charset="-128"/>
                <a:ea typeface="HGP明朝E" panose="02020900000000000000" pitchFamily="18" charset="-128"/>
              </a:rPr>
              <a:t>世紀初めの</a:t>
            </a:r>
            <a:r>
              <a:rPr kumimoji="1" lang="en-US" altLang="ja-JP" dirty="0">
                <a:latin typeface="HGP明朝E" panose="02020900000000000000" pitchFamily="18" charset="-128"/>
                <a:ea typeface="HGP明朝E" panose="02020900000000000000" pitchFamily="18" charset="-128"/>
              </a:rPr>
              <a:t>20</a:t>
            </a:r>
            <a:r>
              <a:rPr kumimoji="1" lang="ja-JP" altLang="en-US" dirty="0">
                <a:latin typeface="HGP明朝E" panose="02020900000000000000" pitchFamily="18" charset="-128"/>
                <a:ea typeface="HGP明朝E" panose="02020900000000000000" pitchFamily="18" charset="-128"/>
              </a:rPr>
              <a:t>年間を「戦略的好機」と位置付ける発言をした。</a:t>
            </a:r>
            <a:endParaRPr kumimoji="1" lang="en-US" altLang="ja-JP" dirty="0">
              <a:latin typeface="HGP明朝E" panose="02020900000000000000" pitchFamily="18" charset="-128"/>
              <a:ea typeface="HGP明朝E" panose="02020900000000000000" pitchFamily="18" charset="-128"/>
            </a:endParaRPr>
          </a:p>
          <a:p>
            <a:r>
              <a:rPr kumimoji="1" lang="ja-JP" altLang="en-US" dirty="0">
                <a:latin typeface="HGP明朝E" panose="02020900000000000000" pitchFamily="18" charset="-128"/>
                <a:ea typeface="HGP明朝E" panose="02020900000000000000" pitchFamily="18" charset="-128"/>
              </a:rPr>
              <a:t>米国主導のテロとの戦いが長期に及ぶとの見通しの下、覇権追及にまい進した。</a:t>
            </a:r>
          </a:p>
          <a:p>
            <a:endParaRPr kumimoji="1" lang="ja-JP" altLang="en-US" dirty="0">
              <a:latin typeface="HGP明朝E" panose="02020900000000000000" pitchFamily="18" charset="-128"/>
              <a:ea typeface="HGP明朝E" panose="02020900000000000000" pitchFamily="18" charset="-128"/>
            </a:endParaRPr>
          </a:p>
        </p:txBody>
      </p:sp>
    </p:spTree>
    <p:extLst>
      <p:ext uri="{BB962C8B-B14F-4D97-AF65-F5344CB8AC3E}">
        <p14:creationId xmlns:p14="http://schemas.microsoft.com/office/powerpoint/2010/main" val="1591993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867</Words>
  <Application>Microsoft Office PowerPoint</Application>
  <PresentationFormat>ワイド画面</PresentationFormat>
  <Paragraphs>70</Paragraphs>
  <Slides>11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11</vt:i4>
      </vt:variant>
    </vt:vector>
  </HeadingPairs>
  <TitlesOfParts>
    <vt:vector size="16" baseType="lpstr">
      <vt:lpstr>HGP明朝E</vt:lpstr>
      <vt:lpstr>游ゴシック</vt:lpstr>
      <vt:lpstr>游ゴシック Light</vt:lpstr>
      <vt:lpstr>Arial</vt:lpstr>
      <vt:lpstr>Office テーマ</vt:lpstr>
      <vt:lpstr>アフガン・タリバン 暫定政権樹立宣言</vt:lpstr>
      <vt:lpstr>９月７日暫定政権　閣僚33名発表</vt:lpstr>
      <vt:lpstr>PowerPoint プレゼンテーション</vt:lpstr>
      <vt:lpstr>懸念が広がる</vt:lpstr>
      <vt:lpstr>正式な発足式の延期</vt:lpstr>
      <vt:lpstr>「勧善懲悪省」の設置</vt:lpstr>
      <vt:lpstr>国際テロリスト指定</vt:lpstr>
      <vt:lpstr>タリバン　「恩赦」一転、報復</vt:lpstr>
      <vt:lpstr>欧米が反対しても中国の支援で乗り越える</vt:lpstr>
      <vt:lpstr>人道危機の高まり</vt:lpstr>
      <vt:lpstr>国際テロリストの「安全地帯」に？</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アフガン・タリバン暫定政権樹立宣言</dc:title>
  <dc:creator>watanabe yoshio</dc:creator>
  <cp:revision>5</cp:revision>
  <cp:lastPrinted>2021-09-14T05:05:05Z</cp:lastPrinted>
  <dcterms:created xsi:type="dcterms:W3CDTF">2021-09-14T04:15:46Z</dcterms:created>
  <dcterms:modified xsi:type="dcterms:W3CDTF">2021-09-16T08:02:17Z</dcterms:modified>
</cp:coreProperties>
</file>