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59" r:id="rId3"/>
    <p:sldId id="263" r:id="rId4"/>
    <p:sldId id="260" r:id="rId5"/>
    <p:sldId id="265" r:id="rId6"/>
    <p:sldId id="266" r:id="rId7"/>
    <p:sldId id="268" r:id="rId8"/>
    <p:sldId id="269" r:id="rId9"/>
    <p:sldId id="270" r:id="rId10"/>
    <p:sldId id="271" r:id="rId11"/>
    <p:sldId id="272" r:id="rId12"/>
    <p:sldId id="281" r:id="rId13"/>
    <p:sldId id="276" r:id="rId14"/>
    <p:sldId id="278" r:id="rId15"/>
    <p:sldId id="280" r:id="rId16"/>
  </p:sldIdLst>
  <p:sldSz cx="12192000" cy="6858000"/>
  <p:notesSz cx="10021888" cy="688816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77" d="100"/>
          <a:sy n="77" d="100"/>
        </p:scale>
        <p:origin x="114" y="894"/>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8816F98-DB64-4686-9A04-3F0F35D2094C}"/>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933556C6-54F1-4E53-9B65-D8D60D377C7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859CF1D3-AEC5-4060-9D6E-08648E8C2CA2}"/>
              </a:ext>
            </a:extLst>
          </p:cNvPr>
          <p:cNvSpPr>
            <a:spLocks noGrp="1"/>
          </p:cNvSpPr>
          <p:nvPr>
            <p:ph type="dt" sz="half" idx="10"/>
          </p:nvPr>
        </p:nvSpPr>
        <p:spPr/>
        <p:txBody>
          <a:bodyPr/>
          <a:lstStyle/>
          <a:p>
            <a:fld id="{C0AFF5E2-C7E0-462E-8D48-FD0B6B2C4FB7}" type="datetimeFigureOut">
              <a:rPr kumimoji="1" lang="ja-JP" altLang="en-US" smtClean="0"/>
              <a:t>2021/11/16</a:t>
            </a:fld>
            <a:endParaRPr kumimoji="1" lang="ja-JP" altLang="en-US"/>
          </a:p>
        </p:txBody>
      </p:sp>
      <p:sp>
        <p:nvSpPr>
          <p:cNvPr id="5" name="フッター プレースホルダー 4">
            <a:extLst>
              <a:ext uri="{FF2B5EF4-FFF2-40B4-BE49-F238E27FC236}">
                <a16:creationId xmlns:a16="http://schemas.microsoft.com/office/drawing/2014/main" id="{2CE42C24-4E55-4C32-93BB-3216095E86A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5294B8F-A9BF-47D8-A6C6-47249F5FCFB0}"/>
              </a:ext>
            </a:extLst>
          </p:cNvPr>
          <p:cNvSpPr>
            <a:spLocks noGrp="1"/>
          </p:cNvSpPr>
          <p:nvPr>
            <p:ph type="sldNum" sz="quarter" idx="12"/>
          </p:nvPr>
        </p:nvSpPr>
        <p:spPr/>
        <p:txBody>
          <a:bodyPr/>
          <a:lstStyle/>
          <a:p>
            <a:fld id="{F6082A64-80E3-494B-A4B5-7FFD0457C69F}" type="slidenum">
              <a:rPr kumimoji="1" lang="ja-JP" altLang="en-US" smtClean="0"/>
              <a:t>‹#›</a:t>
            </a:fld>
            <a:endParaRPr kumimoji="1" lang="ja-JP" altLang="en-US"/>
          </a:p>
        </p:txBody>
      </p:sp>
    </p:spTree>
    <p:extLst>
      <p:ext uri="{BB962C8B-B14F-4D97-AF65-F5344CB8AC3E}">
        <p14:creationId xmlns:p14="http://schemas.microsoft.com/office/powerpoint/2010/main" val="2824214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9943877-465B-4E12-93D2-2EB8AF0D0866}"/>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C5B0D0B-402E-4C07-960C-88F4C369E378}"/>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CB7A2FB-DC58-42B0-A652-4E2EE76046F9}"/>
              </a:ext>
            </a:extLst>
          </p:cNvPr>
          <p:cNvSpPr>
            <a:spLocks noGrp="1"/>
          </p:cNvSpPr>
          <p:nvPr>
            <p:ph type="dt" sz="half" idx="10"/>
          </p:nvPr>
        </p:nvSpPr>
        <p:spPr/>
        <p:txBody>
          <a:bodyPr/>
          <a:lstStyle/>
          <a:p>
            <a:fld id="{C0AFF5E2-C7E0-462E-8D48-FD0B6B2C4FB7}" type="datetimeFigureOut">
              <a:rPr kumimoji="1" lang="ja-JP" altLang="en-US" smtClean="0"/>
              <a:t>2021/11/16</a:t>
            </a:fld>
            <a:endParaRPr kumimoji="1" lang="ja-JP" altLang="en-US"/>
          </a:p>
        </p:txBody>
      </p:sp>
      <p:sp>
        <p:nvSpPr>
          <p:cNvPr id="5" name="フッター プレースホルダー 4">
            <a:extLst>
              <a:ext uri="{FF2B5EF4-FFF2-40B4-BE49-F238E27FC236}">
                <a16:creationId xmlns:a16="http://schemas.microsoft.com/office/drawing/2014/main" id="{5B1575B7-05E9-4716-B35E-F801C729A06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89312BC-3900-4ACE-8BCE-E8B7BD3C3DBF}"/>
              </a:ext>
            </a:extLst>
          </p:cNvPr>
          <p:cNvSpPr>
            <a:spLocks noGrp="1"/>
          </p:cNvSpPr>
          <p:nvPr>
            <p:ph type="sldNum" sz="quarter" idx="12"/>
          </p:nvPr>
        </p:nvSpPr>
        <p:spPr/>
        <p:txBody>
          <a:bodyPr/>
          <a:lstStyle/>
          <a:p>
            <a:fld id="{F6082A64-80E3-494B-A4B5-7FFD0457C69F}" type="slidenum">
              <a:rPr kumimoji="1" lang="ja-JP" altLang="en-US" smtClean="0"/>
              <a:t>‹#›</a:t>
            </a:fld>
            <a:endParaRPr kumimoji="1" lang="ja-JP" altLang="en-US"/>
          </a:p>
        </p:txBody>
      </p:sp>
    </p:spTree>
    <p:extLst>
      <p:ext uri="{BB962C8B-B14F-4D97-AF65-F5344CB8AC3E}">
        <p14:creationId xmlns:p14="http://schemas.microsoft.com/office/powerpoint/2010/main" val="28385097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026AA771-21FC-4B72-AFEE-F16E575A153D}"/>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489D3FA-B734-4581-8B2F-EB67CDA8ED99}"/>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3239027-3F0F-4207-8964-A099C7A3D444}"/>
              </a:ext>
            </a:extLst>
          </p:cNvPr>
          <p:cNvSpPr>
            <a:spLocks noGrp="1"/>
          </p:cNvSpPr>
          <p:nvPr>
            <p:ph type="dt" sz="half" idx="10"/>
          </p:nvPr>
        </p:nvSpPr>
        <p:spPr/>
        <p:txBody>
          <a:bodyPr/>
          <a:lstStyle/>
          <a:p>
            <a:fld id="{C0AFF5E2-C7E0-462E-8D48-FD0B6B2C4FB7}" type="datetimeFigureOut">
              <a:rPr kumimoji="1" lang="ja-JP" altLang="en-US" smtClean="0"/>
              <a:t>2021/11/16</a:t>
            </a:fld>
            <a:endParaRPr kumimoji="1" lang="ja-JP" altLang="en-US"/>
          </a:p>
        </p:txBody>
      </p:sp>
      <p:sp>
        <p:nvSpPr>
          <p:cNvPr id="5" name="フッター プレースホルダー 4">
            <a:extLst>
              <a:ext uri="{FF2B5EF4-FFF2-40B4-BE49-F238E27FC236}">
                <a16:creationId xmlns:a16="http://schemas.microsoft.com/office/drawing/2014/main" id="{76FB1FFD-68D5-445F-A32F-28A0AA08FC5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5FF2BEF-8BDF-4B86-9DF3-ACC0B4018F5A}"/>
              </a:ext>
            </a:extLst>
          </p:cNvPr>
          <p:cNvSpPr>
            <a:spLocks noGrp="1"/>
          </p:cNvSpPr>
          <p:nvPr>
            <p:ph type="sldNum" sz="quarter" idx="12"/>
          </p:nvPr>
        </p:nvSpPr>
        <p:spPr/>
        <p:txBody>
          <a:bodyPr/>
          <a:lstStyle/>
          <a:p>
            <a:fld id="{F6082A64-80E3-494B-A4B5-7FFD0457C69F}" type="slidenum">
              <a:rPr kumimoji="1" lang="ja-JP" altLang="en-US" smtClean="0"/>
              <a:t>‹#›</a:t>
            </a:fld>
            <a:endParaRPr kumimoji="1" lang="ja-JP" altLang="en-US"/>
          </a:p>
        </p:txBody>
      </p:sp>
    </p:spTree>
    <p:extLst>
      <p:ext uri="{BB962C8B-B14F-4D97-AF65-F5344CB8AC3E}">
        <p14:creationId xmlns:p14="http://schemas.microsoft.com/office/powerpoint/2010/main" val="3895021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210534F-73DD-4BE9-9239-39782582EED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C3A7C91-DB81-40C3-8BC6-080F2B49C3A7}"/>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16CF2BD-D6F4-49B7-A94F-268A4797A82A}"/>
              </a:ext>
            </a:extLst>
          </p:cNvPr>
          <p:cNvSpPr>
            <a:spLocks noGrp="1"/>
          </p:cNvSpPr>
          <p:nvPr>
            <p:ph type="dt" sz="half" idx="10"/>
          </p:nvPr>
        </p:nvSpPr>
        <p:spPr/>
        <p:txBody>
          <a:bodyPr/>
          <a:lstStyle/>
          <a:p>
            <a:fld id="{C0AFF5E2-C7E0-462E-8D48-FD0B6B2C4FB7}" type="datetimeFigureOut">
              <a:rPr kumimoji="1" lang="ja-JP" altLang="en-US" smtClean="0"/>
              <a:t>2021/11/16</a:t>
            </a:fld>
            <a:endParaRPr kumimoji="1" lang="ja-JP" altLang="en-US"/>
          </a:p>
        </p:txBody>
      </p:sp>
      <p:sp>
        <p:nvSpPr>
          <p:cNvPr id="5" name="フッター プレースホルダー 4">
            <a:extLst>
              <a:ext uri="{FF2B5EF4-FFF2-40B4-BE49-F238E27FC236}">
                <a16:creationId xmlns:a16="http://schemas.microsoft.com/office/drawing/2014/main" id="{BA8740F1-FDCA-4D28-9273-CEB03AD54B7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5EFEC63-05E7-4B51-A8F0-B4D80D01B3A4}"/>
              </a:ext>
            </a:extLst>
          </p:cNvPr>
          <p:cNvSpPr>
            <a:spLocks noGrp="1"/>
          </p:cNvSpPr>
          <p:nvPr>
            <p:ph type="sldNum" sz="quarter" idx="12"/>
          </p:nvPr>
        </p:nvSpPr>
        <p:spPr/>
        <p:txBody>
          <a:bodyPr/>
          <a:lstStyle/>
          <a:p>
            <a:fld id="{F6082A64-80E3-494B-A4B5-7FFD0457C69F}" type="slidenum">
              <a:rPr kumimoji="1" lang="ja-JP" altLang="en-US" smtClean="0"/>
              <a:t>‹#›</a:t>
            </a:fld>
            <a:endParaRPr kumimoji="1" lang="ja-JP" altLang="en-US"/>
          </a:p>
        </p:txBody>
      </p:sp>
    </p:spTree>
    <p:extLst>
      <p:ext uri="{BB962C8B-B14F-4D97-AF65-F5344CB8AC3E}">
        <p14:creationId xmlns:p14="http://schemas.microsoft.com/office/powerpoint/2010/main" val="36118904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F74B248-36A2-4688-81A5-E52FAC62958F}"/>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3A98FC0-531A-4ACD-9EC6-387FE99CF53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910B1275-8D4F-440C-B4BB-9277857DB84A}"/>
              </a:ext>
            </a:extLst>
          </p:cNvPr>
          <p:cNvSpPr>
            <a:spLocks noGrp="1"/>
          </p:cNvSpPr>
          <p:nvPr>
            <p:ph type="dt" sz="half" idx="10"/>
          </p:nvPr>
        </p:nvSpPr>
        <p:spPr/>
        <p:txBody>
          <a:bodyPr/>
          <a:lstStyle/>
          <a:p>
            <a:fld id="{C0AFF5E2-C7E0-462E-8D48-FD0B6B2C4FB7}" type="datetimeFigureOut">
              <a:rPr kumimoji="1" lang="ja-JP" altLang="en-US" smtClean="0"/>
              <a:t>2021/11/16</a:t>
            </a:fld>
            <a:endParaRPr kumimoji="1" lang="ja-JP" altLang="en-US"/>
          </a:p>
        </p:txBody>
      </p:sp>
      <p:sp>
        <p:nvSpPr>
          <p:cNvPr id="5" name="フッター プレースホルダー 4">
            <a:extLst>
              <a:ext uri="{FF2B5EF4-FFF2-40B4-BE49-F238E27FC236}">
                <a16:creationId xmlns:a16="http://schemas.microsoft.com/office/drawing/2014/main" id="{A7EB46BD-64A7-43EC-BB9B-F9380CD9B39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FF0D200-81D3-45B0-839C-D9513CBF8935}"/>
              </a:ext>
            </a:extLst>
          </p:cNvPr>
          <p:cNvSpPr>
            <a:spLocks noGrp="1"/>
          </p:cNvSpPr>
          <p:nvPr>
            <p:ph type="sldNum" sz="quarter" idx="12"/>
          </p:nvPr>
        </p:nvSpPr>
        <p:spPr/>
        <p:txBody>
          <a:bodyPr/>
          <a:lstStyle/>
          <a:p>
            <a:fld id="{F6082A64-80E3-494B-A4B5-7FFD0457C69F}" type="slidenum">
              <a:rPr kumimoji="1" lang="ja-JP" altLang="en-US" smtClean="0"/>
              <a:t>‹#›</a:t>
            </a:fld>
            <a:endParaRPr kumimoji="1" lang="ja-JP" altLang="en-US"/>
          </a:p>
        </p:txBody>
      </p:sp>
    </p:spTree>
    <p:extLst>
      <p:ext uri="{BB962C8B-B14F-4D97-AF65-F5344CB8AC3E}">
        <p14:creationId xmlns:p14="http://schemas.microsoft.com/office/powerpoint/2010/main" val="1609435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E259F20-5BBA-48CA-A4ED-3E67B622984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FCB3313-BC8A-40D0-8F44-323FFD9D9500}"/>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A11A2934-5BFB-4648-9AB5-81E3078FDE65}"/>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5ADEE6A-352E-4FA4-97E5-DDC69D2F30A8}"/>
              </a:ext>
            </a:extLst>
          </p:cNvPr>
          <p:cNvSpPr>
            <a:spLocks noGrp="1"/>
          </p:cNvSpPr>
          <p:nvPr>
            <p:ph type="dt" sz="half" idx="10"/>
          </p:nvPr>
        </p:nvSpPr>
        <p:spPr/>
        <p:txBody>
          <a:bodyPr/>
          <a:lstStyle/>
          <a:p>
            <a:fld id="{C0AFF5E2-C7E0-462E-8D48-FD0B6B2C4FB7}" type="datetimeFigureOut">
              <a:rPr kumimoji="1" lang="ja-JP" altLang="en-US" smtClean="0"/>
              <a:t>2021/11/16</a:t>
            </a:fld>
            <a:endParaRPr kumimoji="1" lang="ja-JP" altLang="en-US"/>
          </a:p>
        </p:txBody>
      </p:sp>
      <p:sp>
        <p:nvSpPr>
          <p:cNvPr id="6" name="フッター プレースホルダー 5">
            <a:extLst>
              <a:ext uri="{FF2B5EF4-FFF2-40B4-BE49-F238E27FC236}">
                <a16:creationId xmlns:a16="http://schemas.microsoft.com/office/drawing/2014/main" id="{AEB239E7-C69B-4FA2-817A-2C0E7B68797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F92A53B-63EA-4E55-8E51-1D16CE819062}"/>
              </a:ext>
            </a:extLst>
          </p:cNvPr>
          <p:cNvSpPr>
            <a:spLocks noGrp="1"/>
          </p:cNvSpPr>
          <p:nvPr>
            <p:ph type="sldNum" sz="quarter" idx="12"/>
          </p:nvPr>
        </p:nvSpPr>
        <p:spPr/>
        <p:txBody>
          <a:bodyPr/>
          <a:lstStyle/>
          <a:p>
            <a:fld id="{F6082A64-80E3-494B-A4B5-7FFD0457C69F}" type="slidenum">
              <a:rPr kumimoji="1" lang="ja-JP" altLang="en-US" smtClean="0"/>
              <a:t>‹#›</a:t>
            </a:fld>
            <a:endParaRPr kumimoji="1" lang="ja-JP" altLang="en-US"/>
          </a:p>
        </p:txBody>
      </p:sp>
    </p:spTree>
    <p:extLst>
      <p:ext uri="{BB962C8B-B14F-4D97-AF65-F5344CB8AC3E}">
        <p14:creationId xmlns:p14="http://schemas.microsoft.com/office/powerpoint/2010/main" val="3831202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C52F17E-ADC6-44B2-A23D-30D8573769EF}"/>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72ECC22-AE09-493D-B4A2-85DDF08C38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7518DAA-9E71-4C2A-B2EA-8FEABC3ECB8D}"/>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E747EA75-F3AD-4E57-87CA-B89FB3984A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206DBA34-B62A-4CBB-BC18-25459819D600}"/>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69123B8-F5DB-4B2C-9132-C87B54403622}"/>
              </a:ext>
            </a:extLst>
          </p:cNvPr>
          <p:cNvSpPr>
            <a:spLocks noGrp="1"/>
          </p:cNvSpPr>
          <p:nvPr>
            <p:ph type="dt" sz="half" idx="10"/>
          </p:nvPr>
        </p:nvSpPr>
        <p:spPr/>
        <p:txBody>
          <a:bodyPr/>
          <a:lstStyle/>
          <a:p>
            <a:fld id="{C0AFF5E2-C7E0-462E-8D48-FD0B6B2C4FB7}" type="datetimeFigureOut">
              <a:rPr kumimoji="1" lang="ja-JP" altLang="en-US" smtClean="0"/>
              <a:t>2021/11/16</a:t>
            </a:fld>
            <a:endParaRPr kumimoji="1" lang="ja-JP" altLang="en-US"/>
          </a:p>
        </p:txBody>
      </p:sp>
      <p:sp>
        <p:nvSpPr>
          <p:cNvPr id="8" name="フッター プレースホルダー 7">
            <a:extLst>
              <a:ext uri="{FF2B5EF4-FFF2-40B4-BE49-F238E27FC236}">
                <a16:creationId xmlns:a16="http://schemas.microsoft.com/office/drawing/2014/main" id="{529ED378-C604-407A-B6A1-6035CB0317CA}"/>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7F6F418A-B58F-4A1E-BD5C-3F17DDA0FC4A}"/>
              </a:ext>
            </a:extLst>
          </p:cNvPr>
          <p:cNvSpPr>
            <a:spLocks noGrp="1"/>
          </p:cNvSpPr>
          <p:nvPr>
            <p:ph type="sldNum" sz="quarter" idx="12"/>
          </p:nvPr>
        </p:nvSpPr>
        <p:spPr/>
        <p:txBody>
          <a:bodyPr/>
          <a:lstStyle/>
          <a:p>
            <a:fld id="{F6082A64-80E3-494B-A4B5-7FFD0457C69F}" type="slidenum">
              <a:rPr kumimoji="1" lang="ja-JP" altLang="en-US" smtClean="0"/>
              <a:t>‹#›</a:t>
            </a:fld>
            <a:endParaRPr kumimoji="1" lang="ja-JP" altLang="en-US"/>
          </a:p>
        </p:txBody>
      </p:sp>
    </p:spTree>
    <p:extLst>
      <p:ext uri="{BB962C8B-B14F-4D97-AF65-F5344CB8AC3E}">
        <p14:creationId xmlns:p14="http://schemas.microsoft.com/office/powerpoint/2010/main" val="403730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7FF4690-6A60-41D1-9732-4C4EB7A5D88E}"/>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60F8F6E1-3A53-49F0-8D02-6C2E0DECF8E1}"/>
              </a:ext>
            </a:extLst>
          </p:cNvPr>
          <p:cNvSpPr>
            <a:spLocks noGrp="1"/>
          </p:cNvSpPr>
          <p:nvPr>
            <p:ph type="dt" sz="half" idx="10"/>
          </p:nvPr>
        </p:nvSpPr>
        <p:spPr/>
        <p:txBody>
          <a:bodyPr/>
          <a:lstStyle/>
          <a:p>
            <a:fld id="{C0AFF5E2-C7E0-462E-8D48-FD0B6B2C4FB7}" type="datetimeFigureOut">
              <a:rPr kumimoji="1" lang="ja-JP" altLang="en-US" smtClean="0"/>
              <a:t>2021/11/16</a:t>
            </a:fld>
            <a:endParaRPr kumimoji="1" lang="ja-JP" altLang="en-US"/>
          </a:p>
        </p:txBody>
      </p:sp>
      <p:sp>
        <p:nvSpPr>
          <p:cNvPr id="4" name="フッター プレースホルダー 3">
            <a:extLst>
              <a:ext uri="{FF2B5EF4-FFF2-40B4-BE49-F238E27FC236}">
                <a16:creationId xmlns:a16="http://schemas.microsoft.com/office/drawing/2014/main" id="{BADAB1A3-6DF3-426F-93D4-00F12EBE3966}"/>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46FA9052-7A95-433D-8E94-D745D87ECD6E}"/>
              </a:ext>
            </a:extLst>
          </p:cNvPr>
          <p:cNvSpPr>
            <a:spLocks noGrp="1"/>
          </p:cNvSpPr>
          <p:nvPr>
            <p:ph type="sldNum" sz="quarter" idx="12"/>
          </p:nvPr>
        </p:nvSpPr>
        <p:spPr/>
        <p:txBody>
          <a:bodyPr/>
          <a:lstStyle/>
          <a:p>
            <a:fld id="{F6082A64-80E3-494B-A4B5-7FFD0457C69F}" type="slidenum">
              <a:rPr kumimoji="1" lang="ja-JP" altLang="en-US" smtClean="0"/>
              <a:t>‹#›</a:t>
            </a:fld>
            <a:endParaRPr kumimoji="1" lang="ja-JP" altLang="en-US"/>
          </a:p>
        </p:txBody>
      </p:sp>
    </p:spTree>
    <p:extLst>
      <p:ext uri="{BB962C8B-B14F-4D97-AF65-F5344CB8AC3E}">
        <p14:creationId xmlns:p14="http://schemas.microsoft.com/office/powerpoint/2010/main" val="38504759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B3E1D461-F5F5-4225-9AA7-7A0AA752FF87}"/>
              </a:ext>
            </a:extLst>
          </p:cNvPr>
          <p:cNvSpPr>
            <a:spLocks noGrp="1"/>
          </p:cNvSpPr>
          <p:nvPr>
            <p:ph type="dt" sz="half" idx="10"/>
          </p:nvPr>
        </p:nvSpPr>
        <p:spPr/>
        <p:txBody>
          <a:bodyPr/>
          <a:lstStyle/>
          <a:p>
            <a:fld id="{C0AFF5E2-C7E0-462E-8D48-FD0B6B2C4FB7}" type="datetimeFigureOut">
              <a:rPr kumimoji="1" lang="ja-JP" altLang="en-US" smtClean="0"/>
              <a:t>2021/11/16</a:t>
            </a:fld>
            <a:endParaRPr kumimoji="1" lang="ja-JP" altLang="en-US"/>
          </a:p>
        </p:txBody>
      </p:sp>
      <p:sp>
        <p:nvSpPr>
          <p:cNvPr id="3" name="フッター プレースホルダー 2">
            <a:extLst>
              <a:ext uri="{FF2B5EF4-FFF2-40B4-BE49-F238E27FC236}">
                <a16:creationId xmlns:a16="http://schemas.microsoft.com/office/drawing/2014/main" id="{445CAF27-250A-4263-B3B4-ADFEE4E2F562}"/>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81169C68-E39F-424C-BB08-4A8E281BF73E}"/>
              </a:ext>
            </a:extLst>
          </p:cNvPr>
          <p:cNvSpPr>
            <a:spLocks noGrp="1"/>
          </p:cNvSpPr>
          <p:nvPr>
            <p:ph type="sldNum" sz="quarter" idx="12"/>
          </p:nvPr>
        </p:nvSpPr>
        <p:spPr/>
        <p:txBody>
          <a:bodyPr/>
          <a:lstStyle/>
          <a:p>
            <a:fld id="{F6082A64-80E3-494B-A4B5-7FFD0457C69F}" type="slidenum">
              <a:rPr kumimoji="1" lang="ja-JP" altLang="en-US" smtClean="0"/>
              <a:t>‹#›</a:t>
            </a:fld>
            <a:endParaRPr kumimoji="1" lang="ja-JP" altLang="en-US"/>
          </a:p>
        </p:txBody>
      </p:sp>
    </p:spTree>
    <p:extLst>
      <p:ext uri="{BB962C8B-B14F-4D97-AF65-F5344CB8AC3E}">
        <p14:creationId xmlns:p14="http://schemas.microsoft.com/office/powerpoint/2010/main" val="5049731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9E1170E-DAC3-44AD-AEE2-79AFA4EBD8F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3F16FCF-5E5B-4456-8526-D3172BAE26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FCA3D1C-9344-4AB5-B4F1-C0FE3BD079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43555F7-51A8-490E-9F1C-2072D4EFD08A}"/>
              </a:ext>
            </a:extLst>
          </p:cNvPr>
          <p:cNvSpPr>
            <a:spLocks noGrp="1"/>
          </p:cNvSpPr>
          <p:nvPr>
            <p:ph type="dt" sz="half" idx="10"/>
          </p:nvPr>
        </p:nvSpPr>
        <p:spPr/>
        <p:txBody>
          <a:bodyPr/>
          <a:lstStyle/>
          <a:p>
            <a:fld id="{C0AFF5E2-C7E0-462E-8D48-FD0B6B2C4FB7}" type="datetimeFigureOut">
              <a:rPr kumimoji="1" lang="ja-JP" altLang="en-US" smtClean="0"/>
              <a:t>2021/11/16</a:t>
            </a:fld>
            <a:endParaRPr kumimoji="1" lang="ja-JP" altLang="en-US"/>
          </a:p>
        </p:txBody>
      </p:sp>
      <p:sp>
        <p:nvSpPr>
          <p:cNvPr id="6" name="フッター プレースホルダー 5">
            <a:extLst>
              <a:ext uri="{FF2B5EF4-FFF2-40B4-BE49-F238E27FC236}">
                <a16:creationId xmlns:a16="http://schemas.microsoft.com/office/drawing/2014/main" id="{518AF0A2-A382-4A0B-A222-89B8625D474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8E82757-66F8-43B0-8B92-DCD0D8A90E3B}"/>
              </a:ext>
            </a:extLst>
          </p:cNvPr>
          <p:cNvSpPr>
            <a:spLocks noGrp="1"/>
          </p:cNvSpPr>
          <p:nvPr>
            <p:ph type="sldNum" sz="quarter" idx="12"/>
          </p:nvPr>
        </p:nvSpPr>
        <p:spPr/>
        <p:txBody>
          <a:bodyPr/>
          <a:lstStyle/>
          <a:p>
            <a:fld id="{F6082A64-80E3-494B-A4B5-7FFD0457C69F}" type="slidenum">
              <a:rPr kumimoji="1" lang="ja-JP" altLang="en-US" smtClean="0"/>
              <a:t>‹#›</a:t>
            </a:fld>
            <a:endParaRPr kumimoji="1" lang="ja-JP" altLang="en-US"/>
          </a:p>
        </p:txBody>
      </p:sp>
    </p:spTree>
    <p:extLst>
      <p:ext uri="{BB962C8B-B14F-4D97-AF65-F5344CB8AC3E}">
        <p14:creationId xmlns:p14="http://schemas.microsoft.com/office/powerpoint/2010/main" val="17969661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21AA95F-0AA9-48CA-B349-3D6D9703D69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E08085A5-DBAD-4796-A1DE-D6247D73858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ー 3">
            <a:extLst>
              <a:ext uri="{FF2B5EF4-FFF2-40B4-BE49-F238E27FC236}">
                <a16:creationId xmlns:a16="http://schemas.microsoft.com/office/drawing/2014/main" id="{28DC955B-B8EE-449B-BC03-80B7962E23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C5AADF6-D371-4A34-BF21-0FFE19C976E1}"/>
              </a:ext>
            </a:extLst>
          </p:cNvPr>
          <p:cNvSpPr>
            <a:spLocks noGrp="1"/>
          </p:cNvSpPr>
          <p:nvPr>
            <p:ph type="dt" sz="half" idx="10"/>
          </p:nvPr>
        </p:nvSpPr>
        <p:spPr/>
        <p:txBody>
          <a:bodyPr/>
          <a:lstStyle/>
          <a:p>
            <a:fld id="{C0AFF5E2-C7E0-462E-8D48-FD0B6B2C4FB7}" type="datetimeFigureOut">
              <a:rPr kumimoji="1" lang="ja-JP" altLang="en-US" smtClean="0"/>
              <a:t>2021/11/16</a:t>
            </a:fld>
            <a:endParaRPr kumimoji="1" lang="ja-JP" altLang="en-US"/>
          </a:p>
        </p:txBody>
      </p:sp>
      <p:sp>
        <p:nvSpPr>
          <p:cNvPr id="6" name="フッター プレースホルダー 5">
            <a:extLst>
              <a:ext uri="{FF2B5EF4-FFF2-40B4-BE49-F238E27FC236}">
                <a16:creationId xmlns:a16="http://schemas.microsoft.com/office/drawing/2014/main" id="{02473A82-DBF6-465D-A4A6-6E42DCF83F3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6DD0D0A-99AE-4E9D-A485-F527D17DF3D2}"/>
              </a:ext>
            </a:extLst>
          </p:cNvPr>
          <p:cNvSpPr>
            <a:spLocks noGrp="1"/>
          </p:cNvSpPr>
          <p:nvPr>
            <p:ph type="sldNum" sz="quarter" idx="12"/>
          </p:nvPr>
        </p:nvSpPr>
        <p:spPr/>
        <p:txBody>
          <a:bodyPr/>
          <a:lstStyle/>
          <a:p>
            <a:fld id="{F6082A64-80E3-494B-A4B5-7FFD0457C69F}" type="slidenum">
              <a:rPr kumimoji="1" lang="ja-JP" altLang="en-US" smtClean="0"/>
              <a:t>‹#›</a:t>
            </a:fld>
            <a:endParaRPr kumimoji="1" lang="ja-JP" altLang="en-US"/>
          </a:p>
        </p:txBody>
      </p:sp>
    </p:spTree>
    <p:extLst>
      <p:ext uri="{BB962C8B-B14F-4D97-AF65-F5344CB8AC3E}">
        <p14:creationId xmlns:p14="http://schemas.microsoft.com/office/powerpoint/2010/main" val="28061447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A9B5E1D9-D9CA-4F98-83F2-D35415BBBE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87400D3-F78A-419E-911D-C92D9B7BAAB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8BF7F49-4AE0-46A6-B0EF-D25DEB315D8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AFF5E2-C7E0-462E-8D48-FD0B6B2C4FB7}" type="datetimeFigureOut">
              <a:rPr kumimoji="1" lang="ja-JP" altLang="en-US" smtClean="0"/>
              <a:t>2021/11/16</a:t>
            </a:fld>
            <a:endParaRPr kumimoji="1" lang="ja-JP" altLang="en-US"/>
          </a:p>
        </p:txBody>
      </p:sp>
      <p:sp>
        <p:nvSpPr>
          <p:cNvPr id="5" name="フッター プレースホルダー 4">
            <a:extLst>
              <a:ext uri="{FF2B5EF4-FFF2-40B4-BE49-F238E27FC236}">
                <a16:creationId xmlns:a16="http://schemas.microsoft.com/office/drawing/2014/main" id="{12A7F485-0594-4A37-B9F6-552644CFE8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DC586858-ADEB-4602-AA52-480C26544E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082A64-80E3-494B-A4B5-7FFD0457C69F}" type="slidenum">
              <a:rPr kumimoji="1" lang="ja-JP" altLang="en-US" smtClean="0"/>
              <a:t>‹#›</a:t>
            </a:fld>
            <a:endParaRPr kumimoji="1" lang="ja-JP" altLang="en-US"/>
          </a:p>
        </p:txBody>
      </p:sp>
    </p:spTree>
    <p:extLst>
      <p:ext uri="{BB962C8B-B14F-4D97-AF65-F5344CB8AC3E}">
        <p14:creationId xmlns:p14="http://schemas.microsoft.com/office/powerpoint/2010/main" val="4038742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65D74734-40FA-48B6-A3D8-973AB21DA516}"/>
              </a:ext>
            </a:extLst>
          </p:cNvPr>
          <p:cNvSpPr>
            <a:spLocks noGrp="1"/>
          </p:cNvSpPr>
          <p:nvPr>
            <p:ph type="ctrTitle"/>
          </p:nvPr>
        </p:nvSpPr>
        <p:spPr/>
        <p:txBody>
          <a:bodyPr/>
          <a:lstStyle/>
          <a:p>
            <a:r>
              <a:rPr lang="ja-JP" altLang="en-US" dirty="0">
                <a:latin typeface="HGP明朝E" panose="02020900000000000000" pitchFamily="18" charset="-128"/>
                <a:ea typeface="HGP明朝E" panose="02020900000000000000" pitchFamily="18" charset="-128"/>
              </a:rPr>
              <a:t>第</a:t>
            </a:r>
            <a:r>
              <a:rPr lang="en-US" altLang="ja-JP" dirty="0">
                <a:latin typeface="HGP明朝E" panose="02020900000000000000" pitchFamily="18" charset="-128"/>
                <a:ea typeface="HGP明朝E" panose="02020900000000000000" pitchFamily="18" charset="-128"/>
              </a:rPr>
              <a:t>49</a:t>
            </a:r>
            <a:r>
              <a:rPr lang="ja-JP" altLang="en-US" dirty="0">
                <a:latin typeface="HGP明朝E" panose="02020900000000000000" pitchFamily="18" charset="-128"/>
                <a:ea typeface="HGP明朝E" panose="02020900000000000000" pitchFamily="18" charset="-128"/>
              </a:rPr>
              <a:t>回総選挙の総括</a:t>
            </a:r>
          </a:p>
        </p:txBody>
      </p:sp>
      <p:sp>
        <p:nvSpPr>
          <p:cNvPr id="5" name="字幕 4">
            <a:extLst>
              <a:ext uri="{FF2B5EF4-FFF2-40B4-BE49-F238E27FC236}">
                <a16:creationId xmlns:a16="http://schemas.microsoft.com/office/drawing/2014/main" id="{1E464DB6-EDC5-4511-94CF-8F38F2D6FC18}"/>
              </a:ext>
            </a:extLst>
          </p:cNvPr>
          <p:cNvSpPr>
            <a:spLocks noGrp="1"/>
          </p:cNvSpPr>
          <p:nvPr>
            <p:ph type="subTitle" idx="1"/>
          </p:nvPr>
        </p:nvSpPr>
        <p:spPr>
          <a:xfrm>
            <a:off x="1711036" y="4079875"/>
            <a:ext cx="9144000" cy="1655762"/>
          </a:xfrm>
        </p:spPr>
        <p:txBody>
          <a:bodyPr/>
          <a:lstStyle/>
          <a:p>
            <a:r>
              <a:rPr lang="ja-JP" altLang="en-US" dirty="0">
                <a:latin typeface="HGP明朝E" panose="02020900000000000000" pitchFamily="18" charset="-128"/>
                <a:ea typeface="HGP明朝E" panose="02020900000000000000" pitchFamily="18" charset="-128"/>
              </a:rPr>
              <a:t>情報パック</a:t>
            </a:r>
            <a:endParaRPr lang="en-US" altLang="ja-JP" dirty="0">
              <a:latin typeface="HGP明朝E" panose="02020900000000000000" pitchFamily="18" charset="-128"/>
              <a:ea typeface="HGP明朝E" panose="02020900000000000000" pitchFamily="18" charset="-128"/>
            </a:endParaRPr>
          </a:p>
          <a:p>
            <a:r>
              <a:rPr lang="en-US" altLang="ja-JP" dirty="0">
                <a:latin typeface="HGP明朝E" panose="02020900000000000000" pitchFamily="18" charset="-128"/>
                <a:ea typeface="HGP明朝E" panose="02020900000000000000" pitchFamily="18" charset="-128"/>
              </a:rPr>
              <a:t>11</a:t>
            </a:r>
            <a:r>
              <a:rPr lang="ja-JP" altLang="en-US" dirty="0">
                <a:latin typeface="HGP明朝E" panose="02020900000000000000" pitchFamily="18" charset="-128"/>
                <a:ea typeface="HGP明朝E" panose="02020900000000000000" pitchFamily="18" charset="-128"/>
              </a:rPr>
              <a:t>月号</a:t>
            </a:r>
          </a:p>
        </p:txBody>
      </p:sp>
    </p:spTree>
    <p:extLst>
      <p:ext uri="{BB962C8B-B14F-4D97-AF65-F5344CB8AC3E}">
        <p14:creationId xmlns:p14="http://schemas.microsoft.com/office/powerpoint/2010/main" val="34065808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FAFED1AD-7DDD-4DAB-9599-E0AA9B42D487}"/>
              </a:ext>
            </a:extLst>
          </p:cNvPr>
          <p:cNvSpPr>
            <a:spLocks noGrp="1"/>
          </p:cNvSpPr>
          <p:nvPr>
            <p:ph type="title"/>
          </p:nvPr>
        </p:nvSpPr>
        <p:spPr/>
        <p:txBody>
          <a:bodyPr/>
          <a:lstStyle/>
          <a:p>
            <a:r>
              <a:rPr lang="ja-JP" altLang="en-US" dirty="0">
                <a:latin typeface="HGP明朝E" panose="02020900000000000000" pitchFamily="18" charset="-128"/>
                <a:ea typeface="HGP明朝E" panose="02020900000000000000" pitchFamily="18" charset="-128"/>
              </a:rPr>
              <a:t>共産党の総括</a:t>
            </a:r>
          </a:p>
        </p:txBody>
      </p:sp>
      <p:sp>
        <p:nvSpPr>
          <p:cNvPr id="5" name="コンテンツ プレースホルダー 4">
            <a:extLst>
              <a:ext uri="{FF2B5EF4-FFF2-40B4-BE49-F238E27FC236}">
                <a16:creationId xmlns:a16="http://schemas.microsoft.com/office/drawing/2014/main" id="{0A0649E4-BAE7-4BA3-9800-548CEE76D0E6}"/>
              </a:ext>
            </a:extLst>
          </p:cNvPr>
          <p:cNvSpPr>
            <a:spLocks noGrp="1"/>
          </p:cNvSpPr>
          <p:nvPr>
            <p:ph idx="1"/>
          </p:nvPr>
        </p:nvSpPr>
        <p:spPr/>
        <p:txBody>
          <a:bodyPr>
            <a:normAutofit/>
          </a:bodyPr>
          <a:lstStyle/>
          <a:p>
            <a:r>
              <a:rPr lang="ja-JP" altLang="en-US" dirty="0">
                <a:latin typeface="HGP明朝E" panose="02020900000000000000" pitchFamily="18" charset="-128"/>
                <a:ea typeface="HGP明朝E" panose="02020900000000000000" pitchFamily="18" charset="-128"/>
              </a:rPr>
              <a:t>党委員長となって</a:t>
            </a:r>
            <a:r>
              <a:rPr lang="en-US" altLang="ja-JP" dirty="0">
                <a:latin typeface="HGP明朝E" panose="02020900000000000000" pitchFamily="18" charset="-128"/>
                <a:ea typeface="HGP明朝E" panose="02020900000000000000" pitchFamily="18" charset="-128"/>
              </a:rPr>
              <a:t>21</a:t>
            </a:r>
            <a:r>
              <a:rPr lang="ja-JP" altLang="en-US" dirty="0">
                <a:latin typeface="HGP明朝E" panose="02020900000000000000" pitchFamily="18" charset="-128"/>
                <a:ea typeface="HGP明朝E" panose="02020900000000000000" pitchFamily="18" charset="-128"/>
              </a:rPr>
              <a:t>年目となる志位和夫委員長（</a:t>
            </a:r>
            <a:r>
              <a:rPr lang="en-US" altLang="ja-JP" dirty="0">
                <a:latin typeface="HGP明朝E" panose="02020900000000000000" pitchFamily="18" charset="-128"/>
                <a:ea typeface="HGP明朝E" panose="02020900000000000000" pitchFamily="18" charset="-128"/>
              </a:rPr>
              <a:t>10</a:t>
            </a:r>
            <a:r>
              <a:rPr lang="ja-JP" altLang="en-US" dirty="0">
                <a:latin typeface="HGP明朝E" panose="02020900000000000000" pitchFamily="18" charset="-128"/>
                <a:ea typeface="HGP明朝E" panose="02020900000000000000" pitchFamily="18" charset="-128"/>
              </a:rPr>
              <a:t>月</a:t>
            </a:r>
            <a:r>
              <a:rPr lang="en-US" altLang="ja-JP" dirty="0">
                <a:latin typeface="HGP明朝E" panose="02020900000000000000" pitchFamily="18" charset="-128"/>
                <a:ea typeface="HGP明朝E" panose="02020900000000000000" pitchFamily="18" charset="-128"/>
              </a:rPr>
              <a:t>23</a:t>
            </a:r>
            <a:r>
              <a:rPr lang="ja-JP" altLang="en-US" dirty="0">
                <a:latin typeface="HGP明朝E" panose="02020900000000000000" pitchFamily="18" charset="-128"/>
                <a:ea typeface="HGP明朝E" panose="02020900000000000000" pitchFamily="18" charset="-128"/>
              </a:rPr>
              <a:t>日）</a:t>
            </a:r>
            <a:endParaRPr lang="en-US" altLang="ja-JP" dirty="0">
              <a:latin typeface="HGP明朝E" panose="02020900000000000000" pitchFamily="18" charset="-128"/>
              <a:ea typeface="HGP明朝E" panose="02020900000000000000" pitchFamily="18" charset="-128"/>
            </a:endParaRPr>
          </a:p>
          <a:p>
            <a:r>
              <a:rPr lang="ja-JP" altLang="en-US" dirty="0">
                <a:latin typeface="HGP明朝E" panose="02020900000000000000" pitchFamily="18" charset="-128"/>
                <a:ea typeface="HGP明朝E" panose="02020900000000000000" pitchFamily="18" charset="-128"/>
              </a:rPr>
              <a:t>衆院選で</a:t>
            </a:r>
            <a:r>
              <a:rPr lang="ja-JP" altLang="en-US" dirty="0">
                <a:highlight>
                  <a:srgbClr val="FFFF00"/>
                </a:highlight>
                <a:latin typeface="HGP明朝E" panose="02020900000000000000" pitchFamily="18" charset="-128"/>
                <a:ea typeface="HGP明朝E" panose="02020900000000000000" pitchFamily="18" charset="-128"/>
              </a:rPr>
              <a:t>「一つの到達点に手をかける」ことに。</a:t>
            </a:r>
            <a:endParaRPr lang="en-US" altLang="ja-JP" dirty="0">
              <a:latin typeface="HGP明朝E" panose="02020900000000000000" pitchFamily="18" charset="-128"/>
              <a:ea typeface="HGP明朝E" panose="02020900000000000000" pitchFamily="18" charset="-128"/>
            </a:endParaRPr>
          </a:p>
          <a:p>
            <a:r>
              <a:rPr lang="ja-JP" altLang="en-US" dirty="0">
                <a:latin typeface="HGP明朝E" panose="02020900000000000000" pitchFamily="18" charset="-128"/>
                <a:ea typeface="HGP明朝E" panose="02020900000000000000" pitchFamily="18" charset="-128"/>
              </a:rPr>
              <a:t>立民による政権が誕生した場合、共産は</a:t>
            </a:r>
            <a:r>
              <a:rPr lang="ja-JP" altLang="en-US" dirty="0">
                <a:highlight>
                  <a:srgbClr val="FFFF00"/>
                </a:highlight>
                <a:latin typeface="HGP明朝E" panose="02020900000000000000" pitchFamily="18" charset="-128"/>
                <a:ea typeface="HGP明朝E" panose="02020900000000000000" pitchFamily="18" charset="-128"/>
              </a:rPr>
              <a:t>「限定的な閣外からの協力」</a:t>
            </a:r>
            <a:r>
              <a:rPr lang="ja-JP" altLang="en-US" dirty="0">
                <a:latin typeface="HGP明朝E" panose="02020900000000000000" pitchFamily="18" charset="-128"/>
                <a:ea typeface="HGP明朝E" panose="02020900000000000000" pitchFamily="18" charset="-128"/>
              </a:rPr>
              <a:t>をすることで</a:t>
            </a:r>
            <a:r>
              <a:rPr lang="en-US" altLang="ja-JP" dirty="0">
                <a:latin typeface="HGP明朝E" panose="02020900000000000000" pitchFamily="18" charset="-128"/>
                <a:ea typeface="HGP明朝E" panose="02020900000000000000" pitchFamily="18" charset="-128"/>
              </a:rPr>
              <a:t>9</a:t>
            </a:r>
            <a:r>
              <a:rPr lang="ja-JP" altLang="en-US" dirty="0">
                <a:latin typeface="HGP明朝E" panose="02020900000000000000" pitchFamily="18" charset="-128"/>
                <a:ea typeface="HGP明朝E" panose="02020900000000000000" pitchFamily="18" charset="-128"/>
              </a:rPr>
              <a:t>月</a:t>
            </a:r>
            <a:r>
              <a:rPr lang="en-US" altLang="ja-JP" dirty="0">
                <a:latin typeface="HGP明朝E" panose="02020900000000000000" pitchFamily="18" charset="-128"/>
                <a:ea typeface="HGP明朝E" panose="02020900000000000000" pitchFamily="18" charset="-128"/>
              </a:rPr>
              <a:t>30</a:t>
            </a:r>
            <a:r>
              <a:rPr lang="ja-JP" altLang="en-US" dirty="0">
                <a:latin typeface="HGP明朝E" panose="02020900000000000000" pitchFamily="18" charset="-128"/>
                <a:ea typeface="HGP明朝E" panose="02020900000000000000" pitchFamily="18" charset="-128"/>
              </a:rPr>
              <a:t>日の党首会談で一致。</a:t>
            </a:r>
            <a:endParaRPr lang="en-US" altLang="ja-JP" dirty="0">
              <a:latin typeface="HGP明朝E" panose="02020900000000000000" pitchFamily="18" charset="-128"/>
              <a:ea typeface="HGP明朝E" panose="02020900000000000000" pitchFamily="18" charset="-128"/>
            </a:endParaRPr>
          </a:p>
          <a:p>
            <a:r>
              <a:rPr lang="ja-JP" altLang="en-US" dirty="0">
                <a:highlight>
                  <a:srgbClr val="FFFF00"/>
                </a:highlight>
                <a:latin typeface="HGP明朝E" panose="02020900000000000000" pitchFamily="18" charset="-128"/>
                <a:ea typeface="HGP明朝E" panose="02020900000000000000" pitchFamily="18" charset="-128"/>
              </a:rPr>
              <a:t>「画期的な成果」</a:t>
            </a:r>
            <a:r>
              <a:rPr lang="ja-JP" altLang="en-US" dirty="0">
                <a:latin typeface="HGP明朝E" panose="02020900000000000000" pitchFamily="18" charset="-128"/>
                <a:ea typeface="HGP明朝E" panose="02020900000000000000" pitchFamily="18" charset="-128"/>
              </a:rPr>
              <a:t>であると志位氏は明言</a:t>
            </a:r>
          </a:p>
          <a:p>
            <a:endParaRPr lang="ja-JP" altLang="en-US" dirty="0">
              <a:latin typeface="HGP明朝E" panose="02020900000000000000" pitchFamily="18" charset="-128"/>
              <a:ea typeface="HGP明朝E" panose="02020900000000000000" pitchFamily="18" charset="-128"/>
            </a:endParaRPr>
          </a:p>
        </p:txBody>
      </p:sp>
    </p:spTree>
    <p:extLst>
      <p:ext uri="{BB962C8B-B14F-4D97-AF65-F5344CB8AC3E}">
        <p14:creationId xmlns:p14="http://schemas.microsoft.com/office/powerpoint/2010/main" val="20116625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FF2AA07-4E51-4B83-9763-9817254103B6}"/>
              </a:ext>
            </a:extLst>
          </p:cNvPr>
          <p:cNvSpPr>
            <a:spLocks noGrp="1"/>
          </p:cNvSpPr>
          <p:nvPr>
            <p:ph type="title"/>
          </p:nvPr>
        </p:nvSpPr>
        <p:spPr/>
        <p:txBody>
          <a:bodyPr/>
          <a:lstStyle/>
          <a:p>
            <a:r>
              <a:rPr kumimoji="1" lang="ja-JP" altLang="en-US" dirty="0">
                <a:latin typeface="HGP明朝E" panose="02020900000000000000" pitchFamily="18" charset="-128"/>
                <a:ea typeface="HGP明朝E" panose="02020900000000000000" pitchFamily="18" charset="-128"/>
              </a:rPr>
              <a:t>日本共産党中央委員会常任幹部会</a:t>
            </a:r>
            <a:br>
              <a:rPr kumimoji="1" lang="en-US" altLang="ja-JP" dirty="0">
                <a:latin typeface="HGP明朝E" panose="02020900000000000000" pitchFamily="18" charset="-128"/>
                <a:ea typeface="HGP明朝E" panose="02020900000000000000" pitchFamily="18" charset="-128"/>
              </a:rPr>
            </a:br>
            <a:r>
              <a:rPr kumimoji="1" lang="en-US" altLang="ja-JP" dirty="0">
                <a:latin typeface="HGP明朝E" panose="02020900000000000000" pitchFamily="18" charset="-128"/>
                <a:ea typeface="HGP明朝E" panose="02020900000000000000" pitchFamily="18" charset="-128"/>
              </a:rPr>
              <a:t>11</a:t>
            </a:r>
            <a:r>
              <a:rPr kumimoji="1" lang="ja-JP" altLang="en-US" dirty="0">
                <a:latin typeface="HGP明朝E" panose="02020900000000000000" pitchFamily="18" charset="-128"/>
                <a:ea typeface="HGP明朝E" panose="02020900000000000000" pitchFamily="18" charset="-128"/>
              </a:rPr>
              <a:t>月</a:t>
            </a:r>
            <a:r>
              <a:rPr kumimoji="1" lang="en-US" altLang="ja-JP" dirty="0">
                <a:latin typeface="HGP明朝E" panose="02020900000000000000" pitchFamily="18" charset="-128"/>
                <a:ea typeface="HGP明朝E" panose="02020900000000000000" pitchFamily="18" charset="-128"/>
              </a:rPr>
              <a:t>1</a:t>
            </a:r>
            <a:r>
              <a:rPr kumimoji="1" lang="ja-JP" altLang="en-US" dirty="0">
                <a:latin typeface="HGP明朝E" panose="02020900000000000000" pitchFamily="18" charset="-128"/>
                <a:ea typeface="HGP明朝E" panose="02020900000000000000" pitchFamily="18" charset="-128"/>
              </a:rPr>
              <a:t>日</a:t>
            </a:r>
          </a:p>
        </p:txBody>
      </p:sp>
      <p:sp>
        <p:nvSpPr>
          <p:cNvPr id="3" name="コンテンツ プレースホルダー 2">
            <a:extLst>
              <a:ext uri="{FF2B5EF4-FFF2-40B4-BE49-F238E27FC236}">
                <a16:creationId xmlns:a16="http://schemas.microsoft.com/office/drawing/2014/main" id="{7E5AD652-2682-46F8-8D4F-E551F589C0DF}"/>
              </a:ext>
            </a:extLst>
          </p:cNvPr>
          <p:cNvSpPr>
            <a:spLocks noGrp="1"/>
          </p:cNvSpPr>
          <p:nvPr>
            <p:ph idx="1"/>
          </p:nvPr>
        </p:nvSpPr>
        <p:spPr/>
        <p:txBody>
          <a:bodyPr>
            <a:normAutofit/>
          </a:bodyPr>
          <a:lstStyle/>
          <a:p>
            <a:r>
              <a:rPr kumimoji="1" lang="ja-JP" altLang="en-US" dirty="0">
                <a:latin typeface="HGP明朝E" panose="02020900000000000000" pitchFamily="18" charset="-128"/>
                <a:ea typeface="HGP明朝E" panose="02020900000000000000" pitchFamily="18" charset="-128"/>
              </a:rPr>
              <a:t>「</a:t>
            </a:r>
            <a:r>
              <a:rPr kumimoji="1" lang="ja-JP" altLang="en-US" dirty="0">
                <a:highlight>
                  <a:srgbClr val="FFFF00"/>
                </a:highlight>
                <a:latin typeface="HGP明朝E" panose="02020900000000000000" pitchFamily="18" charset="-128"/>
                <a:ea typeface="HGP明朝E" panose="02020900000000000000" pitchFamily="18" charset="-128"/>
              </a:rPr>
              <a:t>最初のチャレンジとして大きな歴史的意義</a:t>
            </a:r>
            <a:r>
              <a:rPr kumimoji="1" lang="ja-JP" altLang="en-US" dirty="0">
                <a:latin typeface="HGP明朝E" panose="02020900000000000000" pitchFamily="18" charset="-128"/>
                <a:ea typeface="HGP明朝E" panose="02020900000000000000" pitchFamily="18" charset="-128"/>
              </a:rPr>
              <a:t>があったと確信</a:t>
            </a:r>
            <a:endParaRPr kumimoji="1" lang="en-US" altLang="ja-JP" dirty="0">
              <a:latin typeface="HGP明朝E" panose="02020900000000000000" pitchFamily="18" charset="-128"/>
              <a:ea typeface="HGP明朝E" panose="02020900000000000000" pitchFamily="18" charset="-128"/>
            </a:endParaRPr>
          </a:p>
          <a:p>
            <a:endParaRPr kumimoji="1" lang="en-US" altLang="ja-JP" dirty="0">
              <a:latin typeface="HGP明朝E" panose="02020900000000000000" pitchFamily="18" charset="-128"/>
              <a:ea typeface="HGP明朝E" panose="02020900000000000000" pitchFamily="18" charset="-128"/>
            </a:endParaRPr>
          </a:p>
          <a:p>
            <a:r>
              <a:rPr kumimoji="1" lang="ja-JP" altLang="en-US" dirty="0">
                <a:latin typeface="HGP明朝E" panose="02020900000000000000" pitchFamily="18" charset="-128"/>
                <a:ea typeface="HGP明朝E" panose="02020900000000000000" pitchFamily="18" charset="-128"/>
              </a:rPr>
              <a:t>「野党共闘」の「課題も残した」</a:t>
            </a:r>
            <a:endParaRPr kumimoji="1" lang="en-US" altLang="ja-JP" dirty="0">
              <a:latin typeface="HGP明朝E" panose="02020900000000000000" pitchFamily="18" charset="-128"/>
              <a:ea typeface="HGP明朝E" panose="02020900000000000000" pitchFamily="18" charset="-128"/>
            </a:endParaRPr>
          </a:p>
          <a:p>
            <a:pPr lvl="1"/>
            <a:r>
              <a:rPr kumimoji="1" lang="ja-JP" altLang="en-US" dirty="0">
                <a:latin typeface="HGP明朝E" panose="02020900000000000000" pitchFamily="18" charset="-128"/>
                <a:ea typeface="HGP明朝E" panose="02020900000000000000" pitchFamily="18" charset="-128"/>
              </a:rPr>
              <a:t>「共通政策、政権協力の合意という共闘の大義、共闘によって生まれうる新しい政治の魅力を、さまざまな攻撃を打ち破って広い国民に伝えきる点で、十分とは言えなかった」</a:t>
            </a:r>
            <a:endParaRPr kumimoji="1" lang="en-US" altLang="ja-JP" dirty="0">
              <a:latin typeface="HGP明朝E" panose="02020900000000000000" pitchFamily="18" charset="-128"/>
              <a:ea typeface="HGP明朝E" panose="02020900000000000000" pitchFamily="18" charset="-128"/>
            </a:endParaRPr>
          </a:p>
          <a:p>
            <a:pPr lvl="1"/>
            <a:endParaRPr kumimoji="1" lang="en-US" altLang="ja-JP" dirty="0">
              <a:latin typeface="HGP明朝E" panose="02020900000000000000" pitchFamily="18" charset="-128"/>
              <a:ea typeface="HGP明朝E" panose="02020900000000000000" pitchFamily="18" charset="-128"/>
            </a:endParaRPr>
          </a:p>
          <a:p>
            <a:pPr lvl="1"/>
            <a:r>
              <a:rPr kumimoji="1" lang="ja-JP" altLang="en-US" dirty="0">
                <a:latin typeface="HGP明朝E" panose="02020900000000000000" pitchFamily="18" charset="-128"/>
                <a:ea typeface="HGP明朝E" panose="02020900000000000000" pitchFamily="18" charset="-128"/>
              </a:rPr>
              <a:t>「共通の大義・魅力を伝えきれなかったことが、自公の補完勢力＝</a:t>
            </a:r>
            <a:r>
              <a:rPr kumimoji="1" lang="en-US" altLang="ja-JP" dirty="0">
                <a:latin typeface="HGP明朝E" panose="02020900000000000000" pitchFamily="18" charset="-128"/>
                <a:ea typeface="HGP明朝E" panose="02020900000000000000" pitchFamily="18" charset="-128"/>
              </a:rPr>
              <a:t>『</a:t>
            </a:r>
            <a:r>
              <a:rPr kumimoji="1" lang="ja-JP" altLang="en-US" dirty="0">
                <a:latin typeface="HGP明朝E" panose="02020900000000000000" pitchFamily="18" charset="-128"/>
                <a:ea typeface="HGP明朝E" panose="02020900000000000000" pitchFamily="18" charset="-128"/>
              </a:rPr>
              <a:t>日本維新の会</a:t>
            </a:r>
            <a:r>
              <a:rPr kumimoji="1" lang="en-US" altLang="ja-JP" dirty="0">
                <a:latin typeface="HGP明朝E" panose="02020900000000000000" pitchFamily="18" charset="-128"/>
                <a:ea typeface="HGP明朝E" panose="02020900000000000000" pitchFamily="18" charset="-128"/>
              </a:rPr>
              <a:t>』</a:t>
            </a:r>
            <a:r>
              <a:rPr kumimoji="1" lang="ja-JP" altLang="en-US" dirty="0">
                <a:latin typeface="HGP明朝E" panose="02020900000000000000" pitchFamily="18" charset="-128"/>
                <a:ea typeface="HGP明朝E" panose="02020900000000000000" pitchFamily="18" charset="-128"/>
              </a:rPr>
              <a:t>の伸長という事態を招いた一因に」</a:t>
            </a:r>
          </a:p>
        </p:txBody>
      </p:sp>
    </p:spTree>
    <p:extLst>
      <p:ext uri="{BB962C8B-B14F-4D97-AF65-F5344CB8AC3E}">
        <p14:creationId xmlns:p14="http://schemas.microsoft.com/office/powerpoint/2010/main" val="33274532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0F4C9F6-4B6B-4598-A6EE-1AE54B7CD803}"/>
              </a:ext>
            </a:extLst>
          </p:cNvPr>
          <p:cNvSpPr>
            <a:spLocks noGrp="1"/>
          </p:cNvSpPr>
          <p:nvPr>
            <p:ph type="title"/>
          </p:nvPr>
        </p:nvSpPr>
        <p:spPr>
          <a:xfrm>
            <a:off x="4965430" y="629268"/>
            <a:ext cx="6586491" cy="1286160"/>
          </a:xfrm>
        </p:spPr>
        <p:txBody>
          <a:bodyPr anchor="b">
            <a:normAutofit/>
          </a:bodyPr>
          <a:lstStyle/>
          <a:p>
            <a:r>
              <a:rPr kumimoji="1" lang="ja-JP" altLang="en-US" sz="4100" dirty="0">
                <a:latin typeface="HGP明朝E" panose="02020900000000000000" pitchFamily="18" charset="-128"/>
                <a:ea typeface="HGP明朝E" panose="02020900000000000000" pitchFamily="18" charset="-128"/>
              </a:rPr>
              <a:t>特別国会　首相指名で</a:t>
            </a:r>
            <a:br>
              <a:rPr kumimoji="1" lang="en-US" altLang="ja-JP" sz="4100" dirty="0">
                <a:latin typeface="HGP明朝E" panose="02020900000000000000" pitchFamily="18" charset="-128"/>
                <a:ea typeface="HGP明朝E" panose="02020900000000000000" pitchFamily="18" charset="-128"/>
              </a:rPr>
            </a:br>
            <a:r>
              <a:rPr kumimoji="1" lang="ja-JP" altLang="en-US" sz="4100" dirty="0">
                <a:latin typeface="HGP明朝E" panose="02020900000000000000" pitchFamily="18" charset="-128"/>
                <a:ea typeface="HGP明朝E" panose="02020900000000000000" pitchFamily="18" charset="-128"/>
              </a:rPr>
              <a:t>枝野氏に投票</a:t>
            </a:r>
          </a:p>
        </p:txBody>
      </p:sp>
      <p:sp>
        <p:nvSpPr>
          <p:cNvPr id="3" name="コンテンツ プレースホルダー 2">
            <a:extLst>
              <a:ext uri="{FF2B5EF4-FFF2-40B4-BE49-F238E27FC236}">
                <a16:creationId xmlns:a16="http://schemas.microsoft.com/office/drawing/2014/main" id="{A394DE04-350E-4C81-B678-4B885C0001D9}"/>
              </a:ext>
            </a:extLst>
          </p:cNvPr>
          <p:cNvSpPr>
            <a:spLocks noGrp="1"/>
          </p:cNvSpPr>
          <p:nvPr>
            <p:ph idx="1"/>
          </p:nvPr>
        </p:nvSpPr>
        <p:spPr>
          <a:xfrm>
            <a:off x="4965431" y="2438400"/>
            <a:ext cx="6586489" cy="4050889"/>
          </a:xfrm>
        </p:spPr>
        <p:txBody>
          <a:bodyPr>
            <a:normAutofit fontScale="85000" lnSpcReduction="10000"/>
          </a:bodyPr>
          <a:lstStyle/>
          <a:p>
            <a:pPr>
              <a:lnSpc>
                <a:spcPct val="120000"/>
              </a:lnSpc>
            </a:pPr>
            <a:r>
              <a:rPr kumimoji="1" lang="ja-JP" altLang="en-US" sz="3200" dirty="0">
                <a:latin typeface="HGP明朝E" panose="02020900000000000000" pitchFamily="18" charset="-128"/>
                <a:ea typeface="HGP明朝E" panose="02020900000000000000" pitchFamily="18" charset="-128"/>
              </a:rPr>
              <a:t>志位和夫委員長は１０日、</a:t>
            </a:r>
            <a:endParaRPr kumimoji="1" lang="en-US" altLang="ja-JP" sz="3200" dirty="0">
              <a:latin typeface="HGP明朝E" panose="02020900000000000000" pitchFamily="18" charset="-128"/>
              <a:ea typeface="HGP明朝E" panose="02020900000000000000" pitchFamily="18" charset="-128"/>
            </a:endParaRPr>
          </a:p>
          <a:p>
            <a:pPr marL="0" indent="0">
              <a:lnSpc>
                <a:spcPct val="120000"/>
              </a:lnSpc>
              <a:buNone/>
            </a:pPr>
            <a:r>
              <a:rPr kumimoji="1" lang="ja-JP" altLang="en-US" sz="3200" dirty="0">
                <a:latin typeface="HGP明朝E" panose="02020900000000000000" pitchFamily="18" charset="-128"/>
                <a:ea typeface="HGP明朝E" panose="02020900000000000000" pitchFamily="18" charset="-128"/>
              </a:rPr>
              <a:t>立憲民主党の枝野幸男代表に投票した理由</a:t>
            </a:r>
            <a:endParaRPr kumimoji="1" lang="en-US" altLang="ja-JP" sz="3200" dirty="0">
              <a:latin typeface="HGP明朝E" panose="02020900000000000000" pitchFamily="18" charset="-128"/>
              <a:ea typeface="HGP明朝E" panose="02020900000000000000" pitchFamily="18" charset="-128"/>
            </a:endParaRPr>
          </a:p>
          <a:p>
            <a:pPr marL="0" indent="0">
              <a:lnSpc>
                <a:spcPct val="120000"/>
              </a:lnSpc>
              <a:buNone/>
            </a:pPr>
            <a:endParaRPr kumimoji="1" lang="en-US" altLang="ja-JP" sz="3200" dirty="0">
              <a:latin typeface="HGP明朝E" panose="02020900000000000000" pitchFamily="18" charset="-128"/>
              <a:ea typeface="HGP明朝E" panose="02020900000000000000" pitchFamily="18" charset="-128"/>
            </a:endParaRPr>
          </a:p>
          <a:p>
            <a:pPr>
              <a:lnSpc>
                <a:spcPct val="120000"/>
              </a:lnSpc>
            </a:pPr>
            <a:r>
              <a:rPr kumimoji="1" lang="ja-JP" altLang="en-US" sz="3200" dirty="0">
                <a:latin typeface="HGP明朝E" panose="02020900000000000000" pitchFamily="18" charset="-128"/>
                <a:ea typeface="HGP明朝E" panose="02020900000000000000" pitchFamily="18" charset="-128"/>
              </a:rPr>
              <a:t>「衆院選に向けた協議で（立民とは）共通政策や政権協力で合意している。公党間の合意を掲げて戦った以上、国民に対する公約でもある。合意と公約に照らせば、枝野氏に投票するのが当然だ」</a:t>
            </a:r>
          </a:p>
        </p:txBody>
      </p:sp>
      <p:pic>
        <p:nvPicPr>
          <p:cNvPr id="1026" name="Picture 2" descr="共産・志位氏、辞任せず 衆院選退潮も責任論を否定（産経新聞） - Yahoo!ニュース">
            <a:extLst>
              <a:ext uri="{FF2B5EF4-FFF2-40B4-BE49-F238E27FC236}">
                <a16:creationId xmlns:a16="http://schemas.microsoft.com/office/drawing/2014/main" id="{4A4D7CD1-4C35-4FA8-91F5-DAFA0E2F1CF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8036"/>
          <a:stretch/>
        </p:blipFill>
        <p:spPr bwMode="auto">
          <a:xfrm>
            <a:off x="20" y="10"/>
            <a:ext cx="4635571" cy="6857990"/>
          </a:xfrm>
          <a:prstGeom prst="rect">
            <a:avLst/>
          </a:prstGeom>
          <a:noFill/>
          <a:effectLst/>
          <a:extLst>
            <a:ext uri="{909E8E84-426E-40DD-AFC4-6F175D3DCCD1}">
              <a14:hiddenFill xmlns:a14="http://schemas.microsoft.com/office/drawing/2010/main">
                <a:solidFill>
                  <a:srgbClr val="FFFFFF"/>
                </a:solidFill>
              </a14:hiddenFill>
            </a:ext>
          </a:extLst>
        </p:spPr>
      </p:pic>
      <p:cxnSp>
        <p:nvCxnSpPr>
          <p:cNvPr id="71" name="Straight Connector 70">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FD97B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38358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F3A5A04-4D53-4205-9B40-9ABE11CA2CAE}"/>
              </a:ext>
            </a:extLst>
          </p:cNvPr>
          <p:cNvSpPr>
            <a:spLocks noGrp="1"/>
          </p:cNvSpPr>
          <p:nvPr>
            <p:ph type="title"/>
          </p:nvPr>
        </p:nvSpPr>
        <p:spPr/>
        <p:txBody>
          <a:bodyPr/>
          <a:lstStyle/>
          <a:p>
            <a:r>
              <a:rPr kumimoji="1" lang="ja-JP" altLang="en-US" dirty="0">
                <a:latin typeface="HGP明朝E" panose="02020900000000000000" pitchFamily="18" charset="-128"/>
                <a:ea typeface="HGP明朝E" panose="02020900000000000000" pitchFamily="18" charset="-128"/>
              </a:rPr>
              <a:t>躍進の維新。共産超えた「国民」</a:t>
            </a:r>
          </a:p>
        </p:txBody>
      </p:sp>
      <p:sp>
        <p:nvSpPr>
          <p:cNvPr id="3" name="テキスト プレースホルダー 2">
            <a:extLst>
              <a:ext uri="{FF2B5EF4-FFF2-40B4-BE49-F238E27FC236}">
                <a16:creationId xmlns:a16="http://schemas.microsoft.com/office/drawing/2014/main" id="{0D9CE9A6-3B35-4590-B194-D28DBF04AD85}"/>
              </a:ext>
            </a:extLst>
          </p:cNvPr>
          <p:cNvSpPr>
            <a:spLocks noGrp="1"/>
          </p:cNvSpPr>
          <p:nvPr>
            <p:ph type="body" idx="1"/>
          </p:nvPr>
        </p:nvSpPr>
        <p:spPr/>
        <p:txBody>
          <a:bodyPr/>
          <a:lstStyle/>
          <a:p>
            <a:endParaRPr kumimoji="1" lang="ja-JP" altLang="en-US">
              <a:latin typeface="HGP明朝E" panose="02020900000000000000" pitchFamily="18" charset="-128"/>
              <a:ea typeface="HGP明朝E" panose="02020900000000000000" pitchFamily="18" charset="-128"/>
            </a:endParaRPr>
          </a:p>
        </p:txBody>
      </p:sp>
    </p:spTree>
    <p:extLst>
      <p:ext uri="{BB962C8B-B14F-4D97-AF65-F5344CB8AC3E}">
        <p14:creationId xmlns:p14="http://schemas.microsoft.com/office/powerpoint/2010/main" val="23392360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11101185-80D0-43D1-B6E3-D0649F996F40}"/>
              </a:ext>
            </a:extLst>
          </p:cNvPr>
          <p:cNvSpPr>
            <a:spLocks noGrp="1"/>
          </p:cNvSpPr>
          <p:nvPr>
            <p:ph type="title"/>
          </p:nvPr>
        </p:nvSpPr>
        <p:spPr/>
        <p:txBody>
          <a:bodyPr/>
          <a:lstStyle/>
          <a:p>
            <a:r>
              <a:rPr lang="ja-JP" altLang="en-US" dirty="0">
                <a:latin typeface="HGP明朝E" panose="02020900000000000000" pitchFamily="18" charset="-128"/>
                <a:ea typeface="HGP明朝E" panose="02020900000000000000" pitchFamily="18" charset="-128"/>
              </a:rPr>
              <a:t>維新と国民の戦い</a:t>
            </a:r>
          </a:p>
        </p:txBody>
      </p:sp>
      <p:sp>
        <p:nvSpPr>
          <p:cNvPr id="5" name="コンテンツ プレースホルダー 4">
            <a:extLst>
              <a:ext uri="{FF2B5EF4-FFF2-40B4-BE49-F238E27FC236}">
                <a16:creationId xmlns:a16="http://schemas.microsoft.com/office/drawing/2014/main" id="{879BF8C7-C9B9-49C3-906B-0203AC3360B8}"/>
              </a:ext>
            </a:extLst>
          </p:cNvPr>
          <p:cNvSpPr>
            <a:spLocks noGrp="1"/>
          </p:cNvSpPr>
          <p:nvPr>
            <p:ph idx="1"/>
          </p:nvPr>
        </p:nvSpPr>
        <p:spPr/>
        <p:txBody>
          <a:bodyPr>
            <a:normAutofit/>
          </a:bodyPr>
          <a:lstStyle/>
          <a:p>
            <a:r>
              <a:rPr lang="ja-JP" altLang="en-US" dirty="0">
                <a:latin typeface="HGP明朝E" panose="02020900000000000000" pitchFamily="18" charset="-128"/>
                <a:ea typeface="HGP明朝E" panose="02020900000000000000" pitchFamily="18" charset="-128"/>
              </a:rPr>
              <a:t>野党共闘と一線画す</a:t>
            </a:r>
            <a:endParaRPr lang="en-US" altLang="ja-JP" dirty="0">
              <a:latin typeface="HGP明朝E" panose="02020900000000000000" pitchFamily="18" charset="-128"/>
              <a:ea typeface="HGP明朝E" panose="02020900000000000000" pitchFamily="18" charset="-128"/>
            </a:endParaRPr>
          </a:p>
          <a:p>
            <a:r>
              <a:rPr lang="ja-JP" altLang="en-US" dirty="0">
                <a:latin typeface="HGP明朝E" panose="02020900000000000000" pitchFamily="18" charset="-128"/>
                <a:ea typeface="HGP明朝E" panose="02020900000000000000" pitchFamily="18" charset="-128"/>
              </a:rPr>
              <a:t>維新</a:t>
            </a:r>
            <a:endParaRPr lang="en-US" altLang="ja-JP" dirty="0">
              <a:latin typeface="HGP明朝E" panose="02020900000000000000" pitchFamily="18" charset="-128"/>
              <a:ea typeface="HGP明朝E" panose="02020900000000000000" pitchFamily="18" charset="-128"/>
            </a:endParaRPr>
          </a:p>
          <a:p>
            <a:pPr lvl="1"/>
            <a:r>
              <a:rPr lang="ja-JP" altLang="en-US" dirty="0">
                <a:latin typeface="HGP明朝E" panose="02020900000000000000" pitchFamily="18" charset="-128"/>
                <a:ea typeface="HGP明朝E" panose="02020900000000000000" pitchFamily="18" charset="-128"/>
              </a:rPr>
              <a:t>比例は倍以上の</a:t>
            </a:r>
            <a:r>
              <a:rPr lang="en-US" altLang="ja-JP" dirty="0">
                <a:latin typeface="HGP明朝E" panose="02020900000000000000" pitchFamily="18" charset="-128"/>
                <a:ea typeface="HGP明朝E" panose="02020900000000000000" pitchFamily="18" charset="-128"/>
              </a:rPr>
              <a:t>805</a:t>
            </a:r>
            <a:r>
              <a:rPr lang="ja-JP" altLang="en-US" dirty="0">
                <a:latin typeface="HGP明朝E" panose="02020900000000000000" pitchFamily="18" charset="-128"/>
                <a:ea typeface="HGP明朝E" panose="02020900000000000000" pitchFamily="18" charset="-128"/>
              </a:rPr>
              <a:t>万票（前回は</a:t>
            </a:r>
            <a:r>
              <a:rPr lang="en-US" altLang="ja-JP" dirty="0">
                <a:latin typeface="HGP明朝E" panose="02020900000000000000" pitchFamily="18" charset="-128"/>
                <a:ea typeface="HGP明朝E" panose="02020900000000000000" pitchFamily="18" charset="-128"/>
              </a:rPr>
              <a:t>338</a:t>
            </a:r>
            <a:r>
              <a:rPr lang="ja-JP" altLang="en-US" dirty="0">
                <a:latin typeface="HGP明朝E" panose="02020900000000000000" pitchFamily="18" charset="-128"/>
                <a:ea typeface="HGP明朝E" panose="02020900000000000000" pitchFamily="18" charset="-128"/>
              </a:rPr>
              <a:t>万票）となり、北海道を除く全ブロックで議席を獲得し、衆院第三党に躍進。念願の「全国政党」へ大きな一歩を踏み出したといえる。</a:t>
            </a:r>
          </a:p>
          <a:p>
            <a:pPr lvl="1"/>
            <a:r>
              <a:rPr lang="ja-JP" altLang="en-US" dirty="0">
                <a:latin typeface="HGP明朝E" panose="02020900000000000000" pitchFamily="18" charset="-128"/>
                <a:ea typeface="HGP明朝E" panose="02020900000000000000" pitchFamily="18" charset="-128"/>
              </a:rPr>
              <a:t>特に大阪では、擁立した</a:t>
            </a:r>
            <a:r>
              <a:rPr lang="en-US" altLang="ja-JP" dirty="0">
                <a:latin typeface="HGP明朝E" panose="02020900000000000000" pitchFamily="18" charset="-128"/>
                <a:ea typeface="HGP明朝E" panose="02020900000000000000" pitchFamily="18" charset="-128"/>
              </a:rPr>
              <a:t>15</a:t>
            </a:r>
            <a:r>
              <a:rPr lang="ja-JP" altLang="en-US" dirty="0">
                <a:latin typeface="HGP明朝E" panose="02020900000000000000" pitchFamily="18" charset="-128"/>
                <a:ea typeface="HGP明朝E" panose="02020900000000000000" pitchFamily="18" charset="-128"/>
              </a:rPr>
              <a:t>人が全勝し、</a:t>
            </a:r>
            <a:r>
              <a:rPr lang="en-US" altLang="ja-JP" dirty="0">
                <a:latin typeface="HGP明朝E" panose="02020900000000000000" pitchFamily="18" charset="-128"/>
                <a:ea typeface="HGP明朝E" panose="02020900000000000000" pitchFamily="18" charset="-128"/>
              </a:rPr>
              <a:t>3</a:t>
            </a:r>
            <a:r>
              <a:rPr lang="ja-JP" altLang="en-US" dirty="0">
                <a:latin typeface="HGP明朝E" panose="02020900000000000000" pitchFamily="18" charset="-128"/>
                <a:ea typeface="HGP明朝E" panose="02020900000000000000" pitchFamily="18" charset="-128"/>
              </a:rPr>
              <a:t>勝だった平成</a:t>
            </a:r>
            <a:r>
              <a:rPr lang="en-US" altLang="ja-JP" dirty="0">
                <a:latin typeface="HGP明朝E" panose="02020900000000000000" pitchFamily="18" charset="-128"/>
                <a:ea typeface="HGP明朝E" panose="02020900000000000000" pitchFamily="18" charset="-128"/>
              </a:rPr>
              <a:t>29</a:t>
            </a:r>
            <a:r>
              <a:rPr lang="ja-JP" altLang="en-US" dirty="0">
                <a:latin typeface="HGP明朝E" panose="02020900000000000000" pitchFamily="18" charset="-128"/>
                <a:ea typeface="HGP明朝E" panose="02020900000000000000" pitchFamily="18" charset="-128"/>
              </a:rPr>
              <a:t>年の前回衆院選だけではなく、</a:t>
            </a:r>
            <a:r>
              <a:rPr lang="en-US" altLang="ja-JP" dirty="0">
                <a:latin typeface="HGP明朝E" panose="02020900000000000000" pitchFamily="18" charset="-128"/>
                <a:ea typeface="HGP明朝E" panose="02020900000000000000" pitchFamily="18" charset="-128"/>
              </a:rPr>
              <a:t>12</a:t>
            </a:r>
            <a:r>
              <a:rPr lang="ja-JP" altLang="en-US" dirty="0">
                <a:latin typeface="HGP明朝E" panose="02020900000000000000" pitchFamily="18" charset="-128"/>
                <a:ea typeface="HGP明朝E" panose="02020900000000000000" pitchFamily="18" charset="-128"/>
              </a:rPr>
              <a:t>勝した</a:t>
            </a:r>
            <a:r>
              <a:rPr lang="en-US" altLang="ja-JP" dirty="0">
                <a:latin typeface="HGP明朝E" panose="02020900000000000000" pitchFamily="18" charset="-128"/>
                <a:ea typeface="HGP明朝E" panose="02020900000000000000" pitchFamily="18" charset="-128"/>
              </a:rPr>
              <a:t>24</a:t>
            </a:r>
            <a:r>
              <a:rPr lang="ja-JP" altLang="en-US" dirty="0">
                <a:latin typeface="HGP明朝E" panose="02020900000000000000" pitchFamily="18" charset="-128"/>
                <a:ea typeface="HGP明朝E" panose="02020900000000000000" pitchFamily="18" charset="-128"/>
              </a:rPr>
              <a:t>年衆院選も上回った。</a:t>
            </a:r>
            <a:endParaRPr lang="en-US" altLang="ja-JP" dirty="0">
              <a:latin typeface="HGP明朝E" panose="02020900000000000000" pitchFamily="18" charset="-128"/>
              <a:ea typeface="HGP明朝E" panose="02020900000000000000" pitchFamily="18" charset="-128"/>
            </a:endParaRPr>
          </a:p>
          <a:p>
            <a:r>
              <a:rPr lang="ja-JP" altLang="en-US" dirty="0">
                <a:latin typeface="HGP明朝E" panose="02020900000000000000" pitchFamily="18" charset="-128"/>
                <a:ea typeface="HGP明朝E" panose="02020900000000000000" pitchFamily="18" charset="-128"/>
              </a:rPr>
              <a:t>国民</a:t>
            </a:r>
            <a:endParaRPr lang="en-US" altLang="ja-JP" dirty="0">
              <a:latin typeface="HGP明朝E" panose="02020900000000000000" pitchFamily="18" charset="-128"/>
              <a:ea typeface="HGP明朝E" panose="02020900000000000000" pitchFamily="18" charset="-128"/>
            </a:endParaRPr>
          </a:p>
          <a:p>
            <a:pPr lvl="1"/>
            <a:r>
              <a:rPr lang="ja-JP" altLang="en-US" dirty="0">
                <a:latin typeface="HGP明朝E" panose="02020900000000000000" pitchFamily="18" charset="-128"/>
                <a:ea typeface="HGP明朝E" panose="02020900000000000000" pitchFamily="18" charset="-128"/>
              </a:rPr>
              <a:t>「改革中道」を掲げ、共産を入れた野党共闘と距離を置く。</a:t>
            </a:r>
            <a:r>
              <a:rPr lang="ja-JP" altLang="en-US" sz="2800" dirty="0">
                <a:latin typeface="HGP明朝E" panose="02020900000000000000" pitchFamily="18" charset="-128"/>
                <a:ea typeface="HGP明朝E" panose="02020900000000000000" pitchFamily="18" charset="-128"/>
              </a:rPr>
              <a:t>共産が主導した「市民連合」を介した共通政策には合意せず。</a:t>
            </a:r>
            <a:endParaRPr lang="en-US" altLang="ja-JP" sz="2800" dirty="0">
              <a:latin typeface="HGP明朝E" panose="02020900000000000000" pitchFamily="18" charset="-128"/>
              <a:ea typeface="HGP明朝E" panose="02020900000000000000" pitchFamily="18" charset="-128"/>
            </a:endParaRPr>
          </a:p>
          <a:p>
            <a:endParaRPr lang="ja-JP" altLang="en-US" dirty="0">
              <a:latin typeface="HGP明朝E" panose="02020900000000000000" pitchFamily="18" charset="-128"/>
              <a:ea typeface="HGP明朝E" panose="02020900000000000000" pitchFamily="18" charset="-128"/>
            </a:endParaRPr>
          </a:p>
        </p:txBody>
      </p:sp>
    </p:spTree>
    <p:extLst>
      <p:ext uri="{BB962C8B-B14F-4D97-AF65-F5344CB8AC3E}">
        <p14:creationId xmlns:p14="http://schemas.microsoft.com/office/powerpoint/2010/main" val="31450483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460E7E5-F6CB-4C00-BDD4-1CC25BDE654B}"/>
              </a:ext>
            </a:extLst>
          </p:cNvPr>
          <p:cNvSpPr>
            <a:spLocks noGrp="1"/>
          </p:cNvSpPr>
          <p:nvPr>
            <p:ph type="title"/>
          </p:nvPr>
        </p:nvSpPr>
        <p:spPr/>
        <p:txBody>
          <a:bodyPr/>
          <a:lstStyle/>
          <a:p>
            <a:r>
              <a:rPr kumimoji="1" lang="ja-JP" altLang="en-US" dirty="0">
                <a:highlight>
                  <a:srgbClr val="FFFF00"/>
                </a:highlight>
                <a:latin typeface="HGP明朝E" panose="02020900000000000000" pitchFamily="18" charset="-128"/>
                <a:ea typeface="HGP明朝E" panose="02020900000000000000" pitchFamily="18" charset="-128"/>
              </a:rPr>
              <a:t>憲法改正</a:t>
            </a:r>
            <a:r>
              <a:rPr kumimoji="1" lang="ja-JP" altLang="en-US" dirty="0">
                <a:latin typeface="HGP明朝E" panose="02020900000000000000" pitchFamily="18" charset="-128"/>
                <a:ea typeface="HGP明朝E" panose="02020900000000000000" pitchFamily="18" charset="-128"/>
              </a:rPr>
              <a:t>の準備はできた</a:t>
            </a:r>
          </a:p>
        </p:txBody>
      </p:sp>
      <p:sp>
        <p:nvSpPr>
          <p:cNvPr id="3" name="コンテンツ プレースホルダー 2">
            <a:extLst>
              <a:ext uri="{FF2B5EF4-FFF2-40B4-BE49-F238E27FC236}">
                <a16:creationId xmlns:a16="http://schemas.microsoft.com/office/drawing/2014/main" id="{E08FAD47-9A3F-4EB6-BC35-213BC6A63189}"/>
              </a:ext>
            </a:extLst>
          </p:cNvPr>
          <p:cNvSpPr>
            <a:spLocks noGrp="1"/>
          </p:cNvSpPr>
          <p:nvPr>
            <p:ph idx="1"/>
          </p:nvPr>
        </p:nvSpPr>
        <p:spPr/>
        <p:txBody>
          <a:bodyPr/>
          <a:lstStyle/>
          <a:p>
            <a:r>
              <a:rPr kumimoji="1" lang="ja-JP" altLang="en-US" dirty="0">
                <a:latin typeface="HGP明朝E" panose="02020900000000000000" pitchFamily="18" charset="-128"/>
                <a:ea typeface="HGP明朝E" panose="02020900000000000000" pitchFamily="18" charset="-128"/>
              </a:rPr>
              <a:t>改正のため衆院で必要な</a:t>
            </a:r>
            <a:r>
              <a:rPr kumimoji="1" lang="en-US" altLang="ja-JP" dirty="0">
                <a:latin typeface="HGP明朝E" panose="02020900000000000000" pitchFamily="18" charset="-128"/>
                <a:ea typeface="HGP明朝E" panose="02020900000000000000" pitchFamily="18" charset="-128"/>
              </a:rPr>
              <a:t>3</a:t>
            </a:r>
            <a:r>
              <a:rPr kumimoji="1" lang="ja-JP" altLang="en-US" dirty="0">
                <a:latin typeface="HGP明朝E" panose="02020900000000000000" pitchFamily="18" charset="-128"/>
                <a:ea typeface="HGP明朝E" panose="02020900000000000000" pitchFamily="18" charset="-128"/>
              </a:rPr>
              <a:t>分の</a:t>
            </a:r>
            <a:r>
              <a:rPr kumimoji="1" lang="en-US" altLang="ja-JP" dirty="0">
                <a:latin typeface="HGP明朝E" panose="02020900000000000000" pitchFamily="18" charset="-128"/>
                <a:ea typeface="HGP明朝E" panose="02020900000000000000" pitchFamily="18" charset="-128"/>
              </a:rPr>
              <a:t>2</a:t>
            </a:r>
            <a:r>
              <a:rPr kumimoji="1" lang="ja-JP" altLang="en-US" dirty="0">
                <a:latin typeface="HGP明朝E" panose="02020900000000000000" pitchFamily="18" charset="-128"/>
                <a:ea typeface="HGP明朝E" panose="02020900000000000000" pitchFamily="18" charset="-128"/>
              </a:rPr>
              <a:t>ラインは</a:t>
            </a:r>
            <a:r>
              <a:rPr kumimoji="1" lang="en-US" altLang="ja-JP" dirty="0">
                <a:latin typeface="HGP明朝E" panose="02020900000000000000" pitchFamily="18" charset="-128"/>
                <a:ea typeface="HGP明朝E" panose="02020900000000000000" pitchFamily="18" charset="-128"/>
              </a:rPr>
              <a:t>310</a:t>
            </a:r>
            <a:r>
              <a:rPr kumimoji="1" lang="ja-JP" altLang="en-US" dirty="0">
                <a:latin typeface="HGP明朝E" panose="02020900000000000000" pitchFamily="18" charset="-128"/>
                <a:ea typeface="HGP明朝E" panose="02020900000000000000" pitchFamily="18" charset="-128"/>
              </a:rPr>
              <a:t>議席。</a:t>
            </a:r>
            <a:endParaRPr kumimoji="1" lang="en-US" altLang="ja-JP" dirty="0">
              <a:latin typeface="HGP明朝E" panose="02020900000000000000" pitchFamily="18" charset="-128"/>
              <a:ea typeface="HGP明朝E" panose="02020900000000000000" pitchFamily="18" charset="-128"/>
            </a:endParaRPr>
          </a:p>
          <a:p>
            <a:pPr lvl="1"/>
            <a:r>
              <a:rPr kumimoji="1" lang="ja-JP" altLang="en-US" dirty="0">
                <a:latin typeface="HGP明朝E" panose="02020900000000000000" pitchFamily="18" charset="-128"/>
                <a:ea typeface="HGP明朝E" panose="02020900000000000000" pitchFamily="18" charset="-128"/>
              </a:rPr>
              <a:t>自民、維新、国民の３党合計で選挙前の</a:t>
            </a:r>
            <a:r>
              <a:rPr kumimoji="1" lang="en-US" altLang="ja-JP" dirty="0">
                <a:latin typeface="HGP明朝E" panose="02020900000000000000" pitchFamily="18" charset="-128"/>
                <a:ea typeface="HGP明朝E" panose="02020900000000000000" pitchFamily="18" charset="-128"/>
              </a:rPr>
              <a:t>295</a:t>
            </a:r>
            <a:r>
              <a:rPr kumimoji="1" lang="ja-JP" altLang="en-US" dirty="0">
                <a:latin typeface="HGP明朝E" panose="02020900000000000000" pitchFamily="18" charset="-128"/>
                <a:ea typeface="HGP明朝E" panose="02020900000000000000" pitchFamily="18" charset="-128"/>
              </a:rPr>
              <a:t>議席から</a:t>
            </a:r>
            <a:r>
              <a:rPr kumimoji="1" lang="en-US" altLang="ja-JP" dirty="0">
                <a:latin typeface="HGP明朝E" panose="02020900000000000000" pitchFamily="18" charset="-128"/>
                <a:ea typeface="HGP明朝E" panose="02020900000000000000" pitchFamily="18" charset="-128"/>
              </a:rPr>
              <a:t>313</a:t>
            </a:r>
            <a:r>
              <a:rPr kumimoji="1" lang="ja-JP" altLang="en-US" dirty="0">
                <a:latin typeface="HGP明朝E" panose="02020900000000000000" pitchFamily="18" charset="-128"/>
                <a:ea typeface="HGP明朝E" panose="02020900000000000000" pitchFamily="18" charset="-128"/>
              </a:rPr>
              <a:t>議席へと拡大。</a:t>
            </a:r>
          </a:p>
          <a:p>
            <a:r>
              <a:rPr kumimoji="1" lang="ja-JP" altLang="en-US" dirty="0">
                <a:latin typeface="HGP明朝E" panose="02020900000000000000" pitchFamily="18" charset="-128"/>
                <a:ea typeface="HGP明朝E" panose="02020900000000000000" pitchFamily="18" charset="-128"/>
              </a:rPr>
              <a:t>参院では３党ではたらず加憲の立場をとり、改正論議を認める公明党を含めて</a:t>
            </a:r>
            <a:r>
              <a:rPr kumimoji="1" lang="en-US" altLang="ja-JP" dirty="0">
                <a:latin typeface="HGP明朝E" panose="02020900000000000000" pitchFamily="18" charset="-128"/>
                <a:ea typeface="HGP明朝E" panose="02020900000000000000" pitchFamily="18" charset="-128"/>
              </a:rPr>
              <a:t>3</a:t>
            </a:r>
            <a:r>
              <a:rPr kumimoji="1" lang="ja-JP" altLang="en-US" dirty="0">
                <a:latin typeface="HGP明朝E" panose="02020900000000000000" pitchFamily="18" charset="-128"/>
                <a:ea typeface="HGP明朝E" panose="02020900000000000000" pitchFamily="18" charset="-128"/>
              </a:rPr>
              <a:t>分の２に達する。</a:t>
            </a:r>
            <a:endParaRPr kumimoji="1" lang="en-US" altLang="ja-JP" dirty="0">
              <a:latin typeface="HGP明朝E" panose="02020900000000000000" pitchFamily="18" charset="-128"/>
              <a:ea typeface="HGP明朝E" panose="02020900000000000000" pitchFamily="18" charset="-128"/>
            </a:endParaRPr>
          </a:p>
          <a:p>
            <a:endParaRPr kumimoji="1" lang="ja-JP" altLang="en-US" dirty="0">
              <a:latin typeface="HGP明朝E" panose="02020900000000000000" pitchFamily="18" charset="-128"/>
              <a:ea typeface="HGP明朝E" panose="02020900000000000000" pitchFamily="18" charset="-128"/>
            </a:endParaRPr>
          </a:p>
          <a:p>
            <a:r>
              <a:rPr kumimoji="1" lang="ja-JP" altLang="en-US" dirty="0">
                <a:latin typeface="HGP明朝E" panose="02020900000000000000" pitchFamily="18" charset="-128"/>
                <a:ea typeface="HGP明朝E" panose="02020900000000000000" pitchFamily="18" charset="-128"/>
              </a:rPr>
              <a:t>共産党・・・・</a:t>
            </a:r>
            <a:endParaRPr kumimoji="1" lang="en-US" altLang="ja-JP" dirty="0">
              <a:latin typeface="HGP明朝E" panose="02020900000000000000" pitchFamily="18" charset="-128"/>
              <a:ea typeface="HGP明朝E" panose="02020900000000000000" pitchFamily="18" charset="-128"/>
            </a:endParaRPr>
          </a:p>
          <a:p>
            <a:pPr lvl="1"/>
            <a:r>
              <a:rPr kumimoji="1" lang="ja-JP" altLang="en-US" dirty="0">
                <a:latin typeface="HGP明朝E" panose="02020900000000000000" pitchFamily="18" charset="-128"/>
                <a:ea typeface="HGP明朝E" panose="02020900000000000000" pitchFamily="18" charset="-128"/>
              </a:rPr>
              <a:t>原案策定まで妨げるのであれば、</a:t>
            </a:r>
            <a:r>
              <a:rPr kumimoji="1" lang="ja-JP" altLang="en-US" dirty="0">
                <a:highlight>
                  <a:srgbClr val="FFFF00"/>
                </a:highlight>
                <a:latin typeface="HGP明朝E" panose="02020900000000000000" pitchFamily="18" charset="-128"/>
                <a:ea typeface="HGP明朝E" panose="02020900000000000000" pitchFamily="18" charset="-128"/>
              </a:rPr>
              <a:t>改正条項をもつ憲法を軽んじる</a:t>
            </a:r>
            <a:r>
              <a:rPr kumimoji="1" lang="ja-JP" altLang="en-US" dirty="0">
                <a:latin typeface="HGP明朝E" panose="02020900000000000000" pitchFamily="18" charset="-128"/>
                <a:ea typeface="HGP明朝E" panose="02020900000000000000" pitchFamily="18" charset="-128"/>
              </a:rPr>
              <a:t>ことになり、批判免れない。</a:t>
            </a:r>
          </a:p>
        </p:txBody>
      </p:sp>
    </p:spTree>
    <p:extLst>
      <p:ext uri="{BB962C8B-B14F-4D97-AF65-F5344CB8AC3E}">
        <p14:creationId xmlns:p14="http://schemas.microsoft.com/office/powerpoint/2010/main" val="12317139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CBA817A4-7A48-42FA-ADFA-950A2A392CAD}"/>
              </a:ext>
            </a:extLst>
          </p:cNvPr>
          <p:cNvGraphicFramePr>
            <a:graphicFrameLocks noGrp="1"/>
          </p:cNvGraphicFramePr>
          <p:nvPr>
            <p:ph idx="1"/>
            <p:extLst>
              <p:ext uri="{D42A27DB-BD31-4B8C-83A1-F6EECF244321}">
                <p14:modId xmlns:p14="http://schemas.microsoft.com/office/powerpoint/2010/main" val="3165962808"/>
              </p:ext>
            </p:extLst>
          </p:nvPr>
        </p:nvGraphicFramePr>
        <p:xfrm>
          <a:off x="127458" y="88668"/>
          <a:ext cx="11948160" cy="6688972"/>
        </p:xfrm>
        <a:graphic>
          <a:graphicData uri="http://schemas.openxmlformats.org/drawingml/2006/table">
            <a:tbl>
              <a:tblPr firstRow="1" bandRow="1">
                <a:tableStyleId>{5C22544A-7EE6-4342-B048-85BDC9FD1C3A}</a:tableStyleId>
              </a:tblPr>
              <a:tblGrid>
                <a:gridCol w="2987041">
                  <a:extLst>
                    <a:ext uri="{9D8B030D-6E8A-4147-A177-3AD203B41FA5}">
                      <a16:colId xmlns:a16="http://schemas.microsoft.com/office/drawing/2014/main" val="1581713979"/>
                    </a:ext>
                  </a:extLst>
                </a:gridCol>
                <a:gridCol w="1493520">
                  <a:extLst>
                    <a:ext uri="{9D8B030D-6E8A-4147-A177-3AD203B41FA5}">
                      <a16:colId xmlns:a16="http://schemas.microsoft.com/office/drawing/2014/main" val="240743280"/>
                    </a:ext>
                  </a:extLst>
                </a:gridCol>
                <a:gridCol w="1493520">
                  <a:extLst>
                    <a:ext uri="{9D8B030D-6E8A-4147-A177-3AD203B41FA5}">
                      <a16:colId xmlns:a16="http://schemas.microsoft.com/office/drawing/2014/main" val="1304631864"/>
                    </a:ext>
                  </a:extLst>
                </a:gridCol>
                <a:gridCol w="1493520">
                  <a:extLst>
                    <a:ext uri="{9D8B030D-6E8A-4147-A177-3AD203B41FA5}">
                      <a16:colId xmlns:a16="http://schemas.microsoft.com/office/drawing/2014/main" val="693963190"/>
                    </a:ext>
                  </a:extLst>
                </a:gridCol>
                <a:gridCol w="1316789">
                  <a:extLst>
                    <a:ext uri="{9D8B030D-6E8A-4147-A177-3AD203B41FA5}">
                      <a16:colId xmlns:a16="http://schemas.microsoft.com/office/drawing/2014/main" val="812800490"/>
                    </a:ext>
                  </a:extLst>
                </a:gridCol>
                <a:gridCol w="1670250">
                  <a:extLst>
                    <a:ext uri="{9D8B030D-6E8A-4147-A177-3AD203B41FA5}">
                      <a16:colId xmlns:a16="http://schemas.microsoft.com/office/drawing/2014/main" val="3365490960"/>
                    </a:ext>
                  </a:extLst>
                </a:gridCol>
                <a:gridCol w="1493520">
                  <a:extLst>
                    <a:ext uri="{9D8B030D-6E8A-4147-A177-3AD203B41FA5}">
                      <a16:colId xmlns:a16="http://schemas.microsoft.com/office/drawing/2014/main" val="2467548066"/>
                    </a:ext>
                  </a:extLst>
                </a:gridCol>
              </a:tblGrid>
              <a:tr h="402577">
                <a:tc rowSpan="2">
                  <a:txBody>
                    <a:bodyPr/>
                    <a:lstStyle/>
                    <a:p>
                      <a:pPr algn="ctr"/>
                      <a:r>
                        <a:rPr kumimoji="1" lang="ja-JP" altLang="en-US" sz="2000" b="1" dirty="0"/>
                        <a:t>政党名</a:t>
                      </a:r>
                    </a:p>
                  </a:txBody>
                  <a:tcPr marL="83127" marR="83127"/>
                </a:tc>
                <a:tc gridSpan="2">
                  <a:txBody>
                    <a:bodyPr/>
                    <a:lstStyle/>
                    <a:p>
                      <a:pPr algn="ctr"/>
                      <a:r>
                        <a:rPr kumimoji="1" lang="ja-JP" altLang="en-US" sz="2000" b="1" dirty="0"/>
                        <a:t>選挙区</a:t>
                      </a:r>
                    </a:p>
                  </a:txBody>
                  <a:tcPr/>
                </a:tc>
                <a:tc hMerge="1">
                  <a:txBody>
                    <a:bodyPr/>
                    <a:lstStyle/>
                    <a:p>
                      <a:endParaRPr kumimoji="1" lang="ja-JP" altLang="en-US"/>
                    </a:p>
                  </a:txBody>
                  <a:tcPr/>
                </a:tc>
                <a:tc gridSpan="2">
                  <a:txBody>
                    <a:bodyPr/>
                    <a:lstStyle/>
                    <a:p>
                      <a:pPr algn="ctr"/>
                      <a:r>
                        <a:rPr kumimoji="1" lang="ja-JP" altLang="en-US" sz="2000" b="1" dirty="0"/>
                        <a:t>比例区</a:t>
                      </a:r>
                    </a:p>
                  </a:txBody>
                  <a:tcPr/>
                </a:tc>
                <a:tc hMerge="1">
                  <a:txBody>
                    <a:bodyPr/>
                    <a:lstStyle/>
                    <a:p>
                      <a:endParaRPr kumimoji="1" lang="ja-JP" altLang="en-US"/>
                    </a:p>
                  </a:txBody>
                  <a:tcPr/>
                </a:tc>
                <a:tc gridSpan="2">
                  <a:txBody>
                    <a:bodyPr/>
                    <a:lstStyle/>
                    <a:p>
                      <a:pPr algn="ctr"/>
                      <a:r>
                        <a:rPr kumimoji="1" lang="ja-JP" altLang="en-US" sz="2000" b="1" dirty="0"/>
                        <a:t>合計</a:t>
                      </a:r>
                    </a:p>
                  </a:txBody>
                  <a:tcPr/>
                </a:tc>
                <a:tc hMerge="1">
                  <a:txBody>
                    <a:bodyPr/>
                    <a:lstStyle/>
                    <a:p>
                      <a:endParaRPr kumimoji="1" lang="ja-JP" altLang="en-US"/>
                    </a:p>
                  </a:txBody>
                  <a:tcPr/>
                </a:tc>
                <a:extLst>
                  <a:ext uri="{0D108BD9-81ED-4DB2-BD59-A6C34878D82A}">
                    <a16:rowId xmlns:a16="http://schemas.microsoft.com/office/drawing/2014/main" val="3816677470"/>
                  </a:ext>
                </a:extLst>
              </a:tr>
              <a:tr h="402577">
                <a:tc vMerge="1">
                  <a:txBody>
                    <a:bodyPr/>
                    <a:lstStyle/>
                    <a:p>
                      <a:endParaRPr kumimoji="1" lang="ja-JP" altLang="en-US" dirty="0"/>
                    </a:p>
                  </a:txBody>
                  <a:tcPr/>
                </a:tc>
                <a:tc>
                  <a:txBody>
                    <a:bodyPr/>
                    <a:lstStyle/>
                    <a:p>
                      <a:pPr algn="ctr"/>
                      <a:r>
                        <a:rPr kumimoji="1" lang="ja-JP" altLang="en-US" sz="2000" b="1" dirty="0"/>
                        <a:t>公示前</a:t>
                      </a:r>
                    </a:p>
                  </a:txBody>
                  <a:tcPr/>
                </a:tc>
                <a:tc>
                  <a:txBody>
                    <a:bodyPr/>
                    <a:lstStyle/>
                    <a:p>
                      <a:pPr algn="ctr"/>
                      <a:r>
                        <a:rPr kumimoji="1" lang="ja-JP" altLang="en-US" sz="2000" b="1" dirty="0"/>
                        <a:t>現有</a:t>
                      </a:r>
                    </a:p>
                  </a:txBody>
                  <a:tcPr/>
                </a:tc>
                <a:tc>
                  <a:txBody>
                    <a:bodyPr/>
                    <a:lstStyle/>
                    <a:p>
                      <a:pPr algn="ctr"/>
                      <a:r>
                        <a:rPr kumimoji="1" lang="ja-JP" altLang="en-US" sz="2000" b="1" dirty="0"/>
                        <a:t>公示前</a:t>
                      </a:r>
                    </a:p>
                  </a:txBody>
                  <a:tcPr/>
                </a:tc>
                <a:tc>
                  <a:txBody>
                    <a:bodyPr/>
                    <a:lstStyle/>
                    <a:p>
                      <a:pPr algn="ctr"/>
                      <a:r>
                        <a:rPr kumimoji="1" lang="ja-JP" altLang="en-US" sz="2000" b="1" dirty="0"/>
                        <a:t>現有</a:t>
                      </a:r>
                    </a:p>
                  </a:txBody>
                  <a:tcPr/>
                </a:tc>
                <a:tc>
                  <a:txBody>
                    <a:bodyPr/>
                    <a:lstStyle/>
                    <a:p>
                      <a:pPr algn="ctr"/>
                      <a:r>
                        <a:rPr kumimoji="1" lang="ja-JP" altLang="en-US" sz="2000" b="1" dirty="0"/>
                        <a:t>公示前</a:t>
                      </a:r>
                    </a:p>
                  </a:txBody>
                  <a:tcPr/>
                </a:tc>
                <a:tc>
                  <a:txBody>
                    <a:bodyPr/>
                    <a:lstStyle/>
                    <a:p>
                      <a:pPr algn="ctr"/>
                      <a:r>
                        <a:rPr kumimoji="1" lang="ja-JP" altLang="en-US" sz="2000" b="1" dirty="0"/>
                        <a:t>現有</a:t>
                      </a:r>
                    </a:p>
                  </a:txBody>
                  <a:tcPr/>
                </a:tc>
                <a:extLst>
                  <a:ext uri="{0D108BD9-81ED-4DB2-BD59-A6C34878D82A}">
                    <a16:rowId xmlns:a16="http://schemas.microsoft.com/office/drawing/2014/main" val="520268512"/>
                  </a:ext>
                </a:extLst>
              </a:tr>
              <a:tr h="402577">
                <a:tc>
                  <a:txBody>
                    <a:bodyPr/>
                    <a:lstStyle/>
                    <a:p>
                      <a:r>
                        <a:rPr kumimoji="1" lang="ja-JP" altLang="en-US" sz="2000" b="1" dirty="0"/>
                        <a:t>自由民主党</a:t>
                      </a:r>
                    </a:p>
                  </a:txBody>
                  <a:tcPr/>
                </a:tc>
                <a:tc>
                  <a:txBody>
                    <a:bodyPr/>
                    <a:lstStyle/>
                    <a:p>
                      <a:pPr algn="ctr"/>
                      <a:r>
                        <a:rPr kumimoji="1" lang="ja-JP" altLang="en-US" sz="2000" b="1" dirty="0"/>
                        <a:t>２１０</a:t>
                      </a:r>
                    </a:p>
                  </a:txBody>
                  <a:tcPr/>
                </a:tc>
                <a:tc>
                  <a:txBody>
                    <a:bodyPr/>
                    <a:lstStyle/>
                    <a:p>
                      <a:pPr algn="ctr"/>
                      <a:r>
                        <a:rPr kumimoji="1" lang="ja-JP" altLang="en-US" sz="2000" b="1" dirty="0"/>
                        <a:t>１８９</a:t>
                      </a:r>
                    </a:p>
                  </a:txBody>
                  <a:tcPr/>
                </a:tc>
                <a:tc>
                  <a:txBody>
                    <a:bodyPr/>
                    <a:lstStyle/>
                    <a:p>
                      <a:pPr algn="ctr"/>
                      <a:r>
                        <a:rPr kumimoji="1" lang="ja-JP" altLang="en-US" sz="2000" b="1" dirty="0"/>
                        <a:t>６６</a:t>
                      </a:r>
                    </a:p>
                  </a:txBody>
                  <a:tcPr/>
                </a:tc>
                <a:tc>
                  <a:txBody>
                    <a:bodyPr/>
                    <a:lstStyle/>
                    <a:p>
                      <a:pPr algn="ctr"/>
                      <a:r>
                        <a:rPr kumimoji="1" lang="en-US" altLang="ja-JP" sz="2000" b="1" dirty="0"/>
                        <a:t>72</a:t>
                      </a:r>
                      <a:endParaRPr kumimoji="1" lang="ja-JP" altLang="en-US" sz="2000" b="1" dirty="0"/>
                    </a:p>
                  </a:txBody>
                  <a:tcPr/>
                </a:tc>
                <a:tc>
                  <a:txBody>
                    <a:bodyPr/>
                    <a:lstStyle/>
                    <a:p>
                      <a:pPr algn="ctr"/>
                      <a:r>
                        <a:rPr kumimoji="1" lang="ja-JP" altLang="en-US" sz="2000" b="1" dirty="0">
                          <a:highlight>
                            <a:srgbClr val="FFFF00"/>
                          </a:highlight>
                        </a:rPr>
                        <a:t>２７６</a:t>
                      </a:r>
                    </a:p>
                  </a:txBody>
                  <a:tcPr/>
                </a:tc>
                <a:tc>
                  <a:txBody>
                    <a:bodyPr/>
                    <a:lstStyle/>
                    <a:p>
                      <a:pPr algn="ctr"/>
                      <a:r>
                        <a:rPr kumimoji="1" lang="ja-JP" altLang="en-US" sz="2000" b="1" dirty="0">
                          <a:highlight>
                            <a:srgbClr val="FFFF00"/>
                          </a:highlight>
                        </a:rPr>
                        <a:t>２６１</a:t>
                      </a:r>
                    </a:p>
                  </a:txBody>
                  <a:tcPr/>
                </a:tc>
                <a:extLst>
                  <a:ext uri="{0D108BD9-81ED-4DB2-BD59-A6C34878D82A}">
                    <a16:rowId xmlns:a16="http://schemas.microsoft.com/office/drawing/2014/main" val="603873521"/>
                  </a:ext>
                </a:extLst>
              </a:tr>
              <a:tr h="402577">
                <a:tc>
                  <a:txBody>
                    <a:bodyPr/>
                    <a:lstStyle/>
                    <a:p>
                      <a:r>
                        <a:rPr kumimoji="1" lang="ja-JP" altLang="en-US" sz="2000" b="1" dirty="0"/>
                        <a:t>公明党</a:t>
                      </a:r>
                    </a:p>
                  </a:txBody>
                  <a:tcPr/>
                </a:tc>
                <a:tc>
                  <a:txBody>
                    <a:bodyPr/>
                    <a:lstStyle/>
                    <a:p>
                      <a:pPr algn="ctr"/>
                      <a:r>
                        <a:rPr kumimoji="1" lang="ja-JP" altLang="en-US" sz="2000" b="1" dirty="0"/>
                        <a:t>８</a:t>
                      </a:r>
                    </a:p>
                  </a:txBody>
                  <a:tcPr/>
                </a:tc>
                <a:tc>
                  <a:txBody>
                    <a:bodyPr/>
                    <a:lstStyle/>
                    <a:p>
                      <a:pPr algn="ctr"/>
                      <a:r>
                        <a:rPr kumimoji="1" lang="ja-JP" altLang="en-US" sz="2000" b="1" dirty="0"/>
                        <a:t>９</a:t>
                      </a:r>
                    </a:p>
                  </a:txBody>
                  <a:tcPr/>
                </a:tc>
                <a:tc>
                  <a:txBody>
                    <a:bodyPr/>
                    <a:lstStyle/>
                    <a:p>
                      <a:pPr algn="ctr"/>
                      <a:r>
                        <a:rPr kumimoji="1" lang="ja-JP" altLang="en-US" sz="2000" b="1" dirty="0"/>
                        <a:t>２１</a:t>
                      </a:r>
                    </a:p>
                  </a:txBody>
                  <a:tcPr/>
                </a:tc>
                <a:tc>
                  <a:txBody>
                    <a:bodyPr/>
                    <a:lstStyle/>
                    <a:p>
                      <a:pPr algn="ctr"/>
                      <a:r>
                        <a:rPr kumimoji="1" lang="ja-JP" altLang="en-US" sz="2000" b="1" dirty="0"/>
                        <a:t>２３</a:t>
                      </a:r>
                    </a:p>
                  </a:txBody>
                  <a:tcPr/>
                </a:tc>
                <a:tc>
                  <a:txBody>
                    <a:bodyPr/>
                    <a:lstStyle/>
                    <a:p>
                      <a:pPr algn="ctr"/>
                      <a:r>
                        <a:rPr kumimoji="1" lang="ja-JP" altLang="en-US" sz="2000" b="1" dirty="0">
                          <a:highlight>
                            <a:srgbClr val="FFFF00"/>
                          </a:highlight>
                        </a:rPr>
                        <a:t>２９</a:t>
                      </a:r>
                    </a:p>
                  </a:txBody>
                  <a:tcPr/>
                </a:tc>
                <a:tc>
                  <a:txBody>
                    <a:bodyPr/>
                    <a:lstStyle/>
                    <a:p>
                      <a:pPr algn="ctr"/>
                      <a:r>
                        <a:rPr kumimoji="1" lang="ja-JP" altLang="en-US" sz="2000" b="1" dirty="0">
                          <a:highlight>
                            <a:srgbClr val="FFFF00"/>
                          </a:highlight>
                        </a:rPr>
                        <a:t>３２</a:t>
                      </a:r>
                    </a:p>
                  </a:txBody>
                  <a:tcPr/>
                </a:tc>
                <a:extLst>
                  <a:ext uri="{0D108BD9-81ED-4DB2-BD59-A6C34878D82A}">
                    <a16:rowId xmlns:a16="http://schemas.microsoft.com/office/drawing/2014/main" val="97399827"/>
                  </a:ext>
                </a:extLst>
              </a:tr>
              <a:tr h="402577">
                <a:tc>
                  <a:txBody>
                    <a:bodyPr/>
                    <a:lstStyle/>
                    <a:p>
                      <a:r>
                        <a:rPr kumimoji="1" lang="ja-JP" altLang="en-US" sz="2000" b="1" dirty="0"/>
                        <a:t>立憲民主党</a:t>
                      </a:r>
                    </a:p>
                  </a:txBody>
                  <a:tcPr/>
                </a:tc>
                <a:tc>
                  <a:txBody>
                    <a:bodyPr/>
                    <a:lstStyle/>
                    <a:p>
                      <a:pPr algn="ctr"/>
                      <a:r>
                        <a:rPr kumimoji="1" lang="ja-JP" altLang="en-US" sz="2000" b="1" dirty="0"/>
                        <a:t>４８</a:t>
                      </a:r>
                    </a:p>
                  </a:txBody>
                  <a:tcPr/>
                </a:tc>
                <a:tc>
                  <a:txBody>
                    <a:bodyPr/>
                    <a:lstStyle/>
                    <a:p>
                      <a:pPr algn="ctr"/>
                      <a:r>
                        <a:rPr kumimoji="1" lang="ja-JP" altLang="en-US" sz="2000" b="1" dirty="0"/>
                        <a:t>５７</a:t>
                      </a:r>
                    </a:p>
                  </a:txBody>
                  <a:tcPr/>
                </a:tc>
                <a:tc>
                  <a:txBody>
                    <a:bodyPr/>
                    <a:lstStyle/>
                    <a:p>
                      <a:pPr algn="ctr"/>
                      <a:r>
                        <a:rPr kumimoji="1" lang="ja-JP" altLang="en-US" sz="2000" b="1" dirty="0"/>
                        <a:t>６２</a:t>
                      </a:r>
                    </a:p>
                  </a:txBody>
                  <a:tcPr/>
                </a:tc>
                <a:tc>
                  <a:txBody>
                    <a:bodyPr/>
                    <a:lstStyle/>
                    <a:p>
                      <a:pPr algn="ctr"/>
                      <a:r>
                        <a:rPr kumimoji="1" lang="ja-JP" altLang="en-US" sz="2000" b="1" dirty="0"/>
                        <a:t>３９</a:t>
                      </a:r>
                    </a:p>
                  </a:txBody>
                  <a:tcPr/>
                </a:tc>
                <a:tc>
                  <a:txBody>
                    <a:bodyPr/>
                    <a:lstStyle/>
                    <a:p>
                      <a:pPr algn="ctr"/>
                      <a:r>
                        <a:rPr kumimoji="1" lang="ja-JP" altLang="en-US" sz="2000" b="1" dirty="0"/>
                        <a:t>１１０</a:t>
                      </a:r>
                    </a:p>
                  </a:txBody>
                  <a:tcPr/>
                </a:tc>
                <a:tc>
                  <a:txBody>
                    <a:bodyPr/>
                    <a:lstStyle/>
                    <a:p>
                      <a:pPr algn="ctr"/>
                      <a:r>
                        <a:rPr kumimoji="1" lang="ja-JP" altLang="en-US" sz="2000" b="1" dirty="0"/>
                        <a:t>９６</a:t>
                      </a:r>
                    </a:p>
                  </a:txBody>
                  <a:tcPr/>
                </a:tc>
                <a:extLst>
                  <a:ext uri="{0D108BD9-81ED-4DB2-BD59-A6C34878D82A}">
                    <a16:rowId xmlns:a16="http://schemas.microsoft.com/office/drawing/2014/main" val="1050263277"/>
                  </a:ext>
                </a:extLst>
              </a:tr>
              <a:tr h="402577">
                <a:tc>
                  <a:txBody>
                    <a:bodyPr/>
                    <a:lstStyle/>
                    <a:p>
                      <a:r>
                        <a:rPr kumimoji="1" lang="ja-JP" altLang="en-US" sz="2000" b="1" dirty="0"/>
                        <a:t>日本共産党</a:t>
                      </a:r>
                    </a:p>
                  </a:txBody>
                  <a:tcPr/>
                </a:tc>
                <a:tc>
                  <a:txBody>
                    <a:bodyPr/>
                    <a:lstStyle/>
                    <a:p>
                      <a:pPr algn="ctr"/>
                      <a:r>
                        <a:rPr kumimoji="1" lang="ja-JP" altLang="en-US" sz="2000" b="1" dirty="0"/>
                        <a:t>１</a:t>
                      </a:r>
                    </a:p>
                  </a:txBody>
                  <a:tcPr/>
                </a:tc>
                <a:tc>
                  <a:txBody>
                    <a:bodyPr/>
                    <a:lstStyle/>
                    <a:p>
                      <a:pPr algn="ctr"/>
                      <a:r>
                        <a:rPr kumimoji="1" lang="ja-JP" altLang="en-US" sz="2000" b="1" dirty="0"/>
                        <a:t>１</a:t>
                      </a:r>
                    </a:p>
                  </a:txBody>
                  <a:tcPr/>
                </a:tc>
                <a:tc>
                  <a:txBody>
                    <a:bodyPr/>
                    <a:lstStyle/>
                    <a:p>
                      <a:pPr algn="ctr"/>
                      <a:r>
                        <a:rPr kumimoji="1" lang="ja-JP" altLang="en-US" sz="2000" b="1" dirty="0"/>
                        <a:t>１１</a:t>
                      </a:r>
                    </a:p>
                  </a:txBody>
                  <a:tcPr/>
                </a:tc>
                <a:tc>
                  <a:txBody>
                    <a:bodyPr/>
                    <a:lstStyle/>
                    <a:p>
                      <a:pPr algn="ctr"/>
                      <a:r>
                        <a:rPr kumimoji="1" lang="ja-JP" altLang="en-US" sz="2000" b="1" dirty="0"/>
                        <a:t>９</a:t>
                      </a:r>
                    </a:p>
                  </a:txBody>
                  <a:tcPr/>
                </a:tc>
                <a:tc>
                  <a:txBody>
                    <a:bodyPr/>
                    <a:lstStyle/>
                    <a:p>
                      <a:pPr algn="ctr"/>
                      <a:r>
                        <a:rPr kumimoji="1" lang="ja-JP" altLang="en-US" sz="2000" b="1" dirty="0"/>
                        <a:t>１２</a:t>
                      </a:r>
                    </a:p>
                  </a:txBody>
                  <a:tcPr/>
                </a:tc>
                <a:tc>
                  <a:txBody>
                    <a:bodyPr/>
                    <a:lstStyle/>
                    <a:p>
                      <a:pPr algn="ctr"/>
                      <a:r>
                        <a:rPr kumimoji="1" lang="ja-JP" altLang="en-US" sz="2000" b="1" dirty="0"/>
                        <a:t>１０</a:t>
                      </a:r>
                    </a:p>
                  </a:txBody>
                  <a:tcPr/>
                </a:tc>
                <a:extLst>
                  <a:ext uri="{0D108BD9-81ED-4DB2-BD59-A6C34878D82A}">
                    <a16:rowId xmlns:a16="http://schemas.microsoft.com/office/drawing/2014/main" val="3428762874"/>
                  </a:ext>
                </a:extLst>
              </a:tr>
              <a:tr h="402577">
                <a:tc>
                  <a:txBody>
                    <a:bodyPr/>
                    <a:lstStyle/>
                    <a:p>
                      <a:r>
                        <a:rPr kumimoji="1" lang="ja-JP" altLang="en-US" sz="2000" b="1" dirty="0"/>
                        <a:t>日本維新の会</a:t>
                      </a:r>
                    </a:p>
                  </a:txBody>
                  <a:tcPr/>
                </a:tc>
                <a:tc>
                  <a:txBody>
                    <a:bodyPr/>
                    <a:lstStyle/>
                    <a:p>
                      <a:pPr algn="ctr"/>
                      <a:r>
                        <a:rPr kumimoji="1" lang="ja-JP" altLang="en-US" sz="2000" b="1" dirty="0"/>
                        <a:t>３</a:t>
                      </a:r>
                    </a:p>
                  </a:txBody>
                  <a:tcPr/>
                </a:tc>
                <a:tc>
                  <a:txBody>
                    <a:bodyPr/>
                    <a:lstStyle/>
                    <a:p>
                      <a:pPr algn="ctr"/>
                      <a:r>
                        <a:rPr kumimoji="1" lang="ja-JP" altLang="en-US" sz="2000" b="1" dirty="0"/>
                        <a:t>１６</a:t>
                      </a:r>
                    </a:p>
                  </a:txBody>
                  <a:tcPr/>
                </a:tc>
                <a:tc>
                  <a:txBody>
                    <a:bodyPr/>
                    <a:lstStyle/>
                    <a:p>
                      <a:pPr algn="ctr"/>
                      <a:r>
                        <a:rPr kumimoji="1" lang="ja-JP" altLang="en-US" sz="2000" b="1" dirty="0"/>
                        <a:t>７</a:t>
                      </a:r>
                    </a:p>
                  </a:txBody>
                  <a:tcPr/>
                </a:tc>
                <a:tc>
                  <a:txBody>
                    <a:bodyPr/>
                    <a:lstStyle/>
                    <a:p>
                      <a:pPr algn="ctr"/>
                      <a:r>
                        <a:rPr kumimoji="1" lang="ja-JP" altLang="en-US" sz="2000" b="1" dirty="0"/>
                        <a:t>２５</a:t>
                      </a:r>
                    </a:p>
                  </a:txBody>
                  <a:tcPr/>
                </a:tc>
                <a:tc>
                  <a:txBody>
                    <a:bodyPr/>
                    <a:lstStyle/>
                    <a:p>
                      <a:pPr algn="ctr"/>
                      <a:r>
                        <a:rPr kumimoji="1" lang="ja-JP" altLang="en-US" sz="2000" b="1" dirty="0"/>
                        <a:t>１１</a:t>
                      </a:r>
                    </a:p>
                  </a:txBody>
                  <a:tcPr/>
                </a:tc>
                <a:tc>
                  <a:txBody>
                    <a:bodyPr/>
                    <a:lstStyle/>
                    <a:p>
                      <a:pPr algn="ctr"/>
                      <a:r>
                        <a:rPr kumimoji="1" lang="ja-JP" altLang="en-US" sz="2000" b="1" dirty="0"/>
                        <a:t>４１</a:t>
                      </a:r>
                    </a:p>
                  </a:txBody>
                  <a:tcPr/>
                </a:tc>
                <a:extLst>
                  <a:ext uri="{0D108BD9-81ED-4DB2-BD59-A6C34878D82A}">
                    <a16:rowId xmlns:a16="http://schemas.microsoft.com/office/drawing/2014/main" val="2651263022"/>
                  </a:ext>
                </a:extLst>
              </a:tr>
              <a:tr h="402577">
                <a:tc>
                  <a:txBody>
                    <a:bodyPr/>
                    <a:lstStyle/>
                    <a:p>
                      <a:r>
                        <a:rPr kumimoji="1" lang="ja-JP" altLang="en-US" sz="2000" b="1" dirty="0"/>
                        <a:t>国民民主党</a:t>
                      </a:r>
                    </a:p>
                  </a:txBody>
                  <a:tcPr/>
                </a:tc>
                <a:tc>
                  <a:txBody>
                    <a:bodyPr/>
                    <a:lstStyle/>
                    <a:p>
                      <a:pPr algn="ctr"/>
                      <a:r>
                        <a:rPr kumimoji="1" lang="ja-JP" altLang="en-US" sz="2000" b="1" dirty="0"/>
                        <a:t>６</a:t>
                      </a:r>
                    </a:p>
                  </a:txBody>
                  <a:tcPr/>
                </a:tc>
                <a:tc>
                  <a:txBody>
                    <a:bodyPr/>
                    <a:lstStyle/>
                    <a:p>
                      <a:pPr algn="ctr"/>
                      <a:r>
                        <a:rPr kumimoji="1" lang="ja-JP" altLang="en-US" sz="2000" b="1" dirty="0"/>
                        <a:t>６</a:t>
                      </a:r>
                    </a:p>
                  </a:txBody>
                  <a:tcPr/>
                </a:tc>
                <a:tc>
                  <a:txBody>
                    <a:bodyPr/>
                    <a:lstStyle/>
                    <a:p>
                      <a:pPr algn="ctr"/>
                      <a:r>
                        <a:rPr kumimoji="1" lang="ja-JP" altLang="en-US" sz="2000" b="1" dirty="0"/>
                        <a:t>２</a:t>
                      </a:r>
                    </a:p>
                  </a:txBody>
                  <a:tcPr/>
                </a:tc>
                <a:tc>
                  <a:txBody>
                    <a:bodyPr/>
                    <a:lstStyle/>
                    <a:p>
                      <a:pPr algn="ctr"/>
                      <a:r>
                        <a:rPr kumimoji="1" lang="ja-JP" altLang="en-US" sz="2000" b="1" dirty="0"/>
                        <a:t>５</a:t>
                      </a:r>
                    </a:p>
                  </a:txBody>
                  <a:tcPr/>
                </a:tc>
                <a:tc>
                  <a:txBody>
                    <a:bodyPr/>
                    <a:lstStyle/>
                    <a:p>
                      <a:pPr algn="ctr"/>
                      <a:r>
                        <a:rPr kumimoji="1" lang="ja-JP" altLang="en-US" sz="2000" b="1" dirty="0"/>
                        <a:t>８</a:t>
                      </a:r>
                    </a:p>
                  </a:txBody>
                  <a:tcPr/>
                </a:tc>
                <a:tc>
                  <a:txBody>
                    <a:bodyPr/>
                    <a:lstStyle/>
                    <a:p>
                      <a:pPr algn="ctr"/>
                      <a:r>
                        <a:rPr kumimoji="1" lang="ja-JP" altLang="en-US" sz="2000" b="1" dirty="0"/>
                        <a:t>１１</a:t>
                      </a:r>
                    </a:p>
                  </a:txBody>
                  <a:tcPr/>
                </a:tc>
                <a:extLst>
                  <a:ext uri="{0D108BD9-81ED-4DB2-BD59-A6C34878D82A}">
                    <a16:rowId xmlns:a16="http://schemas.microsoft.com/office/drawing/2014/main" val="167183472"/>
                  </a:ext>
                </a:extLst>
              </a:tr>
              <a:tr h="402577">
                <a:tc>
                  <a:txBody>
                    <a:bodyPr/>
                    <a:lstStyle/>
                    <a:p>
                      <a:r>
                        <a:rPr kumimoji="1" lang="ja-JP" altLang="en-US" sz="2000" b="1" dirty="0"/>
                        <a:t>社会民主党</a:t>
                      </a:r>
                    </a:p>
                  </a:txBody>
                  <a:tcPr/>
                </a:tc>
                <a:tc>
                  <a:txBody>
                    <a:bodyPr/>
                    <a:lstStyle/>
                    <a:p>
                      <a:pPr algn="ctr"/>
                      <a:r>
                        <a:rPr kumimoji="1" lang="ja-JP" altLang="en-US" sz="2000" b="1" dirty="0"/>
                        <a:t>１</a:t>
                      </a:r>
                    </a:p>
                  </a:txBody>
                  <a:tcPr/>
                </a:tc>
                <a:tc>
                  <a:txBody>
                    <a:bodyPr/>
                    <a:lstStyle/>
                    <a:p>
                      <a:pPr algn="ctr"/>
                      <a:r>
                        <a:rPr kumimoji="1" lang="ja-JP" altLang="en-US" sz="2000" b="1" dirty="0"/>
                        <a:t>１</a:t>
                      </a:r>
                    </a:p>
                  </a:txBody>
                  <a:tcPr/>
                </a:tc>
                <a:tc>
                  <a:txBody>
                    <a:bodyPr/>
                    <a:lstStyle/>
                    <a:p>
                      <a:pPr algn="ctr"/>
                      <a:r>
                        <a:rPr kumimoji="1" lang="ja-JP" altLang="en-US" sz="2000" b="1" dirty="0"/>
                        <a:t>０</a:t>
                      </a:r>
                    </a:p>
                  </a:txBody>
                  <a:tcPr/>
                </a:tc>
                <a:tc>
                  <a:txBody>
                    <a:bodyPr/>
                    <a:lstStyle/>
                    <a:p>
                      <a:pPr algn="ctr"/>
                      <a:r>
                        <a:rPr kumimoji="1" lang="ja-JP" altLang="en-US" sz="2000" b="1" dirty="0"/>
                        <a:t>０</a:t>
                      </a:r>
                    </a:p>
                  </a:txBody>
                  <a:tcPr/>
                </a:tc>
                <a:tc>
                  <a:txBody>
                    <a:bodyPr/>
                    <a:lstStyle/>
                    <a:p>
                      <a:pPr algn="ctr"/>
                      <a:r>
                        <a:rPr kumimoji="1" lang="ja-JP" altLang="en-US" sz="2000" b="1" dirty="0"/>
                        <a:t>１</a:t>
                      </a:r>
                    </a:p>
                  </a:txBody>
                  <a:tcPr/>
                </a:tc>
                <a:tc>
                  <a:txBody>
                    <a:bodyPr/>
                    <a:lstStyle/>
                    <a:p>
                      <a:pPr algn="ctr"/>
                      <a:r>
                        <a:rPr kumimoji="1" lang="ja-JP" altLang="en-US" sz="2000" b="1" dirty="0"/>
                        <a:t>１</a:t>
                      </a:r>
                    </a:p>
                  </a:txBody>
                  <a:tcPr/>
                </a:tc>
                <a:extLst>
                  <a:ext uri="{0D108BD9-81ED-4DB2-BD59-A6C34878D82A}">
                    <a16:rowId xmlns:a16="http://schemas.microsoft.com/office/drawing/2014/main" val="267620659"/>
                  </a:ext>
                </a:extLst>
              </a:tr>
              <a:tr h="402577">
                <a:tc>
                  <a:txBody>
                    <a:bodyPr/>
                    <a:lstStyle/>
                    <a:p>
                      <a:r>
                        <a:rPr kumimoji="1" lang="ja-JP" altLang="en-US" sz="2000" b="1" dirty="0"/>
                        <a:t>ＮＨＫ党</a:t>
                      </a:r>
                    </a:p>
                  </a:txBody>
                  <a:tcPr/>
                </a:tc>
                <a:tc>
                  <a:txBody>
                    <a:bodyPr/>
                    <a:lstStyle/>
                    <a:p>
                      <a:pPr algn="ctr"/>
                      <a:r>
                        <a:rPr kumimoji="1" lang="ja-JP" altLang="en-US" sz="2000" b="1" dirty="0"/>
                        <a:t>１</a:t>
                      </a:r>
                    </a:p>
                  </a:txBody>
                  <a:tcPr/>
                </a:tc>
                <a:tc>
                  <a:txBody>
                    <a:bodyPr/>
                    <a:lstStyle/>
                    <a:p>
                      <a:pPr algn="ctr"/>
                      <a:r>
                        <a:rPr kumimoji="1" lang="ja-JP" altLang="en-US" sz="2000" b="1" dirty="0"/>
                        <a:t>０</a:t>
                      </a:r>
                    </a:p>
                  </a:txBody>
                  <a:tcPr/>
                </a:tc>
                <a:tc>
                  <a:txBody>
                    <a:bodyPr/>
                    <a:lstStyle/>
                    <a:p>
                      <a:pPr algn="ctr"/>
                      <a:r>
                        <a:rPr kumimoji="1" lang="ja-JP" altLang="en-US" sz="2000" b="1" dirty="0"/>
                        <a:t>０</a:t>
                      </a:r>
                    </a:p>
                  </a:txBody>
                  <a:tcPr/>
                </a:tc>
                <a:tc>
                  <a:txBody>
                    <a:bodyPr/>
                    <a:lstStyle/>
                    <a:p>
                      <a:pPr algn="ctr"/>
                      <a:r>
                        <a:rPr kumimoji="1" lang="ja-JP" altLang="en-US" sz="2000" b="1" dirty="0"/>
                        <a:t>０</a:t>
                      </a:r>
                    </a:p>
                  </a:txBody>
                  <a:tcPr/>
                </a:tc>
                <a:tc>
                  <a:txBody>
                    <a:bodyPr/>
                    <a:lstStyle/>
                    <a:p>
                      <a:pPr algn="ctr"/>
                      <a:r>
                        <a:rPr kumimoji="1" lang="ja-JP" altLang="en-US" sz="2000" b="1" dirty="0"/>
                        <a:t>１</a:t>
                      </a:r>
                    </a:p>
                  </a:txBody>
                  <a:tcPr/>
                </a:tc>
                <a:tc>
                  <a:txBody>
                    <a:bodyPr/>
                    <a:lstStyle/>
                    <a:p>
                      <a:pPr algn="ctr"/>
                      <a:r>
                        <a:rPr kumimoji="1" lang="ja-JP" altLang="en-US" sz="2000" b="1" dirty="0"/>
                        <a:t>０</a:t>
                      </a:r>
                    </a:p>
                  </a:txBody>
                  <a:tcPr/>
                </a:tc>
                <a:extLst>
                  <a:ext uri="{0D108BD9-81ED-4DB2-BD59-A6C34878D82A}">
                    <a16:rowId xmlns:a16="http://schemas.microsoft.com/office/drawing/2014/main" val="248544362"/>
                  </a:ext>
                </a:extLst>
              </a:tr>
              <a:tr h="402577">
                <a:tc>
                  <a:txBody>
                    <a:bodyPr/>
                    <a:lstStyle/>
                    <a:p>
                      <a:r>
                        <a:rPr kumimoji="1" lang="ja-JP" altLang="en-US" sz="2000" b="1" dirty="0"/>
                        <a:t>れいわ新選組</a:t>
                      </a:r>
                    </a:p>
                  </a:txBody>
                  <a:tcPr/>
                </a:tc>
                <a:tc>
                  <a:txBody>
                    <a:bodyPr/>
                    <a:lstStyle/>
                    <a:p>
                      <a:pPr algn="ctr"/>
                      <a:r>
                        <a:rPr kumimoji="1" lang="ja-JP" altLang="en-US" sz="2000" b="1" dirty="0"/>
                        <a:t>０</a:t>
                      </a:r>
                    </a:p>
                  </a:txBody>
                  <a:tcPr/>
                </a:tc>
                <a:tc>
                  <a:txBody>
                    <a:bodyPr/>
                    <a:lstStyle/>
                    <a:p>
                      <a:pPr algn="ctr"/>
                      <a:r>
                        <a:rPr kumimoji="1" lang="ja-JP" altLang="en-US" sz="2000" b="1" dirty="0"/>
                        <a:t>０</a:t>
                      </a:r>
                    </a:p>
                  </a:txBody>
                  <a:tcPr/>
                </a:tc>
                <a:tc>
                  <a:txBody>
                    <a:bodyPr/>
                    <a:lstStyle/>
                    <a:p>
                      <a:pPr algn="ctr"/>
                      <a:r>
                        <a:rPr kumimoji="1" lang="ja-JP" altLang="en-US" sz="2000" b="1" dirty="0"/>
                        <a:t>１</a:t>
                      </a:r>
                    </a:p>
                  </a:txBody>
                  <a:tcPr/>
                </a:tc>
                <a:tc>
                  <a:txBody>
                    <a:bodyPr/>
                    <a:lstStyle/>
                    <a:p>
                      <a:pPr algn="ctr"/>
                      <a:r>
                        <a:rPr kumimoji="1" lang="ja-JP" altLang="en-US" sz="2000" b="1" dirty="0"/>
                        <a:t>３</a:t>
                      </a:r>
                    </a:p>
                  </a:txBody>
                  <a:tcPr/>
                </a:tc>
                <a:tc>
                  <a:txBody>
                    <a:bodyPr/>
                    <a:lstStyle/>
                    <a:p>
                      <a:pPr algn="ctr"/>
                      <a:r>
                        <a:rPr kumimoji="1" lang="ja-JP" altLang="en-US" sz="2000" b="1" dirty="0"/>
                        <a:t>１</a:t>
                      </a:r>
                    </a:p>
                  </a:txBody>
                  <a:tcPr/>
                </a:tc>
                <a:tc>
                  <a:txBody>
                    <a:bodyPr/>
                    <a:lstStyle/>
                    <a:p>
                      <a:pPr algn="ctr"/>
                      <a:r>
                        <a:rPr kumimoji="1" lang="ja-JP" altLang="en-US" sz="2000" b="1" dirty="0"/>
                        <a:t>３</a:t>
                      </a:r>
                    </a:p>
                  </a:txBody>
                  <a:tcPr/>
                </a:tc>
                <a:extLst>
                  <a:ext uri="{0D108BD9-81ED-4DB2-BD59-A6C34878D82A}">
                    <a16:rowId xmlns:a16="http://schemas.microsoft.com/office/drawing/2014/main" val="2505200457"/>
                  </a:ext>
                </a:extLst>
              </a:tr>
              <a:tr h="402577">
                <a:tc>
                  <a:txBody>
                    <a:bodyPr/>
                    <a:lstStyle/>
                    <a:p>
                      <a:r>
                        <a:rPr kumimoji="1" lang="ja-JP" altLang="en-US" sz="2000" b="1" dirty="0"/>
                        <a:t>諸派</a:t>
                      </a:r>
                    </a:p>
                  </a:txBody>
                  <a:tcPr/>
                </a:tc>
                <a:tc>
                  <a:txBody>
                    <a:bodyPr/>
                    <a:lstStyle/>
                    <a:p>
                      <a:pPr algn="ctr"/>
                      <a:r>
                        <a:rPr kumimoji="1" lang="ja-JP" altLang="en-US" sz="2000" b="1" dirty="0"/>
                        <a:t>０</a:t>
                      </a:r>
                    </a:p>
                  </a:txBody>
                  <a:tcPr/>
                </a:tc>
                <a:tc>
                  <a:txBody>
                    <a:bodyPr/>
                    <a:lstStyle/>
                    <a:p>
                      <a:pPr algn="ctr"/>
                      <a:r>
                        <a:rPr kumimoji="1" lang="ja-JP" altLang="en-US" sz="2000" b="1" dirty="0"/>
                        <a:t>０</a:t>
                      </a:r>
                    </a:p>
                  </a:txBody>
                  <a:tcPr/>
                </a:tc>
                <a:tc>
                  <a:txBody>
                    <a:bodyPr/>
                    <a:lstStyle/>
                    <a:p>
                      <a:pPr algn="ctr"/>
                      <a:r>
                        <a:rPr kumimoji="1" lang="ja-JP" altLang="en-US" sz="2000" b="1" dirty="0"/>
                        <a:t>０</a:t>
                      </a:r>
                    </a:p>
                  </a:txBody>
                  <a:tcPr/>
                </a:tc>
                <a:tc>
                  <a:txBody>
                    <a:bodyPr/>
                    <a:lstStyle/>
                    <a:p>
                      <a:pPr algn="ctr"/>
                      <a:r>
                        <a:rPr kumimoji="1" lang="ja-JP" altLang="en-US" sz="2000" b="1" dirty="0"/>
                        <a:t>０</a:t>
                      </a:r>
                    </a:p>
                  </a:txBody>
                  <a:tcPr/>
                </a:tc>
                <a:tc>
                  <a:txBody>
                    <a:bodyPr/>
                    <a:lstStyle/>
                    <a:p>
                      <a:pPr algn="ctr"/>
                      <a:r>
                        <a:rPr kumimoji="1" lang="ja-JP" altLang="en-US" sz="2000" b="1" dirty="0"/>
                        <a:t>０</a:t>
                      </a:r>
                    </a:p>
                  </a:txBody>
                  <a:tcPr/>
                </a:tc>
                <a:tc>
                  <a:txBody>
                    <a:bodyPr/>
                    <a:lstStyle/>
                    <a:p>
                      <a:pPr algn="ctr"/>
                      <a:r>
                        <a:rPr kumimoji="1" lang="ja-JP" altLang="en-US" sz="2000" b="1" dirty="0"/>
                        <a:t>０</a:t>
                      </a:r>
                    </a:p>
                  </a:txBody>
                  <a:tcPr/>
                </a:tc>
                <a:extLst>
                  <a:ext uri="{0D108BD9-81ED-4DB2-BD59-A6C34878D82A}">
                    <a16:rowId xmlns:a16="http://schemas.microsoft.com/office/drawing/2014/main" val="2797534479"/>
                  </a:ext>
                </a:extLst>
              </a:tr>
              <a:tr h="402577">
                <a:tc>
                  <a:txBody>
                    <a:bodyPr/>
                    <a:lstStyle/>
                    <a:p>
                      <a:r>
                        <a:rPr kumimoji="1" lang="ja-JP" altLang="en-US" sz="2000" b="1" dirty="0"/>
                        <a:t>無所属与党</a:t>
                      </a:r>
                    </a:p>
                  </a:txBody>
                  <a:tcPr/>
                </a:tc>
                <a:tc>
                  <a:txBody>
                    <a:bodyPr/>
                    <a:lstStyle/>
                    <a:p>
                      <a:pPr algn="ctr"/>
                      <a:r>
                        <a:rPr kumimoji="1" lang="ja-JP" altLang="en-US" sz="2000" b="1" dirty="0"/>
                        <a:t>６</a:t>
                      </a:r>
                    </a:p>
                  </a:txBody>
                  <a:tcPr/>
                </a:tc>
                <a:tc>
                  <a:txBody>
                    <a:bodyPr/>
                    <a:lstStyle/>
                    <a:p>
                      <a:pPr algn="ctr"/>
                      <a:endParaRPr kumimoji="1" lang="ja-JP" altLang="en-US" sz="2000" b="1" dirty="0"/>
                    </a:p>
                  </a:txBody>
                  <a:tcPr/>
                </a:tc>
                <a:tc>
                  <a:txBody>
                    <a:bodyPr/>
                    <a:lstStyle/>
                    <a:p>
                      <a:pPr algn="ctr"/>
                      <a:r>
                        <a:rPr kumimoji="1" lang="ja-JP" altLang="en-US" sz="2000" b="1" dirty="0"/>
                        <a:t>２</a:t>
                      </a:r>
                    </a:p>
                  </a:txBody>
                  <a:tcPr/>
                </a:tc>
                <a:tc rowSpan="2">
                  <a:txBody>
                    <a:bodyPr/>
                    <a:lstStyle/>
                    <a:p>
                      <a:pPr algn="ctr"/>
                      <a:r>
                        <a:rPr kumimoji="1" lang="ja-JP" altLang="en-US" sz="2000" b="1" dirty="0"/>
                        <a:t>１０</a:t>
                      </a:r>
                    </a:p>
                  </a:txBody>
                  <a:tcPr/>
                </a:tc>
                <a:tc>
                  <a:txBody>
                    <a:bodyPr/>
                    <a:lstStyle/>
                    <a:p>
                      <a:pPr algn="ctr"/>
                      <a:r>
                        <a:rPr kumimoji="1" lang="ja-JP" altLang="en-US" sz="2000" b="1" dirty="0"/>
                        <a:t>８</a:t>
                      </a:r>
                    </a:p>
                  </a:txBody>
                  <a:tcPr/>
                </a:tc>
                <a:tc rowSpan="2">
                  <a:txBody>
                    <a:bodyPr/>
                    <a:lstStyle/>
                    <a:p>
                      <a:pPr algn="ctr"/>
                      <a:r>
                        <a:rPr kumimoji="1" lang="ja-JP" altLang="en-US" sz="2000" b="1" dirty="0"/>
                        <a:t>１０</a:t>
                      </a:r>
                    </a:p>
                  </a:txBody>
                  <a:tcPr/>
                </a:tc>
                <a:extLst>
                  <a:ext uri="{0D108BD9-81ED-4DB2-BD59-A6C34878D82A}">
                    <a16:rowId xmlns:a16="http://schemas.microsoft.com/office/drawing/2014/main" val="2607806528"/>
                  </a:ext>
                </a:extLst>
              </a:tr>
              <a:tr h="402577">
                <a:tc>
                  <a:txBody>
                    <a:bodyPr/>
                    <a:lstStyle/>
                    <a:p>
                      <a:r>
                        <a:rPr kumimoji="1" lang="ja-JP" altLang="en-US" sz="2000" b="1" dirty="0"/>
                        <a:t>無所属野党</a:t>
                      </a:r>
                    </a:p>
                  </a:txBody>
                  <a:tcPr/>
                </a:tc>
                <a:tc>
                  <a:txBody>
                    <a:bodyPr/>
                    <a:lstStyle/>
                    <a:p>
                      <a:pPr algn="ctr"/>
                      <a:r>
                        <a:rPr kumimoji="1" lang="ja-JP" altLang="en-US" sz="2000" b="1" dirty="0"/>
                        <a:t>１</a:t>
                      </a:r>
                    </a:p>
                  </a:txBody>
                  <a:tcPr/>
                </a:tc>
                <a:tc>
                  <a:txBody>
                    <a:bodyPr/>
                    <a:lstStyle/>
                    <a:p>
                      <a:pPr algn="ctr"/>
                      <a:endParaRPr kumimoji="1" lang="ja-JP" altLang="en-US" sz="2000" b="1" dirty="0"/>
                    </a:p>
                  </a:txBody>
                  <a:tcPr/>
                </a:tc>
                <a:tc>
                  <a:txBody>
                    <a:bodyPr/>
                    <a:lstStyle/>
                    <a:p>
                      <a:pPr algn="ctr"/>
                      <a:r>
                        <a:rPr kumimoji="1" lang="ja-JP" altLang="en-US" sz="2000" b="1" dirty="0"/>
                        <a:t>４</a:t>
                      </a:r>
                    </a:p>
                  </a:txBody>
                  <a:tcPr/>
                </a:tc>
                <a:tc vMerge="1">
                  <a:txBody>
                    <a:bodyPr/>
                    <a:lstStyle/>
                    <a:p>
                      <a:pPr algn="ctr"/>
                      <a:endParaRPr kumimoji="1" lang="ja-JP" altLang="en-US" sz="2000" b="1" dirty="0"/>
                    </a:p>
                  </a:txBody>
                  <a:tcPr/>
                </a:tc>
                <a:tc>
                  <a:txBody>
                    <a:bodyPr/>
                    <a:lstStyle/>
                    <a:p>
                      <a:pPr algn="ctr"/>
                      <a:r>
                        <a:rPr kumimoji="1" lang="ja-JP" altLang="en-US" sz="2000" b="1" dirty="0"/>
                        <a:t>５</a:t>
                      </a:r>
                    </a:p>
                  </a:txBody>
                  <a:tcPr/>
                </a:tc>
                <a:tc vMerge="1">
                  <a:txBody>
                    <a:bodyPr/>
                    <a:lstStyle/>
                    <a:p>
                      <a:pPr algn="ctr"/>
                      <a:endParaRPr kumimoji="1" lang="ja-JP" altLang="en-US" sz="2000" b="1" dirty="0"/>
                    </a:p>
                  </a:txBody>
                  <a:tcPr/>
                </a:tc>
                <a:extLst>
                  <a:ext uri="{0D108BD9-81ED-4DB2-BD59-A6C34878D82A}">
                    <a16:rowId xmlns:a16="http://schemas.microsoft.com/office/drawing/2014/main" val="3941005520"/>
                  </a:ext>
                </a:extLst>
              </a:tr>
              <a:tr h="650317">
                <a:tc>
                  <a:txBody>
                    <a:bodyPr/>
                    <a:lstStyle/>
                    <a:p>
                      <a:r>
                        <a:rPr kumimoji="1" lang="ja-JP" altLang="en-US" sz="2000" b="1" dirty="0"/>
                        <a:t>計</a:t>
                      </a:r>
                    </a:p>
                  </a:txBody>
                  <a:tcPr/>
                </a:tc>
                <a:tc>
                  <a:txBody>
                    <a:bodyPr/>
                    <a:lstStyle/>
                    <a:p>
                      <a:pPr algn="ctr"/>
                      <a:r>
                        <a:rPr kumimoji="1" lang="ja-JP" altLang="en-US" sz="2000" b="1" dirty="0"/>
                        <a:t>２８５</a:t>
                      </a:r>
                    </a:p>
                  </a:txBody>
                  <a:tcPr/>
                </a:tc>
                <a:tc>
                  <a:txBody>
                    <a:bodyPr/>
                    <a:lstStyle/>
                    <a:p>
                      <a:pPr algn="ctr"/>
                      <a:endParaRPr kumimoji="1" lang="ja-JP" altLang="en-US" sz="2000" b="1" dirty="0"/>
                    </a:p>
                  </a:txBody>
                  <a:tcPr/>
                </a:tc>
                <a:tc>
                  <a:txBody>
                    <a:bodyPr/>
                    <a:lstStyle/>
                    <a:p>
                      <a:pPr algn="ctr"/>
                      <a:r>
                        <a:rPr kumimoji="1" lang="ja-JP" altLang="en-US" sz="2000" b="1" dirty="0"/>
                        <a:t>１７６</a:t>
                      </a:r>
                    </a:p>
                  </a:txBody>
                  <a:tcPr/>
                </a:tc>
                <a:tc>
                  <a:txBody>
                    <a:bodyPr/>
                    <a:lstStyle/>
                    <a:p>
                      <a:pPr algn="ctr"/>
                      <a:endParaRPr kumimoji="1" lang="ja-JP" altLang="en-US" sz="2000" b="1" dirty="0"/>
                    </a:p>
                  </a:txBody>
                  <a:tcPr/>
                </a:tc>
                <a:tc>
                  <a:txBody>
                    <a:bodyPr/>
                    <a:lstStyle/>
                    <a:p>
                      <a:pPr algn="ctr"/>
                      <a:r>
                        <a:rPr kumimoji="1" lang="ja-JP" altLang="en-US" sz="1800" b="1" dirty="0"/>
                        <a:t>４６１</a:t>
                      </a:r>
                      <a:endParaRPr kumimoji="1" lang="en-US" altLang="ja-JP" sz="1800" b="1" dirty="0"/>
                    </a:p>
                    <a:p>
                      <a:pPr algn="ctr"/>
                      <a:r>
                        <a:rPr kumimoji="1" lang="ja-JP" altLang="en-US" sz="1800" b="1" dirty="0"/>
                        <a:t>（欠員４）</a:t>
                      </a:r>
                    </a:p>
                  </a:txBody>
                  <a:tcPr/>
                </a:tc>
                <a:tc>
                  <a:txBody>
                    <a:bodyPr/>
                    <a:lstStyle/>
                    <a:p>
                      <a:pPr algn="ctr"/>
                      <a:r>
                        <a:rPr kumimoji="1" lang="ja-JP" altLang="en-US" sz="2000" b="1" dirty="0"/>
                        <a:t>４６５</a:t>
                      </a:r>
                    </a:p>
                  </a:txBody>
                  <a:tcPr/>
                </a:tc>
                <a:extLst>
                  <a:ext uri="{0D108BD9-81ED-4DB2-BD59-A6C34878D82A}">
                    <a16:rowId xmlns:a16="http://schemas.microsoft.com/office/drawing/2014/main" val="1255807211"/>
                  </a:ext>
                </a:extLst>
              </a:tr>
              <a:tr h="402577">
                <a:tc>
                  <a:txBody>
                    <a:bodyPr/>
                    <a:lstStyle/>
                    <a:p>
                      <a:endParaRPr kumimoji="1" lang="ja-JP" altLang="en-US" sz="2000" b="1" dirty="0"/>
                    </a:p>
                  </a:txBody>
                  <a:tcPr/>
                </a:tc>
                <a:tc>
                  <a:txBody>
                    <a:bodyPr/>
                    <a:lstStyle/>
                    <a:p>
                      <a:pPr algn="ctr"/>
                      <a:endParaRPr kumimoji="1" lang="ja-JP" altLang="en-US" sz="2000" b="1" dirty="0"/>
                    </a:p>
                  </a:txBody>
                  <a:tcPr/>
                </a:tc>
                <a:tc>
                  <a:txBody>
                    <a:bodyPr/>
                    <a:lstStyle/>
                    <a:p>
                      <a:pPr algn="ctr"/>
                      <a:endParaRPr kumimoji="1" lang="ja-JP" altLang="en-US" sz="2000" b="1" dirty="0"/>
                    </a:p>
                  </a:txBody>
                  <a:tcPr/>
                </a:tc>
                <a:tc gridSpan="2">
                  <a:txBody>
                    <a:bodyPr/>
                    <a:lstStyle/>
                    <a:p>
                      <a:pPr algn="ctr"/>
                      <a:endParaRPr kumimoji="1" lang="ja-JP" altLang="en-US" sz="2000" b="1" dirty="0"/>
                    </a:p>
                  </a:txBody>
                  <a:tcPr/>
                </a:tc>
                <a:tc hMerge="1">
                  <a:txBody>
                    <a:bodyPr/>
                    <a:lstStyle/>
                    <a:p>
                      <a:endParaRPr kumimoji="1" lang="ja-JP" altLang="en-US"/>
                    </a:p>
                  </a:txBody>
                  <a:tcPr/>
                </a:tc>
                <a:tc gridSpan="2">
                  <a:txBody>
                    <a:bodyPr/>
                    <a:lstStyle/>
                    <a:p>
                      <a:pPr algn="ctr"/>
                      <a:endParaRPr kumimoji="1" lang="ja-JP" altLang="en-US" sz="2000" b="1" dirty="0"/>
                    </a:p>
                  </a:txBody>
                  <a:tcPr/>
                </a:tc>
                <a:tc hMerge="1">
                  <a:txBody>
                    <a:bodyPr/>
                    <a:lstStyle/>
                    <a:p>
                      <a:endParaRPr kumimoji="1" lang="ja-JP" altLang="en-US"/>
                    </a:p>
                  </a:txBody>
                  <a:tcPr/>
                </a:tc>
                <a:extLst>
                  <a:ext uri="{0D108BD9-81ED-4DB2-BD59-A6C34878D82A}">
                    <a16:rowId xmlns:a16="http://schemas.microsoft.com/office/drawing/2014/main" val="2692029553"/>
                  </a:ext>
                </a:extLst>
              </a:tr>
            </a:tbl>
          </a:graphicData>
        </a:graphic>
      </p:graphicFrame>
    </p:spTree>
    <p:extLst>
      <p:ext uri="{BB962C8B-B14F-4D97-AF65-F5344CB8AC3E}">
        <p14:creationId xmlns:p14="http://schemas.microsoft.com/office/powerpoint/2010/main" val="2055210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86F29065-9444-43A9-AD7F-1AE0A03AE192}"/>
              </a:ext>
            </a:extLst>
          </p:cNvPr>
          <p:cNvSpPr>
            <a:spLocks noGrp="1"/>
          </p:cNvSpPr>
          <p:nvPr>
            <p:ph idx="1"/>
          </p:nvPr>
        </p:nvSpPr>
        <p:spPr>
          <a:xfrm>
            <a:off x="838200" y="411480"/>
            <a:ext cx="10515600" cy="5765483"/>
          </a:xfrm>
        </p:spPr>
        <p:txBody>
          <a:bodyPr/>
          <a:lstStyle/>
          <a:p>
            <a:r>
              <a:rPr lang="ja-JP" altLang="en-US" dirty="0">
                <a:latin typeface="HGP明朝E" panose="02020900000000000000" pitchFamily="18" charset="-128"/>
                <a:ea typeface="HGP明朝E" panose="02020900000000000000" pitchFamily="18" charset="-128"/>
              </a:rPr>
              <a:t>自民は単独で絶対安定多数の</a:t>
            </a:r>
            <a:r>
              <a:rPr lang="en-US" altLang="ja-JP" dirty="0">
                <a:latin typeface="HGP明朝E" panose="02020900000000000000" pitchFamily="18" charset="-128"/>
                <a:ea typeface="HGP明朝E" panose="02020900000000000000" pitchFamily="18" charset="-128"/>
              </a:rPr>
              <a:t>261</a:t>
            </a:r>
            <a:r>
              <a:rPr lang="ja-JP" altLang="en-US" dirty="0">
                <a:latin typeface="HGP明朝E" panose="02020900000000000000" pitchFamily="18" charset="-128"/>
                <a:ea typeface="HGP明朝E" panose="02020900000000000000" pitchFamily="18" charset="-128"/>
              </a:rPr>
              <a:t>議席を獲得した。</a:t>
            </a:r>
            <a:endParaRPr lang="en-US" altLang="ja-JP" dirty="0">
              <a:latin typeface="HGP明朝E" panose="02020900000000000000" pitchFamily="18" charset="-128"/>
              <a:ea typeface="HGP明朝E" panose="02020900000000000000" pitchFamily="18" charset="-128"/>
            </a:endParaRPr>
          </a:p>
          <a:p>
            <a:pPr lvl="1"/>
            <a:r>
              <a:rPr lang="ja-JP" altLang="en-US" dirty="0">
                <a:latin typeface="HGP明朝E" panose="02020900000000000000" pitchFamily="18" charset="-128"/>
                <a:ea typeface="HGP明朝E" panose="02020900000000000000" pitchFamily="18" charset="-128"/>
              </a:rPr>
              <a:t>絶対安定多数とは衆院各種委員会の委員長と委員の過半数を維持する数。</a:t>
            </a:r>
          </a:p>
          <a:p>
            <a:endParaRPr lang="en-US" altLang="ja-JP" dirty="0">
              <a:latin typeface="HGP明朝E" panose="02020900000000000000" pitchFamily="18" charset="-128"/>
              <a:ea typeface="HGP明朝E" panose="02020900000000000000" pitchFamily="18" charset="-128"/>
            </a:endParaRPr>
          </a:p>
          <a:p>
            <a:r>
              <a:rPr lang="ja-JP" altLang="en-US" dirty="0">
                <a:latin typeface="HGP明朝E" panose="02020900000000000000" pitchFamily="18" charset="-128"/>
                <a:ea typeface="HGP明朝E" panose="02020900000000000000" pitchFamily="18" charset="-128"/>
              </a:rPr>
              <a:t>野党第一党の立民は</a:t>
            </a:r>
            <a:r>
              <a:rPr lang="en-US" altLang="ja-JP" dirty="0">
                <a:latin typeface="HGP明朝E" panose="02020900000000000000" pitchFamily="18" charset="-128"/>
                <a:ea typeface="HGP明朝E" panose="02020900000000000000" pitchFamily="18" charset="-128"/>
              </a:rPr>
              <a:t>14</a:t>
            </a:r>
            <a:r>
              <a:rPr lang="ja-JP" altLang="en-US" dirty="0">
                <a:latin typeface="HGP明朝E" panose="02020900000000000000" pitchFamily="18" charset="-128"/>
                <a:ea typeface="HGP明朝E" panose="02020900000000000000" pitchFamily="18" charset="-128"/>
              </a:rPr>
              <a:t>議席減で</a:t>
            </a:r>
            <a:r>
              <a:rPr lang="en-US" altLang="ja-JP" dirty="0">
                <a:latin typeface="HGP明朝E" panose="02020900000000000000" pitchFamily="18" charset="-128"/>
                <a:ea typeface="HGP明朝E" panose="02020900000000000000" pitchFamily="18" charset="-128"/>
              </a:rPr>
              <a:t>96</a:t>
            </a:r>
            <a:r>
              <a:rPr lang="ja-JP" altLang="en-US" dirty="0">
                <a:latin typeface="HGP明朝E" panose="02020900000000000000" pitchFamily="18" charset="-128"/>
                <a:ea typeface="HGP明朝E" panose="02020900000000000000" pitchFamily="18" charset="-128"/>
              </a:rPr>
              <a:t>議席に、共産も</a:t>
            </a:r>
            <a:r>
              <a:rPr lang="en-US" altLang="ja-JP" dirty="0">
                <a:latin typeface="HGP明朝E" panose="02020900000000000000" pitchFamily="18" charset="-128"/>
                <a:ea typeface="HGP明朝E" panose="02020900000000000000" pitchFamily="18" charset="-128"/>
              </a:rPr>
              <a:t>2</a:t>
            </a:r>
            <a:r>
              <a:rPr lang="ja-JP" altLang="en-US" dirty="0">
                <a:latin typeface="HGP明朝E" panose="02020900000000000000" pitchFamily="18" charset="-128"/>
                <a:ea typeface="HGP明朝E" panose="02020900000000000000" pitchFamily="18" charset="-128"/>
              </a:rPr>
              <a:t>議席減で</a:t>
            </a:r>
            <a:r>
              <a:rPr lang="en-US" altLang="ja-JP" dirty="0">
                <a:latin typeface="HGP明朝E" panose="02020900000000000000" pitchFamily="18" charset="-128"/>
                <a:ea typeface="HGP明朝E" panose="02020900000000000000" pitchFamily="18" charset="-128"/>
              </a:rPr>
              <a:t>10</a:t>
            </a:r>
            <a:r>
              <a:rPr lang="ja-JP" altLang="en-US" dirty="0">
                <a:latin typeface="HGP明朝E" panose="02020900000000000000" pitchFamily="18" charset="-128"/>
                <a:ea typeface="HGP明朝E" panose="02020900000000000000" pitchFamily="18" charset="-128"/>
              </a:rPr>
              <a:t>議席となり「共闘路線」は不発に終わった。</a:t>
            </a:r>
            <a:endParaRPr lang="en-US" altLang="ja-JP" dirty="0">
              <a:latin typeface="HGP明朝E" panose="02020900000000000000" pitchFamily="18" charset="-128"/>
              <a:ea typeface="HGP明朝E" panose="02020900000000000000" pitchFamily="18" charset="-128"/>
            </a:endParaRPr>
          </a:p>
          <a:p>
            <a:pPr lvl="1"/>
            <a:r>
              <a:rPr lang="ja-JP" altLang="en-US" dirty="0">
                <a:latin typeface="HGP明朝E" panose="02020900000000000000" pitchFamily="18" charset="-128"/>
                <a:ea typeface="HGP明朝E" panose="02020900000000000000" pitchFamily="18" charset="-128"/>
              </a:rPr>
              <a:t>野党共闘の小選挙区での勝率は</a:t>
            </a:r>
            <a:r>
              <a:rPr lang="en-US" altLang="ja-JP" dirty="0">
                <a:latin typeface="HGP明朝E" panose="02020900000000000000" pitchFamily="18" charset="-128"/>
                <a:ea typeface="HGP明朝E" panose="02020900000000000000" pitchFamily="18" charset="-128"/>
              </a:rPr>
              <a:t>3</a:t>
            </a:r>
            <a:r>
              <a:rPr lang="ja-JP" altLang="en-US" dirty="0">
                <a:latin typeface="HGP明朝E" panose="02020900000000000000" pitchFamily="18" charset="-128"/>
                <a:ea typeface="HGP明朝E" panose="02020900000000000000" pitchFamily="18" charset="-128"/>
              </a:rPr>
              <a:t>割を下回っている。</a:t>
            </a:r>
          </a:p>
          <a:p>
            <a:endParaRPr lang="en-US" altLang="ja-JP" dirty="0">
              <a:latin typeface="HGP明朝E" panose="02020900000000000000" pitchFamily="18" charset="-128"/>
              <a:ea typeface="HGP明朝E" panose="02020900000000000000" pitchFamily="18" charset="-128"/>
            </a:endParaRPr>
          </a:p>
          <a:p>
            <a:r>
              <a:rPr lang="ja-JP" altLang="en-US" dirty="0">
                <a:latin typeface="HGP明朝E" panose="02020900000000000000" pitchFamily="18" charset="-128"/>
                <a:ea typeface="HGP明朝E" panose="02020900000000000000" pitchFamily="18" charset="-128"/>
              </a:rPr>
              <a:t>一方、野党共闘と一線を画した維新は</a:t>
            </a:r>
            <a:r>
              <a:rPr lang="en-US" altLang="ja-JP" dirty="0">
                <a:latin typeface="HGP明朝E" panose="02020900000000000000" pitchFamily="18" charset="-128"/>
                <a:ea typeface="HGP明朝E" panose="02020900000000000000" pitchFamily="18" charset="-128"/>
              </a:rPr>
              <a:t>4</a:t>
            </a:r>
            <a:r>
              <a:rPr lang="ja-JP" altLang="en-US" dirty="0">
                <a:latin typeface="HGP明朝E" panose="02020900000000000000" pitchFamily="18" charset="-128"/>
                <a:ea typeface="HGP明朝E" panose="02020900000000000000" pitchFamily="18" charset="-128"/>
              </a:rPr>
              <a:t>倍近い議席（</a:t>
            </a:r>
            <a:r>
              <a:rPr lang="en-US" altLang="ja-JP" dirty="0">
                <a:latin typeface="HGP明朝E" panose="02020900000000000000" pitchFamily="18" charset="-128"/>
                <a:ea typeface="HGP明朝E" panose="02020900000000000000" pitchFamily="18" charset="-128"/>
              </a:rPr>
              <a:t>11</a:t>
            </a:r>
            <a:r>
              <a:rPr lang="ja-JP" altLang="en-US" dirty="0">
                <a:latin typeface="HGP明朝E" panose="02020900000000000000" pitchFamily="18" charset="-128"/>
                <a:ea typeface="HGP明朝E" panose="02020900000000000000" pitchFamily="18" charset="-128"/>
              </a:rPr>
              <a:t>議席から</a:t>
            </a:r>
            <a:r>
              <a:rPr lang="en-US" altLang="ja-JP" dirty="0">
                <a:latin typeface="HGP明朝E" panose="02020900000000000000" pitchFamily="18" charset="-128"/>
                <a:ea typeface="HGP明朝E" panose="02020900000000000000" pitchFamily="18" charset="-128"/>
              </a:rPr>
              <a:t>41</a:t>
            </a:r>
            <a:r>
              <a:rPr lang="ja-JP" altLang="en-US" dirty="0">
                <a:latin typeface="HGP明朝E" panose="02020900000000000000" pitchFamily="18" charset="-128"/>
                <a:ea typeface="HGP明朝E" panose="02020900000000000000" pitchFamily="18" charset="-128"/>
              </a:rPr>
              <a:t>議席に）を獲得。</a:t>
            </a:r>
            <a:endParaRPr lang="en-US" altLang="ja-JP" dirty="0">
              <a:latin typeface="HGP明朝E" panose="02020900000000000000" pitchFamily="18" charset="-128"/>
              <a:ea typeface="HGP明朝E" panose="02020900000000000000" pitchFamily="18" charset="-128"/>
            </a:endParaRPr>
          </a:p>
          <a:p>
            <a:pPr lvl="1"/>
            <a:r>
              <a:rPr lang="ja-JP" altLang="en-US" dirty="0">
                <a:latin typeface="HGP明朝E" panose="02020900000000000000" pitchFamily="18" charset="-128"/>
                <a:ea typeface="HGP明朝E" panose="02020900000000000000" pitchFamily="18" charset="-128"/>
              </a:rPr>
              <a:t>国民（国民民主党）も議席を伸ばし</a:t>
            </a:r>
            <a:r>
              <a:rPr lang="en-US" altLang="ja-JP" dirty="0">
                <a:latin typeface="HGP明朝E" panose="02020900000000000000" pitchFamily="18" charset="-128"/>
                <a:ea typeface="HGP明朝E" panose="02020900000000000000" pitchFamily="18" charset="-128"/>
              </a:rPr>
              <a:t>11</a:t>
            </a:r>
            <a:r>
              <a:rPr lang="ja-JP" altLang="en-US" dirty="0">
                <a:latin typeface="HGP明朝E" panose="02020900000000000000" pitchFamily="18" charset="-128"/>
                <a:ea typeface="HGP明朝E" panose="02020900000000000000" pitchFamily="18" charset="-128"/>
              </a:rPr>
              <a:t>議席となり共産を超えた。</a:t>
            </a:r>
          </a:p>
          <a:p>
            <a:endParaRPr lang="ja-JP" altLang="en-US" dirty="0">
              <a:latin typeface="HGP明朝E" panose="02020900000000000000" pitchFamily="18" charset="-128"/>
              <a:ea typeface="HGP明朝E" panose="02020900000000000000" pitchFamily="18" charset="-128"/>
            </a:endParaRPr>
          </a:p>
        </p:txBody>
      </p:sp>
    </p:spTree>
    <p:extLst>
      <p:ext uri="{BB962C8B-B14F-4D97-AF65-F5344CB8AC3E}">
        <p14:creationId xmlns:p14="http://schemas.microsoft.com/office/powerpoint/2010/main" val="31019987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自民の若者人気に陰り? 立憲は高齢者頼み続く 衆院選出口調査分析 [2021衆院選]：朝日新聞デジタル">
            <a:extLst>
              <a:ext uri="{FF2B5EF4-FFF2-40B4-BE49-F238E27FC236}">
                <a16:creationId xmlns:a16="http://schemas.microsoft.com/office/drawing/2014/main" id="{BE1442B4-EE3F-4504-9EE3-C6DBF8390DF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62363" y="381000"/>
            <a:ext cx="4867275" cy="6096000"/>
          </a:xfrm>
          <a:prstGeom prst="rect">
            <a:avLst/>
          </a:prstGeom>
          <a:noFill/>
          <a:extLst>
            <a:ext uri="{909E8E84-426E-40DD-AFC4-6F175D3DCCD1}">
              <a14:hiddenFill xmlns:a14="http://schemas.microsoft.com/office/drawing/2010/main">
                <a:solidFill>
                  <a:srgbClr val="FFFFFF"/>
                </a:solidFill>
              </a14:hiddenFill>
            </a:ext>
          </a:extLst>
        </p:spPr>
      </p:pic>
      <p:sp>
        <p:nvSpPr>
          <p:cNvPr id="2" name="テキスト ボックス 1">
            <a:extLst>
              <a:ext uri="{FF2B5EF4-FFF2-40B4-BE49-F238E27FC236}">
                <a16:creationId xmlns:a16="http://schemas.microsoft.com/office/drawing/2014/main" id="{5B47A212-6797-4F51-AC63-51EC1843C50C}"/>
              </a:ext>
            </a:extLst>
          </p:cNvPr>
          <p:cNvSpPr txBox="1"/>
          <p:nvPr/>
        </p:nvSpPr>
        <p:spPr>
          <a:xfrm>
            <a:off x="713509" y="5791200"/>
            <a:ext cx="2639291" cy="369332"/>
          </a:xfrm>
          <a:prstGeom prst="rect">
            <a:avLst/>
          </a:prstGeom>
          <a:noFill/>
        </p:spPr>
        <p:txBody>
          <a:bodyPr wrap="square" rtlCol="0">
            <a:spAutoFit/>
          </a:bodyPr>
          <a:lstStyle/>
          <a:p>
            <a:r>
              <a:rPr kumimoji="1" lang="en-US" altLang="ja-JP" dirty="0">
                <a:latin typeface="HGP明朝E" panose="02020900000000000000" pitchFamily="18" charset="-128"/>
                <a:ea typeface="HGP明朝E" panose="02020900000000000000" pitchFamily="18" charset="-128"/>
              </a:rPr>
              <a:t>11</a:t>
            </a:r>
            <a:r>
              <a:rPr kumimoji="1" lang="ja-JP" altLang="en-US" dirty="0">
                <a:latin typeface="HGP明朝E" panose="02020900000000000000" pitchFamily="18" charset="-128"/>
                <a:ea typeface="HGP明朝E" panose="02020900000000000000" pitchFamily="18" charset="-128"/>
              </a:rPr>
              <a:t>月</a:t>
            </a:r>
            <a:r>
              <a:rPr kumimoji="1" lang="en-US" altLang="ja-JP" dirty="0">
                <a:latin typeface="HGP明朝E" panose="02020900000000000000" pitchFamily="18" charset="-128"/>
                <a:ea typeface="HGP明朝E" panose="02020900000000000000" pitchFamily="18" charset="-128"/>
              </a:rPr>
              <a:t>1</a:t>
            </a:r>
            <a:r>
              <a:rPr kumimoji="1" lang="ja-JP" altLang="en-US" dirty="0">
                <a:latin typeface="HGP明朝E" panose="02020900000000000000" pitchFamily="18" charset="-128"/>
                <a:ea typeface="HGP明朝E" panose="02020900000000000000" pitchFamily="18" charset="-128"/>
              </a:rPr>
              <a:t>日　朝日新聞</a:t>
            </a:r>
          </a:p>
        </p:txBody>
      </p:sp>
    </p:spTree>
    <p:extLst>
      <p:ext uri="{BB962C8B-B14F-4D97-AF65-F5344CB8AC3E}">
        <p14:creationId xmlns:p14="http://schemas.microsoft.com/office/powerpoint/2010/main" val="1816247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B9D6D1B8-C359-421A-9430-E056655E2132}"/>
              </a:ext>
            </a:extLst>
          </p:cNvPr>
          <p:cNvSpPr>
            <a:spLocks noGrp="1"/>
          </p:cNvSpPr>
          <p:nvPr>
            <p:ph idx="1"/>
          </p:nvPr>
        </p:nvSpPr>
        <p:spPr>
          <a:xfrm>
            <a:off x="838200" y="685800"/>
            <a:ext cx="10515600" cy="5491163"/>
          </a:xfrm>
        </p:spPr>
        <p:txBody>
          <a:bodyPr>
            <a:normAutofit/>
          </a:bodyPr>
          <a:lstStyle/>
          <a:p>
            <a:pPr>
              <a:lnSpc>
                <a:spcPct val="110000"/>
              </a:lnSpc>
            </a:pPr>
            <a:r>
              <a:rPr lang="ja-JP" altLang="en-US" sz="3600" dirty="0">
                <a:latin typeface="HGP明朝E" panose="02020900000000000000" pitchFamily="18" charset="-128"/>
                <a:ea typeface="HGP明朝E" panose="02020900000000000000" pitchFamily="18" charset="-128"/>
              </a:rPr>
              <a:t>自民党の戦い</a:t>
            </a:r>
            <a:endParaRPr lang="en-US" altLang="ja-JP" sz="3600" dirty="0">
              <a:latin typeface="HGP明朝E" panose="02020900000000000000" pitchFamily="18" charset="-128"/>
              <a:ea typeface="HGP明朝E" panose="02020900000000000000" pitchFamily="18" charset="-128"/>
            </a:endParaRPr>
          </a:p>
          <a:p>
            <a:pPr lvl="1">
              <a:lnSpc>
                <a:spcPct val="110000"/>
              </a:lnSpc>
            </a:pPr>
            <a:r>
              <a:rPr lang="ja-JP" altLang="en-US" sz="3200" dirty="0">
                <a:latin typeface="HGP明朝E" panose="02020900000000000000" pitchFamily="18" charset="-128"/>
                <a:ea typeface="HGP明朝E" panose="02020900000000000000" pitchFamily="18" charset="-128"/>
              </a:rPr>
              <a:t>立民・共産の「政権枠組み」合意を中心に、安全保障や天皇の制度をめぐる立場が異なる共産を含めた野党選挙協力を強く批判。</a:t>
            </a:r>
            <a:endParaRPr lang="en-US" altLang="ja-JP" sz="3200" dirty="0">
              <a:latin typeface="HGP明朝E" panose="02020900000000000000" pitchFamily="18" charset="-128"/>
              <a:ea typeface="HGP明朝E" panose="02020900000000000000" pitchFamily="18" charset="-128"/>
            </a:endParaRPr>
          </a:p>
          <a:p>
            <a:pPr lvl="1">
              <a:lnSpc>
                <a:spcPct val="110000"/>
              </a:lnSpc>
            </a:pPr>
            <a:endParaRPr lang="en-US" altLang="ja-JP" sz="3200" dirty="0">
              <a:latin typeface="HGP明朝E" panose="02020900000000000000" pitchFamily="18" charset="-128"/>
              <a:ea typeface="HGP明朝E" panose="02020900000000000000" pitchFamily="18" charset="-128"/>
            </a:endParaRPr>
          </a:p>
          <a:p>
            <a:pPr lvl="1">
              <a:lnSpc>
                <a:spcPct val="110000"/>
              </a:lnSpc>
            </a:pPr>
            <a:r>
              <a:rPr lang="ja-JP" altLang="en-US" sz="3200" dirty="0">
                <a:latin typeface="HGP明朝E" panose="02020900000000000000" pitchFamily="18" charset="-128"/>
                <a:ea typeface="HGP明朝E" panose="02020900000000000000" pitchFamily="18" charset="-128"/>
              </a:rPr>
              <a:t>麻生太郎氏は</a:t>
            </a:r>
            <a:r>
              <a:rPr lang="ja-JP" altLang="en-US" sz="3200" dirty="0">
                <a:solidFill>
                  <a:srgbClr val="FF0000"/>
                </a:solidFill>
                <a:latin typeface="HGP明朝E" panose="02020900000000000000" pitchFamily="18" charset="-128"/>
                <a:ea typeface="HGP明朝E" panose="02020900000000000000" pitchFamily="18" charset="-128"/>
              </a:rPr>
              <a:t>「立憲共産党」</a:t>
            </a:r>
            <a:r>
              <a:rPr lang="ja-JP" altLang="en-US" sz="3200" dirty="0">
                <a:latin typeface="HGP明朝E" panose="02020900000000000000" pitchFamily="18" charset="-128"/>
                <a:ea typeface="HGP明朝E" panose="02020900000000000000" pitchFamily="18" charset="-128"/>
              </a:rPr>
              <a:t>と呼び</a:t>
            </a:r>
            <a:endParaRPr lang="en-US" altLang="ja-JP" sz="3200" dirty="0">
              <a:latin typeface="HGP明朝E" panose="02020900000000000000" pitchFamily="18" charset="-128"/>
              <a:ea typeface="HGP明朝E" panose="02020900000000000000" pitchFamily="18" charset="-128"/>
            </a:endParaRPr>
          </a:p>
          <a:p>
            <a:pPr lvl="1">
              <a:lnSpc>
                <a:spcPct val="110000"/>
              </a:lnSpc>
            </a:pPr>
            <a:r>
              <a:rPr lang="ja-JP" altLang="en-US" sz="3200" dirty="0">
                <a:latin typeface="HGP明朝E" panose="02020900000000000000" pitchFamily="18" charset="-128"/>
                <a:ea typeface="HGP明朝E" panose="02020900000000000000" pitchFamily="18" charset="-128"/>
              </a:rPr>
              <a:t>甘利明氏は、この度の総選挙は単なる政権選択選挙ではなく、自由民主主義か共産主義かの</a:t>
            </a:r>
            <a:r>
              <a:rPr lang="ja-JP" altLang="en-US" sz="3200" dirty="0">
                <a:solidFill>
                  <a:srgbClr val="FF0000"/>
                </a:solidFill>
                <a:latin typeface="HGP明朝E" panose="02020900000000000000" pitchFamily="18" charset="-128"/>
                <a:ea typeface="HGP明朝E" panose="02020900000000000000" pitchFamily="18" charset="-128"/>
              </a:rPr>
              <a:t>「体制選択選挙」</a:t>
            </a:r>
            <a:r>
              <a:rPr lang="ja-JP" altLang="en-US" sz="3200" dirty="0">
                <a:latin typeface="HGP明朝E" panose="02020900000000000000" pitchFamily="18" charset="-128"/>
                <a:ea typeface="HGP明朝E" panose="02020900000000000000" pitchFamily="18" charset="-128"/>
              </a:rPr>
              <a:t>であると指摘している。</a:t>
            </a:r>
            <a:endParaRPr lang="en-US" altLang="ja-JP" sz="3200" dirty="0">
              <a:latin typeface="HGP明朝E" panose="02020900000000000000" pitchFamily="18" charset="-128"/>
              <a:ea typeface="HGP明朝E" panose="02020900000000000000" pitchFamily="18" charset="-128"/>
            </a:endParaRPr>
          </a:p>
          <a:p>
            <a:pPr>
              <a:lnSpc>
                <a:spcPct val="110000"/>
              </a:lnSpc>
            </a:pPr>
            <a:endParaRPr lang="en-US" altLang="ja-JP" sz="3600" dirty="0">
              <a:latin typeface="HGP明朝E" panose="02020900000000000000" pitchFamily="18" charset="-128"/>
              <a:ea typeface="HGP明朝E" panose="02020900000000000000" pitchFamily="18" charset="-128"/>
            </a:endParaRPr>
          </a:p>
        </p:txBody>
      </p:sp>
    </p:spTree>
    <p:extLst>
      <p:ext uri="{BB962C8B-B14F-4D97-AF65-F5344CB8AC3E}">
        <p14:creationId xmlns:p14="http://schemas.microsoft.com/office/powerpoint/2010/main" val="9888044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04ACDE7-A68C-4D95-AEEC-7152E00262C6}"/>
              </a:ext>
            </a:extLst>
          </p:cNvPr>
          <p:cNvSpPr>
            <a:spLocks noGrp="1"/>
          </p:cNvSpPr>
          <p:nvPr>
            <p:ph type="title"/>
          </p:nvPr>
        </p:nvSpPr>
        <p:spPr/>
        <p:txBody>
          <a:bodyPr/>
          <a:lstStyle/>
          <a:p>
            <a:r>
              <a:rPr kumimoji="1" lang="ja-JP" altLang="en-US" dirty="0">
                <a:latin typeface="HGP明朝E" panose="02020900000000000000" pitchFamily="18" charset="-128"/>
                <a:ea typeface="HGP明朝E" panose="02020900000000000000" pitchFamily="18" charset="-128"/>
              </a:rPr>
              <a:t>立民の戦い　共闘路線が破綻</a:t>
            </a:r>
          </a:p>
        </p:txBody>
      </p:sp>
      <p:sp>
        <p:nvSpPr>
          <p:cNvPr id="3" name="コンテンツ プレースホルダー 2">
            <a:extLst>
              <a:ext uri="{FF2B5EF4-FFF2-40B4-BE49-F238E27FC236}">
                <a16:creationId xmlns:a16="http://schemas.microsoft.com/office/drawing/2014/main" id="{DA0F0FC4-4AD0-48FB-9A45-AF44EF92F587}"/>
              </a:ext>
            </a:extLst>
          </p:cNvPr>
          <p:cNvSpPr>
            <a:spLocks noGrp="1"/>
          </p:cNvSpPr>
          <p:nvPr>
            <p:ph idx="1"/>
          </p:nvPr>
        </p:nvSpPr>
        <p:spPr/>
        <p:txBody>
          <a:bodyPr>
            <a:normAutofit/>
          </a:bodyPr>
          <a:lstStyle/>
          <a:p>
            <a:r>
              <a:rPr kumimoji="1" lang="ja-JP" altLang="en-US" dirty="0">
                <a:latin typeface="HGP明朝E" panose="02020900000000000000" pitchFamily="18" charset="-128"/>
                <a:ea typeface="HGP明朝E" panose="02020900000000000000" pitchFamily="18" charset="-128"/>
              </a:rPr>
              <a:t>共産党との共闘が不発。</a:t>
            </a:r>
            <a:endParaRPr kumimoji="1" lang="en-US" altLang="ja-JP" dirty="0">
              <a:latin typeface="HGP明朝E" panose="02020900000000000000" pitchFamily="18" charset="-128"/>
              <a:ea typeface="HGP明朝E" panose="02020900000000000000" pitchFamily="18" charset="-128"/>
            </a:endParaRPr>
          </a:p>
          <a:p>
            <a:pPr lvl="1"/>
            <a:r>
              <a:rPr kumimoji="1" lang="ja-JP" altLang="en-US" dirty="0">
                <a:latin typeface="HGP明朝E" panose="02020900000000000000" pitchFamily="18" charset="-128"/>
                <a:ea typeface="HGP明朝E" panose="02020900000000000000" pitchFamily="18" charset="-128"/>
              </a:rPr>
              <a:t>議席減の理由は、野党の政策担当能力に対する国民の不信感がある。</a:t>
            </a:r>
            <a:endParaRPr kumimoji="1" lang="en-US" altLang="ja-JP" dirty="0">
              <a:latin typeface="HGP明朝E" panose="02020900000000000000" pitchFamily="18" charset="-128"/>
              <a:ea typeface="HGP明朝E" panose="02020900000000000000" pitchFamily="18" charset="-128"/>
            </a:endParaRPr>
          </a:p>
          <a:p>
            <a:r>
              <a:rPr kumimoji="1" lang="ja-JP" altLang="en-US" dirty="0">
                <a:latin typeface="HGP明朝E" panose="02020900000000000000" pitchFamily="18" charset="-128"/>
                <a:ea typeface="HGP明朝E" panose="02020900000000000000" pitchFamily="18" charset="-128"/>
              </a:rPr>
              <a:t>立民は、野党第一党は保ったが、公示前の</a:t>
            </a:r>
            <a:r>
              <a:rPr kumimoji="1" lang="en-US" altLang="ja-JP" dirty="0">
                <a:latin typeface="HGP明朝E" panose="02020900000000000000" pitchFamily="18" charset="-128"/>
                <a:ea typeface="HGP明朝E" panose="02020900000000000000" pitchFamily="18" charset="-128"/>
              </a:rPr>
              <a:t>110</a:t>
            </a:r>
            <a:r>
              <a:rPr kumimoji="1" lang="ja-JP" altLang="en-US" dirty="0">
                <a:latin typeface="HGP明朝E" panose="02020900000000000000" pitchFamily="18" charset="-128"/>
                <a:ea typeface="HGP明朝E" panose="02020900000000000000" pitchFamily="18" charset="-128"/>
              </a:rPr>
              <a:t>議席に届かず</a:t>
            </a:r>
            <a:r>
              <a:rPr kumimoji="1" lang="en-US" altLang="ja-JP" dirty="0">
                <a:latin typeface="HGP明朝E" panose="02020900000000000000" pitchFamily="18" charset="-128"/>
                <a:ea typeface="HGP明朝E" panose="02020900000000000000" pitchFamily="18" charset="-128"/>
              </a:rPr>
              <a:t>96</a:t>
            </a:r>
            <a:r>
              <a:rPr kumimoji="1" lang="ja-JP" altLang="en-US" dirty="0">
                <a:latin typeface="HGP明朝E" panose="02020900000000000000" pitchFamily="18" charset="-128"/>
                <a:ea typeface="HGP明朝E" panose="02020900000000000000" pitchFamily="18" charset="-128"/>
              </a:rPr>
              <a:t>議席に。</a:t>
            </a:r>
            <a:endParaRPr kumimoji="1" lang="en-US" altLang="ja-JP" dirty="0">
              <a:latin typeface="HGP明朝E" panose="02020900000000000000" pitchFamily="18" charset="-128"/>
              <a:ea typeface="HGP明朝E" panose="02020900000000000000" pitchFamily="18" charset="-128"/>
            </a:endParaRPr>
          </a:p>
          <a:p>
            <a:r>
              <a:rPr kumimoji="1" lang="ja-JP" altLang="en-US" dirty="0">
                <a:latin typeface="HGP明朝E" panose="02020900000000000000" pitchFamily="18" charset="-128"/>
                <a:ea typeface="HGP明朝E" panose="02020900000000000000" pitchFamily="18" charset="-128"/>
              </a:rPr>
              <a:t>共産、国民などと一本化した小選挙区を中心に政権批判票を取り込む戦いを展開し、小選挙区の</a:t>
            </a:r>
            <a:r>
              <a:rPr kumimoji="1" lang="en-US" altLang="ja-JP" dirty="0">
                <a:latin typeface="HGP明朝E" panose="02020900000000000000" pitchFamily="18" charset="-128"/>
                <a:ea typeface="HGP明朝E" panose="02020900000000000000" pitchFamily="18" charset="-128"/>
              </a:rPr>
              <a:t>7</a:t>
            </a:r>
            <a:r>
              <a:rPr kumimoji="1" lang="ja-JP" altLang="en-US" dirty="0">
                <a:latin typeface="HGP明朝E" panose="02020900000000000000" pitchFamily="18" charset="-128"/>
                <a:ea typeface="HGP明朝E" panose="02020900000000000000" pitchFamily="18" charset="-128"/>
              </a:rPr>
              <a:t>割で候補者を一本化した。勝率は</a:t>
            </a:r>
            <a:r>
              <a:rPr kumimoji="1" lang="en-US" altLang="ja-JP" dirty="0">
                <a:latin typeface="HGP明朝E" panose="02020900000000000000" pitchFamily="18" charset="-128"/>
                <a:ea typeface="HGP明朝E" panose="02020900000000000000" pitchFamily="18" charset="-128"/>
              </a:rPr>
              <a:t>3</a:t>
            </a:r>
            <a:r>
              <a:rPr kumimoji="1" lang="ja-JP" altLang="en-US" dirty="0">
                <a:latin typeface="HGP明朝E" panose="02020900000000000000" pitchFamily="18" charset="-128"/>
                <a:ea typeface="HGP明朝E" panose="02020900000000000000" pitchFamily="18" charset="-128"/>
              </a:rPr>
              <a:t>割に届かず。</a:t>
            </a:r>
            <a:endParaRPr kumimoji="1" lang="en-US" altLang="ja-JP" dirty="0">
              <a:latin typeface="HGP明朝E" panose="02020900000000000000" pitchFamily="18" charset="-128"/>
              <a:ea typeface="HGP明朝E" panose="02020900000000000000" pitchFamily="18" charset="-128"/>
            </a:endParaRPr>
          </a:p>
          <a:p>
            <a:r>
              <a:rPr kumimoji="1" lang="ja-JP" altLang="en-US" dirty="0">
                <a:latin typeface="HGP明朝E" panose="02020900000000000000" pitchFamily="18" charset="-128"/>
                <a:ea typeface="HGP明朝E" panose="02020900000000000000" pitchFamily="18" charset="-128"/>
              </a:rPr>
              <a:t>各選挙区で数万近い共産票を当て込んだ。</a:t>
            </a:r>
            <a:endParaRPr kumimoji="1" lang="en-US" altLang="ja-JP" dirty="0">
              <a:latin typeface="HGP明朝E" panose="02020900000000000000" pitchFamily="18" charset="-128"/>
              <a:ea typeface="HGP明朝E" panose="02020900000000000000" pitchFamily="18" charset="-128"/>
            </a:endParaRPr>
          </a:p>
          <a:p>
            <a:pPr lvl="1"/>
            <a:r>
              <a:rPr kumimoji="1" lang="ja-JP" altLang="en-US" dirty="0">
                <a:latin typeface="HGP明朝E" panose="02020900000000000000" pitchFamily="18" charset="-128"/>
                <a:ea typeface="HGP明朝E" panose="02020900000000000000" pitchFamily="18" charset="-128"/>
              </a:rPr>
              <a:t>小選挙区で９増　しかし党への支持を問う比例代表は</a:t>
            </a:r>
            <a:r>
              <a:rPr kumimoji="1" lang="en-US" altLang="ja-JP" dirty="0">
                <a:latin typeface="HGP明朝E" panose="02020900000000000000" pitchFamily="18" charset="-128"/>
                <a:ea typeface="HGP明朝E" panose="02020900000000000000" pitchFamily="18" charset="-128"/>
              </a:rPr>
              <a:t>23</a:t>
            </a:r>
            <a:r>
              <a:rPr kumimoji="1" lang="ja-JP" altLang="en-US" dirty="0">
                <a:latin typeface="HGP明朝E" panose="02020900000000000000" pitchFamily="18" charset="-128"/>
                <a:ea typeface="HGP明朝E" panose="02020900000000000000" pitchFamily="18" charset="-128"/>
              </a:rPr>
              <a:t>議席も減らした。これは党への信任が落ちたといわれかねない結果である。</a:t>
            </a:r>
          </a:p>
        </p:txBody>
      </p:sp>
    </p:spTree>
    <p:extLst>
      <p:ext uri="{BB962C8B-B14F-4D97-AF65-F5344CB8AC3E}">
        <p14:creationId xmlns:p14="http://schemas.microsoft.com/office/powerpoint/2010/main" val="34542795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2CFF55A-D13C-44E0-A1C2-AF239FFF2068}"/>
              </a:ext>
            </a:extLst>
          </p:cNvPr>
          <p:cNvSpPr>
            <a:spLocks noGrp="1"/>
          </p:cNvSpPr>
          <p:nvPr>
            <p:ph type="title"/>
          </p:nvPr>
        </p:nvSpPr>
        <p:spPr>
          <a:xfrm>
            <a:off x="648929" y="629266"/>
            <a:ext cx="3505495" cy="1622321"/>
          </a:xfrm>
        </p:spPr>
        <p:txBody>
          <a:bodyPr>
            <a:normAutofit/>
          </a:bodyPr>
          <a:lstStyle/>
          <a:p>
            <a:r>
              <a:rPr kumimoji="1" lang="ja-JP" altLang="en-US" dirty="0">
                <a:latin typeface="HGP明朝E" panose="02020900000000000000" pitchFamily="18" charset="-128"/>
                <a:ea typeface="HGP明朝E" panose="02020900000000000000" pitchFamily="18" charset="-128"/>
              </a:rPr>
              <a:t>枝野・福山体制の崩壊へ</a:t>
            </a:r>
          </a:p>
        </p:txBody>
      </p:sp>
      <p:sp>
        <p:nvSpPr>
          <p:cNvPr id="3" name="コンテンツ プレースホルダー 2">
            <a:extLst>
              <a:ext uri="{FF2B5EF4-FFF2-40B4-BE49-F238E27FC236}">
                <a16:creationId xmlns:a16="http://schemas.microsoft.com/office/drawing/2014/main" id="{84C52026-8EF2-4C7A-BFAF-BE7B5F8546F2}"/>
              </a:ext>
            </a:extLst>
          </p:cNvPr>
          <p:cNvSpPr>
            <a:spLocks noGrp="1"/>
          </p:cNvSpPr>
          <p:nvPr>
            <p:ph idx="1"/>
          </p:nvPr>
        </p:nvSpPr>
        <p:spPr>
          <a:xfrm>
            <a:off x="648931" y="2438400"/>
            <a:ext cx="3505494" cy="4203940"/>
          </a:xfrm>
        </p:spPr>
        <p:txBody>
          <a:bodyPr>
            <a:normAutofit lnSpcReduction="10000"/>
          </a:bodyPr>
          <a:lstStyle/>
          <a:p>
            <a:r>
              <a:rPr kumimoji="1" lang="en-US" altLang="ja-JP" sz="2400" dirty="0">
                <a:latin typeface="HGP明朝E" panose="02020900000000000000" pitchFamily="18" charset="-128"/>
                <a:ea typeface="HGP明朝E" panose="02020900000000000000" pitchFamily="18" charset="-128"/>
              </a:rPr>
              <a:t>11</a:t>
            </a:r>
            <a:r>
              <a:rPr kumimoji="1" lang="ja-JP" altLang="en-US" sz="2400" dirty="0">
                <a:latin typeface="HGP明朝E" panose="02020900000000000000" pitchFamily="18" charset="-128"/>
                <a:ea typeface="HGP明朝E" panose="02020900000000000000" pitchFamily="18" charset="-128"/>
              </a:rPr>
              <a:t>月</a:t>
            </a:r>
            <a:r>
              <a:rPr kumimoji="1" lang="en-US" altLang="ja-JP" sz="2400" dirty="0">
                <a:latin typeface="HGP明朝E" panose="02020900000000000000" pitchFamily="18" charset="-128"/>
                <a:ea typeface="HGP明朝E" panose="02020900000000000000" pitchFamily="18" charset="-128"/>
              </a:rPr>
              <a:t>2</a:t>
            </a:r>
            <a:r>
              <a:rPr kumimoji="1" lang="ja-JP" altLang="en-US" sz="2400" dirty="0">
                <a:latin typeface="HGP明朝E" panose="02020900000000000000" pitchFamily="18" charset="-128"/>
                <a:ea typeface="HGP明朝E" panose="02020900000000000000" pitchFamily="18" charset="-128"/>
              </a:rPr>
              <a:t>日、枝野幸男代表は引責辞任を表明</a:t>
            </a:r>
            <a:endParaRPr kumimoji="1" lang="en-US" altLang="ja-JP" sz="2400" dirty="0">
              <a:latin typeface="HGP明朝E" panose="02020900000000000000" pitchFamily="18" charset="-128"/>
              <a:ea typeface="HGP明朝E" panose="02020900000000000000" pitchFamily="18" charset="-128"/>
            </a:endParaRPr>
          </a:p>
          <a:p>
            <a:endParaRPr kumimoji="1" lang="en-US" altLang="ja-JP" sz="2400" dirty="0">
              <a:latin typeface="HGP明朝E" panose="02020900000000000000" pitchFamily="18" charset="-128"/>
              <a:ea typeface="HGP明朝E" panose="02020900000000000000" pitchFamily="18" charset="-128"/>
            </a:endParaRPr>
          </a:p>
          <a:p>
            <a:r>
              <a:rPr kumimoji="1" lang="ja-JP" altLang="en-US" sz="2400" dirty="0">
                <a:latin typeface="HGP明朝E" panose="02020900000000000000" pitchFamily="18" charset="-128"/>
                <a:ea typeface="HGP明朝E" panose="02020900000000000000" pitchFamily="18" charset="-128"/>
              </a:rPr>
              <a:t>党員らも参加する代表選が月内に実施</a:t>
            </a:r>
            <a:endParaRPr kumimoji="1" lang="en-US" altLang="ja-JP" sz="2400" dirty="0">
              <a:latin typeface="HGP明朝E" panose="02020900000000000000" pitchFamily="18" charset="-128"/>
              <a:ea typeface="HGP明朝E" panose="02020900000000000000" pitchFamily="18" charset="-128"/>
            </a:endParaRPr>
          </a:p>
          <a:p>
            <a:endParaRPr kumimoji="1" lang="en-US" altLang="ja-JP" sz="2400" dirty="0">
              <a:latin typeface="HGP明朝E" panose="02020900000000000000" pitchFamily="18" charset="-128"/>
              <a:ea typeface="HGP明朝E" panose="02020900000000000000" pitchFamily="18" charset="-128"/>
            </a:endParaRPr>
          </a:p>
          <a:p>
            <a:r>
              <a:rPr kumimoji="1" lang="ja-JP" altLang="en-US" sz="2400" dirty="0">
                <a:latin typeface="HGP明朝E" panose="02020900000000000000" pitchFamily="18" charset="-128"/>
                <a:ea typeface="HGP明朝E" panose="02020900000000000000" pitchFamily="18" charset="-128"/>
              </a:rPr>
              <a:t>党所属議員らと、党員、協力委員が投票する選挙を行われる。立候補には推薦人が</a:t>
            </a:r>
            <a:r>
              <a:rPr kumimoji="1" lang="en-US" altLang="ja-JP" sz="2400" dirty="0">
                <a:latin typeface="HGP明朝E" panose="02020900000000000000" pitchFamily="18" charset="-128"/>
                <a:ea typeface="HGP明朝E" panose="02020900000000000000" pitchFamily="18" charset="-128"/>
              </a:rPr>
              <a:t>20</a:t>
            </a:r>
            <a:r>
              <a:rPr kumimoji="1" lang="ja-JP" altLang="en-US" sz="2400" dirty="0">
                <a:latin typeface="HGP明朝E" panose="02020900000000000000" pitchFamily="18" charset="-128"/>
                <a:ea typeface="HGP明朝E" panose="02020900000000000000" pitchFamily="18" charset="-128"/>
              </a:rPr>
              <a:t>人以上必要。</a:t>
            </a:r>
          </a:p>
        </p:txBody>
      </p:sp>
      <p:sp>
        <p:nvSpPr>
          <p:cNvPr id="71" name="Rectangle 70">
            <a:extLst>
              <a:ext uri="{FF2B5EF4-FFF2-40B4-BE49-F238E27FC236}">
                <a16:creationId xmlns:a16="http://schemas.microsoft.com/office/drawing/2014/main" id="{5E39A796-BE83-48B1-B33F-35C4A32AAB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9056" y="0"/>
            <a:ext cx="7552944" cy="685800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ounded Rectangle 9">
            <a:extLst>
              <a:ext uri="{FF2B5EF4-FFF2-40B4-BE49-F238E27FC236}">
                <a16:creationId xmlns:a16="http://schemas.microsoft.com/office/drawing/2014/main" id="{72F84B47-E267-4194-8194-831DB7B55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23688" y="557784"/>
            <a:ext cx="6584098" cy="5739187"/>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ソース画像を表示">
            <a:extLst>
              <a:ext uri="{FF2B5EF4-FFF2-40B4-BE49-F238E27FC236}">
                <a16:creationId xmlns:a16="http://schemas.microsoft.com/office/drawing/2014/main" id="{6FE87E2A-98DE-45C5-B8E6-5337340DF1E1}"/>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405862" y="1313087"/>
            <a:ext cx="6019331" cy="4228580"/>
          </a:xfrm>
          <a:prstGeom prst="rect">
            <a:avLst/>
          </a:prstGeom>
          <a:noFill/>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239649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8E4BCEB-2786-4AFE-9514-8FECE624F7D8}"/>
              </a:ext>
            </a:extLst>
          </p:cNvPr>
          <p:cNvSpPr>
            <a:spLocks noGrp="1"/>
          </p:cNvSpPr>
          <p:nvPr>
            <p:ph type="title"/>
          </p:nvPr>
        </p:nvSpPr>
        <p:spPr/>
        <p:txBody>
          <a:bodyPr/>
          <a:lstStyle/>
          <a:p>
            <a:r>
              <a:rPr kumimoji="1" lang="ja-JP" altLang="en-US" dirty="0">
                <a:latin typeface="HGP明朝E" panose="02020900000000000000" pitchFamily="18" charset="-128"/>
                <a:ea typeface="HGP明朝E" panose="02020900000000000000" pitchFamily="18" charset="-128"/>
              </a:rPr>
              <a:t>立民・共産の共闘について</a:t>
            </a:r>
          </a:p>
        </p:txBody>
      </p:sp>
      <p:sp>
        <p:nvSpPr>
          <p:cNvPr id="3" name="コンテンツ プレースホルダー 2">
            <a:extLst>
              <a:ext uri="{FF2B5EF4-FFF2-40B4-BE49-F238E27FC236}">
                <a16:creationId xmlns:a16="http://schemas.microsoft.com/office/drawing/2014/main" id="{CBFA72D4-2A55-4FE2-A670-54BB20353512}"/>
              </a:ext>
            </a:extLst>
          </p:cNvPr>
          <p:cNvSpPr>
            <a:spLocks noGrp="1"/>
          </p:cNvSpPr>
          <p:nvPr>
            <p:ph idx="1"/>
          </p:nvPr>
        </p:nvSpPr>
        <p:spPr/>
        <p:txBody>
          <a:bodyPr>
            <a:normAutofit/>
          </a:bodyPr>
          <a:lstStyle/>
          <a:p>
            <a:r>
              <a:rPr kumimoji="1" lang="ja-JP" altLang="en-US" dirty="0">
                <a:latin typeface="HGP明朝E" panose="02020900000000000000" pitchFamily="18" charset="-128"/>
                <a:ea typeface="HGP明朝E" panose="02020900000000000000" pitchFamily="18" charset="-128"/>
              </a:rPr>
              <a:t>読売新聞が行った世論調査（</a:t>
            </a:r>
            <a:r>
              <a:rPr kumimoji="1" lang="en-US" altLang="ja-JP" dirty="0">
                <a:latin typeface="HGP明朝E" panose="02020900000000000000" pitchFamily="18" charset="-128"/>
                <a:ea typeface="HGP明朝E" panose="02020900000000000000" pitchFamily="18" charset="-128"/>
              </a:rPr>
              <a:t>11</a:t>
            </a:r>
            <a:r>
              <a:rPr kumimoji="1" lang="ja-JP" altLang="en-US" dirty="0">
                <a:latin typeface="HGP明朝E" panose="02020900000000000000" pitchFamily="18" charset="-128"/>
                <a:ea typeface="HGP明朝E" panose="02020900000000000000" pitchFamily="18" charset="-128"/>
              </a:rPr>
              <a:t>月</a:t>
            </a:r>
            <a:r>
              <a:rPr kumimoji="1" lang="en-US" altLang="ja-JP" dirty="0">
                <a:latin typeface="HGP明朝E" panose="02020900000000000000" pitchFamily="18" charset="-128"/>
                <a:ea typeface="HGP明朝E" panose="02020900000000000000" pitchFamily="18" charset="-128"/>
              </a:rPr>
              <a:t>1</a:t>
            </a:r>
            <a:r>
              <a:rPr kumimoji="1" lang="ja-JP" altLang="en-US" dirty="0">
                <a:latin typeface="HGP明朝E" panose="02020900000000000000" pitchFamily="18" charset="-128"/>
                <a:ea typeface="HGP明朝E" panose="02020900000000000000" pitchFamily="18" charset="-128"/>
              </a:rPr>
              <a:t>～</a:t>
            </a:r>
            <a:r>
              <a:rPr kumimoji="1" lang="en-US" altLang="ja-JP" dirty="0">
                <a:latin typeface="HGP明朝E" panose="02020900000000000000" pitchFamily="18" charset="-128"/>
                <a:ea typeface="HGP明朝E" panose="02020900000000000000" pitchFamily="18" charset="-128"/>
              </a:rPr>
              <a:t>2</a:t>
            </a:r>
            <a:r>
              <a:rPr kumimoji="1" lang="ja-JP" altLang="en-US" dirty="0">
                <a:latin typeface="HGP明朝E" panose="02020900000000000000" pitchFamily="18" charset="-128"/>
                <a:ea typeface="HGP明朝E" panose="02020900000000000000" pitchFamily="18" charset="-128"/>
              </a:rPr>
              <a:t>日実施）</a:t>
            </a:r>
            <a:endParaRPr kumimoji="1" lang="en-US" altLang="ja-JP" dirty="0">
              <a:latin typeface="HGP明朝E" panose="02020900000000000000" pitchFamily="18" charset="-128"/>
              <a:ea typeface="HGP明朝E" panose="02020900000000000000" pitchFamily="18" charset="-128"/>
            </a:endParaRPr>
          </a:p>
          <a:p>
            <a:pPr lvl="1"/>
            <a:r>
              <a:rPr kumimoji="1" lang="ja-JP" altLang="en-US" dirty="0">
                <a:latin typeface="HGP明朝E" panose="02020900000000000000" pitchFamily="18" charset="-128"/>
                <a:ea typeface="HGP明朝E" panose="02020900000000000000" pitchFamily="18" charset="-128"/>
              </a:rPr>
              <a:t>立民と共産との協力について肯定が</a:t>
            </a:r>
            <a:r>
              <a:rPr kumimoji="1" lang="en-US" altLang="ja-JP" dirty="0">
                <a:latin typeface="HGP明朝E" panose="02020900000000000000" pitchFamily="18" charset="-128"/>
                <a:ea typeface="HGP明朝E" panose="02020900000000000000" pitchFamily="18" charset="-128"/>
              </a:rPr>
              <a:t>30</a:t>
            </a:r>
            <a:r>
              <a:rPr kumimoji="1" lang="ja-JP" altLang="en-US" dirty="0">
                <a:latin typeface="HGP明朝E" panose="02020900000000000000" pitchFamily="18" charset="-128"/>
                <a:ea typeface="HGP明朝E" panose="02020900000000000000" pitchFamily="18" charset="-128"/>
              </a:rPr>
              <a:t>％、否定が</a:t>
            </a:r>
            <a:r>
              <a:rPr kumimoji="1" lang="en-US" altLang="ja-JP" dirty="0">
                <a:latin typeface="HGP明朝E" panose="02020900000000000000" pitchFamily="18" charset="-128"/>
                <a:ea typeface="HGP明朝E" panose="02020900000000000000" pitchFamily="18" charset="-128"/>
              </a:rPr>
              <a:t>57</a:t>
            </a:r>
            <a:r>
              <a:rPr kumimoji="1" lang="ja-JP" altLang="en-US" dirty="0">
                <a:latin typeface="HGP明朝E" panose="02020900000000000000" pitchFamily="18" charset="-128"/>
                <a:ea typeface="HGP明朝E" panose="02020900000000000000" pitchFamily="18" charset="-128"/>
              </a:rPr>
              <a:t>％</a:t>
            </a:r>
            <a:endParaRPr kumimoji="1" lang="en-US" altLang="ja-JP" dirty="0">
              <a:latin typeface="HGP明朝E" panose="02020900000000000000" pitchFamily="18" charset="-128"/>
              <a:ea typeface="HGP明朝E" panose="02020900000000000000" pitchFamily="18" charset="-128"/>
            </a:endParaRPr>
          </a:p>
          <a:p>
            <a:pPr lvl="1"/>
            <a:r>
              <a:rPr kumimoji="1" lang="ja-JP" altLang="en-US" dirty="0">
                <a:latin typeface="HGP明朝E" panose="02020900000000000000" pitchFamily="18" charset="-128"/>
                <a:ea typeface="HGP明朝E" panose="02020900000000000000" pitchFamily="18" charset="-128"/>
              </a:rPr>
              <a:t>立民支持層に絞ると、肯定が</a:t>
            </a:r>
            <a:r>
              <a:rPr kumimoji="1" lang="en-US" altLang="ja-JP" dirty="0">
                <a:latin typeface="HGP明朝E" panose="02020900000000000000" pitchFamily="18" charset="-128"/>
                <a:ea typeface="HGP明朝E" panose="02020900000000000000" pitchFamily="18" charset="-128"/>
              </a:rPr>
              <a:t>50</a:t>
            </a:r>
            <a:r>
              <a:rPr kumimoji="1" lang="ja-JP" altLang="en-US" dirty="0">
                <a:latin typeface="HGP明朝E" panose="02020900000000000000" pitchFamily="18" charset="-128"/>
                <a:ea typeface="HGP明朝E" panose="02020900000000000000" pitchFamily="18" charset="-128"/>
              </a:rPr>
              <a:t>％、否定が</a:t>
            </a:r>
            <a:r>
              <a:rPr kumimoji="1" lang="en-US" altLang="ja-JP" dirty="0">
                <a:latin typeface="HGP明朝E" panose="02020900000000000000" pitchFamily="18" charset="-128"/>
                <a:ea typeface="HGP明朝E" panose="02020900000000000000" pitchFamily="18" charset="-128"/>
              </a:rPr>
              <a:t>43</a:t>
            </a:r>
            <a:r>
              <a:rPr kumimoji="1" lang="ja-JP" altLang="en-US" dirty="0">
                <a:latin typeface="HGP明朝E" panose="02020900000000000000" pitchFamily="18" charset="-128"/>
                <a:ea typeface="HGP明朝E" panose="02020900000000000000" pitchFamily="18" charset="-128"/>
              </a:rPr>
              <a:t>％</a:t>
            </a:r>
            <a:endParaRPr kumimoji="1" lang="en-US" altLang="ja-JP" dirty="0">
              <a:latin typeface="HGP明朝E" panose="02020900000000000000" pitchFamily="18" charset="-128"/>
              <a:ea typeface="HGP明朝E" panose="02020900000000000000" pitchFamily="18" charset="-128"/>
            </a:endParaRPr>
          </a:p>
          <a:p>
            <a:pPr lvl="1"/>
            <a:r>
              <a:rPr kumimoji="1" lang="ja-JP" altLang="en-US" dirty="0">
                <a:latin typeface="HGP明朝E" panose="02020900000000000000" pitchFamily="18" charset="-128"/>
                <a:ea typeface="HGP明朝E" panose="02020900000000000000" pitchFamily="18" charset="-128"/>
              </a:rPr>
              <a:t>立民支持層の中にも一定の不満が存在していることがわかる。</a:t>
            </a:r>
            <a:endParaRPr kumimoji="1" lang="en-US" altLang="ja-JP" dirty="0">
              <a:latin typeface="HGP明朝E" panose="02020900000000000000" pitchFamily="18" charset="-128"/>
              <a:ea typeface="HGP明朝E" panose="02020900000000000000" pitchFamily="18" charset="-128"/>
            </a:endParaRPr>
          </a:p>
          <a:p>
            <a:r>
              <a:rPr kumimoji="1" lang="ja-JP" altLang="en-US" dirty="0">
                <a:latin typeface="HGP明朝E" panose="02020900000000000000" pitchFamily="18" charset="-128"/>
                <a:ea typeface="HGP明朝E" panose="02020900000000000000" pitchFamily="18" charset="-128"/>
              </a:rPr>
              <a:t>さらに無党派層に限れば、肯定が</a:t>
            </a:r>
            <a:r>
              <a:rPr kumimoji="1" lang="en-US" altLang="ja-JP" dirty="0">
                <a:latin typeface="HGP明朝E" panose="02020900000000000000" pitchFamily="18" charset="-128"/>
                <a:ea typeface="HGP明朝E" panose="02020900000000000000" pitchFamily="18" charset="-128"/>
              </a:rPr>
              <a:t>28</a:t>
            </a:r>
            <a:r>
              <a:rPr kumimoji="1" lang="ja-JP" altLang="en-US" dirty="0">
                <a:latin typeface="HGP明朝E" panose="02020900000000000000" pitchFamily="18" charset="-128"/>
                <a:ea typeface="HGP明朝E" panose="02020900000000000000" pitchFamily="18" charset="-128"/>
              </a:rPr>
              <a:t>％、否定が</a:t>
            </a:r>
            <a:r>
              <a:rPr kumimoji="1" lang="en-US" altLang="ja-JP" dirty="0">
                <a:latin typeface="HGP明朝E" panose="02020900000000000000" pitchFamily="18" charset="-128"/>
                <a:ea typeface="HGP明朝E" panose="02020900000000000000" pitchFamily="18" charset="-128"/>
              </a:rPr>
              <a:t>52</a:t>
            </a:r>
            <a:r>
              <a:rPr kumimoji="1" lang="ja-JP" altLang="en-US" dirty="0">
                <a:latin typeface="HGP明朝E" panose="02020900000000000000" pitchFamily="18" charset="-128"/>
                <a:ea typeface="HGP明朝E" panose="02020900000000000000" pitchFamily="18" charset="-128"/>
              </a:rPr>
              <a:t>％</a:t>
            </a:r>
            <a:endParaRPr kumimoji="1" lang="en-US" altLang="ja-JP" dirty="0">
              <a:latin typeface="HGP明朝E" panose="02020900000000000000" pitchFamily="18" charset="-128"/>
              <a:ea typeface="HGP明朝E" panose="02020900000000000000" pitchFamily="18" charset="-128"/>
            </a:endParaRPr>
          </a:p>
          <a:p>
            <a:endParaRPr kumimoji="1" lang="en-US" altLang="ja-JP" dirty="0">
              <a:latin typeface="HGP明朝E" panose="02020900000000000000" pitchFamily="18" charset="-128"/>
              <a:ea typeface="HGP明朝E" panose="02020900000000000000" pitchFamily="18" charset="-128"/>
            </a:endParaRPr>
          </a:p>
          <a:p>
            <a:r>
              <a:rPr kumimoji="1" lang="ja-JP" altLang="en-US" dirty="0">
                <a:latin typeface="HGP明朝E" panose="02020900000000000000" pitchFamily="18" charset="-128"/>
                <a:ea typeface="HGP明朝E" panose="02020900000000000000" pitchFamily="18" charset="-128"/>
              </a:rPr>
              <a:t>今回の衆院選の結果、小選挙区で候補者を一本化する共闘態勢をとれば野党に勝機が生まれるとの定説が崩れたといえる。</a:t>
            </a:r>
            <a:endParaRPr kumimoji="1" lang="en-US" altLang="ja-JP" dirty="0">
              <a:latin typeface="HGP明朝E" panose="02020900000000000000" pitchFamily="18" charset="-128"/>
              <a:ea typeface="HGP明朝E" panose="02020900000000000000" pitchFamily="18" charset="-128"/>
            </a:endParaRPr>
          </a:p>
          <a:p>
            <a:endParaRPr kumimoji="1" lang="ja-JP" altLang="en-US" dirty="0">
              <a:latin typeface="HGP明朝E" panose="02020900000000000000" pitchFamily="18" charset="-128"/>
              <a:ea typeface="HGP明朝E" panose="02020900000000000000" pitchFamily="18" charset="-128"/>
            </a:endParaRPr>
          </a:p>
        </p:txBody>
      </p:sp>
    </p:spTree>
    <p:extLst>
      <p:ext uri="{BB962C8B-B14F-4D97-AF65-F5344CB8AC3E}">
        <p14:creationId xmlns:p14="http://schemas.microsoft.com/office/powerpoint/2010/main" val="14256325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E91DC736-0EF8-4F87-9146-EBF1D2EE4D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ソース画像を表示">
            <a:extLst>
              <a:ext uri="{FF2B5EF4-FFF2-40B4-BE49-F238E27FC236}">
                <a16:creationId xmlns:a16="http://schemas.microsoft.com/office/drawing/2014/main" id="{637C3019-EEBB-4122-A385-88CD0325789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425" r="24315"/>
          <a:stretch/>
        </p:blipFill>
        <p:spPr bwMode="auto">
          <a:xfrm>
            <a:off x="3523488" y="10"/>
            <a:ext cx="8668512" cy="6857990"/>
          </a:xfrm>
          <a:prstGeom prst="rect">
            <a:avLst/>
          </a:prstGeom>
          <a:noFill/>
          <a:extLst>
            <a:ext uri="{909E8E84-426E-40DD-AFC4-6F175D3DCCD1}">
              <a14:hiddenFill xmlns:a14="http://schemas.microsoft.com/office/drawing/2010/main">
                <a:solidFill>
                  <a:srgbClr val="FFFFFF"/>
                </a:solidFill>
              </a14:hiddenFill>
            </a:ext>
          </a:extLst>
        </p:spPr>
      </p:pic>
      <p:sp>
        <p:nvSpPr>
          <p:cNvPr id="73" name="Rectangle 72">
            <a:extLst>
              <a:ext uri="{FF2B5EF4-FFF2-40B4-BE49-F238E27FC236}">
                <a16:creationId xmlns:a16="http://schemas.microsoft.com/office/drawing/2014/main" id="{097CD68E-23E3-4007-8847-CD0944C4F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タイトル 3">
            <a:extLst>
              <a:ext uri="{FF2B5EF4-FFF2-40B4-BE49-F238E27FC236}">
                <a16:creationId xmlns:a16="http://schemas.microsoft.com/office/drawing/2014/main" id="{6C964833-43B1-406E-9BCB-1B87FE7EA09A}"/>
              </a:ext>
            </a:extLst>
          </p:cNvPr>
          <p:cNvSpPr>
            <a:spLocks noGrp="1"/>
          </p:cNvSpPr>
          <p:nvPr>
            <p:ph type="title"/>
          </p:nvPr>
        </p:nvSpPr>
        <p:spPr>
          <a:xfrm>
            <a:off x="477981" y="1122363"/>
            <a:ext cx="4023360" cy="3204134"/>
          </a:xfrm>
        </p:spPr>
        <p:txBody>
          <a:bodyPr vert="horz" lIns="91440" tIns="45720" rIns="91440" bIns="45720" rtlCol="0" anchor="b">
            <a:normAutofit/>
          </a:bodyPr>
          <a:lstStyle/>
          <a:p>
            <a:r>
              <a:rPr lang="ja-JP" altLang="en-US" sz="4800">
                <a:latin typeface="HGP明朝E" panose="02020900000000000000" pitchFamily="18" charset="-128"/>
                <a:ea typeface="HGP明朝E" panose="02020900000000000000" pitchFamily="18" charset="-128"/>
              </a:rPr>
              <a:t>共産党の狙いは</a:t>
            </a:r>
            <a:br>
              <a:rPr lang="en-US" altLang="ja-JP" sz="4800">
                <a:latin typeface="HGP明朝E" panose="02020900000000000000" pitchFamily="18" charset="-128"/>
                <a:ea typeface="HGP明朝E" panose="02020900000000000000" pitchFamily="18" charset="-128"/>
              </a:rPr>
            </a:br>
            <a:r>
              <a:rPr lang="ja-JP" altLang="en-US" sz="4800">
                <a:latin typeface="HGP明朝E" panose="02020900000000000000" pitchFamily="18" charset="-128"/>
                <a:ea typeface="HGP明朝E" panose="02020900000000000000" pitchFamily="18" charset="-128"/>
              </a:rPr>
              <a:t>立民の分裂・崩壊か</a:t>
            </a:r>
          </a:p>
        </p:txBody>
      </p:sp>
      <p:sp>
        <p:nvSpPr>
          <p:cNvPr id="5" name="テキスト プレースホルダー 4">
            <a:extLst>
              <a:ext uri="{FF2B5EF4-FFF2-40B4-BE49-F238E27FC236}">
                <a16:creationId xmlns:a16="http://schemas.microsoft.com/office/drawing/2014/main" id="{F9B55A81-0699-494D-B5FD-7C01C4C9AC9D}"/>
              </a:ext>
            </a:extLst>
          </p:cNvPr>
          <p:cNvSpPr>
            <a:spLocks noGrp="1"/>
          </p:cNvSpPr>
          <p:nvPr>
            <p:ph type="body" idx="1"/>
          </p:nvPr>
        </p:nvSpPr>
        <p:spPr>
          <a:xfrm>
            <a:off x="477980" y="4872922"/>
            <a:ext cx="4023359" cy="1208141"/>
          </a:xfrm>
        </p:spPr>
        <p:txBody>
          <a:bodyPr vert="horz" lIns="91440" tIns="45720" rIns="91440" bIns="45720" rtlCol="0">
            <a:normAutofit/>
          </a:bodyPr>
          <a:lstStyle/>
          <a:p>
            <a:r>
              <a:rPr lang="ja-JP" altLang="en-US" sz="2000">
                <a:solidFill>
                  <a:schemeClr val="tx1"/>
                </a:solidFill>
                <a:latin typeface="HGP明朝E" panose="02020900000000000000" pitchFamily="18" charset="-128"/>
                <a:ea typeface="HGP明朝E" panose="02020900000000000000" pitchFamily="18" charset="-128"/>
              </a:rPr>
              <a:t>議席減でも「反省」なし</a:t>
            </a:r>
            <a:endParaRPr lang="ja-JP" altLang="en-US" sz="2000" dirty="0">
              <a:solidFill>
                <a:schemeClr val="tx1"/>
              </a:solidFill>
              <a:latin typeface="HGP明朝E" panose="02020900000000000000" pitchFamily="18" charset="-128"/>
              <a:ea typeface="HGP明朝E" panose="02020900000000000000" pitchFamily="18" charset="-128"/>
            </a:endParaRPr>
          </a:p>
        </p:txBody>
      </p:sp>
      <p:sp>
        <p:nvSpPr>
          <p:cNvPr id="75" name="Rectangle 74">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77" name="Rectangle 76">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436143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第49回総選挙のまとめ　勝共勉強会　11月12日</Template>
  <TotalTime>31</TotalTime>
  <Words>1170</Words>
  <Application>Microsoft Office PowerPoint</Application>
  <PresentationFormat>ワイド画面</PresentationFormat>
  <Paragraphs>168</Paragraphs>
  <Slides>15</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15</vt:i4>
      </vt:variant>
    </vt:vector>
  </HeadingPairs>
  <TitlesOfParts>
    <vt:vector size="21" baseType="lpstr">
      <vt:lpstr>HGP明朝E</vt:lpstr>
      <vt:lpstr>游ゴシック</vt:lpstr>
      <vt:lpstr>游ゴシック Light</vt:lpstr>
      <vt:lpstr>Arial</vt:lpstr>
      <vt:lpstr>Calibri</vt:lpstr>
      <vt:lpstr>Office テーマ</vt:lpstr>
      <vt:lpstr>第49回総選挙の総括</vt:lpstr>
      <vt:lpstr>PowerPoint プレゼンテーション</vt:lpstr>
      <vt:lpstr>PowerPoint プレゼンテーション</vt:lpstr>
      <vt:lpstr>PowerPoint プレゼンテーション</vt:lpstr>
      <vt:lpstr>PowerPoint プレゼンテーション</vt:lpstr>
      <vt:lpstr>立民の戦い　共闘路線が破綻</vt:lpstr>
      <vt:lpstr>枝野・福山体制の崩壊へ</vt:lpstr>
      <vt:lpstr>立民・共産の共闘について</vt:lpstr>
      <vt:lpstr>共産党の狙いは 立民の分裂・崩壊か</vt:lpstr>
      <vt:lpstr>共産党の総括</vt:lpstr>
      <vt:lpstr>日本共産党中央委員会常任幹部会 11月1日</vt:lpstr>
      <vt:lpstr>特別国会　首相指名で 枝野氏に投票</vt:lpstr>
      <vt:lpstr>躍進の維新。共産超えた「国民」</vt:lpstr>
      <vt:lpstr>維新と国民の戦い</vt:lpstr>
      <vt:lpstr>憲法改正の準備はできた</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第49回総選挙の総括</dc:title>
  <dc:creator>watanabe yoshio</dc:creator>
  <cp:revision>4</cp:revision>
  <cp:lastPrinted>2021-11-09T07:24:26Z</cp:lastPrinted>
  <dcterms:created xsi:type="dcterms:W3CDTF">2021-11-14T13:05:25Z</dcterms:created>
  <dcterms:modified xsi:type="dcterms:W3CDTF">2021-11-16T11:19:26Z</dcterms:modified>
</cp:coreProperties>
</file>