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4" r:id="rId3"/>
    <p:sldId id="275" r:id="rId4"/>
    <p:sldId id="259" r:id="rId5"/>
    <p:sldId id="260" r:id="rId6"/>
    <p:sldId id="261" r:id="rId7"/>
    <p:sldId id="262" r:id="rId8"/>
    <p:sldId id="264" r:id="rId9"/>
    <p:sldId id="263" r:id="rId10"/>
    <p:sldId id="266" r:id="rId11"/>
    <p:sldId id="256" r:id="rId12"/>
    <p:sldId id="257" r:id="rId13"/>
    <p:sldId id="268" r:id="rId14"/>
    <p:sldId id="269" r:id="rId15"/>
    <p:sldId id="270" r:id="rId16"/>
    <p:sldId id="276" r:id="rId17"/>
  </p:sldIdLst>
  <p:sldSz cx="12192000" cy="6858000"/>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3C7CC65-794C-484B-B5A1-6FF89EFB673F}">
          <p14:sldIdLst>
            <p14:sldId id="258"/>
            <p14:sldId id="274"/>
            <p14:sldId id="275"/>
            <p14:sldId id="259"/>
            <p14:sldId id="260"/>
            <p14:sldId id="261"/>
            <p14:sldId id="262"/>
            <p14:sldId id="264"/>
            <p14:sldId id="263"/>
            <p14:sldId id="266"/>
            <p14:sldId id="256"/>
            <p14:sldId id="257"/>
            <p14:sldId id="268"/>
            <p14:sldId id="269"/>
          </p14:sldIdLst>
        </p14:section>
        <p14:section name="タイトルなしのセクション" id="{D1D75A4C-2573-4463-8F7E-029F0F1EB7CC}">
          <p14:sldIdLst>
            <p14:sldId id="270"/>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60"/>
  </p:normalViewPr>
  <p:slideViewPr>
    <p:cSldViewPr snapToGrid="0">
      <p:cViewPr varScale="1">
        <p:scale>
          <a:sx n="84" d="100"/>
          <a:sy n="84" d="100"/>
        </p:scale>
        <p:origin x="9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4A0C6E-F10A-40C1-B041-E18542C08D4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97199D9-BC13-4CE3-9340-5DD2D617FB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4E923C-B6F4-4C4C-9632-D7E7B63BF813}"/>
              </a:ext>
            </a:extLst>
          </p:cNvPr>
          <p:cNvSpPr>
            <a:spLocks noGrp="1"/>
          </p:cNvSpPr>
          <p:nvPr>
            <p:ph type="dt" sz="half" idx="10"/>
          </p:nvPr>
        </p:nvSpPr>
        <p:spPr/>
        <p:txBody>
          <a:bodyPr/>
          <a:lstStyle/>
          <a:p>
            <a:fld id="{AF76B0D9-4CA8-40DB-8734-4981B5C9A96C}" type="datetimeFigureOut">
              <a:rPr kumimoji="1" lang="ja-JP" altLang="en-US" smtClean="0"/>
              <a:t>2022/2/21</a:t>
            </a:fld>
            <a:endParaRPr kumimoji="1" lang="ja-JP" altLang="en-US"/>
          </a:p>
        </p:txBody>
      </p:sp>
      <p:sp>
        <p:nvSpPr>
          <p:cNvPr id="5" name="フッター プレースホルダー 4">
            <a:extLst>
              <a:ext uri="{FF2B5EF4-FFF2-40B4-BE49-F238E27FC236}">
                <a16:creationId xmlns:a16="http://schemas.microsoft.com/office/drawing/2014/main" id="{41CF8165-A029-4077-B6A3-D372C58350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84C812-A6A2-46E5-88CD-223A3EF9F64F}"/>
              </a:ext>
            </a:extLst>
          </p:cNvPr>
          <p:cNvSpPr>
            <a:spLocks noGrp="1"/>
          </p:cNvSpPr>
          <p:nvPr>
            <p:ph type="sldNum" sz="quarter" idx="12"/>
          </p:nvPr>
        </p:nvSpPr>
        <p:spPr/>
        <p:txBody>
          <a:bodyPr/>
          <a:lstStyle/>
          <a:p>
            <a:fld id="{10D0F1D8-A6BA-4341-8D4B-1E4BE410F02F}" type="slidenum">
              <a:rPr kumimoji="1" lang="ja-JP" altLang="en-US" smtClean="0"/>
              <a:t>‹#›</a:t>
            </a:fld>
            <a:endParaRPr kumimoji="1" lang="ja-JP" altLang="en-US"/>
          </a:p>
        </p:txBody>
      </p:sp>
    </p:spTree>
    <p:extLst>
      <p:ext uri="{BB962C8B-B14F-4D97-AF65-F5344CB8AC3E}">
        <p14:creationId xmlns:p14="http://schemas.microsoft.com/office/powerpoint/2010/main" val="334581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10DD4C-460D-4BDA-A28B-FDC027D1990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0C4CCC6-385E-4FC7-90BC-28588B29709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5017E3-0688-4A23-8143-4B56FD39F8AD}"/>
              </a:ext>
            </a:extLst>
          </p:cNvPr>
          <p:cNvSpPr>
            <a:spLocks noGrp="1"/>
          </p:cNvSpPr>
          <p:nvPr>
            <p:ph type="dt" sz="half" idx="10"/>
          </p:nvPr>
        </p:nvSpPr>
        <p:spPr/>
        <p:txBody>
          <a:bodyPr/>
          <a:lstStyle/>
          <a:p>
            <a:fld id="{AF76B0D9-4CA8-40DB-8734-4981B5C9A96C}" type="datetimeFigureOut">
              <a:rPr kumimoji="1" lang="ja-JP" altLang="en-US" smtClean="0"/>
              <a:t>2022/2/21</a:t>
            </a:fld>
            <a:endParaRPr kumimoji="1" lang="ja-JP" altLang="en-US"/>
          </a:p>
        </p:txBody>
      </p:sp>
      <p:sp>
        <p:nvSpPr>
          <p:cNvPr id="5" name="フッター プレースホルダー 4">
            <a:extLst>
              <a:ext uri="{FF2B5EF4-FFF2-40B4-BE49-F238E27FC236}">
                <a16:creationId xmlns:a16="http://schemas.microsoft.com/office/drawing/2014/main" id="{0BFE9FF4-AD47-4228-B3BE-D31C8754FD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E4374D-B0CB-4E3E-9DB9-DF9634E7FA06}"/>
              </a:ext>
            </a:extLst>
          </p:cNvPr>
          <p:cNvSpPr>
            <a:spLocks noGrp="1"/>
          </p:cNvSpPr>
          <p:nvPr>
            <p:ph type="sldNum" sz="quarter" idx="12"/>
          </p:nvPr>
        </p:nvSpPr>
        <p:spPr/>
        <p:txBody>
          <a:bodyPr/>
          <a:lstStyle/>
          <a:p>
            <a:fld id="{10D0F1D8-A6BA-4341-8D4B-1E4BE410F02F}" type="slidenum">
              <a:rPr kumimoji="1" lang="ja-JP" altLang="en-US" smtClean="0"/>
              <a:t>‹#›</a:t>
            </a:fld>
            <a:endParaRPr kumimoji="1" lang="ja-JP" altLang="en-US"/>
          </a:p>
        </p:txBody>
      </p:sp>
    </p:spTree>
    <p:extLst>
      <p:ext uri="{BB962C8B-B14F-4D97-AF65-F5344CB8AC3E}">
        <p14:creationId xmlns:p14="http://schemas.microsoft.com/office/powerpoint/2010/main" val="20718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BAE9721-1722-430E-8FC2-A84B2CB51C8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92F8473-78DF-44B2-87F0-F7AABEFED18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99D764-A3E3-475B-84A5-62E4CB1FF10E}"/>
              </a:ext>
            </a:extLst>
          </p:cNvPr>
          <p:cNvSpPr>
            <a:spLocks noGrp="1"/>
          </p:cNvSpPr>
          <p:nvPr>
            <p:ph type="dt" sz="half" idx="10"/>
          </p:nvPr>
        </p:nvSpPr>
        <p:spPr/>
        <p:txBody>
          <a:bodyPr/>
          <a:lstStyle/>
          <a:p>
            <a:fld id="{AF76B0D9-4CA8-40DB-8734-4981B5C9A96C}" type="datetimeFigureOut">
              <a:rPr kumimoji="1" lang="ja-JP" altLang="en-US" smtClean="0"/>
              <a:t>2022/2/21</a:t>
            </a:fld>
            <a:endParaRPr kumimoji="1" lang="ja-JP" altLang="en-US"/>
          </a:p>
        </p:txBody>
      </p:sp>
      <p:sp>
        <p:nvSpPr>
          <p:cNvPr id="5" name="フッター プレースホルダー 4">
            <a:extLst>
              <a:ext uri="{FF2B5EF4-FFF2-40B4-BE49-F238E27FC236}">
                <a16:creationId xmlns:a16="http://schemas.microsoft.com/office/drawing/2014/main" id="{748D19FD-AE51-4B38-934E-38F1E27B6E3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8B5A1B-D583-43F8-B496-B9FE18F31C91}"/>
              </a:ext>
            </a:extLst>
          </p:cNvPr>
          <p:cNvSpPr>
            <a:spLocks noGrp="1"/>
          </p:cNvSpPr>
          <p:nvPr>
            <p:ph type="sldNum" sz="quarter" idx="12"/>
          </p:nvPr>
        </p:nvSpPr>
        <p:spPr/>
        <p:txBody>
          <a:bodyPr/>
          <a:lstStyle/>
          <a:p>
            <a:fld id="{10D0F1D8-A6BA-4341-8D4B-1E4BE410F02F}" type="slidenum">
              <a:rPr kumimoji="1" lang="ja-JP" altLang="en-US" smtClean="0"/>
              <a:t>‹#›</a:t>
            </a:fld>
            <a:endParaRPr kumimoji="1" lang="ja-JP" altLang="en-US"/>
          </a:p>
        </p:txBody>
      </p:sp>
    </p:spTree>
    <p:extLst>
      <p:ext uri="{BB962C8B-B14F-4D97-AF65-F5344CB8AC3E}">
        <p14:creationId xmlns:p14="http://schemas.microsoft.com/office/powerpoint/2010/main" val="198880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E14DC5-33C9-4AC1-A046-F0B0EC007E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81A5E10-EABF-47D2-A4B6-94FF941935D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2F4866-E531-43B7-BBE8-F769F192A599}"/>
              </a:ext>
            </a:extLst>
          </p:cNvPr>
          <p:cNvSpPr>
            <a:spLocks noGrp="1"/>
          </p:cNvSpPr>
          <p:nvPr>
            <p:ph type="dt" sz="half" idx="10"/>
          </p:nvPr>
        </p:nvSpPr>
        <p:spPr/>
        <p:txBody>
          <a:bodyPr/>
          <a:lstStyle/>
          <a:p>
            <a:fld id="{AF76B0D9-4CA8-40DB-8734-4981B5C9A96C}" type="datetimeFigureOut">
              <a:rPr kumimoji="1" lang="ja-JP" altLang="en-US" smtClean="0"/>
              <a:t>2022/2/21</a:t>
            </a:fld>
            <a:endParaRPr kumimoji="1" lang="ja-JP" altLang="en-US"/>
          </a:p>
        </p:txBody>
      </p:sp>
      <p:sp>
        <p:nvSpPr>
          <p:cNvPr id="5" name="フッター プレースホルダー 4">
            <a:extLst>
              <a:ext uri="{FF2B5EF4-FFF2-40B4-BE49-F238E27FC236}">
                <a16:creationId xmlns:a16="http://schemas.microsoft.com/office/drawing/2014/main" id="{FEDB5C22-4161-4E3B-8EEF-9AF84D09D2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EC24DB-7EBB-4050-A80E-36E17FC8B7C8}"/>
              </a:ext>
            </a:extLst>
          </p:cNvPr>
          <p:cNvSpPr>
            <a:spLocks noGrp="1"/>
          </p:cNvSpPr>
          <p:nvPr>
            <p:ph type="sldNum" sz="quarter" idx="12"/>
          </p:nvPr>
        </p:nvSpPr>
        <p:spPr/>
        <p:txBody>
          <a:bodyPr/>
          <a:lstStyle/>
          <a:p>
            <a:fld id="{10D0F1D8-A6BA-4341-8D4B-1E4BE410F02F}" type="slidenum">
              <a:rPr kumimoji="1" lang="ja-JP" altLang="en-US" smtClean="0"/>
              <a:t>‹#›</a:t>
            </a:fld>
            <a:endParaRPr kumimoji="1" lang="ja-JP" altLang="en-US"/>
          </a:p>
        </p:txBody>
      </p:sp>
    </p:spTree>
    <p:extLst>
      <p:ext uri="{BB962C8B-B14F-4D97-AF65-F5344CB8AC3E}">
        <p14:creationId xmlns:p14="http://schemas.microsoft.com/office/powerpoint/2010/main" val="162445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662996-2CA8-4BFB-A95E-DF82BFF9B30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62D496-5A4F-4D6D-B1A1-7417170831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BF97E89-49B5-4934-AE95-73714C897013}"/>
              </a:ext>
            </a:extLst>
          </p:cNvPr>
          <p:cNvSpPr>
            <a:spLocks noGrp="1"/>
          </p:cNvSpPr>
          <p:nvPr>
            <p:ph type="dt" sz="half" idx="10"/>
          </p:nvPr>
        </p:nvSpPr>
        <p:spPr/>
        <p:txBody>
          <a:bodyPr/>
          <a:lstStyle/>
          <a:p>
            <a:fld id="{AF76B0D9-4CA8-40DB-8734-4981B5C9A96C}" type="datetimeFigureOut">
              <a:rPr kumimoji="1" lang="ja-JP" altLang="en-US" smtClean="0"/>
              <a:t>2022/2/21</a:t>
            </a:fld>
            <a:endParaRPr kumimoji="1" lang="ja-JP" altLang="en-US"/>
          </a:p>
        </p:txBody>
      </p:sp>
      <p:sp>
        <p:nvSpPr>
          <p:cNvPr id="5" name="フッター プレースホルダー 4">
            <a:extLst>
              <a:ext uri="{FF2B5EF4-FFF2-40B4-BE49-F238E27FC236}">
                <a16:creationId xmlns:a16="http://schemas.microsoft.com/office/drawing/2014/main" id="{0CC4D07D-67C0-43DB-8C77-BE5B3F6005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4E70D0-B977-46FF-894E-0EB527D34E94}"/>
              </a:ext>
            </a:extLst>
          </p:cNvPr>
          <p:cNvSpPr>
            <a:spLocks noGrp="1"/>
          </p:cNvSpPr>
          <p:nvPr>
            <p:ph type="sldNum" sz="quarter" idx="12"/>
          </p:nvPr>
        </p:nvSpPr>
        <p:spPr/>
        <p:txBody>
          <a:bodyPr/>
          <a:lstStyle/>
          <a:p>
            <a:fld id="{10D0F1D8-A6BA-4341-8D4B-1E4BE410F02F}" type="slidenum">
              <a:rPr kumimoji="1" lang="ja-JP" altLang="en-US" smtClean="0"/>
              <a:t>‹#›</a:t>
            </a:fld>
            <a:endParaRPr kumimoji="1" lang="ja-JP" altLang="en-US"/>
          </a:p>
        </p:txBody>
      </p:sp>
    </p:spTree>
    <p:extLst>
      <p:ext uri="{BB962C8B-B14F-4D97-AF65-F5344CB8AC3E}">
        <p14:creationId xmlns:p14="http://schemas.microsoft.com/office/powerpoint/2010/main" val="358333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081D80-5551-4727-B9C1-ABBFEDE28AE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260984-6FEB-4E1E-AEDA-0B364BEC4D0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6B92B00-DD84-4932-B288-CBFFBA53A90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3CFE633-FA32-4322-9303-95719BB02BCE}"/>
              </a:ext>
            </a:extLst>
          </p:cNvPr>
          <p:cNvSpPr>
            <a:spLocks noGrp="1"/>
          </p:cNvSpPr>
          <p:nvPr>
            <p:ph type="dt" sz="half" idx="10"/>
          </p:nvPr>
        </p:nvSpPr>
        <p:spPr/>
        <p:txBody>
          <a:bodyPr/>
          <a:lstStyle/>
          <a:p>
            <a:fld id="{AF76B0D9-4CA8-40DB-8734-4981B5C9A96C}" type="datetimeFigureOut">
              <a:rPr kumimoji="1" lang="ja-JP" altLang="en-US" smtClean="0"/>
              <a:t>2022/2/21</a:t>
            </a:fld>
            <a:endParaRPr kumimoji="1" lang="ja-JP" altLang="en-US"/>
          </a:p>
        </p:txBody>
      </p:sp>
      <p:sp>
        <p:nvSpPr>
          <p:cNvPr id="6" name="フッター プレースホルダー 5">
            <a:extLst>
              <a:ext uri="{FF2B5EF4-FFF2-40B4-BE49-F238E27FC236}">
                <a16:creationId xmlns:a16="http://schemas.microsoft.com/office/drawing/2014/main" id="{4A621D32-8816-480A-B6A3-F72DA7200B7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E1DF9F7-5EDB-4C89-96A7-18F610754795}"/>
              </a:ext>
            </a:extLst>
          </p:cNvPr>
          <p:cNvSpPr>
            <a:spLocks noGrp="1"/>
          </p:cNvSpPr>
          <p:nvPr>
            <p:ph type="sldNum" sz="quarter" idx="12"/>
          </p:nvPr>
        </p:nvSpPr>
        <p:spPr/>
        <p:txBody>
          <a:bodyPr/>
          <a:lstStyle/>
          <a:p>
            <a:fld id="{10D0F1D8-A6BA-4341-8D4B-1E4BE410F02F}" type="slidenum">
              <a:rPr kumimoji="1" lang="ja-JP" altLang="en-US" smtClean="0"/>
              <a:t>‹#›</a:t>
            </a:fld>
            <a:endParaRPr kumimoji="1" lang="ja-JP" altLang="en-US"/>
          </a:p>
        </p:txBody>
      </p:sp>
    </p:spTree>
    <p:extLst>
      <p:ext uri="{BB962C8B-B14F-4D97-AF65-F5344CB8AC3E}">
        <p14:creationId xmlns:p14="http://schemas.microsoft.com/office/powerpoint/2010/main" val="359444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E96DC3-9C21-4622-A971-BCB7E14BEE1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37262E2-3A31-4F27-9306-3763D49891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2C4C40D-1EE0-4C71-ABD4-516384D4831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0E0731E-2700-4421-9F35-9E9145B0FE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A5459A1-4CF6-42F9-85BC-5F4128E3683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A17E9EC-B9D7-4C49-AB73-D9BDA160050A}"/>
              </a:ext>
            </a:extLst>
          </p:cNvPr>
          <p:cNvSpPr>
            <a:spLocks noGrp="1"/>
          </p:cNvSpPr>
          <p:nvPr>
            <p:ph type="dt" sz="half" idx="10"/>
          </p:nvPr>
        </p:nvSpPr>
        <p:spPr/>
        <p:txBody>
          <a:bodyPr/>
          <a:lstStyle/>
          <a:p>
            <a:fld id="{AF76B0D9-4CA8-40DB-8734-4981B5C9A96C}" type="datetimeFigureOut">
              <a:rPr kumimoji="1" lang="ja-JP" altLang="en-US" smtClean="0"/>
              <a:t>2022/2/21</a:t>
            </a:fld>
            <a:endParaRPr kumimoji="1" lang="ja-JP" altLang="en-US"/>
          </a:p>
        </p:txBody>
      </p:sp>
      <p:sp>
        <p:nvSpPr>
          <p:cNvPr id="8" name="フッター プレースホルダー 7">
            <a:extLst>
              <a:ext uri="{FF2B5EF4-FFF2-40B4-BE49-F238E27FC236}">
                <a16:creationId xmlns:a16="http://schemas.microsoft.com/office/drawing/2014/main" id="{2112375D-1E01-43D9-B14D-D60CAD53BA9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386FB40-44F1-4777-A99B-9716E1FD9492}"/>
              </a:ext>
            </a:extLst>
          </p:cNvPr>
          <p:cNvSpPr>
            <a:spLocks noGrp="1"/>
          </p:cNvSpPr>
          <p:nvPr>
            <p:ph type="sldNum" sz="quarter" idx="12"/>
          </p:nvPr>
        </p:nvSpPr>
        <p:spPr/>
        <p:txBody>
          <a:bodyPr/>
          <a:lstStyle/>
          <a:p>
            <a:fld id="{10D0F1D8-A6BA-4341-8D4B-1E4BE410F02F}" type="slidenum">
              <a:rPr kumimoji="1" lang="ja-JP" altLang="en-US" smtClean="0"/>
              <a:t>‹#›</a:t>
            </a:fld>
            <a:endParaRPr kumimoji="1" lang="ja-JP" altLang="en-US"/>
          </a:p>
        </p:txBody>
      </p:sp>
    </p:spTree>
    <p:extLst>
      <p:ext uri="{BB962C8B-B14F-4D97-AF65-F5344CB8AC3E}">
        <p14:creationId xmlns:p14="http://schemas.microsoft.com/office/powerpoint/2010/main" val="12006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61648A-4A59-49E9-8B18-3A68EC32012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B19AF1E-1D80-4742-A8AB-F9038F09C792}"/>
              </a:ext>
            </a:extLst>
          </p:cNvPr>
          <p:cNvSpPr>
            <a:spLocks noGrp="1"/>
          </p:cNvSpPr>
          <p:nvPr>
            <p:ph type="dt" sz="half" idx="10"/>
          </p:nvPr>
        </p:nvSpPr>
        <p:spPr/>
        <p:txBody>
          <a:bodyPr/>
          <a:lstStyle/>
          <a:p>
            <a:fld id="{AF76B0D9-4CA8-40DB-8734-4981B5C9A96C}" type="datetimeFigureOut">
              <a:rPr kumimoji="1" lang="ja-JP" altLang="en-US" smtClean="0"/>
              <a:t>2022/2/21</a:t>
            </a:fld>
            <a:endParaRPr kumimoji="1" lang="ja-JP" altLang="en-US"/>
          </a:p>
        </p:txBody>
      </p:sp>
      <p:sp>
        <p:nvSpPr>
          <p:cNvPr id="4" name="フッター プレースホルダー 3">
            <a:extLst>
              <a:ext uri="{FF2B5EF4-FFF2-40B4-BE49-F238E27FC236}">
                <a16:creationId xmlns:a16="http://schemas.microsoft.com/office/drawing/2014/main" id="{DF4CCD3B-B87B-43B7-9F21-DAF81F94B9B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67B265-CA16-49E1-8951-79081ED1FD40}"/>
              </a:ext>
            </a:extLst>
          </p:cNvPr>
          <p:cNvSpPr>
            <a:spLocks noGrp="1"/>
          </p:cNvSpPr>
          <p:nvPr>
            <p:ph type="sldNum" sz="quarter" idx="12"/>
          </p:nvPr>
        </p:nvSpPr>
        <p:spPr/>
        <p:txBody>
          <a:bodyPr/>
          <a:lstStyle/>
          <a:p>
            <a:fld id="{10D0F1D8-A6BA-4341-8D4B-1E4BE410F02F}" type="slidenum">
              <a:rPr kumimoji="1" lang="ja-JP" altLang="en-US" smtClean="0"/>
              <a:t>‹#›</a:t>
            </a:fld>
            <a:endParaRPr kumimoji="1" lang="ja-JP" altLang="en-US"/>
          </a:p>
        </p:txBody>
      </p:sp>
    </p:spTree>
    <p:extLst>
      <p:ext uri="{BB962C8B-B14F-4D97-AF65-F5344CB8AC3E}">
        <p14:creationId xmlns:p14="http://schemas.microsoft.com/office/powerpoint/2010/main" val="1746439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B09BA9-0C4A-4B82-803D-3B103EB930C7}"/>
              </a:ext>
            </a:extLst>
          </p:cNvPr>
          <p:cNvSpPr>
            <a:spLocks noGrp="1"/>
          </p:cNvSpPr>
          <p:nvPr>
            <p:ph type="dt" sz="half" idx="10"/>
          </p:nvPr>
        </p:nvSpPr>
        <p:spPr/>
        <p:txBody>
          <a:bodyPr/>
          <a:lstStyle/>
          <a:p>
            <a:fld id="{AF76B0D9-4CA8-40DB-8734-4981B5C9A96C}" type="datetimeFigureOut">
              <a:rPr kumimoji="1" lang="ja-JP" altLang="en-US" smtClean="0"/>
              <a:t>2022/2/21</a:t>
            </a:fld>
            <a:endParaRPr kumimoji="1" lang="ja-JP" altLang="en-US"/>
          </a:p>
        </p:txBody>
      </p:sp>
      <p:sp>
        <p:nvSpPr>
          <p:cNvPr id="3" name="フッター プレースホルダー 2">
            <a:extLst>
              <a:ext uri="{FF2B5EF4-FFF2-40B4-BE49-F238E27FC236}">
                <a16:creationId xmlns:a16="http://schemas.microsoft.com/office/drawing/2014/main" id="{00150464-5116-4A76-91EB-47716D3B7CE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955FB5A-70FD-4793-9D65-53D10EB19099}"/>
              </a:ext>
            </a:extLst>
          </p:cNvPr>
          <p:cNvSpPr>
            <a:spLocks noGrp="1"/>
          </p:cNvSpPr>
          <p:nvPr>
            <p:ph type="sldNum" sz="quarter" idx="12"/>
          </p:nvPr>
        </p:nvSpPr>
        <p:spPr/>
        <p:txBody>
          <a:bodyPr/>
          <a:lstStyle/>
          <a:p>
            <a:fld id="{10D0F1D8-A6BA-4341-8D4B-1E4BE410F02F}" type="slidenum">
              <a:rPr kumimoji="1" lang="ja-JP" altLang="en-US" smtClean="0"/>
              <a:t>‹#›</a:t>
            </a:fld>
            <a:endParaRPr kumimoji="1" lang="ja-JP" altLang="en-US"/>
          </a:p>
        </p:txBody>
      </p:sp>
    </p:spTree>
    <p:extLst>
      <p:ext uri="{BB962C8B-B14F-4D97-AF65-F5344CB8AC3E}">
        <p14:creationId xmlns:p14="http://schemas.microsoft.com/office/powerpoint/2010/main" val="234814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C2038C-BC68-42EB-B1D1-0A8BB937973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C86546-07CD-49A7-9C87-822DFEEFB4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CE66DE8-2A46-4328-8EC4-8FA1298CC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28E1476-C21E-4C9B-80BB-BA8128C2B157}"/>
              </a:ext>
            </a:extLst>
          </p:cNvPr>
          <p:cNvSpPr>
            <a:spLocks noGrp="1"/>
          </p:cNvSpPr>
          <p:nvPr>
            <p:ph type="dt" sz="half" idx="10"/>
          </p:nvPr>
        </p:nvSpPr>
        <p:spPr/>
        <p:txBody>
          <a:bodyPr/>
          <a:lstStyle/>
          <a:p>
            <a:fld id="{AF76B0D9-4CA8-40DB-8734-4981B5C9A96C}" type="datetimeFigureOut">
              <a:rPr kumimoji="1" lang="ja-JP" altLang="en-US" smtClean="0"/>
              <a:t>2022/2/21</a:t>
            </a:fld>
            <a:endParaRPr kumimoji="1" lang="ja-JP" altLang="en-US"/>
          </a:p>
        </p:txBody>
      </p:sp>
      <p:sp>
        <p:nvSpPr>
          <p:cNvPr id="6" name="フッター プレースホルダー 5">
            <a:extLst>
              <a:ext uri="{FF2B5EF4-FFF2-40B4-BE49-F238E27FC236}">
                <a16:creationId xmlns:a16="http://schemas.microsoft.com/office/drawing/2014/main" id="{4D2D1E53-9B0B-4A52-9534-B17E7A2D38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46B0A54-272F-4BEA-BA53-02836C19D8DC}"/>
              </a:ext>
            </a:extLst>
          </p:cNvPr>
          <p:cNvSpPr>
            <a:spLocks noGrp="1"/>
          </p:cNvSpPr>
          <p:nvPr>
            <p:ph type="sldNum" sz="quarter" idx="12"/>
          </p:nvPr>
        </p:nvSpPr>
        <p:spPr/>
        <p:txBody>
          <a:bodyPr/>
          <a:lstStyle/>
          <a:p>
            <a:fld id="{10D0F1D8-A6BA-4341-8D4B-1E4BE410F02F}" type="slidenum">
              <a:rPr kumimoji="1" lang="ja-JP" altLang="en-US" smtClean="0"/>
              <a:t>‹#›</a:t>
            </a:fld>
            <a:endParaRPr kumimoji="1" lang="ja-JP" altLang="en-US"/>
          </a:p>
        </p:txBody>
      </p:sp>
    </p:spTree>
    <p:extLst>
      <p:ext uri="{BB962C8B-B14F-4D97-AF65-F5344CB8AC3E}">
        <p14:creationId xmlns:p14="http://schemas.microsoft.com/office/powerpoint/2010/main" val="85209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4CFFD8-105C-401C-9975-52A96CE0D0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8D801F1-D988-4231-8BDF-6EC30CFD9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1F1D3FDB-DD8F-490C-BBC9-980F15B9F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B76728-E6E6-4AB6-B71A-8D0103296BF9}"/>
              </a:ext>
            </a:extLst>
          </p:cNvPr>
          <p:cNvSpPr>
            <a:spLocks noGrp="1"/>
          </p:cNvSpPr>
          <p:nvPr>
            <p:ph type="dt" sz="half" idx="10"/>
          </p:nvPr>
        </p:nvSpPr>
        <p:spPr/>
        <p:txBody>
          <a:bodyPr/>
          <a:lstStyle/>
          <a:p>
            <a:fld id="{AF76B0D9-4CA8-40DB-8734-4981B5C9A96C}" type="datetimeFigureOut">
              <a:rPr kumimoji="1" lang="ja-JP" altLang="en-US" smtClean="0"/>
              <a:t>2022/2/21</a:t>
            </a:fld>
            <a:endParaRPr kumimoji="1" lang="ja-JP" altLang="en-US"/>
          </a:p>
        </p:txBody>
      </p:sp>
      <p:sp>
        <p:nvSpPr>
          <p:cNvPr id="6" name="フッター プレースホルダー 5">
            <a:extLst>
              <a:ext uri="{FF2B5EF4-FFF2-40B4-BE49-F238E27FC236}">
                <a16:creationId xmlns:a16="http://schemas.microsoft.com/office/drawing/2014/main" id="{FC55F8C3-F569-4151-98DA-19065A7DE7B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3E47A26-83AD-4B2E-8766-2CCB754B9673}"/>
              </a:ext>
            </a:extLst>
          </p:cNvPr>
          <p:cNvSpPr>
            <a:spLocks noGrp="1"/>
          </p:cNvSpPr>
          <p:nvPr>
            <p:ph type="sldNum" sz="quarter" idx="12"/>
          </p:nvPr>
        </p:nvSpPr>
        <p:spPr/>
        <p:txBody>
          <a:bodyPr/>
          <a:lstStyle/>
          <a:p>
            <a:fld id="{10D0F1D8-A6BA-4341-8D4B-1E4BE410F02F}" type="slidenum">
              <a:rPr kumimoji="1" lang="ja-JP" altLang="en-US" smtClean="0"/>
              <a:t>‹#›</a:t>
            </a:fld>
            <a:endParaRPr kumimoji="1" lang="ja-JP" altLang="en-US"/>
          </a:p>
        </p:txBody>
      </p:sp>
    </p:spTree>
    <p:extLst>
      <p:ext uri="{BB962C8B-B14F-4D97-AF65-F5344CB8AC3E}">
        <p14:creationId xmlns:p14="http://schemas.microsoft.com/office/powerpoint/2010/main" val="405885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7604CED-2D0E-48CD-BB29-1E438154E1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EA4F8C-0707-4040-8123-D38BC4826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9461EE5-4804-47E6-9C3B-CE04DFEC63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6B0D9-4CA8-40DB-8734-4981B5C9A96C}" type="datetimeFigureOut">
              <a:rPr kumimoji="1" lang="ja-JP" altLang="en-US" smtClean="0"/>
              <a:t>2022/2/21</a:t>
            </a:fld>
            <a:endParaRPr kumimoji="1" lang="ja-JP" altLang="en-US"/>
          </a:p>
        </p:txBody>
      </p:sp>
      <p:sp>
        <p:nvSpPr>
          <p:cNvPr id="5" name="フッター プレースホルダー 4">
            <a:extLst>
              <a:ext uri="{FF2B5EF4-FFF2-40B4-BE49-F238E27FC236}">
                <a16:creationId xmlns:a16="http://schemas.microsoft.com/office/drawing/2014/main" id="{EF8FD61D-1977-4BB6-ABBC-B52CF9168A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21EB78D-3512-456B-A215-3C12E73A6E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0F1D8-A6BA-4341-8D4B-1E4BE410F02F}" type="slidenum">
              <a:rPr kumimoji="1" lang="ja-JP" altLang="en-US" smtClean="0"/>
              <a:t>‹#›</a:t>
            </a:fld>
            <a:endParaRPr kumimoji="1" lang="ja-JP" altLang="en-US"/>
          </a:p>
        </p:txBody>
      </p:sp>
    </p:spTree>
    <p:extLst>
      <p:ext uri="{BB962C8B-B14F-4D97-AF65-F5344CB8AC3E}">
        <p14:creationId xmlns:p14="http://schemas.microsoft.com/office/powerpoint/2010/main" val="190238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7426CF-8CC5-4975-AC4D-CE96FD1A12F9}"/>
              </a:ext>
            </a:extLst>
          </p:cNvPr>
          <p:cNvSpPr>
            <a:spLocks noGrp="1"/>
          </p:cNvSpPr>
          <p:nvPr>
            <p:ph type="ctrTitle"/>
          </p:nvPr>
        </p:nvSpPr>
        <p:spPr/>
        <p:txBody>
          <a:bodyPr>
            <a:normAutofit/>
          </a:bodyPr>
          <a:lstStyle/>
          <a:p>
            <a:r>
              <a:rPr kumimoji="1" lang="ja-JP" altLang="en-US" dirty="0">
                <a:latin typeface="HGP明朝E" panose="02020900000000000000" pitchFamily="18" charset="-128"/>
                <a:ea typeface="HGP明朝E" panose="02020900000000000000" pitchFamily="18" charset="-128"/>
              </a:rPr>
              <a:t>ロシア、そして中国へ</a:t>
            </a:r>
            <a:br>
              <a:rPr kumimoji="1" lang="en-US" altLang="ja-JP" dirty="0">
                <a:latin typeface="HGP明朝E" panose="02020900000000000000" pitchFamily="18" charset="-128"/>
                <a:ea typeface="HGP明朝E" panose="02020900000000000000" pitchFamily="18" charset="-128"/>
              </a:rPr>
            </a:br>
            <a:br>
              <a:rPr kumimoji="1" lang="en-US" altLang="ja-JP" dirty="0">
                <a:latin typeface="HGP明朝E" panose="02020900000000000000" pitchFamily="18" charset="-128"/>
                <a:ea typeface="HGP明朝E" panose="02020900000000000000" pitchFamily="18" charset="-128"/>
              </a:rPr>
            </a:br>
            <a:r>
              <a:rPr kumimoji="1" lang="ja-JP" altLang="en-US" sz="4000" dirty="0">
                <a:latin typeface="HGP明朝E" panose="02020900000000000000" pitchFamily="18" charset="-128"/>
                <a:ea typeface="HGP明朝E" panose="02020900000000000000" pitchFamily="18" charset="-128"/>
              </a:rPr>
              <a:t>ウクライナ危機の視点</a:t>
            </a:r>
            <a:endParaRPr kumimoji="1" lang="ja-JP" altLang="en-US" dirty="0">
              <a:latin typeface="HGP明朝E" panose="02020900000000000000" pitchFamily="18" charset="-128"/>
              <a:ea typeface="HGP明朝E" panose="02020900000000000000" pitchFamily="18" charset="-128"/>
            </a:endParaRPr>
          </a:p>
        </p:txBody>
      </p:sp>
      <p:sp>
        <p:nvSpPr>
          <p:cNvPr id="3" name="字幕 2">
            <a:extLst>
              <a:ext uri="{FF2B5EF4-FFF2-40B4-BE49-F238E27FC236}">
                <a16:creationId xmlns:a16="http://schemas.microsoft.com/office/drawing/2014/main" id="{137BF76E-6543-4933-ACC8-A8BB0FC59CEF}"/>
              </a:ext>
            </a:extLst>
          </p:cNvPr>
          <p:cNvSpPr>
            <a:spLocks noGrp="1"/>
          </p:cNvSpPr>
          <p:nvPr>
            <p:ph type="subTitle" idx="1"/>
          </p:nvPr>
        </p:nvSpPr>
        <p:spPr>
          <a:xfrm>
            <a:off x="1524000" y="4328869"/>
            <a:ext cx="9144000" cy="1655762"/>
          </a:xfrm>
        </p:spPr>
        <p:txBody>
          <a:bodyPr/>
          <a:lstStyle/>
          <a:p>
            <a:r>
              <a:rPr kumimoji="1" lang="ja-JP" altLang="en-US" dirty="0">
                <a:latin typeface="HGP明朝E" panose="02020900000000000000" pitchFamily="18" charset="-128"/>
                <a:ea typeface="HGP明朝E" panose="02020900000000000000" pitchFamily="18" charset="-128"/>
              </a:rPr>
              <a:t>情報パック</a:t>
            </a:r>
            <a:r>
              <a:rPr kumimoji="1" lang="en-US" altLang="ja-JP" dirty="0">
                <a:latin typeface="HGP明朝E" panose="02020900000000000000" pitchFamily="18" charset="-128"/>
                <a:ea typeface="HGP明朝E" panose="02020900000000000000" pitchFamily="18" charset="-128"/>
              </a:rPr>
              <a:t>2</a:t>
            </a:r>
            <a:r>
              <a:rPr kumimoji="1" lang="ja-JP" altLang="en-US" dirty="0">
                <a:latin typeface="HGP明朝E" panose="02020900000000000000" pitchFamily="18" charset="-128"/>
                <a:ea typeface="HGP明朝E" panose="02020900000000000000" pitchFamily="18" charset="-128"/>
              </a:rPr>
              <a:t>月号</a:t>
            </a:r>
            <a:endParaRPr kumimoji="1" lang="en-US" altLang="ja-JP" dirty="0">
              <a:latin typeface="HGP明朝E" panose="02020900000000000000" pitchFamily="18" charset="-128"/>
              <a:ea typeface="HGP明朝E" panose="02020900000000000000" pitchFamily="18" charset="-128"/>
            </a:endParaRP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22245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19FC13-20D1-4DC3-A2F0-FB102EE080B4}"/>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ウクライナ東部紛争（</a:t>
            </a:r>
            <a:r>
              <a:rPr kumimoji="1" lang="en-US" altLang="ja-JP" dirty="0">
                <a:latin typeface="HGP明朝E" panose="02020900000000000000" pitchFamily="18" charset="-128"/>
                <a:ea typeface="HGP明朝E" panose="02020900000000000000" pitchFamily="18" charset="-128"/>
              </a:rPr>
              <a:t>2014</a:t>
            </a:r>
            <a:r>
              <a:rPr kumimoji="1" lang="ja-JP" altLang="en-US" dirty="0">
                <a:latin typeface="HGP明朝E" panose="02020900000000000000" pitchFamily="18" charset="-128"/>
                <a:ea typeface="HGP明朝E" panose="02020900000000000000" pitchFamily="18" charset="-128"/>
              </a:rPr>
              <a:t>年から）</a:t>
            </a:r>
          </a:p>
        </p:txBody>
      </p:sp>
      <p:sp>
        <p:nvSpPr>
          <p:cNvPr id="3" name="コンテンツ プレースホルダー 2">
            <a:extLst>
              <a:ext uri="{FF2B5EF4-FFF2-40B4-BE49-F238E27FC236}">
                <a16:creationId xmlns:a16="http://schemas.microsoft.com/office/drawing/2014/main" id="{93FFA144-DA8C-4B74-B8F8-42AB14960F80}"/>
              </a:ext>
            </a:extLst>
          </p:cNvPr>
          <p:cNvSpPr>
            <a:spLocks noGrp="1"/>
          </p:cNvSpPr>
          <p:nvPr>
            <p:ph idx="1"/>
          </p:nvPr>
        </p:nvSpPr>
        <p:spPr/>
        <p:txBody>
          <a:bodyPr>
            <a:normAutofit/>
          </a:bodyPr>
          <a:lstStyle/>
          <a:p>
            <a:pPr algn="just"/>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これまでに約</a:t>
            </a:r>
            <a:r>
              <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1</a:t>
            </a:r>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万</a:t>
            </a:r>
            <a:r>
              <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4000</a:t>
            </a:r>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人が死亡し、膠着状態が続いている。</a:t>
            </a:r>
            <a:endPar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algn="just"/>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ロシアは両州の親露派支配地域で</a:t>
            </a:r>
            <a:r>
              <a:rPr lang="ja-JP" altLang="ja-JP" sz="2400" kern="100" dirty="0">
                <a:effectLst/>
                <a:highlight>
                  <a:srgbClr val="FFFF00"/>
                </a:highlight>
                <a:latin typeface="HGP明朝E" panose="02020900000000000000" pitchFamily="18" charset="-128"/>
                <a:ea typeface="HGP明朝E" panose="02020900000000000000" pitchFamily="18" charset="-128"/>
                <a:cs typeface="Times New Roman" panose="02020603050405020304" pitchFamily="18" charset="0"/>
              </a:rPr>
              <a:t>約</a:t>
            </a:r>
            <a:r>
              <a:rPr lang="en-US" altLang="ja-JP" sz="2400" kern="100" dirty="0">
                <a:effectLst/>
                <a:highlight>
                  <a:srgbClr val="FFFF00"/>
                </a:highlight>
                <a:latin typeface="HGP明朝E" panose="02020900000000000000" pitchFamily="18" charset="-128"/>
                <a:ea typeface="HGP明朝E" panose="02020900000000000000" pitchFamily="18" charset="-128"/>
                <a:cs typeface="Times New Roman" panose="02020603050405020304" pitchFamily="18" charset="0"/>
              </a:rPr>
              <a:t>72</a:t>
            </a:r>
            <a:r>
              <a:rPr lang="ja-JP" altLang="ja-JP" sz="2400" kern="100" dirty="0">
                <a:effectLst/>
                <a:highlight>
                  <a:srgbClr val="FFFF00"/>
                </a:highlight>
                <a:latin typeface="HGP明朝E" panose="02020900000000000000" pitchFamily="18" charset="-128"/>
                <a:ea typeface="HGP明朝E" panose="02020900000000000000" pitchFamily="18" charset="-128"/>
                <a:cs typeface="Times New Roman" panose="02020603050405020304" pitchFamily="18" charset="0"/>
              </a:rPr>
              <a:t>万人に国籍を付与</a:t>
            </a:r>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しているのだ。ウクライナはロシア国籍を簡単な手続きで取得できる措置はウクライナの主権を脅かす侵略行為だとして反発する。</a:t>
            </a:r>
          </a:p>
          <a:p>
            <a:pPr algn="just"/>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ウクライナのゼレンスキー大統領は</a:t>
            </a:r>
            <a:r>
              <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2019</a:t>
            </a:r>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年の大統領選挙で、「東部紛争を終結させる」と公約し、国民の厭戦気分を背景に圧勝した。しかし</a:t>
            </a:r>
            <a:r>
              <a:rPr lang="ja-JP" altLang="ja-JP" sz="2400" kern="100" dirty="0">
                <a:effectLst/>
                <a:highlight>
                  <a:srgbClr val="FFFF00"/>
                </a:highlight>
                <a:latin typeface="HGP明朝E" panose="02020900000000000000" pitchFamily="18" charset="-128"/>
                <a:ea typeface="HGP明朝E" panose="02020900000000000000" pitchFamily="18" charset="-128"/>
                <a:cs typeface="Times New Roman" panose="02020603050405020304" pitchFamily="18" charset="0"/>
              </a:rPr>
              <a:t>「ミンスク２」</a:t>
            </a:r>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の二本柱である</a:t>
            </a:r>
            <a:r>
              <a:rPr lang="ja-JP" altLang="ja-JP" sz="2400" kern="100" dirty="0">
                <a:effectLst/>
                <a:highlight>
                  <a:srgbClr val="FFFF00"/>
                </a:highlight>
                <a:latin typeface="HGP明朝E" panose="02020900000000000000" pitchFamily="18" charset="-128"/>
                <a:ea typeface="HGP明朝E" panose="02020900000000000000" pitchFamily="18" charset="-128"/>
                <a:cs typeface="Times New Roman" panose="02020603050405020304" pitchFamily="18" charset="0"/>
              </a:rPr>
              <a:t>「東部での選挙実施や自治権付与」と「ウクライナによる東部国境管理の回復」</a:t>
            </a:r>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のどちらを優先するかで折り合いがついていない。</a:t>
            </a:r>
            <a:endPar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algn="just"/>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ロシアはウクライナでの連邦制導入を狙い前者を優先させたい。しかし、ゼレンスキー政権は東部国境の管理を回復してロシアの軍事支援や工作活動を止めるのが先決だと訴えている。「紛争」は継続しているのだ。</a:t>
            </a:r>
          </a:p>
          <a:p>
            <a:endParaRPr kumimoji="1" lang="ja-JP" altLang="en-US" sz="3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9920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DD00834-4E72-4FE6-8E58-90D5815F7E97}"/>
              </a:ext>
            </a:extLst>
          </p:cNvPr>
          <p:cNvPicPr>
            <a:picLocks noChangeAspect="1"/>
          </p:cNvPicPr>
          <p:nvPr/>
        </p:nvPicPr>
        <p:blipFill>
          <a:blip r:embed="rId2"/>
          <a:stretch>
            <a:fillRect/>
          </a:stretch>
        </p:blipFill>
        <p:spPr>
          <a:xfrm>
            <a:off x="1834718" y="0"/>
            <a:ext cx="8522563" cy="6858000"/>
          </a:xfrm>
          <a:prstGeom prst="rect">
            <a:avLst/>
          </a:prstGeom>
        </p:spPr>
      </p:pic>
    </p:spTree>
    <p:extLst>
      <p:ext uri="{BB962C8B-B14F-4D97-AF65-F5344CB8AC3E}">
        <p14:creationId xmlns:p14="http://schemas.microsoft.com/office/powerpoint/2010/main" val="157871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A660BDE-C4A9-4A51-8BCC-2E8775C366D4}"/>
              </a:ext>
            </a:extLst>
          </p:cNvPr>
          <p:cNvPicPr>
            <a:picLocks noChangeAspect="1"/>
          </p:cNvPicPr>
          <p:nvPr/>
        </p:nvPicPr>
        <p:blipFill rotWithShape="1">
          <a:blip r:embed="rId2"/>
          <a:srcRect l="8504" r="3801" b="1"/>
          <a:stretch/>
        </p:blipFill>
        <p:spPr>
          <a:xfrm>
            <a:off x="5162052" y="3272588"/>
            <a:ext cx="6105382" cy="3585411"/>
          </a:xfrm>
          <a:prstGeom prst="rect">
            <a:avLst/>
          </a:prstGeom>
        </p:spPr>
      </p:pic>
      <p:pic>
        <p:nvPicPr>
          <p:cNvPr id="4" name="図 3">
            <a:extLst>
              <a:ext uri="{FF2B5EF4-FFF2-40B4-BE49-F238E27FC236}">
                <a16:creationId xmlns:a16="http://schemas.microsoft.com/office/drawing/2014/main" id="{AE7557A9-DF0F-4E64-8F2A-08D42996A38A}"/>
              </a:ext>
            </a:extLst>
          </p:cNvPr>
          <p:cNvPicPr>
            <a:picLocks noChangeAspect="1"/>
          </p:cNvPicPr>
          <p:nvPr/>
        </p:nvPicPr>
        <p:blipFill rotWithShape="1">
          <a:blip r:embed="rId3"/>
          <a:srcRect r="5155" b="1"/>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9" name="Rectangle 8">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4E5F5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76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ソース画像を表示">
            <a:extLst>
              <a:ext uri="{FF2B5EF4-FFF2-40B4-BE49-F238E27FC236}">
                <a16:creationId xmlns:a16="http://schemas.microsoft.com/office/drawing/2014/main" id="{59A4F34E-B8F8-443E-B88D-734C4FBC1A2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7E9F4FD-B7F3-42FF-A2A6-DD0071E40B5A}"/>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ja-JP" altLang="en-US" sz="5200" dirty="0">
                <a:solidFill>
                  <a:srgbClr val="FFFFFF"/>
                </a:solidFill>
                <a:latin typeface="HGP明朝E" panose="02020900000000000000" pitchFamily="18" charset="-128"/>
                <a:ea typeface="HGP明朝E" panose="02020900000000000000" pitchFamily="18" charset="-128"/>
              </a:rPr>
              <a:t>中露首脳会談　</a:t>
            </a:r>
            <a:r>
              <a:rPr lang="en-US" altLang="ja-JP" sz="5200" dirty="0">
                <a:solidFill>
                  <a:srgbClr val="FFFFFF"/>
                </a:solidFill>
                <a:latin typeface="HGP明朝E" panose="02020900000000000000" pitchFamily="18" charset="-128"/>
                <a:ea typeface="HGP明朝E" panose="02020900000000000000" pitchFamily="18" charset="-128"/>
              </a:rPr>
              <a:t>2</a:t>
            </a:r>
            <a:r>
              <a:rPr lang="ja-JP" altLang="en-US" sz="5200" dirty="0">
                <a:solidFill>
                  <a:srgbClr val="FFFFFF"/>
                </a:solidFill>
                <a:latin typeface="HGP明朝E" panose="02020900000000000000" pitchFamily="18" charset="-128"/>
                <a:ea typeface="HGP明朝E" panose="02020900000000000000" pitchFamily="18" charset="-128"/>
              </a:rPr>
              <a:t>月</a:t>
            </a:r>
            <a:r>
              <a:rPr lang="en-US" altLang="ja-JP" sz="5200" dirty="0">
                <a:solidFill>
                  <a:srgbClr val="FFFFFF"/>
                </a:solidFill>
                <a:latin typeface="HGP明朝E" panose="02020900000000000000" pitchFamily="18" charset="-128"/>
                <a:ea typeface="HGP明朝E" panose="02020900000000000000" pitchFamily="18" charset="-128"/>
              </a:rPr>
              <a:t>4</a:t>
            </a:r>
            <a:r>
              <a:rPr lang="ja-JP" altLang="en-US" sz="5200" dirty="0">
                <a:solidFill>
                  <a:srgbClr val="FFFFFF"/>
                </a:solidFill>
                <a:latin typeface="HGP明朝E" panose="02020900000000000000" pitchFamily="18" charset="-128"/>
                <a:ea typeface="HGP明朝E" panose="02020900000000000000" pitchFamily="18" charset="-128"/>
              </a:rPr>
              <a:t>日　北京</a:t>
            </a:r>
          </a:p>
        </p:txBody>
      </p:sp>
    </p:spTree>
    <p:extLst>
      <p:ext uri="{BB962C8B-B14F-4D97-AF65-F5344CB8AC3E}">
        <p14:creationId xmlns:p14="http://schemas.microsoft.com/office/powerpoint/2010/main" val="2808398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B325C3-B4A8-44F0-8C20-56A804C44D32}"/>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共同声明</a:t>
            </a:r>
          </a:p>
        </p:txBody>
      </p:sp>
      <p:sp>
        <p:nvSpPr>
          <p:cNvPr id="3" name="コンテンツ プレースホルダー 2">
            <a:extLst>
              <a:ext uri="{FF2B5EF4-FFF2-40B4-BE49-F238E27FC236}">
                <a16:creationId xmlns:a16="http://schemas.microsoft.com/office/drawing/2014/main" id="{FF6F0DB6-8B83-4554-A722-570D33CA8C83}"/>
              </a:ext>
            </a:extLst>
          </p:cNvPr>
          <p:cNvSpPr>
            <a:spLocks noGrp="1"/>
          </p:cNvSpPr>
          <p:nvPr>
            <p:ph idx="1"/>
          </p:nvPr>
        </p:nvSpPr>
        <p:spPr>
          <a:xfrm>
            <a:off x="838200" y="1476672"/>
            <a:ext cx="10515600" cy="5151308"/>
          </a:xfrm>
        </p:spPr>
        <p:txBody>
          <a:bodyPr>
            <a:normAutofit fontScale="92500" lnSpcReduction="10000"/>
          </a:bodyPr>
          <a:lstStyle/>
          <a:p>
            <a:pPr marL="0" indent="0">
              <a:buNone/>
            </a:pPr>
            <a:r>
              <a:rPr kumimoji="1" lang="ja-JP" altLang="en-US" u="sng" dirty="0">
                <a:latin typeface="HGP明朝E" panose="02020900000000000000" pitchFamily="18" charset="-128"/>
                <a:ea typeface="HGP明朝E" panose="02020900000000000000" pitchFamily="18" charset="-128"/>
              </a:rPr>
              <a:t>①中露の新型の国際関係は冷戦期の軍事・政治同盟を超えている</a:t>
            </a:r>
          </a:p>
          <a:p>
            <a:pPr marL="0" indent="0">
              <a:buNone/>
            </a:pPr>
            <a:r>
              <a:rPr kumimoji="1" lang="ja-JP" altLang="en-US" dirty="0">
                <a:latin typeface="HGP明朝E" panose="02020900000000000000" pitchFamily="18" charset="-128"/>
                <a:ea typeface="HGP明朝E" panose="02020900000000000000" pitchFamily="18" charset="-128"/>
              </a:rPr>
              <a:t>　　新型関係は、国際関係の多極化や相互尊重、平和的共存を目指すとい</a:t>
            </a:r>
            <a:endParaRPr kumimoji="1"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a:t>
            </a:r>
            <a:r>
              <a:rPr kumimoji="1" lang="ja-JP" altLang="en-US" dirty="0">
                <a:latin typeface="HGP明朝E" panose="02020900000000000000" pitchFamily="18" charset="-128"/>
                <a:ea typeface="HGP明朝E" panose="02020900000000000000" pitchFamily="18" charset="-128"/>
              </a:rPr>
              <a:t>う中露が新しい国際秩序をつくる意思を示唆したとみられ</a:t>
            </a:r>
          </a:p>
          <a:p>
            <a:pPr marL="0" indent="0">
              <a:buNone/>
            </a:pPr>
            <a:r>
              <a:rPr kumimoji="1" lang="ja-JP" altLang="en-US" dirty="0">
                <a:latin typeface="HGP明朝E" panose="02020900000000000000" pitchFamily="18" charset="-128"/>
                <a:ea typeface="HGP明朝E" panose="02020900000000000000" pitchFamily="18" charset="-128"/>
              </a:rPr>
              <a:t>　　人権や民主主義にとらわれない方針を示したともとれる</a:t>
            </a:r>
          </a:p>
          <a:p>
            <a:pPr marL="0" indent="0">
              <a:buNone/>
            </a:pPr>
            <a:r>
              <a:rPr kumimoji="1" lang="ja-JP" altLang="en-US" u="sng" dirty="0">
                <a:latin typeface="HGP明朝E" panose="02020900000000000000" pitchFamily="18" charset="-128"/>
                <a:ea typeface="HGP明朝E" panose="02020900000000000000" pitchFamily="18" charset="-128"/>
              </a:rPr>
              <a:t>②民主主義や人権を口実にした内政干渉に反対</a:t>
            </a:r>
          </a:p>
          <a:p>
            <a:pPr marL="0" indent="0">
              <a:buNone/>
            </a:pPr>
            <a:r>
              <a:rPr kumimoji="1" lang="ja-JP" altLang="en-US" u="sng" dirty="0">
                <a:latin typeface="HGP明朝E" panose="02020900000000000000" pitchFamily="18" charset="-128"/>
                <a:ea typeface="HGP明朝E" panose="02020900000000000000" pitchFamily="18" charset="-128"/>
              </a:rPr>
              <a:t>③核心的利益、国家主権、領土の一体性について相互支援</a:t>
            </a:r>
          </a:p>
          <a:p>
            <a:pPr marL="0" indent="0">
              <a:buNone/>
            </a:pPr>
            <a:r>
              <a:rPr lang="ja-JP" altLang="en-US" u="sng" dirty="0">
                <a:latin typeface="HGP明朝E" panose="02020900000000000000" pitchFamily="18" charset="-128"/>
                <a:ea typeface="HGP明朝E" panose="02020900000000000000" pitchFamily="18" charset="-128"/>
              </a:rPr>
              <a:t>④</a:t>
            </a:r>
            <a:r>
              <a:rPr kumimoji="1" lang="ja-JP" altLang="en-US" u="sng" dirty="0">
                <a:latin typeface="HGP明朝E" panose="02020900000000000000" pitchFamily="18" charset="-128"/>
                <a:ea typeface="HGP明朝E" panose="02020900000000000000" pitchFamily="18" charset="-128"/>
              </a:rPr>
              <a:t>ロシアは「一つの中国」の原則を確認、台湾の独立に反対</a:t>
            </a:r>
          </a:p>
          <a:p>
            <a:pPr marL="0" indent="0">
              <a:buNone/>
            </a:pPr>
            <a:r>
              <a:rPr kumimoji="1" lang="ja-JP" altLang="en-US" u="sng" dirty="0">
                <a:latin typeface="HGP明朝E" panose="02020900000000000000" pitchFamily="18" charset="-128"/>
                <a:ea typeface="HGP明朝E" panose="02020900000000000000" pitchFamily="18" charset="-128"/>
              </a:rPr>
              <a:t>⑤</a:t>
            </a:r>
            <a:r>
              <a:rPr kumimoji="1" lang="en-US" altLang="ja-JP" u="sng" dirty="0">
                <a:latin typeface="HGP明朝E" panose="02020900000000000000" pitchFamily="18" charset="-128"/>
                <a:ea typeface="HGP明朝E" panose="02020900000000000000" pitchFamily="18" charset="-128"/>
              </a:rPr>
              <a:t>NATO</a:t>
            </a:r>
            <a:r>
              <a:rPr kumimoji="1" lang="ja-JP" altLang="en-US" u="sng" dirty="0">
                <a:latin typeface="HGP明朝E" panose="02020900000000000000" pitchFamily="18" charset="-128"/>
                <a:ea typeface="HGP明朝E" panose="02020900000000000000" pitchFamily="18" charset="-128"/>
              </a:rPr>
              <a:t>の拡大に反対、中国は欧州安保に関するロシアの提案を支持</a:t>
            </a:r>
          </a:p>
          <a:p>
            <a:pPr marL="0" indent="0">
              <a:buNone/>
            </a:pPr>
            <a:r>
              <a:rPr kumimoji="1" lang="ja-JP" altLang="en-US" u="sng" dirty="0">
                <a:latin typeface="HGP明朝E" panose="02020900000000000000" pitchFamily="18" charset="-128"/>
                <a:ea typeface="HGP明朝E" panose="02020900000000000000" pitchFamily="18" charset="-128"/>
              </a:rPr>
              <a:t>⑥米英豪による安保の枠組み「</a:t>
            </a:r>
            <a:r>
              <a:rPr kumimoji="1" lang="en-US" altLang="ja-JP" u="sng" dirty="0">
                <a:latin typeface="HGP明朝E" panose="02020900000000000000" pitchFamily="18" charset="-128"/>
                <a:ea typeface="HGP明朝E" panose="02020900000000000000" pitchFamily="18" charset="-128"/>
              </a:rPr>
              <a:t>AUKUS</a:t>
            </a:r>
            <a:r>
              <a:rPr kumimoji="1" lang="ja-JP" altLang="en-US" u="sng" dirty="0">
                <a:latin typeface="HGP明朝E" panose="02020900000000000000" pitchFamily="18" charset="-128"/>
                <a:ea typeface="HGP明朝E" panose="02020900000000000000" pitchFamily="18" charset="-128"/>
              </a:rPr>
              <a:t>」に懸念</a:t>
            </a:r>
          </a:p>
          <a:p>
            <a:pPr marL="0" indent="0">
              <a:buNone/>
            </a:pPr>
            <a:r>
              <a:rPr kumimoji="1" lang="ja-JP" altLang="en-US" u="sng" dirty="0">
                <a:latin typeface="HGP明朝E" panose="02020900000000000000" pitchFamily="18" charset="-128"/>
                <a:ea typeface="HGP明朝E" panose="02020900000000000000" pitchFamily="18" charset="-128"/>
              </a:rPr>
              <a:t>⑦福島第一原発の処理水の海洋放出に懸念</a:t>
            </a:r>
          </a:p>
          <a:p>
            <a:pPr marL="0" indent="0">
              <a:buNone/>
            </a:pPr>
            <a:r>
              <a:rPr kumimoji="1" lang="ja-JP" altLang="en-US" u="sng" dirty="0">
                <a:latin typeface="HGP明朝E" panose="02020900000000000000" pitchFamily="18" charset="-128"/>
                <a:ea typeface="HGP明朝E" panose="02020900000000000000" pitchFamily="18" charset="-128"/>
              </a:rPr>
              <a:t>⑧米国はアジア太平洋・欧州へのミサイル配備計画の放棄を</a:t>
            </a: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46121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61D99-DD73-47D5-A7FE-2EE7236609B6}"/>
              </a:ext>
            </a:extLst>
          </p:cNvPr>
          <p:cNvSpPr>
            <a:spLocks noGrp="1"/>
          </p:cNvSpPr>
          <p:nvPr>
            <p:ph type="title"/>
          </p:nvPr>
        </p:nvSpPr>
        <p:spPr/>
        <p:txBody>
          <a:bodyPr>
            <a:normAutofit/>
          </a:bodyPr>
          <a:lstStyle/>
          <a:p>
            <a:r>
              <a:rPr kumimoji="1" lang="ja-JP" altLang="en-US" sz="4800" dirty="0">
                <a:latin typeface="HGP明朝E" panose="02020900000000000000" pitchFamily="18" charset="-128"/>
                <a:ea typeface="HGP明朝E" panose="02020900000000000000" pitchFamily="18" charset="-128"/>
              </a:rPr>
              <a:t>欧米、日の強固な態勢を</a:t>
            </a:r>
          </a:p>
        </p:txBody>
      </p:sp>
      <p:sp>
        <p:nvSpPr>
          <p:cNvPr id="3" name="コンテンツ プレースホルダー 2">
            <a:extLst>
              <a:ext uri="{FF2B5EF4-FFF2-40B4-BE49-F238E27FC236}">
                <a16:creationId xmlns:a16="http://schemas.microsoft.com/office/drawing/2014/main" id="{A06D4A66-9D12-44F2-8BDB-F07C02B84F83}"/>
              </a:ext>
            </a:extLst>
          </p:cNvPr>
          <p:cNvSpPr>
            <a:spLocks noGrp="1"/>
          </p:cNvSpPr>
          <p:nvPr>
            <p:ph idx="1"/>
          </p:nvPr>
        </p:nvSpPr>
        <p:spPr/>
        <p:txBody>
          <a:bodyPr>
            <a:normAutofit/>
          </a:bodyPr>
          <a:lstStyle/>
          <a:p>
            <a:pPr marL="0" indent="0">
              <a:buNone/>
            </a:pPr>
            <a:r>
              <a:rPr kumimoji="1" lang="ja-JP" altLang="en-US" sz="3200" dirty="0">
                <a:latin typeface="HGP明朝E" panose="02020900000000000000" pitchFamily="18" charset="-128"/>
                <a:ea typeface="HGP明朝E" panose="02020900000000000000" pitchFamily="18" charset="-128"/>
              </a:rPr>
              <a:t>ウクライナ危機の原因　弱いバイデン政権</a:t>
            </a:r>
            <a:endParaRPr kumimoji="1"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ハドソン研究所の特別研究員ウォルター・ラッセル・ミード氏が</a:t>
            </a:r>
            <a:r>
              <a:rPr kumimoji="1" lang="en-US" altLang="ja-JP" sz="3200" dirty="0">
                <a:latin typeface="HGP明朝E" panose="02020900000000000000" pitchFamily="18" charset="-128"/>
                <a:ea typeface="HGP明朝E" panose="02020900000000000000" pitchFamily="18" charset="-128"/>
              </a:rPr>
              <a:t>1</a:t>
            </a:r>
            <a:r>
              <a:rPr kumimoji="1" lang="ja-JP" altLang="en-US" sz="3200" dirty="0">
                <a:latin typeface="HGP明朝E" panose="02020900000000000000" pitchFamily="18" charset="-128"/>
                <a:ea typeface="HGP明朝E" panose="02020900000000000000" pitchFamily="18" charset="-128"/>
              </a:rPr>
              <a:t>月</a:t>
            </a:r>
            <a:r>
              <a:rPr kumimoji="1" lang="en-US" altLang="ja-JP" sz="3200" dirty="0">
                <a:latin typeface="HGP明朝E" panose="02020900000000000000" pitchFamily="18" charset="-128"/>
                <a:ea typeface="HGP明朝E" panose="02020900000000000000" pitchFamily="18" charset="-128"/>
              </a:rPr>
              <a:t>10</a:t>
            </a:r>
            <a:r>
              <a:rPr kumimoji="1" lang="ja-JP" altLang="en-US" sz="3200" dirty="0">
                <a:latin typeface="HGP明朝E" panose="02020900000000000000" pitchFamily="18" charset="-128"/>
                <a:ea typeface="HGP明朝E" panose="02020900000000000000" pitchFamily="18" charset="-128"/>
              </a:rPr>
              <a:t>日、ウォールストリート・ジャーナルで見解を発表した。題目は「敵性勢力はいかにバイデン外交政策を見極めているか」というもの。その内容は、中露がバイデン大統領の対外政策の「軟弱さ」と「矛盾」をみて、軍事攻勢を強めても強固な反発はないと判断している、との趣旨だった。</a:t>
            </a:r>
          </a:p>
        </p:txBody>
      </p:sp>
    </p:spTree>
    <p:extLst>
      <p:ext uri="{BB962C8B-B14F-4D97-AF65-F5344CB8AC3E}">
        <p14:creationId xmlns:p14="http://schemas.microsoft.com/office/powerpoint/2010/main" val="3912037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FD1F040-54D0-4E1F-A529-2DEFF00D5D39}"/>
              </a:ext>
            </a:extLst>
          </p:cNvPr>
          <p:cNvSpPr>
            <a:spLocks noGrp="1"/>
          </p:cNvSpPr>
          <p:nvPr>
            <p:ph idx="1"/>
          </p:nvPr>
        </p:nvSpPr>
        <p:spPr>
          <a:xfrm>
            <a:off x="838200" y="468923"/>
            <a:ext cx="10515600" cy="6049107"/>
          </a:xfrm>
        </p:spPr>
        <p:txBody>
          <a:bodyPr>
            <a:normAutofit fontScale="92500" lnSpcReduction="10000"/>
          </a:bodyPr>
          <a:lstStyle/>
          <a:p>
            <a:pPr indent="133350" algn="just"/>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プーチンの決断</a:t>
            </a:r>
            <a:endPar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0" algn="just">
              <a:buNone/>
            </a:pPr>
            <a:r>
              <a:rPr lang="ja-JP" altLang="en-US" kern="100" dirty="0">
                <a:effectLst/>
                <a:latin typeface="HGP明朝E" panose="02020900000000000000" pitchFamily="18" charset="-128"/>
                <a:ea typeface="HGP明朝E" panose="02020900000000000000" pitchFamily="18" charset="-128"/>
                <a:cs typeface="Times New Roman" panose="02020603050405020304" pitchFamily="18" charset="0"/>
              </a:rPr>
              <a:t>　</a:t>
            </a:r>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バイデン政権の「弱腰」と中国との「競合」偏重政策を見切ってなされたといえ</a:t>
            </a:r>
            <a:r>
              <a:rPr lang="ja-JP" altLang="en-US" kern="100" dirty="0">
                <a:effectLst/>
                <a:latin typeface="HGP明朝E" panose="02020900000000000000" pitchFamily="18" charset="-128"/>
                <a:ea typeface="HGP明朝E" panose="02020900000000000000" pitchFamily="18" charset="-128"/>
                <a:cs typeface="Times New Roman" panose="02020603050405020304" pitchFamily="18" charset="0"/>
              </a:rPr>
              <a:t>る。</a:t>
            </a:r>
            <a:endPar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lvl="1" indent="133350" algn="just"/>
            <a:r>
              <a:rPr lang="ja-JP" altLang="ja-JP" sz="2000" kern="100" dirty="0">
                <a:effectLst/>
                <a:latin typeface="HGP明朝E" panose="02020900000000000000" pitchFamily="18" charset="-128"/>
                <a:ea typeface="HGP明朝E" panose="02020900000000000000" pitchFamily="18" charset="-128"/>
                <a:cs typeface="Times New Roman" panose="02020603050405020304" pitchFamily="18" charset="0"/>
              </a:rPr>
              <a:t>昨年</a:t>
            </a:r>
            <a:r>
              <a:rPr lang="en-US" altLang="ja-JP" sz="2000" kern="100" dirty="0">
                <a:effectLst/>
                <a:latin typeface="HGP明朝E" panose="02020900000000000000" pitchFamily="18" charset="-128"/>
                <a:ea typeface="HGP明朝E" panose="02020900000000000000" pitchFamily="18" charset="-128"/>
                <a:cs typeface="Times New Roman" panose="02020603050405020304" pitchFamily="18" charset="0"/>
              </a:rPr>
              <a:t>6</a:t>
            </a:r>
            <a:r>
              <a:rPr lang="ja-JP" altLang="ja-JP" sz="2000" kern="100" dirty="0">
                <a:effectLst/>
                <a:latin typeface="HGP明朝E" panose="02020900000000000000" pitchFamily="18" charset="-128"/>
                <a:ea typeface="HGP明朝E" panose="02020900000000000000" pitchFamily="18" charset="-128"/>
                <a:cs typeface="Times New Roman" panose="02020603050405020304" pitchFamily="18" charset="0"/>
              </a:rPr>
              <a:t>月の米</a:t>
            </a:r>
            <a:r>
              <a:rPr lang="ja-JP" altLang="en-US" sz="2000" kern="100" dirty="0">
                <a:effectLst/>
                <a:latin typeface="HGP明朝E" panose="02020900000000000000" pitchFamily="18" charset="-128"/>
                <a:ea typeface="HGP明朝E" panose="02020900000000000000" pitchFamily="18" charset="-128"/>
                <a:cs typeface="Times New Roman" panose="02020603050405020304" pitchFamily="18" charset="0"/>
              </a:rPr>
              <a:t>露</a:t>
            </a:r>
            <a:r>
              <a:rPr lang="ja-JP" altLang="ja-JP" sz="2000" kern="100" dirty="0">
                <a:effectLst/>
                <a:latin typeface="HGP明朝E" panose="02020900000000000000" pitchFamily="18" charset="-128"/>
                <a:ea typeface="HGP明朝E" panose="02020900000000000000" pitchFamily="18" charset="-128"/>
                <a:cs typeface="Times New Roman" panose="02020603050405020304" pitchFamily="18" charset="0"/>
              </a:rPr>
              <a:t>首脳会談と</a:t>
            </a:r>
            <a:r>
              <a:rPr lang="en-US" altLang="ja-JP" sz="2000" kern="100" dirty="0">
                <a:effectLst/>
                <a:latin typeface="HGP明朝E" panose="02020900000000000000" pitchFamily="18" charset="-128"/>
                <a:ea typeface="HGP明朝E" panose="02020900000000000000" pitchFamily="18" charset="-128"/>
                <a:cs typeface="Times New Roman" panose="02020603050405020304" pitchFamily="18" charset="0"/>
              </a:rPr>
              <a:t>8</a:t>
            </a:r>
            <a:r>
              <a:rPr lang="ja-JP" altLang="ja-JP" sz="2000" kern="100" dirty="0">
                <a:effectLst/>
                <a:latin typeface="HGP明朝E" panose="02020900000000000000" pitchFamily="18" charset="-128"/>
                <a:ea typeface="HGP明朝E" panose="02020900000000000000" pitchFamily="18" charset="-128"/>
                <a:cs typeface="Times New Roman" panose="02020603050405020304" pitchFamily="18" charset="0"/>
              </a:rPr>
              <a:t>月末のアフガンからの米軍撤退の顛末を見て確信をもって突き進んでいる。</a:t>
            </a:r>
            <a:endParaRPr lang="en-US" altLang="ja-JP" sz="20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133350" algn="just"/>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欧米は拒否し、主権国家は自国のありかたは自らが決定するとして</a:t>
            </a:r>
            <a:r>
              <a:rPr lang="ja-JP" altLang="en-US" kern="100" dirty="0">
                <a:effectLst/>
                <a:latin typeface="HGP明朝E" panose="02020900000000000000" pitchFamily="18" charset="-128"/>
                <a:ea typeface="HGP明朝E" panose="02020900000000000000" pitchFamily="18" charset="-128"/>
                <a:cs typeface="Times New Roman" panose="02020603050405020304" pitchFamily="18" charset="0"/>
              </a:rPr>
              <a:t>譲らず。</a:t>
            </a:r>
            <a:endPar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133350" algn="just"/>
            <a:endPar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133350" algn="just"/>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いかなる理由をつくりあげても「軍事力による威嚇」「力による現状変更」は認められない。国連憲章、国際法違反である。</a:t>
            </a:r>
            <a:endPar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133350" algn="just"/>
            <a:endPar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133350" algn="just"/>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規模の大小はあっても軍事衝突の可能性は</a:t>
            </a:r>
            <a:r>
              <a:rPr lang="ja-JP" altLang="en-US" kern="100" dirty="0">
                <a:effectLst/>
                <a:latin typeface="HGP明朝E" panose="02020900000000000000" pitchFamily="18" charset="-128"/>
                <a:ea typeface="HGP明朝E" panose="02020900000000000000" pitchFamily="18" charset="-128"/>
                <a:cs typeface="Times New Roman" panose="02020603050405020304" pitchFamily="18" charset="0"/>
              </a:rPr>
              <a:t>ある。</a:t>
            </a:r>
            <a:endPar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133350" algn="just"/>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日本は欧米と強く連携し</a:t>
            </a:r>
            <a:r>
              <a:rPr lang="ja-JP" altLang="en-US" kern="100" dirty="0">
                <a:effectLst/>
                <a:latin typeface="HGP明朝E" panose="02020900000000000000" pitchFamily="18" charset="-128"/>
                <a:ea typeface="HGP明朝E" panose="02020900000000000000" pitchFamily="18" charset="-128"/>
                <a:cs typeface="Times New Roman" panose="02020603050405020304" pitchFamily="18" charset="0"/>
              </a:rPr>
              <a:t>、軍事行動を阻止しなければならない</a:t>
            </a:r>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a:t>
            </a:r>
            <a:endPar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133350" algn="just"/>
            <a:endParaRPr lang="en-US" altLang="ja-JP" kern="100" dirty="0">
              <a:latin typeface="HGP明朝E" panose="02020900000000000000" pitchFamily="18" charset="-128"/>
              <a:ea typeface="HGP明朝E" panose="02020900000000000000" pitchFamily="18" charset="-128"/>
              <a:cs typeface="Times New Roman" panose="02020603050405020304" pitchFamily="18" charset="0"/>
            </a:endParaRPr>
          </a:p>
          <a:p>
            <a:pPr indent="133350" algn="just"/>
            <a:r>
              <a:rPr lang="ja-JP" altLang="en-US" kern="100" dirty="0">
                <a:effectLst/>
                <a:highlight>
                  <a:srgbClr val="FFFF00"/>
                </a:highlight>
                <a:latin typeface="HGP明朝E" panose="02020900000000000000" pitchFamily="18" charset="-128"/>
                <a:ea typeface="HGP明朝E" panose="02020900000000000000" pitchFamily="18" charset="-128"/>
                <a:cs typeface="Times New Roman" panose="02020603050405020304" pitchFamily="18" charset="0"/>
              </a:rPr>
              <a:t>中国、台湾関係に直結する。</a:t>
            </a:r>
            <a:endParaRPr lang="ja-JP" altLang="ja-JP" kern="100" dirty="0">
              <a:effectLst/>
              <a:highlight>
                <a:srgbClr val="FFFF00"/>
              </a:highlight>
              <a:latin typeface="HGP明朝E" panose="02020900000000000000" pitchFamily="18" charset="-128"/>
              <a:ea typeface="HGP明朝E" panose="02020900000000000000" pitchFamily="18" charset="-128"/>
              <a:cs typeface="Times New Roman" panose="02020603050405020304" pitchFamily="18" charset="0"/>
            </a:endParaRPr>
          </a:p>
          <a:p>
            <a:endParaRPr lang="ja-JP" altLang="en-US" sz="3200" dirty="0"/>
          </a:p>
        </p:txBody>
      </p:sp>
    </p:spTree>
    <p:extLst>
      <p:ext uri="{BB962C8B-B14F-4D97-AF65-F5344CB8AC3E}">
        <p14:creationId xmlns:p14="http://schemas.microsoft.com/office/powerpoint/2010/main" val="386237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8B43097-882A-4653-917B-45350E09E787}"/>
              </a:ext>
            </a:extLst>
          </p:cNvPr>
          <p:cNvPicPr>
            <a:picLocks noChangeAspect="1"/>
          </p:cNvPicPr>
          <p:nvPr/>
        </p:nvPicPr>
        <p:blipFill>
          <a:blip r:embed="rId2"/>
          <a:stretch>
            <a:fillRect/>
          </a:stretch>
        </p:blipFill>
        <p:spPr>
          <a:xfrm>
            <a:off x="1087686" y="0"/>
            <a:ext cx="10016628" cy="6858000"/>
          </a:xfrm>
          <a:prstGeom prst="rect">
            <a:avLst/>
          </a:prstGeom>
        </p:spPr>
      </p:pic>
    </p:spTree>
    <p:extLst>
      <p:ext uri="{BB962C8B-B14F-4D97-AF65-F5344CB8AC3E}">
        <p14:creationId xmlns:p14="http://schemas.microsoft.com/office/powerpoint/2010/main" val="365123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B20354E-BDBF-4BF9-BE39-D15FC2F3FA16}"/>
              </a:ext>
            </a:extLst>
          </p:cNvPr>
          <p:cNvPicPr>
            <a:picLocks noChangeAspect="1"/>
          </p:cNvPicPr>
          <p:nvPr/>
        </p:nvPicPr>
        <p:blipFill>
          <a:blip r:embed="rId2"/>
          <a:stretch>
            <a:fillRect/>
          </a:stretch>
        </p:blipFill>
        <p:spPr>
          <a:xfrm>
            <a:off x="643467" y="1662906"/>
            <a:ext cx="5291666" cy="3532187"/>
          </a:xfrm>
          <a:prstGeom prst="rect">
            <a:avLst/>
          </a:prstGeom>
        </p:spPr>
      </p:pic>
      <p:pic>
        <p:nvPicPr>
          <p:cNvPr id="3" name="図 2">
            <a:extLst>
              <a:ext uri="{FF2B5EF4-FFF2-40B4-BE49-F238E27FC236}">
                <a16:creationId xmlns:a16="http://schemas.microsoft.com/office/drawing/2014/main" id="{4DBC7C22-B404-4E9C-9103-F3BAA804992E}"/>
              </a:ext>
            </a:extLst>
          </p:cNvPr>
          <p:cNvPicPr>
            <a:picLocks noChangeAspect="1"/>
          </p:cNvPicPr>
          <p:nvPr/>
        </p:nvPicPr>
        <p:blipFill>
          <a:blip r:embed="rId3"/>
          <a:stretch>
            <a:fillRect/>
          </a:stretch>
        </p:blipFill>
        <p:spPr>
          <a:xfrm>
            <a:off x="6256865" y="1662906"/>
            <a:ext cx="5291667" cy="3532187"/>
          </a:xfrm>
          <a:prstGeom prst="rect">
            <a:avLst/>
          </a:prstGeom>
        </p:spPr>
      </p:pic>
      <p:sp>
        <p:nvSpPr>
          <p:cNvPr id="4" name="テキスト ボックス 3">
            <a:extLst>
              <a:ext uri="{FF2B5EF4-FFF2-40B4-BE49-F238E27FC236}">
                <a16:creationId xmlns:a16="http://schemas.microsoft.com/office/drawing/2014/main" id="{39D4BBE0-C80D-4F1B-84EF-7B0CB6240B4A}"/>
              </a:ext>
            </a:extLst>
          </p:cNvPr>
          <p:cNvSpPr txBox="1"/>
          <p:nvPr/>
        </p:nvSpPr>
        <p:spPr>
          <a:xfrm>
            <a:off x="3519714" y="5457371"/>
            <a:ext cx="5936343" cy="584775"/>
          </a:xfrm>
          <a:prstGeom prst="rect">
            <a:avLst/>
          </a:prstGeom>
          <a:noFill/>
        </p:spPr>
        <p:txBody>
          <a:bodyPr wrap="square" rtlCol="0">
            <a:spAutoFit/>
          </a:bodyPr>
          <a:lstStyle/>
          <a:p>
            <a:r>
              <a:rPr kumimoji="1" lang="ja-JP" altLang="en-US" sz="3200" dirty="0">
                <a:latin typeface="HGP明朝E" panose="02020900000000000000" pitchFamily="18" charset="-128"/>
                <a:ea typeface="HGP明朝E" panose="02020900000000000000" pitchFamily="18" charset="-128"/>
              </a:rPr>
              <a:t>ロシア、ベラルーシ合同軍事演習</a:t>
            </a:r>
          </a:p>
        </p:txBody>
      </p:sp>
    </p:spTree>
    <p:extLst>
      <p:ext uri="{BB962C8B-B14F-4D97-AF65-F5344CB8AC3E}">
        <p14:creationId xmlns:p14="http://schemas.microsoft.com/office/powerpoint/2010/main" val="23934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7B22F74-A061-4372-AE7A-37A3A1A6FEB2}"/>
              </a:ext>
            </a:extLst>
          </p:cNvPr>
          <p:cNvSpPr>
            <a:spLocks noGrp="1"/>
          </p:cNvSpPr>
          <p:nvPr>
            <p:ph idx="1"/>
          </p:nvPr>
        </p:nvSpPr>
        <p:spPr>
          <a:xfrm>
            <a:off x="838200" y="425962"/>
            <a:ext cx="10515600" cy="6088427"/>
          </a:xfrm>
        </p:spPr>
        <p:txBody>
          <a:bodyPr>
            <a:normAutofit/>
          </a:bodyPr>
          <a:lstStyle/>
          <a:p>
            <a:pPr indent="133350" algn="just"/>
            <a:r>
              <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2</a:t>
            </a:r>
            <a:r>
              <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月の可能性が高い。</a:t>
            </a:r>
            <a:endPar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133350" algn="just"/>
            <a:r>
              <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3</a:t>
            </a:r>
            <a:r>
              <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月には凍土が解け、軍部隊の動きが制限される</a:t>
            </a:r>
            <a:r>
              <a:rPr lang="ja-JP" altLang="en-US" sz="3200" kern="100" dirty="0">
                <a:effectLst/>
                <a:latin typeface="HGP明朝E" panose="02020900000000000000" pitchFamily="18" charset="-128"/>
                <a:ea typeface="HGP明朝E" panose="02020900000000000000" pitchFamily="18" charset="-128"/>
                <a:cs typeface="Times New Roman" panose="02020603050405020304" pitchFamily="18" charset="0"/>
              </a:rPr>
              <a:t>。</a:t>
            </a:r>
            <a:endPar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133350" algn="just"/>
            <a:r>
              <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ロシアとベラルーシの合同訓練がウクライナ国境近くで開始</a:t>
            </a:r>
            <a:r>
              <a:rPr lang="ja-JP" altLang="en-US" sz="3200" kern="100" dirty="0">
                <a:effectLst/>
                <a:latin typeface="HGP明朝E" panose="02020900000000000000" pitchFamily="18" charset="-128"/>
                <a:ea typeface="HGP明朝E" panose="02020900000000000000" pitchFamily="18" charset="-128"/>
                <a:cs typeface="Times New Roman" panose="02020603050405020304" pitchFamily="18" charset="0"/>
              </a:rPr>
              <a:t>（</a:t>
            </a:r>
            <a:r>
              <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3</a:t>
            </a:r>
            <a:r>
              <a:rPr lang="ja-JP" altLang="en-US" sz="3200" kern="100" dirty="0">
                <a:effectLst/>
                <a:latin typeface="HGP明朝E" panose="02020900000000000000" pitchFamily="18" charset="-128"/>
                <a:ea typeface="HGP明朝E" panose="02020900000000000000" pitchFamily="18" charset="-128"/>
                <a:cs typeface="Times New Roman" panose="02020603050405020304" pitchFamily="18" charset="0"/>
              </a:rPr>
              <a:t>日～）</a:t>
            </a:r>
            <a:r>
              <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された。ウクライナの首都キエフまで約</a:t>
            </a:r>
            <a:r>
              <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100</a:t>
            </a:r>
            <a:r>
              <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㎞の地点である。</a:t>
            </a:r>
            <a:endPar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133350" algn="just"/>
            <a:r>
              <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プーチン大統領の主張</a:t>
            </a:r>
            <a:endPar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0" algn="just">
              <a:buNone/>
            </a:pPr>
            <a:r>
              <a:rPr lang="ja-JP" altLang="en-US" sz="3200" kern="100" dirty="0">
                <a:effectLst/>
                <a:latin typeface="HGP明朝E" panose="02020900000000000000" pitchFamily="18" charset="-128"/>
                <a:ea typeface="HGP明朝E" panose="02020900000000000000" pitchFamily="18" charset="-128"/>
                <a:cs typeface="Times New Roman" panose="02020603050405020304" pitchFamily="18" charset="0"/>
              </a:rPr>
              <a:t>　</a:t>
            </a:r>
            <a:r>
              <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a:t>
            </a:r>
            <a:r>
              <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NATO</a:t>
            </a:r>
            <a:r>
              <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の東方不拡大の保証」で一貫。</a:t>
            </a:r>
            <a:endPar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0" algn="just">
              <a:buNone/>
            </a:pPr>
            <a:endPar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0" algn="just">
              <a:buNone/>
            </a:pPr>
            <a:r>
              <a:rPr lang="ja-JP" altLang="en-US" sz="3200" kern="100" dirty="0">
                <a:effectLst/>
                <a:latin typeface="HGP明朝E" panose="02020900000000000000" pitchFamily="18" charset="-128"/>
                <a:ea typeface="HGP明朝E" panose="02020900000000000000" pitchFamily="18" charset="-128"/>
                <a:cs typeface="Times New Roman" panose="02020603050405020304" pitchFamily="18" charset="0"/>
              </a:rPr>
              <a:t>米露、米独、仏露、独露首脳会談など・・・・</a:t>
            </a:r>
            <a:endPar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0" algn="just">
              <a:buNone/>
            </a:pPr>
            <a:r>
              <a:rPr lang="ja-JP" altLang="en-US" sz="3200" kern="100" dirty="0">
                <a:latin typeface="HGP明朝E" panose="02020900000000000000" pitchFamily="18" charset="-128"/>
                <a:ea typeface="HGP明朝E" panose="02020900000000000000" pitchFamily="18" charset="-128"/>
                <a:cs typeface="Times New Roman" panose="02020603050405020304" pitchFamily="18" charset="0"/>
              </a:rPr>
              <a:t>断続的に続けられている</a:t>
            </a:r>
            <a:endPar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marL="0" indent="0">
              <a:buNone/>
            </a:pPr>
            <a:endParaRPr kumimoji="1" lang="ja-JP" altLang="en-US" sz="44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382254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2EBE32-A010-4FCE-9CD4-171CC527A0AD}"/>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プーチンの狙い</a:t>
            </a:r>
          </a:p>
        </p:txBody>
      </p:sp>
      <p:sp>
        <p:nvSpPr>
          <p:cNvPr id="3" name="コンテンツ プレースホルダー 2">
            <a:extLst>
              <a:ext uri="{FF2B5EF4-FFF2-40B4-BE49-F238E27FC236}">
                <a16:creationId xmlns:a16="http://schemas.microsoft.com/office/drawing/2014/main" id="{D9E3D2D7-74E4-4394-B952-E94277C7D0B8}"/>
              </a:ext>
            </a:extLst>
          </p:cNvPr>
          <p:cNvSpPr>
            <a:spLocks noGrp="1"/>
          </p:cNvSpPr>
          <p:nvPr>
            <p:ph idx="1"/>
          </p:nvPr>
        </p:nvSpPr>
        <p:spPr>
          <a:xfrm>
            <a:off x="758687" y="1533465"/>
            <a:ext cx="10515600" cy="5191066"/>
          </a:xfrm>
        </p:spPr>
        <p:txBody>
          <a:bodyPr>
            <a:normAutofit/>
          </a:bodyPr>
          <a:lstStyle/>
          <a:p>
            <a:pPr indent="133350" algn="just"/>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昨年</a:t>
            </a:r>
            <a:r>
              <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7</a:t>
            </a:r>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月、プーチン氏は論文を発表。</a:t>
            </a:r>
            <a:endPar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0" algn="just">
              <a:buNone/>
            </a:pPr>
            <a:r>
              <a:rPr lang="ja-JP" altLang="en-US" sz="2400" kern="100" dirty="0">
                <a:effectLst/>
                <a:latin typeface="HGP明朝E" panose="02020900000000000000" pitchFamily="18" charset="-128"/>
                <a:ea typeface="HGP明朝E" panose="02020900000000000000" pitchFamily="18" charset="-128"/>
                <a:cs typeface="Times New Roman" panose="02020603050405020304" pitchFamily="18" charset="0"/>
              </a:rPr>
              <a:t>　</a:t>
            </a:r>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内容は「ロシアとウクライナの一体性」についてである。両国は中世の大国「キ</a:t>
            </a:r>
            <a:endPar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0" algn="just">
              <a:buNone/>
            </a:pPr>
            <a:r>
              <a:rPr lang="ja-JP" altLang="en-US" sz="2400" kern="100" dirty="0">
                <a:effectLst/>
                <a:latin typeface="HGP明朝E" panose="02020900000000000000" pitchFamily="18" charset="-128"/>
                <a:ea typeface="HGP明朝E" panose="02020900000000000000" pitchFamily="18" charset="-128"/>
                <a:cs typeface="Times New Roman" panose="02020603050405020304" pitchFamily="18" charset="0"/>
              </a:rPr>
              <a:t>　</a:t>
            </a:r>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エフ・ルーシ公国」の流れをくむ「兄弟国」であるとし、「本当のウクライナの主権</a:t>
            </a:r>
            <a:endPar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0" algn="just">
              <a:buNone/>
            </a:pPr>
            <a:r>
              <a:rPr lang="ja-JP" altLang="en-US" sz="2400" kern="100" dirty="0">
                <a:latin typeface="HGP明朝E" panose="02020900000000000000" pitchFamily="18" charset="-128"/>
                <a:ea typeface="HGP明朝E" panose="02020900000000000000" pitchFamily="18" charset="-128"/>
                <a:cs typeface="Times New Roman" panose="02020603050405020304" pitchFamily="18" charset="0"/>
              </a:rPr>
              <a:t>　</a:t>
            </a:r>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はロシアとのパートナー関係の中でのみ可能になる」と述べている。</a:t>
            </a:r>
            <a:endPar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0" algn="just">
              <a:buNone/>
            </a:pPr>
            <a:r>
              <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 </a:t>
            </a:r>
          </a:p>
          <a:p>
            <a:pPr indent="133350" algn="just"/>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ウクライナはロシアにとって欧州との間に挟まれた安全保障上の緩衝地帯。</a:t>
            </a:r>
            <a:endPar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133350" algn="just"/>
            <a:endPar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133350" algn="just"/>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プーチン氏は</a:t>
            </a:r>
            <a:r>
              <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2</a:t>
            </a:r>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月</a:t>
            </a:r>
            <a:r>
              <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1</a:t>
            </a:r>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日、クレムリンでの記者会見</a:t>
            </a:r>
            <a:endPar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133350" algn="just"/>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「想像してほしい。ウクライナが</a:t>
            </a:r>
            <a:r>
              <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NATO</a:t>
            </a:r>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に入って軍事行動を始める。我々は</a:t>
            </a:r>
            <a:r>
              <a:rPr lang="en-US"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NATO</a:t>
            </a:r>
            <a:r>
              <a:rPr lang="ja-JP" altLang="ja-JP" sz="2400" kern="100" dirty="0">
                <a:effectLst/>
                <a:latin typeface="HGP明朝E" panose="02020900000000000000" pitchFamily="18" charset="-128"/>
                <a:ea typeface="HGP明朝E" panose="02020900000000000000" pitchFamily="18" charset="-128"/>
                <a:cs typeface="Times New Roman" panose="02020603050405020304" pitchFamily="18" charset="0"/>
              </a:rPr>
              <a:t>と戦うのか？」「ＮＡＴＯを背景にウクライナの右派勢力がクリミアや東部を攻撃し、ロシアは戦争に引き込まれる」と声を張り上げたのだ。</a:t>
            </a:r>
            <a:endParaRPr lang="ja-JP" altLang="en-US" sz="3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7830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266157B-EAE5-4FC4-93A5-AB5F3582340F}"/>
              </a:ext>
            </a:extLst>
          </p:cNvPr>
          <p:cNvSpPr>
            <a:spLocks noGrp="1"/>
          </p:cNvSpPr>
          <p:nvPr>
            <p:ph type="title"/>
          </p:nvPr>
        </p:nvSpPr>
        <p:spPr/>
        <p:txBody>
          <a:bodyPr>
            <a:noAutofit/>
          </a:bodyPr>
          <a:lstStyle/>
          <a:p>
            <a:pPr indent="133350"/>
            <a:br>
              <a:rPr lang="ja-JP" altLang="ja-JP" sz="4400" kern="100" dirty="0">
                <a:effectLst/>
                <a:latin typeface="HGP明朝E" panose="02020900000000000000" pitchFamily="18" charset="-128"/>
                <a:ea typeface="HGP明朝E" panose="02020900000000000000" pitchFamily="18" charset="-128"/>
                <a:cs typeface="Times New Roman" panose="02020603050405020304" pitchFamily="18" charset="0"/>
              </a:rPr>
            </a:br>
            <a:r>
              <a:rPr lang="ja-JP" altLang="ja-JP" sz="4400" kern="100" dirty="0">
                <a:effectLst/>
                <a:latin typeface="HGP明朝E" panose="02020900000000000000" pitchFamily="18" charset="-128"/>
                <a:ea typeface="HGP明朝E" panose="02020900000000000000" pitchFamily="18" charset="-128"/>
                <a:cs typeface="Times New Roman" panose="02020603050405020304" pitchFamily="18" charset="0"/>
              </a:rPr>
              <a:t>プーチン大統領任期は</a:t>
            </a:r>
            <a:r>
              <a:rPr lang="en-US" altLang="ja-JP" sz="4400" kern="100" dirty="0">
                <a:effectLst/>
                <a:latin typeface="HGP明朝E" panose="02020900000000000000" pitchFamily="18" charset="-128"/>
                <a:ea typeface="HGP明朝E" panose="02020900000000000000" pitchFamily="18" charset="-128"/>
                <a:cs typeface="Times New Roman" panose="02020603050405020304" pitchFamily="18" charset="0"/>
              </a:rPr>
              <a:t>2024</a:t>
            </a:r>
            <a:r>
              <a:rPr lang="ja-JP" altLang="ja-JP" sz="4400" kern="100" dirty="0">
                <a:effectLst/>
                <a:latin typeface="HGP明朝E" panose="02020900000000000000" pitchFamily="18" charset="-128"/>
                <a:ea typeface="HGP明朝E" panose="02020900000000000000" pitchFamily="18" charset="-128"/>
                <a:cs typeface="Times New Roman" panose="02020603050405020304" pitchFamily="18" charset="0"/>
              </a:rPr>
              <a:t>年まで。</a:t>
            </a:r>
            <a:br>
              <a:rPr lang="en-US" altLang="ja-JP" sz="4400" kern="100" dirty="0">
                <a:effectLst/>
                <a:latin typeface="HGP明朝E" panose="02020900000000000000" pitchFamily="18" charset="-128"/>
                <a:ea typeface="HGP明朝E" panose="02020900000000000000" pitchFamily="18" charset="-128"/>
                <a:cs typeface="Times New Roman" panose="02020603050405020304" pitchFamily="18" charset="0"/>
              </a:rPr>
            </a:br>
            <a:r>
              <a:rPr lang="ja-JP" altLang="ja-JP" sz="4400" kern="100" dirty="0">
                <a:effectLst/>
                <a:latin typeface="HGP明朝E" panose="02020900000000000000" pitchFamily="18" charset="-128"/>
                <a:ea typeface="HGP明朝E" panose="02020900000000000000" pitchFamily="18" charset="-128"/>
                <a:cs typeface="Times New Roman" panose="02020603050405020304" pitchFamily="18" charset="0"/>
              </a:rPr>
              <a:t>再選のための「レガシー」をつくるのは今しかない。</a:t>
            </a:r>
            <a:endParaRPr lang="ja-JP" altLang="en-US" sz="4400" dirty="0">
              <a:latin typeface="HGP明朝E" panose="02020900000000000000" pitchFamily="18" charset="-128"/>
              <a:ea typeface="HGP明朝E" panose="02020900000000000000" pitchFamily="18" charset="-128"/>
            </a:endParaRPr>
          </a:p>
        </p:txBody>
      </p:sp>
      <p:sp>
        <p:nvSpPr>
          <p:cNvPr id="5" name="テキスト プレースホルダー 4">
            <a:extLst>
              <a:ext uri="{FF2B5EF4-FFF2-40B4-BE49-F238E27FC236}">
                <a16:creationId xmlns:a16="http://schemas.microsoft.com/office/drawing/2014/main" id="{C3AAF3CE-FAC3-4696-BE71-389C7633268E}"/>
              </a:ext>
            </a:extLst>
          </p:cNvPr>
          <p:cNvSpPr>
            <a:spLocks noGrp="1"/>
          </p:cNvSpPr>
          <p:nvPr>
            <p:ph type="body" idx="1"/>
          </p:nvPr>
        </p:nvSpPr>
        <p:spPr/>
        <p:txBody>
          <a:bodyPr/>
          <a:lstStyle/>
          <a:p>
            <a:endParaRPr lang="ja-JP" altLang="en-US">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65973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7AD46E-9C4D-4D8A-ADFD-C1C8D1850621}"/>
              </a:ext>
            </a:extLst>
          </p:cNvPr>
          <p:cNvSpPr>
            <a:spLocks noGrp="1"/>
          </p:cNvSpPr>
          <p:nvPr>
            <p:ph type="title"/>
          </p:nvPr>
        </p:nvSpPr>
        <p:spPr>
          <a:xfrm>
            <a:off x="838200" y="183381"/>
            <a:ext cx="10515600" cy="1325563"/>
          </a:xfrm>
        </p:spPr>
        <p:txBody>
          <a:bodyPr/>
          <a:lstStyle/>
          <a:p>
            <a:r>
              <a:rPr kumimoji="1" lang="ja-JP" altLang="en-US" dirty="0">
                <a:latin typeface="HGP明朝E" panose="02020900000000000000" pitchFamily="18" charset="-128"/>
                <a:ea typeface="HGP明朝E" panose="02020900000000000000" pitchFamily="18" charset="-128"/>
              </a:rPr>
              <a:t>ソ連崩壊から今日まで</a:t>
            </a:r>
          </a:p>
        </p:txBody>
      </p:sp>
      <p:sp>
        <p:nvSpPr>
          <p:cNvPr id="4" name="コンテンツ プレースホルダー 3">
            <a:extLst>
              <a:ext uri="{FF2B5EF4-FFF2-40B4-BE49-F238E27FC236}">
                <a16:creationId xmlns:a16="http://schemas.microsoft.com/office/drawing/2014/main" id="{D790770B-C136-438D-8A80-EEBEA68CE2C0}"/>
              </a:ext>
            </a:extLst>
          </p:cNvPr>
          <p:cNvSpPr>
            <a:spLocks noGrp="1"/>
          </p:cNvSpPr>
          <p:nvPr>
            <p:ph idx="1"/>
          </p:nvPr>
        </p:nvSpPr>
        <p:spPr>
          <a:xfrm>
            <a:off x="864231" y="1624338"/>
            <a:ext cx="10515600" cy="5122912"/>
          </a:xfrm>
        </p:spPr>
        <p:txBody>
          <a:bodyPr>
            <a:normAutofit fontScale="85000" lnSpcReduction="20000"/>
          </a:bodyPr>
          <a:lstStyle/>
          <a:p>
            <a:r>
              <a:rPr lang="en-US" altLang="ja-JP" dirty="0">
                <a:latin typeface="HGP明朝E" panose="02020900000000000000" pitchFamily="18" charset="-128"/>
                <a:ea typeface="HGP明朝E" panose="02020900000000000000" pitchFamily="18" charset="-128"/>
              </a:rPr>
              <a:t>1989</a:t>
            </a:r>
            <a:r>
              <a:rPr lang="ja-JP" altLang="en-US" dirty="0">
                <a:latin typeface="HGP明朝E" panose="02020900000000000000" pitchFamily="18" charset="-128"/>
                <a:ea typeface="HGP明朝E" panose="02020900000000000000" pitchFamily="18" charset="-128"/>
              </a:rPr>
              <a:t>年</a:t>
            </a:r>
            <a:r>
              <a:rPr lang="en-US" altLang="ja-JP" dirty="0">
                <a:latin typeface="HGP明朝E" panose="02020900000000000000" pitchFamily="18" charset="-128"/>
                <a:ea typeface="HGP明朝E" panose="02020900000000000000" pitchFamily="18" charset="-128"/>
              </a:rPr>
              <a:t>12</a:t>
            </a:r>
            <a:r>
              <a:rPr lang="ja-JP" altLang="en-US" dirty="0">
                <a:latin typeface="HGP明朝E" panose="02020900000000000000" pitchFamily="18" charset="-128"/>
                <a:ea typeface="HGP明朝E" panose="02020900000000000000" pitchFamily="18" charset="-128"/>
              </a:rPr>
              <a:t>月　米ソ首脳が「冷戦終結宣言」</a:t>
            </a:r>
          </a:p>
          <a:p>
            <a:r>
              <a:rPr lang="en-US" altLang="ja-JP" dirty="0">
                <a:latin typeface="HGP明朝E" panose="02020900000000000000" pitchFamily="18" charset="-128"/>
                <a:ea typeface="HGP明朝E" panose="02020900000000000000" pitchFamily="18" charset="-128"/>
              </a:rPr>
              <a:t>1990</a:t>
            </a:r>
            <a:r>
              <a:rPr lang="ja-JP" altLang="en-US" dirty="0">
                <a:latin typeface="HGP明朝E" panose="02020900000000000000" pitchFamily="18" charset="-128"/>
                <a:ea typeface="HGP明朝E" panose="02020900000000000000" pitchFamily="18" charset="-128"/>
              </a:rPr>
              <a:t>年</a:t>
            </a:r>
            <a:r>
              <a:rPr lang="en-US" altLang="ja-JP" dirty="0">
                <a:latin typeface="HGP明朝E" panose="02020900000000000000" pitchFamily="18" charset="-128"/>
                <a:ea typeface="HGP明朝E" panose="02020900000000000000" pitchFamily="18" charset="-128"/>
              </a:rPr>
              <a:t>10</a:t>
            </a:r>
            <a:r>
              <a:rPr lang="ja-JP" altLang="en-US" dirty="0">
                <a:latin typeface="HGP明朝E" panose="02020900000000000000" pitchFamily="18" charset="-128"/>
                <a:ea typeface="HGP明朝E" panose="02020900000000000000" pitchFamily="18" charset="-128"/>
              </a:rPr>
              <a:t>月　ドイツ統一</a:t>
            </a:r>
          </a:p>
          <a:p>
            <a:pPr marL="0" indent="0">
              <a:buNone/>
            </a:pPr>
            <a:r>
              <a:rPr lang="ja-JP" altLang="en-US" dirty="0">
                <a:latin typeface="HGP明朝E" panose="02020900000000000000" pitchFamily="18" charset="-128"/>
                <a:ea typeface="HGP明朝E" panose="02020900000000000000" pitchFamily="18" charset="-128"/>
              </a:rPr>
              <a:t>　   　　　　</a:t>
            </a:r>
            <a:r>
              <a:rPr lang="en-US" altLang="ja-JP" dirty="0">
                <a:latin typeface="HGP明朝E" panose="02020900000000000000" pitchFamily="18" charset="-128"/>
                <a:ea typeface="HGP明朝E" panose="02020900000000000000" pitchFamily="18" charset="-128"/>
              </a:rPr>
              <a:t>7</a:t>
            </a:r>
            <a:r>
              <a:rPr lang="ja-JP" altLang="en-US" dirty="0">
                <a:latin typeface="HGP明朝E" panose="02020900000000000000" pitchFamily="18" charset="-128"/>
                <a:ea typeface="HGP明朝E" panose="02020900000000000000" pitchFamily="18" charset="-128"/>
              </a:rPr>
              <a:t>月　東側のワルシャワ条約機構解散</a:t>
            </a:r>
          </a:p>
          <a:p>
            <a:pPr marL="0" indent="0">
              <a:buNone/>
            </a:pPr>
            <a:r>
              <a:rPr lang="ja-JP" altLang="en-US" dirty="0">
                <a:latin typeface="HGP明朝E" panose="02020900000000000000" pitchFamily="18" charset="-128"/>
                <a:ea typeface="HGP明朝E" panose="02020900000000000000" pitchFamily="18" charset="-128"/>
              </a:rPr>
              <a:t>     　　　</a:t>
            </a:r>
            <a:r>
              <a:rPr lang="en-US" altLang="ja-JP" dirty="0">
                <a:latin typeface="HGP明朝E" panose="02020900000000000000" pitchFamily="18" charset="-128"/>
                <a:ea typeface="HGP明朝E" panose="02020900000000000000" pitchFamily="18" charset="-128"/>
              </a:rPr>
              <a:t>12</a:t>
            </a:r>
            <a:r>
              <a:rPr lang="ja-JP" altLang="en-US" dirty="0">
                <a:latin typeface="HGP明朝E" panose="02020900000000000000" pitchFamily="18" charset="-128"/>
                <a:ea typeface="HGP明朝E" panose="02020900000000000000" pitchFamily="18" charset="-128"/>
              </a:rPr>
              <a:t>月　ソ連崩壊</a:t>
            </a:r>
          </a:p>
          <a:p>
            <a:r>
              <a:rPr lang="ja-JP" altLang="en-US" dirty="0">
                <a:latin typeface="HGP明朝E" panose="02020900000000000000" pitchFamily="18" charset="-128"/>
                <a:ea typeface="HGP明朝E" panose="02020900000000000000" pitchFamily="18" charset="-128"/>
              </a:rPr>
              <a:t>　　</a:t>
            </a:r>
            <a:r>
              <a:rPr lang="en-US" altLang="ja-JP" dirty="0">
                <a:highlight>
                  <a:srgbClr val="FFFF00"/>
                </a:highlight>
                <a:latin typeface="HGP明朝E" panose="02020900000000000000" pitchFamily="18" charset="-128"/>
                <a:ea typeface="HGP明朝E" panose="02020900000000000000" pitchFamily="18" charset="-128"/>
              </a:rPr>
              <a:t>97</a:t>
            </a:r>
            <a:r>
              <a:rPr lang="ja-JP" altLang="en-US" dirty="0">
                <a:highlight>
                  <a:srgbClr val="FFFF00"/>
                </a:highlight>
                <a:latin typeface="HGP明朝E" panose="02020900000000000000" pitchFamily="18" charset="-128"/>
                <a:ea typeface="HGP明朝E" panose="02020900000000000000" pitchFamily="18" charset="-128"/>
              </a:rPr>
              <a:t>年</a:t>
            </a:r>
            <a:r>
              <a:rPr lang="en-US" altLang="ja-JP" dirty="0">
                <a:highlight>
                  <a:srgbClr val="FFFF00"/>
                </a:highlight>
                <a:latin typeface="HGP明朝E" panose="02020900000000000000" pitchFamily="18" charset="-128"/>
                <a:ea typeface="HGP明朝E" panose="02020900000000000000" pitchFamily="18" charset="-128"/>
              </a:rPr>
              <a:t>5</a:t>
            </a:r>
            <a:r>
              <a:rPr lang="ja-JP" altLang="en-US" dirty="0">
                <a:highlight>
                  <a:srgbClr val="FFFF00"/>
                </a:highlight>
                <a:latin typeface="HGP明朝E" panose="02020900000000000000" pitchFamily="18" charset="-128"/>
                <a:ea typeface="HGP明朝E" panose="02020900000000000000" pitchFamily="18" charset="-128"/>
              </a:rPr>
              <a:t>月　</a:t>
            </a:r>
            <a:r>
              <a:rPr lang="en-US" altLang="ja-JP" dirty="0">
                <a:highlight>
                  <a:srgbClr val="FFFF00"/>
                </a:highlight>
                <a:latin typeface="HGP明朝E" panose="02020900000000000000" pitchFamily="18" charset="-128"/>
                <a:ea typeface="HGP明朝E" panose="02020900000000000000" pitchFamily="18" charset="-128"/>
              </a:rPr>
              <a:t>NATO</a:t>
            </a:r>
            <a:r>
              <a:rPr lang="ja-JP" altLang="en-US" dirty="0">
                <a:highlight>
                  <a:srgbClr val="FFFF00"/>
                </a:highlight>
                <a:latin typeface="HGP明朝E" panose="02020900000000000000" pitchFamily="18" charset="-128"/>
                <a:ea typeface="HGP明朝E" panose="02020900000000000000" pitchFamily="18" charset="-128"/>
              </a:rPr>
              <a:t>ロシア基本文書「互いを敵とみなさない」</a:t>
            </a:r>
          </a:p>
          <a:p>
            <a:r>
              <a:rPr lang="ja-JP" altLang="en-US" dirty="0">
                <a:latin typeface="HGP明朝E" panose="02020900000000000000" pitchFamily="18" charset="-128"/>
                <a:ea typeface="HGP明朝E" panose="02020900000000000000" pitchFamily="18" charset="-128"/>
              </a:rPr>
              <a:t>　　</a:t>
            </a:r>
            <a:r>
              <a:rPr lang="en-US" altLang="ja-JP" dirty="0">
                <a:latin typeface="HGP明朝E" panose="02020900000000000000" pitchFamily="18" charset="-128"/>
                <a:ea typeface="HGP明朝E" panose="02020900000000000000" pitchFamily="18" charset="-128"/>
              </a:rPr>
              <a:t>99</a:t>
            </a:r>
            <a:r>
              <a:rPr lang="ja-JP" altLang="en-US" dirty="0">
                <a:latin typeface="HGP明朝E" panose="02020900000000000000" pitchFamily="18" charset="-128"/>
                <a:ea typeface="HGP明朝E" panose="02020900000000000000" pitchFamily="18" charset="-128"/>
              </a:rPr>
              <a:t>年</a:t>
            </a:r>
            <a:r>
              <a:rPr lang="en-US" altLang="ja-JP" dirty="0">
                <a:latin typeface="HGP明朝E" panose="02020900000000000000" pitchFamily="18" charset="-128"/>
                <a:ea typeface="HGP明朝E" panose="02020900000000000000" pitchFamily="18" charset="-128"/>
              </a:rPr>
              <a:t>3</a:t>
            </a:r>
            <a:r>
              <a:rPr lang="ja-JP" altLang="en-US" dirty="0">
                <a:latin typeface="HGP明朝E" panose="02020900000000000000" pitchFamily="18" charset="-128"/>
                <a:ea typeface="HGP明朝E" panose="02020900000000000000" pitchFamily="18" charset="-128"/>
              </a:rPr>
              <a:t>月　ポーランドなど東欧</a:t>
            </a:r>
            <a:r>
              <a:rPr lang="en-US" altLang="ja-JP" dirty="0">
                <a:latin typeface="HGP明朝E" panose="02020900000000000000" pitchFamily="18" charset="-128"/>
                <a:ea typeface="HGP明朝E" panose="02020900000000000000" pitchFamily="18" charset="-128"/>
              </a:rPr>
              <a:t>3</a:t>
            </a:r>
            <a:r>
              <a:rPr lang="ja-JP" altLang="en-US" dirty="0">
                <a:latin typeface="HGP明朝E" panose="02020900000000000000" pitchFamily="18" charset="-128"/>
                <a:ea typeface="HGP明朝E" panose="02020900000000000000" pitchFamily="18" charset="-128"/>
              </a:rPr>
              <a:t>国加盟</a:t>
            </a:r>
          </a:p>
          <a:p>
            <a:r>
              <a:rPr lang="en-US" altLang="ja-JP" dirty="0">
                <a:highlight>
                  <a:srgbClr val="FFFF00"/>
                </a:highlight>
                <a:latin typeface="HGP明朝E" panose="02020900000000000000" pitchFamily="18" charset="-128"/>
                <a:ea typeface="HGP明朝E" panose="02020900000000000000" pitchFamily="18" charset="-128"/>
              </a:rPr>
              <a:t>2002</a:t>
            </a:r>
            <a:r>
              <a:rPr lang="ja-JP" altLang="en-US" dirty="0">
                <a:highlight>
                  <a:srgbClr val="FFFF00"/>
                </a:highlight>
                <a:latin typeface="HGP明朝E" panose="02020900000000000000" pitchFamily="18" charset="-128"/>
                <a:ea typeface="HGP明朝E" panose="02020900000000000000" pitchFamily="18" charset="-128"/>
              </a:rPr>
              <a:t>年</a:t>
            </a:r>
            <a:r>
              <a:rPr lang="en-US" altLang="ja-JP" dirty="0">
                <a:highlight>
                  <a:srgbClr val="FFFF00"/>
                </a:highlight>
                <a:latin typeface="HGP明朝E" panose="02020900000000000000" pitchFamily="18" charset="-128"/>
                <a:ea typeface="HGP明朝E" panose="02020900000000000000" pitchFamily="18" charset="-128"/>
              </a:rPr>
              <a:t>5</a:t>
            </a:r>
            <a:r>
              <a:rPr lang="ja-JP" altLang="en-US" dirty="0">
                <a:highlight>
                  <a:srgbClr val="FFFF00"/>
                </a:highlight>
                <a:latin typeface="HGP明朝E" panose="02020900000000000000" pitchFamily="18" charset="-128"/>
                <a:ea typeface="HGP明朝E" panose="02020900000000000000" pitchFamily="18" charset="-128"/>
              </a:rPr>
              <a:t>月　</a:t>
            </a:r>
            <a:r>
              <a:rPr lang="en-US" altLang="ja-JP" dirty="0">
                <a:highlight>
                  <a:srgbClr val="FFFF00"/>
                </a:highlight>
                <a:latin typeface="HGP明朝E" panose="02020900000000000000" pitchFamily="18" charset="-128"/>
                <a:ea typeface="HGP明朝E" panose="02020900000000000000" pitchFamily="18" charset="-128"/>
              </a:rPr>
              <a:t>NATO</a:t>
            </a:r>
            <a:r>
              <a:rPr lang="ja-JP" altLang="en-US" dirty="0">
                <a:highlight>
                  <a:srgbClr val="FFFF00"/>
                </a:highlight>
                <a:latin typeface="HGP明朝E" panose="02020900000000000000" pitchFamily="18" charset="-128"/>
                <a:ea typeface="HGP明朝E" panose="02020900000000000000" pitchFamily="18" charset="-128"/>
              </a:rPr>
              <a:t>ロシア理事会設立　</a:t>
            </a:r>
          </a:p>
          <a:p>
            <a:pPr marL="0" indent="0">
              <a:buNone/>
            </a:pPr>
            <a:r>
              <a:rPr lang="ja-JP" altLang="en-US" dirty="0">
                <a:latin typeface="HGP明朝E" panose="02020900000000000000" pitchFamily="18" charset="-128"/>
                <a:ea typeface="HGP明朝E" panose="02020900000000000000" pitchFamily="18" charset="-128"/>
              </a:rPr>
              <a:t>      　　　　　　モスクワに</a:t>
            </a:r>
            <a:r>
              <a:rPr lang="en-US" altLang="ja-JP" dirty="0">
                <a:latin typeface="HGP明朝E" panose="02020900000000000000" pitchFamily="18" charset="-128"/>
                <a:ea typeface="HGP明朝E" panose="02020900000000000000" pitchFamily="18" charset="-128"/>
              </a:rPr>
              <a:t>NATO</a:t>
            </a:r>
            <a:r>
              <a:rPr lang="ja-JP" altLang="en-US" dirty="0">
                <a:latin typeface="HGP明朝E" panose="02020900000000000000" pitchFamily="18" charset="-128"/>
                <a:ea typeface="HGP明朝E" panose="02020900000000000000" pitchFamily="18" charset="-128"/>
              </a:rPr>
              <a:t>軍事代表部</a:t>
            </a:r>
          </a:p>
          <a:p>
            <a:r>
              <a:rPr lang="ja-JP" altLang="en-US" dirty="0">
                <a:latin typeface="HGP明朝E" panose="02020900000000000000" pitchFamily="18" charset="-128"/>
                <a:ea typeface="HGP明朝E" panose="02020900000000000000" pitchFamily="18" charset="-128"/>
              </a:rPr>
              <a:t>　　</a:t>
            </a:r>
            <a:r>
              <a:rPr lang="en-US" altLang="ja-JP" dirty="0">
                <a:latin typeface="HGP明朝E" panose="02020900000000000000" pitchFamily="18" charset="-128"/>
                <a:ea typeface="HGP明朝E" panose="02020900000000000000" pitchFamily="18" charset="-128"/>
              </a:rPr>
              <a:t>04</a:t>
            </a:r>
            <a:r>
              <a:rPr lang="ja-JP" altLang="en-US" dirty="0">
                <a:latin typeface="HGP明朝E" panose="02020900000000000000" pitchFamily="18" charset="-128"/>
                <a:ea typeface="HGP明朝E" panose="02020900000000000000" pitchFamily="18" charset="-128"/>
              </a:rPr>
              <a:t>年</a:t>
            </a:r>
            <a:r>
              <a:rPr lang="en-US" altLang="ja-JP" dirty="0">
                <a:latin typeface="HGP明朝E" panose="02020900000000000000" pitchFamily="18" charset="-128"/>
                <a:ea typeface="HGP明朝E" panose="02020900000000000000" pitchFamily="18" charset="-128"/>
              </a:rPr>
              <a:t>3</a:t>
            </a:r>
            <a:r>
              <a:rPr lang="ja-JP" altLang="en-US" dirty="0">
                <a:latin typeface="HGP明朝E" panose="02020900000000000000" pitchFamily="18" charset="-128"/>
                <a:ea typeface="HGP明朝E" panose="02020900000000000000" pitchFamily="18" charset="-128"/>
              </a:rPr>
              <a:t>月　バルト</a:t>
            </a:r>
            <a:r>
              <a:rPr lang="en-US" altLang="ja-JP" dirty="0">
                <a:latin typeface="HGP明朝E" panose="02020900000000000000" pitchFamily="18" charset="-128"/>
                <a:ea typeface="HGP明朝E" panose="02020900000000000000" pitchFamily="18" charset="-128"/>
              </a:rPr>
              <a:t>3</a:t>
            </a:r>
            <a:r>
              <a:rPr lang="ja-JP" altLang="en-US" dirty="0">
                <a:latin typeface="HGP明朝E" panose="02020900000000000000" pitchFamily="18" charset="-128"/>
                <a:ea typeface="HGP明朝E" panose="02020900000000000000" pitchFamily="18" charset="-128"/>
              </a:rPr>
              <a:t>国など</a:t>
            </a:r>
            <a:r>
              <a:rPr lang="en-US" altLang="ja-JP" dirty="0">
                <a:latin typeface="HGP明朝E" panose="02020900000000000000" pitchFamily="18" charset="-128"/>
                <a:ea typeface="HGP明朝E" panose="02020900000000000000" pitchFamily="18" charset="-128"/>
              </a:rPr>
              <a:t>7</a:t>
            </a:r>
            <a:r>
              <a:rPr lang="ja-JP" altLang="en-US" dirty="0">
                <a:latin typeface="HGP明朝E" panose="02020900000000000000" pitchFamily="18" charset="-128"/>
                <a:ea typeface="HGP明朝E" panose="02020900000000000000" pitchFamily="18" charset="-128"/>
              </a:rPr>
              <a:t>カ国加盟</a:t>
            </a:r>
          </a:p>
          <a:p>
            <a:r>
              <a:rPr lang="ja-JP" altLang="en-US" dirty="0">
                <a:latin typeface="HGP明朝E" panose="02020900000000000000" pitchFamily="18" charset="-128"/>
                <a:ea typeface="HGP明朝E" panose="02020900000000000000" pitchFamily="18" charset="-128"/>
              </a:rPr>
              <a:t>　　</a:t>
            </a:r>
            <a:r>
              <a:rPr lang="en-US" altLang="ja-JP" dirty="0">
                <a:highlight>
                  <a:srgbClr val="FFFF00"/>
                </a:highlight>
                <a:latin typeface="HGP明朝E" panose="02020900000000000000" pitchFamily="18" charset="-128"/>
                <a:ea typeface="HGP明朝E" panose="02020900000000000000" pitchFamily="18" charset="-128"/>
              </a:rPr>
              <a:t>08</a:t>
            </a:r>
            <a:r>
              <a:rPr lang="ja-JP" altLang="en-US" dirty="0">
                <a:highlight>
                  <a:srgbClr val="FFFF00"/>
                </a:highlight>
                <a:latin typeface="HGP明朝E" panose="02020900000000000000" pitchFamily="18" charset="-128"/>
                <a:ea typeface="HGP明朝E" panose="02020900000000000000" pitchFamily="18" charset="-128"/>
              </a:rPr>
              <a:t>年</a:t>
            </a:r>
            <a:r>
              <a:rPr lang="en-US" altLang="ja-JP" dirty="0">
                <a:highlight>
                  <a:srgbClr val="FFFF00"/>
                </a:highlight>
                <a:latin typeface="HGP明朝E" panose="02020900000000000000" pitchFamily="18" charset="-128"/>
                <a:ea typeface="HGP明朝E" panose="02020900000000000000" pitchFamily="18" charset="-128"/>
              </a:rPr>
              <a:t>4</a:t>
            </a:r>
            <a:r>
              <a:rPr lang="ja-JP" altLang="en-US" dirty="0">
                <a:highlight>
                  <a:srgbClr val="FFFF00"/>
                </a:highlight>
                <a:latin typeface="HGP明朝E" panose="02020900000000000000" pitchFamily="18" charset="-128"/>
                <a:ea typeface="HGP明朝E" panose="02020900000000000000" pitchFamily="18" charset="-128"/>
              </a:rPr>
              <a:t>月　</a:t>
            </a:r>
            <a:r>
              <a:rPr lang="en-US" altLang="ja-JP" dirty="0">
                <a:highlight>
                  <a:srgbClr val="FFFF00"/>
                </a:highlight>
                <a:latin typeface="HGP明朝E" panose="02020900000000000000" pitchFamily="18" charset="-128"/>
                <a:ea typeface="HGP明朝E" panose="02020900000000000000" pitchFamily="18" charset="-128"/>
              </a:rPr>
              <a:t>NATO</a:t>
            </a:r>
            <a:r>
              <a:rPr lang="ja-JP" altLang="en-US" dirty="0">
                <a:highlight>
                  <a:srgbClr val="FFFF00"/>
                </a:highlight>
                <a:latin typeface="HGP明朝E" panose="02020900000000000000" pitchFamily="18" charset="-128"/>
                <a:ea typeface="HGP明朝E" panose="02020900000000000000" pitchFamily="18" charset="-128"/>
              </a:rPr>
              <a:t>首脳会議</a:t>
            </a:r>
            <a:endParaRPr lang="en-US" altLang="ja-JP" dirty="0">
              <a:highlight>
                <a:srgbClr val="FFFF00"/>
              </a:highlight>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                 </a:t>
            </a:r>
            <a:r>
              <a:rPr lang="ja-JP" altLang="en-US" dirty="0">
                <a:highlight>
                  <a:srgbClr val="FFFF00"/>
                </a:highlight>
                <a:latin typeface="HGP明朝E" panose="02020900000000000000" pitchFamily="18" charset="-128"/>
                <a:ea typeface="HGP明朝E" panose="02020900000000000000" pitchFamily="18" charset="-128"/>
              </a:rPr>
              <a:t>ウクライナとジョージアを「将来の加盟国に」</a:t>
            </a:r>
          </a:p>
          <a:p>
            <a:r>
              <a:rPr lang="ja-JP" altLang="en-US" dirty="0">
                <a:latin typeface="HGP明朝E" panose="02020900000000000000" pitchFamily="18" charset="-128"/>
                <a:ea typeface="HGP明朝E" panose="02020900000000000000" pitchFamily="18" charset="-128"/>
              </a:rPr>
              <a:t>　　　　</a:t>
            </a:r>
            <a:r>
              <a:rPr lang="en-US" altLang="ja-JP" dirty="0">
                <a:latin typeface="HGP明朝E" panose="02020900000000000000" pitchFamily="18" charset="-128"/>
                <a:ea typeface="HGP明朝E" panose="02020900000000000000" pitchFamily="18" charset="-128"/>
              </a:rPr>
              <a:t>  </a:t>
            </a:r>
            <a:r>
              <a:rPr lang="en-US" altLang="ja-JP" dirty="0">
                <a:solidFill>
                  <a:srgbClr val="FF0000"/>
                </a:solidFill>
                <a:latin typeface="HGP明朝E" panose="02020900000000000000" pitchFamily="18" charset="-128"/>
                <a:ea typeface="HGP明朝E" panose="02020900000000000000" pitchFamily="18" charset="-128"/>
              </a:rPr>
              <a:t>8</a:t>
            </a:r>
            <a:r>
              <a:rPr lang="ja-JP" altLang="en-US" dirty="0">
                <a:solidFill>
                  <a:srgbClr val="FF0000"/>
                </a:solidFill>
                <a:latin typeface="HGP明朝E" panose="02020900000000000000" pitchFamily="18" charset="-128"/>
                <a:ea typeface="HGP明朝E" panose="02020900000000000000" pitchFamily="18" charset="-128"/>
              </a:rPr>
              <a:t>月　ロシアが</a:t>
            </a:r>
            <a:r>
              <a:rPr lang="ja-JP" altLang="en-US" u="sng" dirty="0">
                <a:solidFill>
                  <a:srgbClr val="FF0000"/>
                </a:solidFill>
                <a:latin typeface="HGP明朝E" panose="02020900000000000000" pitchFamily="18" charset="-128"/>
                <a:ea typeface="HGP明朝E" panose="02020900000000000000" pitchFamily="18" charset="-128"/>
              </a:rPr>
              <a:t>ジョージア</a:t>
            </a:r>
            <a:r>
              <a:rPr lang="ja-JP" altLang="en-US" dirty="0">
                <a:solidFill>
                  <a:srgbClr val="FF0000"/>
                </a:solidFill>
                <a:latin typeface="HGP明朝E" panose="02020900000000000000" pitchFamily="18" charset="-128"/>
                <a:ea typeface="HGP明朝E" panose="02020900000000000000" pitchFamily="18" charset="-128"/>
              </a:rPr>
              <a:t>に軍事介入</a:t>
            </a:r>
          </a:p>
          <a:p>
            <a:r>
              <a:rPr lang="ja-JP" altLang="en-US" dirty="0">
                <a:latin typeface="HGP明朝E" panose="02020900000000000000" pitchFamily="18" charset="-128"/>
                <a:ea typeface="HGP明朝E" panose="02020900000000000000" pitchFamily="18" charset="-128"/>
              </a:rPr>
              <a:t>　　</a:t>
            </a:r>
            <a:r>
              <a:rPr lang="en-US" altLang="ja-JP" dirty="0">
                <a:latin typeface="HGP明朝E" panose="02020900000000000000" pitchFamily="18" charset="-128"/>
                <a:ea typeface="HGP明朝E" panose="02020900000000000000" pitchFamily="18" charset="-128"/>
              </a:rPr>
              <a:t>09</a:t>
            </a:r>
            <a:r>
              <a:rPr lang="ja-JP" altLang="en-US" dirty="0">
                <a:latin typeface="HGP明朝E" panose="02020900000000000000" pitchFamily="18" charset="-128"/>
                <a:ea typeface="HGP明朝E" panose="02020900000000000000" pitchFamily="18" charset="-128"/>
              </a:rPr>
              <a:t>年</a:t>
            </a:r>
            <a:r>
              <a:rPr lang="en-US" altLang="ja-JP" dirty="0">
                <a:latin typeface="HGP明朝E" panose="02020900000000000000" pitchFamily="18" charset="-128"/>
                <a:ea typeface="HGP明朝E" panose="02020900000000000000" pitchFamily="18" charset="-128"/>
              </a:rPr>
              <a:t>4</a:t>
            </a:r>
            <a:r>
              <a:rPr lang="ja-JP" altLang="en-US" dirty="0">
                <a:latin typeface="HGP明朝E" panose="02020900000000000000" pitchFamily="18" charset="-128"/>
                <a:ea typeface="HGP明朝E" panose="02020900000000000000" pitchFamily="18" charset="-128"/>
              </a:rPr>
              <a:t>月　クロアチア、アルバニア加盟</a:t>
            </a:r>
          </a:p>
        </p:txBody>
      </p:sp>
    </p:spTree>
    <p:extLst>
      <p:ext uri="{BB962C8B-B14F-4D97-AF65-F5344CB8AC3E}">
        <p14:creationId xmlns:p14="http://schemas.microsoft.com/office/powerpoint/2010/main" val="304452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5D34A4D-8591-42F3-A39A-3CA221FD2F9D}"/>
              </a:ext>
            </a:extLst>
          </p:cNvPr>
          <p:cNvSpPr>
            <a:spLocks noGrp="1"/>
          </p:cNvSpPr>
          <p:nvPr>
            <p:ph idx="1"/>
          </p:nvPr>
        </p:nvSpPr>
        <p:spPr>
          <a:xfrm>
            <a:off x="838200" y="516835"/>
            <a:ext cx="10515600" cy="5660128"/>
          </a:xfrm>
        </p:spPr>
        <p:txBody>
          <a:bodyPr>
            <a:normAutofit fontScale="92500" lnSpcReduction="10000"/>
          </a:bodyPr>
          <a:lstStyle/>
          <a:p>
            <a:r>
              <a:rPr lang="ja-JP" altLang="en-US" dirty="0">
                <a:latin typeface="HGP明朝E" panose="02020900000000000000" pitchFamily="18" charset="-128"/>
                <a:ea typeface="HGP明朝E" panose="02020900000000000000" pitchFamily="18" charset="-128"/>
              </a:rPr>
              <a:t>　　</a:t>
            </a:r>
            <a:r>
              <a:rPr lang="en-US" altLang="ja-JP" dirty="0">
                <a:solidFill>
                  <a:srgbClr val="FF0000"/>
                </a:solidFill>
                <a:latin typeface="HGP明朝E" panose="02020900000000000000" pitchFamily="18" charset="-128"/>
                <a:ea typeface="HGP明朝E" panose="02020900000000000000" pitchFamily="18" charset="-128"/>
              </a:rPr>
              <a:t>14</a:t>
            </a:r>
            <a:r>
              <a:rPr lang="ja-JP" altLang="en-US" dirty="0">
                <a:solidFill>
                  <a:srgbClr val="FF0000"/>
                </a:solidFill>
                <a:latin typeface="HGP明朝E" panose="02020900000000000000" pitchFamily="18" charset="-128"/>
                <a:ea typeface="HGP明朝E" panose="02020900000000000000" pitchFamily="18" charset="-128"/>
              </a:rPr>
              <a:t>年  </a:t>
            </a:r>
            <a:r>
              <a:rPr lang="en-US" altLang="ja-JP" dirty="0">
                <a:solidFill>
                  <a:srgbClr val="FF0000"/>
                </a:solidFill>
                <a:latin typeface="HGP明朝E" panose="02020900000000000000" pitchFamily="18" charset="-128"/>
                <a:ea typeface="HGP明朝E" panose="02020900000000000000" pitchFamily="18" charset="-128"/>
              </a:rPr>
              <a:t>3</a:t>
            </a:r>
            <a:r>
              <a:rPr lang="ja-JP" altLang="en-US" dirty="0">
                <a:solidFill>
                  <a:srgbClr val="FF0000"/>
                </a:solidFill>
                <a:latin typeface="HGP明朝E" panose="02020900000000000000" pitchFamily="18" charset="-128"/>
                <a:ea typeface="HGP明朝E" panose="02020900000000000000" pitchFamily="18" charset="-128"/>
              </a:rPr>
              <a:t>月　ロシアがクリミア半島併合</a:t>
            </a:r>
          </a:p>
          <a:p>
            <a:r>
              <a:rPr lang="ja-JP" altLang="en-US" dirty="0">
                <a:latin typeface="HGP明朝E" panose="02020900000000000000" pitchFamily="18" charset="-128"/>
                <a:ea typeface="HGP明朝E" panose="02020900000000000000" pitchFamily="18" charset="-128"/>
              </a:rPr>
              <a:t>　</a:t>
            </a:r>
            <a:r>
              <a:rPr lang="en-US" altLang="ja-JP" dirty="0">
                <a:latin typeface="HGP明朝E" panose="02020900000000000000" pitchFamily="18" charset="-128"/>
                <a:ea typeface="HGP明朝E" panose="02020900000000000000" pitchFamily="18" charset="-128"/>
              </a:rPr>
              <a:t>  </a:t>
            </a:r>
            <a:r>
              <a:rPr lang="ja-JP" altLang="en-US" dirty="0">
                <a:latin typeface="HGP明朝E" panose="02020900000000000000" pitchFamily="18" charset="-128"/>
                <a:ea typeface="HGP明朝E" panose="02020900000000000000" pitchFamily="18" charset="-128"/>
              </a:rPr>
              <a:t>　　　  </a:t>
            </a:r>
            <a:r>
              <a:rPr lang="en-US" altLang="ja-JP" dirty="0">
                <a:solidFill>
                  <a:srgbClr val="FF0000"/>
                </a:solidFill>
                <a:latin typeface="HGP明朝E" panose="02020900000000000000" pitchFamily="18" charset="-128"/>
                <a:ea typeface="HGP明朝E" panose="02020900000000000000" pitchFamily="18" charset="-128"/>
              </a:rPr>
              <a:t>4</a:t>
            </a:r>
            <a:r>
              <a:rPr lang="ja-JP" altLang="en-US" dirty="0">
                <a:solidFill>
                  <a:srgbClr val="FF0000"/>
                </a:solidFill>
                <a:latin typeface="HGP明朝E" panose="02020900000000000000" pitchFamily="18" charset="-128"/>
                <a:ea typeface="HGP明朝E" panose="02020900000000000000" pitchFamily="18" charset="-128"/>
              </a:rPr>
              <a:t>月　親露派がウクライナ東部（ドネツク、ルガンスク）</a:t>
            </a:r>
            <a:endParaRPr lang="en-US" altLang="ja-JP" dirty="0">
              <a:solidFill>
                <a:srgbClr val="FF0000"/>
              </a:solidFill>
              <a:latin typeface="HGP明朝E" panose="02020900000000000000" pitchFamily="18" charset="-128"/>
              <a:ea typeface="HGP明朝E" panose="02020900000000000000" pitchFamily="18" charset="-128"/>
            </a:endParaRPr>
          </a:p>
          <a:p>
            <a:r>
              <a:rPr lang="ja-JP" altLang="en-US" dirty="0">
                <a:solidFill>
                  <a:srgbClr val="FF0000"/>
                </a:solidFill>
                <a:latin typeface="HGP明朝E" panose="02020900000000000000" pitchFamily="18" charset="-128"/>
                <a:ea typeface="HGP明朝E" panose="02020900000000000000" pitchFamily="18" charset="-128"/>
              </a:rPr>
              <a:t>　　　　　　　　   を占領</a:t>
            </a:r>
          </a:p>
          <a:p>
            <a:r>
              <a:rPr lang="ja-JP" altLang="en-US" dirty="0">
                <a:latin typeface="HGP明朝E" panose="02020900000000000000" pitchFamily="18" charset="-128"/>
                <a:ea typeface="HGP明朝E" panose="02020900000000000000" pitchFamily="18" charset="-128"/>
              </a:rPr>
              <a:t>　　</a:t>
            </a:r>
            <a:r>
              <a:rPr lang="en-US" altLang="ja-JP" dirty="0">
                <a:highlight>
                  <a:srgbClr val="FFFF00"/>
                </a:highlight>
                <a:latin typeface="HGP明朝E" panose="02020900000000000000" pitchFamily="18" charset="-128"/>
                <a:ea typeface="HGP明朝E" panose="02020900000000000000" pitchFamily="18" charset="-128"/>
              </a:rPr>
              <a:t>15</a:t>
            </a:r>
            <a:r>
              <a:rPr lang="ja-JP" altLang="en-US" dirty="0">
                <a:highlight>
                  <a:srgbClr val="FFFF00"/>
                </a:highlight>
                <a:latin typeface="HGP明朝E" panose="02020900000000000000" pitchFamily="18" charset="-128"/>
                <a:ea typeface="HGP明朝E" panose="02020900000000000000" pitchFamily="18" charset="-128"/>
              </a:rPr>
              <a:t>年</a:t>
            </a:r>
            <a:r>
              <a:rPr lang="en-US" altLang="ja-JP" dirty="0">
                <a:highlight>
                  <a:srgbClr val="FFFF00"/>
                </a:highlight>
                <a:latin typeface="HGP明朝E" panose="02020900000000000000" pitchFamily="18" charset="-128"/>
                <a:ea typeface="HGP明朝E" panose="02020900000000000000" pitchFamily="18" charset="-128"/>
              </a:rPr>
              <a:t>10</a:t>
            </a:r>
            <a:r>
              <a:rPr lang="ja-JP" altLang="en-US" dirty="0">
                <a:highlight>
                  <a:srgbClr val="FFFF00"/>
                </a:highlight>
                <a:latin typeface="HGP明朝E" panose="02020900000000000000" pitchFamily="18" charset="-128"/>
                <a:ea typeface="HGP明朝E" panose="02020900000000000000" pitchFamily="18" charset="-128"/>
              </a:rPr>
              <a:t>月　ウクライナ、ロシア、ドイツ、フランスの</a:t>
            </a:r>
            <a:r>
              <a:rPr lang="en-US" altLang="ja-JP" dirty="0">
                <a:highlight>
                  <a:srgbClr val="FFFF00"/>
                </a:highlight>
                <a:latin typeface="HGP明朝E" panose="02020900000000000000" pitchFamily="18" charset="-128"/>
                <a:ea typeface="HGP明朝E" panose="02020900000000000000" pitchFamily="18" charset="-128"/>
              </a:rPr>
              <a:t>4</a:t>
            </a:r>
            <a:r>
              <a:rPr lang="ja-JP" altLang="en-US" dirty="0">
                <a:highlight>
                  <a:srgbClr val="FFFF00"/>
                </a:highlight>
                <a:latin typeface="HGP明朝E" panose="02020900000000000000" pitchFamily="18" charset="-128"/>
                <a:ea typeface="HGP明朝E" panose="02020900000000000000" pitchFamily="18" charset="-128"/>
              </a:rPr>
              <a:t>首脳が会談</a:t>
            </a:r>
            <a:r>
              <a:rPr lang="ja-JP" altLang="en-US" dirty="0">
                <a:latin typeface="HGP明朝E" panose="02020900000000000000" pitchFamily="18" charset="-128"/>
                <a:ea typeface="HGP明朝E" panose="02020900000000000000" pitchFamily="18" charset="-128"/>
              </a:rPr>
              <a:t>。  </a:t>
            </a:r>
            <a:endParaRPr lang="en-US" altLang="ja-JP" dirty="0">
              <a:latin typeface="HGP明朝E" panose="02020900000000000000" pitchFamily="18" charset="-128"/>
              <a:ea typeface="HGP明朝E" panose="02020900000000000000" pitchFamily="18" charset="-128"/>
            </a:endParaRPr>
          </a:p>
          <a:p>
            <a:r>
              <a:rPr lang="en-US" altLang="ja-JP" dirty="0">
                <a:latin typeface="HGP明朝E" panose="02020900000000000000" pitchFamily="18" charset="-128"/>
                <a:ea typeface="HGP明朝E" panose="02020900000000000000" pitchFamily="18" charset="-128"/>
              </a:rPr>
              <a:t>                   </a:t>
            </a:r>
            <a:r>
              <a:rPr lang="ja-JP" altLang="en-US" dirty="0">
                <a:latin typeface="HGP明朝E" panose="02020900000000000000" pitchFamily="18" charset="-128"/>
                <a:ea typeface="HGP明朝E" panose="02020900000000000000" pitchFamily="18" charset="-128"/>
              </a:rPr>
              <a:t>停戦合意履行の工程表づくりに合意するも実現せず</a:t>
            </a:r>
            <a:endParaRPr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　　　　　　　　　</a:t>
            </a:r>
            <a:r>
              <a:rPr lang="ja-JP" altLang="en-US" dirty="0">
                <a:highlight>
                  <a:srgbClr val="FFFF00"/>
                </a:highlight>
                <a:latin typeface="HGP明朝E" panose="02020900000000000000" pitchFamily="18" charset="-128"/>
                <a:ea typeface="HGP明朝E" panose="02020900000000000000" pitchFamily="18" charset="-128"/>
              </a:rPr>
              <a:t>「ミンスク２」</a:t>
            </a:r>
            <a:r>
              <a:rPr lang="en-US" altLang="ja-JP" dirty="0">
                <a:highlight>
                  <a:srgbClr val="FFFF00"/>
                </a:highlight>
                <a:latin typeface="HGP明朝E" panose="02020900000000000000" pitchFamily="18" charset="-128"/>
                <a:ea typeface="HGP明朝E" panose="02020900000000000000" pitchFamily="18" charset="-128"/>
              </a:rPr>
              <a:t>(</a:t>
            </a:r>
            <a:r>
              <a:rPr lang="ja-JP" altLang="ja-JP" sz="2800" kern="100" dirty="0">
                <a:effectLst/>
                <a:highlight>
                  <a:srgbClr val="FFFF00"/>
                </a:highlight>
                <a:latin typeface="HGP明朝E" panose="02020900000000000000" pitchFamily="18" charset="-128"/>
                <a:ea typeface="HGP明朝E" panose="02020900000000000000" pitchFamily="18" charset="-128"/>
                <a:cs typeface="Times New Roman" panose="02020603050405020304" pitchFamily="18" charset="0"/>
              </a:rPr>
              <a:t>「東部での選挙実施や自治権付与」と</a:t>
            </a:r>
            <a:endParaRPr lang="en-US" altLang="ja-JP" sz="2800" kern="100" dirty="0">
              <a:effectLst/>
              <a:highlight>
                <a:srgbClr val="FFFF00"/>
              </a:highlight>
              <a:latin typeface="HGP明朝E" panose="02020900000000000000" pitchFamily="18" charset="-128"/>
              <a:ea typeface="HGP明朝E" panose="02020900000000000000" pitchFamily="18" charset="-128"/>
              <a:cs typeface="Times New Roman" panose="02020603050405020304" pitchFamily="18" charset="0"/>
            </a:endParaRPr>
          </a:p>
          <a:p>
            <a:r>
              <a:rPr lang="en-US" altLang="ja-JP" kern="100" dirty="0">
                <a:latin typeface="HGP明朝E" panose="02020900000000000000" pitchFamily="18" charset="-128"/>
                <a:ea typeface="HGP明朝E" panose="02020900000000000000" pitchFamily="18" charset="-128"/>
                <a:cs typeface="Times New Roman" panose="02020603050405020304" pitchFamily="18" charset="0"/>
              </a:rPr>
              <a:t>                               </a:t>
            </a:r>
            <a:r>
              <a:rPr lang="ja-JP" altLang="ja-JP" sz="2800" kern="100" dirty="0">
                <a:effectLst/>
                <a:highlight>
                  <a:srgbClr val="FFFF00"/>
                </a:highlight>
                <a:latin typeface="HGP明朝E" panose="02020900000000000000" pitchFamily="18" charset="-128"/>
                <a:ea typeface="HGP明朝E" panose="02020900000000000000" pitchFamily="18" charset="-128"/>
                <a:cs typeface="Times New Roman" panose="02020603050405020304" pitchFamily="18" charset="0"/>
              </a:rPr>
              <a:t>「ウクライナによる東部国境管理の回復」</a:t>
            </a:r>
            <a:r>
              <a:rPr lang="en-US" altLang="ja-JP" sz="2800" kern="100" dirty="0">
                <a:effectLst/>
                <a:highlight>
                  <a:srgbClr val="FFFF00"/>
                </a:highlight>
                <a:latin typeface="HGP明朝E" panose="02020900000000000000" pitchFamily="18" charset="-128"/>
                <a:ea typeface="HGP明朝E" panose="02020900000000000000" pitchFamily="18" charset="-128"/>
                <a:cs typeface="Times New Roman" panose="02020603050405020304" pitchFamily="18" charset="0"/>
              </a:rPr>
              <a:t>)</a:t>
            </a:r>
            <a:endParaRPr lang="ja-JP" altLang="en-US" dirty="0">
              <a:highlight>
                <a:srgbClr val="FFFF00"/>
              </a:highlight>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　　</a:t>
            </a:r>
            <a:r>
              <a:rPr lang="en-US" altLang="ja-JP" dirty="0">
                <a:latin typeface="HGP明朝E" panose="02020900000000000000" pitchFamily="18" charset="-128"/>
                <a:ea typeface="HGP明朝E" panose="02020900000000000000" pitchFamily="18" charset="-128"/>
              </a:rPr>
              <a:t>17</a:t>
            </a:r>
            <a:r>
              <a:rPr lang="ja-JP" altLang="en-US" dirty="0">
                <a:latin typeface="HGP明朝E" panose="02020900000000000000" pitchFamily="18" charset="-128"/>
                <a:ea typeface="HGP明朝E" panose="02020900000000000000" pitchFamily="18" charset="-128"/>
              </a:rPr>
              <a:t>年  </a:t>
            </a:r>
            <a:r>
              <a:rPr lang="en-US" altLang="ja-JP" dirty="0">
                <a:latin typeface="HGP明朝E" panose="02020900000000000000" pitchFamily="18" charset="-128"/>
                <a:ea typeface="HGP明朝E" panose="02020900000000000000" pitchFamily="18" charset="-128"/>
              </a:rPr>
              <a:t>6</a:t>
            </a:r>
            <a:r>
              <a:rPr lang="ja-JP" altLang="en-US" dirty="0">
                <a:latin typeface="HGP明朝E" panose="02020900000000000000" pitchFamily="18" charset="-128"/>
                <a:ea typeface="HGP明朝E" panose="02020900000000000000" pitchFamily="18" charset="-128"/>
              </a:rPr>
              <a:t>月　モンテネグロ加盟</a:t>
            </a:r>
          </a:p>
          <a:p>
            <a:r>
              <a:rPr lang="ja-JP" altLang="en-US" dirty="0">
                <a:latin typeface="HGP明朝E" panose="02020900000000000000" pitchFamily="18" charset="-128"/>
                <a:ea typeface="HGP明朝E" panose="02020900000000000000" pitchFamily="18" charset="-128"/>
              </a:rPr>
              <a:t>　　</a:t>
            </a:r>
            <a:r>
              <a:rPr lang="en-US" altLang="ja-JP" dirty="0">
                <a:latin typeface="HGP明朝E" panose="02020900000000000000" pitchFamily="18" charset="-128"/>
                <a:ea typeface="HGP明朝E" panose="02020900000000000000" pitchFamily="18" charset="-128"/>
              </a:rPr>
              <a:t>18</a:t>
            </a:r>
            <a:r>
              <a:rPr lang="ja-JP" altLang="en-US" dirty="0">
                <a:latin typeface="HGP明朝E" panose="02020900000000000000" pitchFamily="18" charset="-128"/>
                <a:ea typeface="HGP明朝E" panose="02020900000000000000" pitchFamily="18" charset="-128"/>
              </a:rPr>
              <a:t>年</a:t>
            </a:r>
            <a:r>
              <a:rPr lang="en-US" altLang="ja-JP" dirty="0">
                <a:latin typeface="HGP明朝E" panose="02020900000000000000" pitchFamily="18" charset="-128"/>
                <a:ea typeface="HGP明朝E" panose="02020900000000000000" pitchFamily="18" charset="-128"/>
              </a:rPr>
              <a:t>11</a:t>
            </a:r>
            <a:r>
              <a:rPr lang="ja-JP" altLang="en-US" dirty="0">
                <a:latin typeface="HGP明朝E" panose="02020900000000000000" pitchFamily="18" charset="-128"/>
                <a:ea typeface="HGP明朝E" panose="02020900000000000000" pitchFamily="18" charset="-128"/>
              </a:rPr>
              <a:t>月　ロシアがクリミア半島付近でウクライナ軍艦船に発砲、</a:t>
            </a:r>
            <a:endParaRPr lang="en-US" altLang="ja-JP" dirty="0">
              <a:latin typeface="HGP明朝E" panose="02020900000000000000" pitchFamily="18" charset="-128"/>
              <a:ea typeface="HGP明朝E" panose="02020900000000000000" pitchFamily="18" charset="-128"/>
            </a:endParaRPr>
          </a:p>
          <a:p>
            <a:r>
              <a:rPr lang="en-US" altLang="ja-JP" dirty="0">
                <a:latin typeface="HGP明朝E" panose="02020900000000000000" pitchFamily="18" charset="-128"/>
                <a:ea typeface="HGP明朝E" panose="02020900000000000000" pitchFamily="18" charset="-128"/>
              </a:rPr>
              <a:t>                  </a:t>
            </a:r>
            <a:r>
              <a:rPr lang="ja-JP" altLang="en-US" dirty="0">
                <a:latin typeface="HGP明朝E" panose="02020900000000000000" pitchFamily="18" charset="-128"/>
                <a:ea typeface="HGP明朝E" panose="02020900000000000000" pitchFamily="18" charset="-128"/>
              </a:rPr>
              <a:t>乗組員</a:t>
            </a:r>
            <a:r>
              <a:rPr lang="en-US" altLang="ja-JP" dirty="0">
                <a:latin typeface="HGP明朝E" panose="02020900000000000000" pitchFamily="18" charset="-128"/>
                <a:ea typeface="HGP明朝E" panose="02020900000000000000" pitchFamily="18" charset="-128"/>
              </a:rPr>
              <a:t>24</a:t>
            </a:r>
            <a:r>
              <a:rPr lang="ja-JP" altLang="en-US" dirty="0">
                <a:latin typeface="HGP明朝E" panose="02020900000000000000" pitchFamily="18" charset="-128"/>
                <a:ea typeface="HGP明朝E" panose="02020900000000000000" pitchFamily="18" charset="-128"/>
              </a:rPr>
              <a:t>人を拘束</a:t>
            </a:r>
          </a:p>
          <a:p>
            <a:r>
              <a:rPr lang="ja-JP" altLang="en-US" dirty="0">
                <a:latin typeface="HGP明朝E" panose="02020900000000000000" pitchFamily="18" charset="-128"/>
                <a:ea typeface="HGP明朝E" panose="02020900000000000000" pitchFamily="18" charset="-128"/>
              </a:rPr>
              <a:t>　　</a:t>
            </a:r>
            <a:r>
              <a:rPr lang="en-US" altLang="ja-JP" dirty="0">
                <a:latin typeface="HGP明朝E" panose="02020900000000000000" pitchFamily="18" charset="-128"/>
                <a:ea typeface="HGP明朝E" panose="02020900000000000000" pitchFamily="18" charset="-128"/>
              </a:rPr>
              <a:t>19</a:t>
            </a:r>
            <a:r>
              <a:rPr lang="ja-JP" altLang="en-US" dirty="0">
                <a:latin typeface="HGP明朝E" panose="02020900000000000000" pitchFamily="18" charset="-128"/>
                <a:ea typeface="HGP明朝E" panose="02020900000000000000" pitchFamily="18" charset="-128"/>
              </a:rPr>
              <a:t>年  </a:t>
            </a:r>
            <a:r>
              <a:rPr lang="en-US" altLang="ja-JP" dirty="0">
                <a:latin typeface="HGP明朝E" panose="02020900000000000000" pitchFamily="18" charset="-128"/>
                <a:ea typeface="HGP明朝E" panose="02020900000000000000" pitchFamily="18" charset="-128"/>
              </a:rPr>
              <a:t>4</a:t>
            </a:r>
            <a:r>
              <a:rPr lang="ja-JP" altLang="en-US" dirty="0">
                <a:latin typeface="HGP明朝E" panose="02020900000000000000" pitchFamily="18" charset="-128"/>
                <a:ea typeface="HGP明朝E" panose="02020900000000000000" pitchFamily="18" charset="-128"/>
              </a:rPr>
              <a:t>月　ウクライナ大統領選で「戦争を終わらせる」と公約した</a:t>
            </a:r>
            <a:endParaRPr lang="en-US" altLang="ja-JP" dirty="0">
              <a:latin typeface="HGP明朝E" panose="02020900000000000000" pitchFamily="18" charset="-128"/>
              <a:ea typeface="HGP明朝E" panose="02020900000000000000" pitchFamily="18" charset="-128"/>
            </a:endParaRPr>
          </a:p>
          <a:p>
            <a:r>
              <a:rPr lang="en-US" altLang="ja-JP" dirty="0">
                <a:latin typeface="HGP明朝E" panose="02020900000000000000" pitchFamily="18" charset="-128"/>
                <a:ea typeface="HGP明朝E" panose="02020900000000000000" pitchFamily="18" charset="-128"/>
              </a:rPr>
              <a:t>                  </a:t>
            </a:r>
            <a:r>
              <a:rPr lang="ja-JP" altLang="en-US" dirty="0">
                <a:highlight>
                  <a:srgbClr val="FFFF00"/>
                </a:highlight>
                <a:latin typeface="HGP明朝E" panose="02020900000000000000" pitchFamily="18" charset="-128"/>
                <a:ea typeface="HGP明朝E" panose="02020900000000000000" pitchFamily="18" charset="-128"/>
              </a:rPr>
              <a:t>ゼレンスキー氏圧勝</a:t>
            </a: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047026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B4B2CB-1CE5-4369-BBD2-3B626F5B28F3}"/>
              </a:ext>
            </a:extLst>
          </p:cNvPr>
          <p:cNvSpPr>
            <a:spLocks noGrp="1"/>
          </p:cNvSpPr>
          <p:nvPr>
            <p:ph idx="1"/>
          </p:nvPr>
        </p:nvSpPr>
        <p:spPr>
          <a:xfrm>
            <a:off x="838200" y="885372"/>
            <a:ext cx="10515600" cy="5327877"/>
          </a:xfrm>
        </p:spPr>
        <p:txBody>
          <a:bodyPr/>
          <a:lstStyle/>
          <a:p>
            <a:r>
              <a:rPr kumimoji="1" lang="ja-JP" altLang="en-US" dirty="0">
                <a:latin typeface="HGP明朝E" panose="02020900000000000000" pitchFamily="18" charset="-128"/>
                <a:ea typeface="HGP明朝E" panose="02020900000000000000" pitchFamily="18" charset="-128"/>
              </a:rPr>
              <a:t>　</a:t>
            </a:r>
            <a:r>
              <a:rPr lang="en-US" altLang="ja-JP" dirty="0">
                <a:latin typeface="HGP明朝E" panose="02020900000000000000" pitchFamily="18" charset="-128"/>
                <a:ea typeface="HGP明朝E" panose="02020900000000000000" pitchFamily="18" charset="-128"/>
              </a:rPr>
              <a:t>  </a:t>
            </a:r>
            <a:r>
              <a:rPr kumimoji="1" lang="en-US" altLang="ja-JP" dirty="0">
                <a:latin typeface="HGP明朝E" panose="02020900000000000000" pitchFamily="18" charset="-128"/>
                <a:ea typeface="HGP明朝E" panose="02020900000000000000" pitchFamily="18" charset="-128"/>
              </a:rPr>
              <a:t>20</a:t>
            </a:r>
            <a:r>
              <a:rPr kumimoji="1" lang="ja-JP" altLang="en-US" dirty="0">
                <a:latin typeface="HGP明朝E" panose="02020900000000000000" pitchFamily="18" charset="-128"/>
                <a:ea typeface="HGP明朝E" panose="02020900000000000000" pitchFamily="18" charset="-128"/>
              </a:rPr>
              <a:t>年</a:t>
            </a:r>
            <a:r>
              <a:rPr kumimoji="1" lang="en-US" altLang="ja-JP" dirty="0">
                <a:latin typeface="HGP明朝E" panose="02020900000000000000" pitchFamily="18" charset="-128"/>
                <a:ea typeface="HGP明朝E" panose="02020900000000000000" pitchFamily="18" charset="-128"/>
              </a:rPr>
              <a:t>3</a:t>
            </a:r>
            <a:r>
              <a:rPr kumimoji="1" lang="ja-JP" altLang="en-US" dirty="0">
                <a:latin typeface="HGP明朝E" panose="02020900000000000000" pitchFamily="18" charset="-128"/>
                <a:ea typeface="HGP明朝E" panose="02020900000000000000" pitchFamily="18" charset="-128"/>
              </a:rPr>
              <a:t>月　北マケドニアが加盟し、加盟</a:t>
            </a:r>
            <a:r>
              <a:rPr kumimoji="1" lang="en-US" altLang="ja-JP" dirty="0">
                <a:latin typeface="HGP明朝E" panose="02020900000000000000" pitchFamily="18" charset="-128"/>
                <a:ea typeface="HGP明朝E" panose="02020900000000000000" pitchFamily="18" charset="-128"/>
              </a:rPr>
              <a:t>30</a:t>
            </a:r>
            <a:r>
              <a:rPr lang="ja-JP" altLang="en-US" dirty="0">
                <a:latin typeface="HGP明朝E" panose="02020900000000000000" pitchFamily="18" charset="-128"/>
                <a:ea typeface="HGP明朝E" panose="02020900000000000000" pitchFamily="18" charset="-128"/>
              </a:rPr>
              <a:t>カ</a:t>
            </a:r>
            <a:r>
              <a:rPr kumimoji="1" lang="ja-JP" altLang="en-US" dirty="0">
                <a:latin typeface="HGP明朝E" panose="02020900000000000000" pitchFamily="18" charset="-128"/>
                <a:ea typeface="HGP明朝E" panose="02020900000000000000" pitchFamily="18" charset="-128"/>
              </a:rPr>
              <a:t>国に</a:t>
            </a:r>
          </a:p>
          <a:p>
            <a:r>
              <a:rPr kumimoji="1" lang="ja-JP" altLang="en-US" dirty="0">
                <a:latin typeface="HGP明朝E" panose="02020900000000000000" pitchFamily="18" charset="-128"/>
                <a:ea typeface="HGP明朝E" panose="02020900000000000000" pitchFamily="18" charset="-128"/>
              </a:rPr>
              <a:t>　　</a:t>
            </a:r>
            <a:r>
              <a:rPr kumimoji="1" lang="en-US" altLang="ja-JP" dirty="0">
                <a:latin typeface="HGP明朝E" panose="02020900000000000000" pitchFamily="18" charset="-128"/>
                <a:ea typeface="HGP明朝E" panose="02020900000000000000" pitchFamily="18" charset="-128"/>
              </a:rPr>
              <a:t>21</a:t>
            </a:r>
            <a:r>
              <a:rPr kumimoji="1" lang="ja-JP" altLang="en-US" dirty="0">
                <a:latin typeface="HGP明朝E" panose="02020900000000000000" pitchFamily="18" charset="-128"/>
                <a:ea typeface="HGP明朝E" panose="02020900000000000000" pitchFamily="18" charset="-128"/>
              </a:rPr>
              <a:t>年</a:t>
            </a:r>
            <a:r>
              <a:rPr kumimoji="1" lang="en-US" altLang="ja-JP" dirty="0">
                <a:latin typeface="HGP明朝E" panose="02020900000000000000" pitchFamily="18" charset="-128"/>
                <a:ea typeface="HGP明朝E" panose="02020900000000000000" pitchFamily="18" charset="-128"/>
              </a:rPr>
              <a:t>6</a:t>
            </a:r>
            <a:r>
              <a:rPr kumimoji="1" lang="ja-JP" altLang="en-US" dirty="0">
                <a:latin typeface="HGP明朝E" panose="02020900000000000000" pitchFamily="18" charset="-128"/>
                <a:ea typeface="HGP明朝E" panose="02020900000000000000" pitchFamily="18" charset="-128"/>
              </a:rPr>
              <a:t>月　バイデン米政権下で初の</a:t>
            </a:r>
            <a:r>
              <a:rPr kumimoji="1" lang="ja-JP" altLang="en-US" dirty="0">
                <a:highlight>
                  <a:srgbClr val="FFFF00"/>
                </a:highlight>
                <a:latin typeface="HGP明朝E" panose="02020900000000000000" pitchFamily="18" charset="-128"/>
                <a:ea typeface="HGP明朝E" panose="02020900000000000000" pitchFamily="18" charset="-128"/>
              </a:rPr>
              <a:t>米露首脳会談</a:t>
            </a:r>
          </a:p>
          <a:p>
            <a:r>
              <a:rPr kumimoji="1" lang="ja-JP" altLang="en-US" dirty="0">
                <a:latin typeface="HGP明朝E" panose="02020900000000000000" pitchFamily="18" charset="-128"/>
                <a:ea typeface="HGP明朝E" panose="02020900000000000000" pitchFamily="18" charset="-128"/>
              </a:rPr>
              <a:t>　　　　</a:t>
            </a:r>
            <a:r>
              <a:rPr kumimoji="1" lang="en-US" altLang="ja-JP" dirty="0">
                <a:solidFill>
                  <a:srgbClr val="FF0000"/>
                </a:solidFill>
                <a:latin typeface="HGP明朝E" panose="02020900000000000000" pitchFamily="18" charset="-128"/>
                <a:ea typeface="HGP明朝E" panose="02020900000000000000" pitchFamily="18" charset="-128"/>
              </a:rPr>
              <a:t>10</a:t>
            </a:r>
            <a:r>
              <a:rPr kumimoji="1" lang="ja-JP" altLang="en-US" dirty="0">
                <a:solidFill>
                  <a:srgbClr val="FF0000"/>
                </a:solidFill>
                <a:latin typeface="HGP明朝E" panose="02020900000000000000" pitchFamily="18" charset="-128"/>
                <a:ea typeface="HGP明朝E" panose="02020900000000000000" pitchFamily="18" charset="-128"/>
              </a:rPr>
              <a:t>月　 ウクライナ国境のロシア軍が</a:t>
            </a:r>
            <a:r>
              <a:rPr kumimoji="1" lang="en-US" altLang="ja-JP" dirty="0">
                <a:solidFill>
                  <a:srgbClr val="FF0000"/>
                </a:solidFill>
                <a:latin typeface="HGP明朝E" panose="02020900000000000000" pitchFamily="18" charset="-128"/>
                <a:ea typeface="HGP明朝E" panose="02020900000000000000" pitchFamily="18" charset="-128"/>
              </a:rPr>
              <a:t>10</a:t>
            </a:r>
            <a:r>
              <a:rPr kumimoji="1" lang="ja-JP" altLang="en-US" dirty="0">
                <a:solidFill>
                  <a:srgbClr val="FF0000"/>
                </a:solidFill>
                <a:latin typeface="HGP明朝E" panose="02020900000000000000" pitchFamily="18" charset="-128"/>
                <a:ea typeface="HGP明朝E" panose="02020900000000000000" pitchFamily="18" charset="-128"/>
              </a:rPr>
              <a:t>万規模に増強</a:t>
            </a:r>
          </a:p>
          <a:p>
            <a:r>
              <a:rPr kumimoji="1" lang="ja-JP" altLang="en-US" dirty="0">
                <a:latin typeface="HGP明朝E" panose="02020900000000000000" pitchFamily="18" charset="-128"/>
                <a:ea typeface="HGP明朝E" panose="02020900000000000000" pitchFamily="18" charset="-128"/>
              </a:rPr>
              <a:t>　　　　</a:t>
            </a:r>
            <a:r>
              <a:rPr kumimoji="1" lang="en-US" altLang="ja-JP" dirty="0">
                <a:solidFill>
                  <a:srgbClr val="FF0000"/>
                </a:solidFill>
                <a:latin typeface="HGP明朝E" panose="02020900000000000000" pitchFamily="18" charset="-128"/>
                <a:ea typeface="HGP明朝E" panose="02020900000000000000" pitchFamily="18" charset="-128"/>
              </a:rPr>
              <a:t>12</a:t>
            </a:r>
            <a:r>
              <a:rPr kumimoji="1" lang="ja-JP" altLang="en-US" dirty="0">
                <a:solidFill>
                  <a:srgbClr val="FF0000"/>
                </a:solidFill>
                <a:latin typeface="HGP明朝E" panose="02020900000000000000" pitchFamily="18" charset="-128"/>
                <a:ea typeface="HGP明朝E" panose="02020900000000000000" pitchFamily="18" charset="-128"/>
              </a:rPr>
              <a:t>月　 ロシアのプーチン大統領が</a:t>
            </a:r>
            <a:r>
              <a:rPr kumimoji="1" lang="en-US" altLang="ja-JP" dirty="0">
                <a:solidFill>
                  <a:srgbClr val="FF0000"/>
                </a:solidFill>
                <a:latin typeface="HGP明朝E" panose="02020900000000000000" pitchFamily="18" charset="-128"/>
                <a:ea typeface="HGP明朝E" panose="02020900000000000000" pitchFamily="18" charset="-128"/>
              </a:rPr>
              <a:t>NATO</a:t>
            </a:r>
            <a:r>
              <a:rPr kumimoji="1" lang="ja-JP" altLang="en-US" dirty="0">
                <a:solidFill>
                  <a:srgbClr val="FF0000"/>
                </a:solidFill>
                <a:latin typeface="HGP明朝E" panose="02020900000000000000" pitchFamily="18" charset="-128"/>
                <a:ea typeface="HGP明朝E" panose="02020900000000000000" pitchFamily="18" charset="-128"/>
              </a:rPr>
              <a:t>拡大阻止を要求。</a:t>
            </a:r>
            <a:endParaRPr kumimoji="1" lang="en-US" altLang="ja-JP" dirty="0">
              <a:solidFill>
                <a:srgbClr val="FF0000"/>
              </a:solidFill>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                バイデン氏とオンライン会談</a:t>
            </a:r>
          </a:p>
          <a:p>
            <a:r>
              <a:rPr kumimoji="1" lang="ja-JP" altLang="en-US" dirty="0">
                <a:latin typeface="HGP明朝E" panose="02020900000000000000" pitchFamily="18" charset="-128"/>
                <a:ea typeface="HGP明朝E" panose="02020900000000000000" pitchFamily="18" charset="-128"/>
              </a:rPr>
              <a:t>　　</a:t>
            </a:r>
            <a:r>
              <a:rPr kumimoji="1" lang="en-US" altLang="ja-JP" dirty="0">
                <a:latin typeface="HGP明朝E" panose="02020900000000000000" pitchFamily="18" charset="-128"/>
                <a:ea typeface="HGP明朝E" panose="02020900000000000000" pitchFamily="18" charset="-128"/>
              </a:rPr>
              <a:t>22</a:t>
            </a:r>
            <a:r>
              <a:rPr kumimoji="1" lang="ja-JP" altLang="en-US" dirty="0">
                <a:latin typeface="HGP明朝E" panose="02020900000000000000" pitchFamily="18" charset="-128"/>
                <a:ea typeface="HGP明朝E" panose="02020900000000000000" pitchFamily="18" charset="-128"/>
              </a:rPr>
              <a:t>年</a:t>
            </a:r>
            <a:r>
              <a:rPr kumimoji="1" lang="en-US" altLang="ja-JP" dirty="0">
                <a:latin typeface="HGP明朝E" panose="02020900000000000000" pitchFamily="18" charset="-128"/>
                <a:ea typeface="HGP明朝E" panose="02020900000000000000" pitchFamily="18" charset="-128"/>
              </a:rPr>
              <a:t>1</a:t>
            </a:r>
            <a:r>
              <a:rPr kumimoji="1" lang="ja-JP" altLang="en-US" dirty="0">
                <a:latin typeface="HGP明朝E" panose="02020900000000000000" pitchFamily="18" charset="-128"/>
                <a:ea typeface="HGP明朝E" panose="02020900000000000000" pitchFamily="18" charset="-128"/>
              </a:rPr>
              <a:t>月　米露代表団が協議</a:t>
            </a:r>
          </a:p>
          <a:p>
            <a:r>
              <a:rPr kumimoji="1" lang="ja-JP" altLang="en-US" dirty="0">
                <a:latin typeface="HGP明朝E" panose="02020900000000000000" pitchFamily="18" charset="-128"/>
                <a:ea typeface="HGP明朝E" panose="02020900000000000000" pitchFamily="18" charset="-128"/>
              </a:rPr>
              <a:t>　　　　　　　   </a:t>
            </a:r>
            <a:r>
              <a:rPr kumimoji="1" lang="en-US" altLang="ja-JP" dirty="0">
                <a:latin typeface="HGP明朝E" panose="02020900000000000000" pitchFamily="18" charset="-128"/>
                <a:ea typeface="HGP明朝E" panose="02020900000000000000" pitchFamily="18" charset="-128"/>
              </a:rPr>
              <a:t>NATO</a:t>
            </a:r>
            <a:r>
              <a:rPr kumimoji="1" lang="ja-JP" altLang="en-US" dirty="0">
                <a:latin typeface="HGP明朝E" panose="02020900000000000000" pitchFamily="18" charset="-128"/>
                <a:ea typeface="HGP明朝E" panose="02020900000000000000" pitchFamily="18" charset="-128"/>
              </a:rPr>
              <a:t>ロシア理事会開催</a:t>
            </a:r>
            <a:endParaRPr kumimoji="1" lang="en-US" altLang="ja-JP" dirty="0">
              <a:latin typeface="HGP明朝E" panose="02020900000000000000" pitchFamily="18" charset="-128"/>
              <a:ea typeface="HGP明朝E" panose="02020900000000000000" pitchFamily="18" charset="-128"/>
            </a:endParaRPr>
          </a:p>
          <a:p>
            <a:r>
              <a:rPr lang="en-US" altLang="ja-JP" dirty="0">
                <a:latin typeface="HGP明朝E" panose="02020900000000000000" pitchFamily="18" charset="-128"/>
                <a:ea typeface="HGP明朝E" panose="02020900000000000000" pitchFamily="18" charset="-128"/>
              </a:rPr>
              <a:t>                 </a:t>
            </a:r>
            <a:r>
              <a:rPr lang="ja-JP" altLang="en-US" dirty="0">
                <a:latin typeface="HGP明朝E" panose="02020900000000000000" pitchFamily="18" charset="-128"/>
                <a:ea typeface="HGP明朝E" panose="02020900000000000000" pitchFamily="18" charset="-128"/>
              </a:rPr>
              <a:t>米露外相会談</a:t>
            </a:r>
            <a:endParaRPr kumimoji="1" lang="ja-JP" altLang="en-US" dirty="0">
              <a:latin typeface="HGP明朝E" panose="02020900000000000000" pitchFamily="18" charset="-128"/>
              <a:ea typeface="HGP明朝E" panose="02020900000000000000" pitchFamily="18" charset="-128"/>
            </a:endParaRP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5889454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ロシア　豪徳寺塾　2月8日　</Template>
  <TotalTime>47</TotalTime>
  <Words>1271</Words>
  <Application>Microsoft Office PowerPoint</Application>
  <PresentationFormat>ワイド画面</PresentationFormat>
  <Paragraphs>88</Paragraphs>
  <Slides>16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HGP明朝E</vt:lpstr>
      <vt:lpstr>游ゴシック</vt:lpstr>
      <vt:lpstr>游ゴシック Light</vt:lpstr>
      <vt:lpstr>Arial</vt:lpstr>
      <vt:lpstr>Office テーマ</vt:lpstr>
      <vt:lpstr>ロシア、そして中国へ  ウクライナ危機の視点</vt:lpstr>
      <vt:lpstr>PowerPoint プレゼンテーション</vt:lpstr>
      <vt:lpstr>PowerPoint プレゼンテーション</vt:lpstr>
      <vt:lpstr>PowerPoint プレゼンテーション</vt:lpstr>
      <vt:lpstr>プーチンの狙い</vt:lpstr>
      <vt:lpstr> プーチン大統領任期は2024年まで。 再選のための「レガシー」をつくるのは今しかない。</vt:lpstr>
      <vt:lpstr>ソ連崩壊から今日まで</vt:lpstr>
      <vt:lpstr>PowerPoint プレゼンテーション</vt:lpstr>
      <vt:lpstr>PowerPoint プレゼンテーション</vt:lpstr>
      <vt:lpstr>ウクライナ東部紛争（2014年から）</vt:lpstr>
      <vt:lpstr>PowerPoint プレゼンテーション</vt:lpstr>
      <vt:lpstr>PowerPoint プレゼンテーション</vt:lpstr>
      <vt:lpstr>中露首脳会談　2月4日　北京</vt:lpstr>
      <vt:lpstr>共同声明</vt:lpstr>
      <vt:lpstr>欧米、日の強固な態勢を</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ロシア、そして中国へ </dc:title>
  <dc:creator>watanabe yoshio</dc:creator>
  <cp:revision>5</cp:revision>
  <cp:lastPrinted>2022-02-08T06:21:19Z</cp:lastPrinted>
  <dcterms:created xsi:type="dcterms:W3CDTF">2022-02-16T11:29:14Z</dcterms:created>
  <dcterms:modified xsi:type="dcterms:W3CDTF">2022-02-21T13:08:28Z</dcterms:modified>
</cp:coreProperties>
</file>