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60" r:id="rId4"/>
    <p:sldId id="284" r:id="rId5"/>
    <p:sldId id="261" r:id="rId6"/>
    <p:sldId id="265" r:id="rId7"/>
    <p:sldId id="266" r:id="rId8"/>
    <p:sldId id="267" r:id="rId9"/>
    <p:sldId id="270" r:id="rId10"/>
    <p:sldId id="271" r:id="rId11"/>
    <p:sldId id="286" r:id="rId12"/>
    <p:sldId id="283" r:id="rId13"/>
    <p:sldId id="289" r:id="rId14"/>
    <p:sldId id="290" r:id="rId15"/>
    <p:sldId id="288" r:id="rId16"/>
    <p:sldId id="291" r:id="rId17"/>
  </p:sldIdLst>
  <p:sldSz cx="12192000" cy="6858000"/>
  <p:notesSz cx="10021888"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60"/>
  </p:normalViewPr>
  <p:slideViewPr>
    <p:cSldViewPr snapToGrid="0">
      <p:cViewPr varScale="1">
        <p:scale>
          <a:sx n="63" d="100"/>
          <a:sy n="63" d="100"/>
        </p:scale>
        <p:origin x="84" y="10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A82001-0482-4E32-8ACC-61FC00AC030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A793D2E-2E22-46FB-8264-1D9FAC8F0A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2657DE4-5F5D-4959-B2E6-3DEA48AB8FA7}"/>
              </a:ext>
            </a:extLst>
          </p:cNvPr>
          <p:cNvSpPr>
            <a:spLocks noGrp="1"/>
          </p:cNvSpPr>
          <p:nvPr>
            <p:ph type="dt" sz="half" idx="10"/>
          </p:nvPr>
        </p:nvSpPr>
        <p:spPr/>
        <p:txBody>
          <a:bodyPr/>
          <a:lstStyle/>
          <a:p>
            <a:fld id="{9DEB4082-3B72-4C87-8EE5-A2C8FD30F48F}" type="datetimeFigureOut">
              <a:rPr kumimoji="1" lang="ja-JP" altLang="en-US" smtClean="0"/>
              <a:t>2022/3/11</a:t>
            </a:fld>
            <a:endParaRPr kumimoji="1" lang="ja-JP" altLang="en-US"/>
          </a:p>
        </p:txBody>
      </p:sp>
      <p:sp>
        <p:nvSpPr>
          <p:cNvPr id="5" name="フッター プレースホルダー 4">
            <a:extLst>
              <a:ext uri="{FF2B5EF4-FFF2-40B4-BE49-F238E27FC236}">
                <a16:creationId xmlns:a16="http://schemas.microsoft.com/office/drawing/2014/main" id="{2CAFCD69-DB92-4A8F-9199-4F88CC6BF4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AF92EB-725F-44E9-BC87-32849BDF25A0}"/>
              </a:ext>
            </a:extLst>
          </p:cNvPr>
          <p:cNvSpPr>
            <a:spLocks noGrp="1"/>
          </p:cNvSpPr>
          <p:nvPr>
            <p:ph type="sldNum" sz="quarter" idx="12"/>
          </p:nvPr>
        </p:nvSpPr>
        <p:spPr/>
        <p:txBody>
          <a:bodyPr/>
          <a:lstStyle/>
          <a:p>
            <a:fld id="{384B86AB-CC3C-4483-9A05-58E9588A8154}" type="slidenum">
              <a:rPr kumimoji="1" lang="ja-JP" altLang="en-US" smtClean="0"/>
              <a:t>‹#›</a:t>
            </a:fld>
            <a:endParaRPr kumimoji="1" lang="ja-JP" altLang="en-US"/>
          </a:p>
        </p:txBody>
      </p:sp>
    </p:spTree>
    <p:extLst>
      <p:ext uri="{BB962C8B-B14F-4D97-AF65-F5344CB8AC3E}">
        <p14:creationId xmlns:p14="http://schemas.microsoft.com/office/powerpoint/2010/main" val="238940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C325E9-CB0B-4F47-9245-89F45822DA7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0122C3A-1912-4074-9F69-184CF189BDA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9F1341-3ED9-4CA8-9BE8-AD6C179ED70E}"/>
              </a:ext>
            </a:extLst>
          </p:cNvPr>
          <p:cNvSpPr>
            <a:spLocks noGrp="1"/>
          </p:cNvSpPr>
          <p:nvPr>
            <p:ph type="dt" sz="half" idx="10"/>
          </p:nvPr>
        </p:nvSpPr>
        <p:spPr/>
        <p:txBody>
          <a:bodyPr/>
          <a:lstStyle/>
          <a:p>
            <a:fld id="{9DEB4082-3B72-4C87-8EE5-A2C8FD30F48F}" type="datetimeFigureOut">
              <a:rPr kumimoji="1" lang="ja-JP" altLang="en-US" smtClean="0"/>
              <a:t>2022/3/11</a:t>
            </a:fld>
            <a:endParaRPr kumimoji="1" lang="ja-JP" altLang="en-US"/>
          </a:p>
        </p:txBody>
      </p:sp>
      <p:sp>
        <p:nvSpPr>
          <p:cNvPr id="5" name="フッター プレースホルダー 4">
            <a:extLst>
              <a:ext uri="{FF2B5EF4-FFF2-40B4-BE49-F238E27FC236}">
                <a16:creationId xmlns:a16="http://schemas.microsoft.com/office/drawing/2014/main" id="{65F08925-4D85-49A4-8379-2D9ED8D8DC1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A29BCE-CD21-413C-BC4F-9F2C3514CC54}"/>
              </a:ext>
            </a:extLst>
          </p:cNvPr>
          <p:cNvSpPr>
            <a:spLocks noGrp="1"/>
          </p:cNvSpPr>
          <p:nvPr>
            <p:ph type="sldNum" sz="quarter" idx="12"/>
          </p:nvPr>
        </p:nvSpPr>
        <p:spPr/>
        <p:txBody>
          <a:bodyPr/>
          <a:lstStyle/>
          <a:p>
            <a:fld id="{384B86AB-CC3C-4483-9A05-58E9588A8154}" type="slidenum">
              <a:rPr kumimoji="1" lang="ja-JP" altLang="en-US" smtClean="0"/>
              <a:t>‹#›</a:t>
            </a:fld>
            <a:endParaRPr kumimoji="1" lang="ja-JP" altLang="en-US"/>
          </a:p>
        </p:txBody>
      </p:sp>
    </p:spTree>
    <p:extLst>
      <p:ext uri="{BB962C8B-B14F-4D97-AF65-F5344CB8AC3E}">
        <p14:creationId xmlns:p14="http://schemas.microsoft.com/office/powerpoint/2010/main" val="69235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446AA1D-3C8E-4441-A8A4-AD1B218DF7B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BA89E83-6B66-4D5C-84E1-AF9FEDFDB73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EB007A-F7EB-49E9-B2EE-1FCCA39A01CA}"/>
              </a:ext>
            </a:extLst>
          </p:cNvPr>
          <p:cNvSpPr>
            <a:spLocks noGrp="1"/>
          </p:cNvSpPr>
          <p:nvPr>
            <p:ph type="dt" sz="half" idx="10"/>
          </p:nvPr>
        </p:nvSpPr>
        <p:spPr/>
        <p:txBody>
          <a:bodyPr/>
          <a:lstStyle/>
          <a:p>
            <a:fld id="{9DEB4082-3B72-4C87-8EE5-A2C8FD30F48F}" type="datetimeFigureOut">
              <a:rPr kumimoji="1" lang="ja-JP" altLang="en-US" smtClean="0"/>
              <a:t>2022/3/11</a:t>
            </a:fld>
            <a:endParaRPr kumimoji="1" lang="ja-JP" altLang="en-US"/>
          </a:p>
        </p:txBody>
      </p:sp>
      <p:sp>
        <p:nvSpPr>
          <p:cNvPr id="5" name="フッター プレースホルダー 4">
            <a:extLst>
              <a:ext uri="{FF2B5EF4-FFF2-40B4-BE49-F238E27FC236}">
                <a16:creationId xmlns:a16="http://schemas.microsoft.com/office/drawing/2014/main" id="{849DDFE8-115A-4E3E-AB92-07091AA758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E13C5A-202F-4BF7-9126-5CB5236B43A6}"/>
              </a:ext>
            </a:extLst>
          </p:cNvPr>
          <p:cNvSpPr>
            <a:spLocks noGrp="1"/>
          </p:cNvSpPr>
          <p:nvPr>
            <p:ph type="sldNum" sz="quarter" idx="12"/>
          </p:nvPr>
        </p:nvSpPr>
        <p:spPr/>
        <p:txBody>
          <a:bodyPr/>
          <a:lstStyle/>
          <a:p>
            <a:fld id="{384B86AB-CC3C-4483-9A05-58E9588A8154}" type="slidenum">
              <a:rPr kumimoji="1" lang="ja-JP" altLang="en-US" smtClean="0"/>
              <a:t>‹#›</a:t>
            </a:fld>
            <a:endParaRPr kumimoji="1" lang="ja-JP" altLang="en-US"/>
          </a:p>
        </p:txBody>
      </p:sp>
    </p:spTree>
    <p:extLst>
      <p:ext uri="{BB962C8B-B14F-4D97-AF65-F5344CB8AC3E}">
        <p14:creationId xmlns:p14="http://schemas.microsoft.com/office/powerpoint/2010/main" val="3498950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1E05A-CC36-4A28-8033-16A05F039E8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4882B1-B2B9-4FD4-AA9F-6B2EFB24351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1CFAEB-D5E9-42F2-A52C-74C2ADA985A1}"/>
              </a:ext>
            </a:extLst>
          </p:cNvPr>
          <p:cNvSpPr>
            <a:spLocks noGrp="1"/>
          </p:cNvSpPr>
          <p:nvPr>
            <p:ph type="dt" sz="half" idx="10"/>
          </p:nvPr>
        </p:nvSpPr>
        <p:spPr/>
        <p:txBody>
          <a:bodyPr/>
          <a:lstStyle/>
          <a:p>
            <a:fld id="{9DEB4082-3B72-4C87-8EE5-A2C8FD30F48F}" type="datetimeFigureOut">
              <a:rPr kumimoji="1" lang="ja-JP" altLang="en-US" smtClean="0"/>
              <a:t>2022/3/11</a:t>
            </a:fld>
            <a:endParaRPr kumimoji="1" lang="ja-JP" altLang="en-US"/>
          </a:p>
        </p:txBody>
      </p:sp>
      <p:sp>
        <p:nvSpPr>
          <p:cNvPr id="5" name="フッター プレースホルダー 4">
            <a:extLst>
              <a:ext uri="{FF2B5EF4-FFF2-40B4-BE49-F238E27FC236}">
                <a16:creationId xmlns:a16="http://schemas.microsoft.com/office/drawing/2014/main" id="{CD871F6E-358A-4C87-91F8-769CE90DE8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8B45F0-69B8-437A-9B25-484BFB18AF3A}"/>
              </a:ext>
            </a:extLst>
          </p:cNvPr>
          <p:cNvSpPr>
            <a:spLocks noGrp="1"/>
          </p:cNvSpPr>
          <p:nvPr>
            <p:ph type="sldNum" sz="quarter" idx="12"/>
          </p:nvPr>
        </p:nvSpPr>
        <p:spPr/>
        <p:txBody>
          <a:bodyPr/>
          <a:lstStyle/>
          <a:p>
            <a:fld id="{384B86AB-CC3C-4483-9A05-58E9588A8154}" type="slidenum">
              <a:rPr kumimoji="1" lang="ja-JP" altLang="en-US" smtClean="0"/>
              <a:t>‹#›</a:t>
            </a:fld>
            <a:endParaRPr kumimoji="1" lang="ja-JP" altLang="en-US"/>
          </a:p>
        </p:txBody>
      </p:sp>
    </p:spTree>
    <p:extLst>
      <p:ext uri="{BB962C8B-B14F-4D97-AF65-F5344CB8AC3E}">
        <p14:creationId xmlns:p14="http://schemas.microsoft.com/office/powerpoint/2010/main" val="417031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C21F14-03D5-47A3-8837-CDA212431AB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CEFC86-C50C-4149-BADC-0637C9BC29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52C90D6-877D-4475-B674-4A6EF5DFA9AE}"/>
              </a:ext>
            </a:extLst>
          </p:cNvPr>
          <p:cNvSpPr>
            <a:spLocks noGrp="1"/>
          </p:cNvSpPr>
          <p:nvPr>
            <p:ph type="dt" sz="half" idx="10"/>
          </p:nvPr>
        </p:nvSpPr>
        <p:spPr/>
        <p:txBody>
          <a:bodyPr/>
          <a:lstStyle/>
          <a:p>
            <a:fld id="{9DEB4082-3B72-4C87-8EE5-A2C8FD30F48F}" type="datetimeFigureOut">
              <a:rPr kumimoji="1" lang="ja-JP" altLang="en-US" smtClean="0"/>
              <a:t>2022/3/11</a:t>
            </a:fld>
            <a:endParaRPr kumimoji="1" lang="ja-JP" altLang="en-US"/>
          </a:p>
        </p:txBody>
      </p:sp>
      <p:sp>
        <p:nvSpPr>
          <p:cNvPr id="5" name="フッター プレースホルダー 4">
            <a:extLst>
              <a:ext uri="{FF2B5EF4-FFF2-40B4-BE49-F238E27FC236}">
                <a16:creationId xmlns:a16="http://schemas.microsoft.com/office/drawing/2014/main" id="{D667859B-E94B-4B7F-8F64-36C88BE265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77A97A-EEB8-4E3D-A92B-F9890F498A1D}"/>
              </a:ext>
            </a:extLst>
          </p:cNvPr>
          <p:cNvSpPr>
            <a:spLocks noGrp="1"/>
          </p:cNvSpPr>
          <p:nvPr>
            <p:ph type="sldNum" sz="quarter" idx="12"/>
          </p:nvPr>
        </p:nvSpPr>
        <p:spPr/>
        <p:txBody>
          <a:bodyPr/>
          <a:lstStyle/>
          <a:p>
            <a:fld id="{384B86AB-CC3C-4483-9A05-58E9588A8154}" type="slidenum">
              <a:rPr kumimoji="1" lang="ja-JP" altLang="en-US" smtClean="0"/>
              <a:t>‹#›</a:t>
            </a:fld>
            <a:endParaRPr kumimoji="1" lang="ja-JP" altLang="en-US"/>
          </a:p>
        </p:txBody>
      </p:sp>
    </p:spTree>
    <p:extLst>
      <p:ext uri="{BB962C8B-B14F-4D97-AF65-F5344CB8AC3E}">
        <p14:creationId xmlns:p14="http://schemas.microsoft.com/office/powerpoint/2010/main" val="186696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B0B6B7-A2EE-4824-8E04-15D8BC095BE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F6B7CF-F3E6-4BBA-A528-9887CF3A386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BE36907-7CF3-4B4C-89DA-AA43084653B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43397DD-C86C-48C0-8904-8101BC49284D}"/>
              </a:ext>
            </a:extLst>
          </p:cNvPr>
          <p:cNvSpPr>
            <a:spLocks noGrp="1"/>
          </p:cNvSpPr>
          <p:nvPr>
            <p:ph type="dt" sz="half" idx="10"/>
          </p:nvPr>
        </p:nvSpPr>
        <p:spPr/>
        <p:txBody>
          <a:bodyPr/>
          <a:lstStyle/>
          <a:p>
            <a:fld id="{9DEB4082-3B72-4C87-8EE5-A2C8FD30F48F}" type="datetimeFigureOut">
              <a:rPr kumimoji="1" lang="ja-JP" altLang="en-US" smtClean="0"/>
              <a:t>2022/3/11</a:t>
            </a:fld>
            <a:endParaRPr kumimoji="1" lang="ja-JP" altLang="en-US"/>
          </a:p>
        </p:txBody>
      </p:sp>
      <p:sp>
        <p:nvSpPr>
          <p:cNvPr id="6" name="フッター プレースホルダー 5">
            <a:extLst>
              <a:ext uri="{FF2B5EF4-FFF2-40B4-BE49-F238E27FC236}">
                <a16:creationId xmlns:a16="http://schemas.microsoft.com/office/drawing/2014/main" id="{16265D08-E919-4C96-949E-7EA172BC1D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B519E4D-817D-4F97-B32B-7C7618EF4338}"/>
              </a:ext>
            </a:extLst>
          </p:cNvPr>
          <p:cNvSpPr>
            <a:spLocks noGrp="1"/>
          </p:cNvSpPr>
          <p:nvPr>
            <p:ph type="sldNum" sz="quarter" idx="12"/>
          </p:nvPr>
        </p:nvSpPr>
        <p:spPr/>
        <p:txBody>
          <a:bodyPr/>
          <a:lstStyle/>
          <a:p>
            <a:fld id="{384B86AB-CC3C-4483-9A05-58E9588A8154}" type="slidenum">
              <a:rPr kumimoji="1" lang="ja-JP" altLang="en-US" smtClean="0"/>
              <a:t>‹#›</a:t>
            </a:fld>
            <a:endParaRPr kumimoji="1" lang="ja-JP" altLang="en-US"/>
          </a:p>
        </p:txBody>
      </p:sp>
    </p:spTree>
    <p:extLst>
      <p:ext uri="{BB962C8B-B14F-4D97-AF65-F5344CB8AC3E}">
        <p14:creationId xmlns:p14="http://schemas.microsoft.com/office/powerpoint/2010/main" val="37071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CA6D1-8009-48B6-BFCC-095421AD3C1A}"/>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F88DB6E-2827-4C5C-B414-1EC507E5A5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34F74AD-5D21-4F60-B480-9FD282C2F52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F59DC59-63A2-4F2E-BE50-004BF55369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ED8F45C-D207-4C23-A8D0-1417C0ECE73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2997581-4B67-486E-8A01-7C6DD6328273}"/>
              </a:ext>
            </a:extLst>
          </p:cNvPr>
          <p:cNvSpPr>
            <a:spLocks noGrp="1"/>
          </p:cNvSpPr>
          <p:nvPr>
            <p:ph type="dt" sz="half" idx="10"/>
          </p:nvPr>
        </p:nvSpPr>
        <p:spPr/>
        <p:txBody>
          <a:bodyPr/>
          <a:lstStyle/>
          <a:p>
            <a:fld id="{9DEB4082-3B72-4C87-8EE5-A2C8FD30F48F}" type="datetimeFigureOut">
              <a:rPr kumimoji="1" lang="ja-JP" altLang="en-US" smtClean="0"/>
              <a:t>2022/3/11</a:t>
            </a:fld>
            <a:endParaRPr kumimoji="1" lang="ja-JP" altLang="en-US"/>
          </a:p>
        </p:txBody>
      </p:sp>
      <p:sp>
        <p:nvSpPr>
          <p:cNvPr id="8" name="フッター プレースホルダー 7">
            <a:extLst>
              <a:ext uri="{FF2B5EF4-FFF2-40B4-BE49-F238E27FC236}">
                <a16:creationId xmlns:a16="http://schemas.microsoft.com/office/drawing/2014/main" id="{52A4260A-8667-4044-B8BE-82E29A1410F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800E357-4155-4C20-938E-5BD670EFF7B9}"/>
              </a:ext>
            </a:extLst>
          </p:cNvPr>
          <p:cNvSpPr>
            <a:spLocks noGrp="1"/>
          </p:cNvSpPr>
          <p:nvPr>
            <p:ph type="sldNum" sz="quarter" idx="12"/>
          </p:nvPr>
        </p:nvSpPr>
        <p:spPr/>
        <p:txBody>
          <a:bodyPr/>
          <a:lstStyle/>
          <a:p>
            <a:fld id="{384B86AB-CC3C-4483-9A05-58E9588A8154}" type="slidenum">
              <a:rPr kumimoji="1" lang="ja-JP" altLang="en-US" smtClean="0"/>
              <a:t>‹#›</a:t>
            </a:fld>
            <a:endParaRPr kumimoji="1" lang="ja-JP" altLang="en-US"/>
          </a:p>
        </p:txBody>
      </p:sp>
    </p:spTree>
    <p:extLst>
      <p:ext uri="{BB962C8B-B14F-4D97-AF65-F5344CB8AC3E}">
        <p14:creationId xmlns:p14="http://schemas.microsoft.com/office/powerpoint/2010/main" val="159627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8B28F1-6EDF-4E91-ABEF-61A2CAD9835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1E64218-0B2C-4ABA-BF3E-1DE803F510EB}"/>
              </a:ext>
            </a:extLst>
          </p:cNvPr>
          <p:cNvSpPr>
            <a:spLocks noGrp="1"/>
          </p:cNvSpPr>
          <p:nvPr>
            <p:ph type="dt" sz="half" idx="10"/>
          </p:nvPr>
        </p:nvSpPr>
        <p:spPr/>
        <p:txBody>
          <a:bodyPr/>
          <a:lstStyle/>
          <a:p>
            <a:fld id="{9DEB4082-3B72-4C87-8EE5-A2C8FD30F48F}" type="datetimeFigureOut">
              <a:rPr kumimoji="1" lang="ja-JP" altLang="en-US" smtClean="0"/>
              <a:t>2022/3/11</a:t>
            </a:fld>
            <a:endParaRPr kumimoji="1" lang="ja-JP" altLang="en-US"/>
          </a:p>
        </p:txBody>
      </p:sp>
      <p:sp>
        <p:nvSpPr>
          <p:cNvPr id="4" name="フッター プレースホルダー 3">
            <a:extLst>
              <a:ext uri="{FF2B5EF4-FFF2-40B4-BE49-F238E27FC236}">
                <a16:creationId xmlns:a16="http://schemas.microsoft.com/office/drawing/2014/main" id="{68BB3600-1130-446C-9B2F-2959D98C224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84A00BA-443E-4CD7-8A6D-0C78CADC8517}"/>
              </a:ext>
            </a:extLst>
          </p:cNvPr>
          <p:cNvSpPr>
            <a:spLocks noGrp="1"/>
          </p:cNvSpPr>
          <p:nvPr>
            <p:ph type="sldNum" sz="quarter" idx="12"/>
          </p:nvPr>
        </p:nvSpPr>
        <p:spPr/>
        <p:txBody>
          <a:bodyPr/>
          <a:lstStyle/>
          <a:p>
            <a:fld id="{384B86AB-CC3C-4483-9A05-58E9588A8154}" type="slidenum">
              <a:rPr kumimoji="1" lang="ja-JP" altLang="en-US" smtClean="0"/>
              <a:t>‹#›</a:t>
            </a:fld>
            <a:endParaRPr kumimoji="1" lang="ja-JP" altLang="en-US"/>
          </a:p>
        </p:txBody>
      </p:sp>
    </p:spTree>
    <p:extLst>
      <p:ext uri="{BB962C8B-B14F-4D97-AF65-F5344CB8AC3E}">
        <p14:creationId xmlns:p14="http://schemas.microsoft.com/office/powerpoint/2010/main" val="295131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B17275B-E109-4336-B7B9-07097AE1F679}"/>
              </a:ext>
            </a:extLst>
          </p:cNvPr>
          <p:cNvSpPr>
            <a:spLocks noGrp="1"/>
          </p:cNvSpPr>
          <p:nvPr>
            <p:ph type="dt" sz="half" idx="10"/>
          </p:nvPr>
        </p:nvSpPr>
        <p:spPr/>
        <p:txBody>
          <a:bodyPr/>
          <a:lstStyle/>
          <a:p>
            <a:fld id="{9DEB4082-3B72-4C87-8EE5-A2C8FD30F48F}" type="datetimeFigureOut">
              <a:rPr kumimoji="1" lang="ja-JP" altLang="en-US" smtClean="0"/>
              <a:t>2022/3/11</a:t>
            </a:fld>
            <a:endParaRPr kumimoji="1" lang="ja-JP" altLang="en-US"/>
          </a:p>
        </p:txBody>
      </p:sp>
      <p:sp>
        <p:nvSpPr>
          <p:cNvPr id="3" name="フッター プレースホルダー 2">
            <a:extLst>
              <a:ext uri="{FF2B5EF4-FFF2-40B4-BE49-F238E27FC236}">
                <a16:creationId xmlns:a16="http://schemas.microsoft.com/office/drawing/2014/main" id="{D78E13BD-FE99-487B-A270-B10CA2C06BB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8C4DA59-A805-4964-88D3-9CF5FD3B3353}"/>
              </a:ext>
            </a:extLst>
          </p:cNvPr>
          <p:cNvSpPr>
            <a:spLocks noGrp="1"/>
          </p:cNvSpPr>
          <p:nvPr>
            <p:ph type="sldNum" sz="quarter" idx="12"/>
          </p:nvPr>
        </p:nvSpPr>
        <p:spPr/>
        <p:txBody>
          <a:bodyPr/>
          <a:lstStyle/>
          <a:p>
            <a:fld id="{384B86AB-CC3C-4483-9A05-58E9588A8154}" type="slidenum">
              <a:rPr kumimoji="1" lang="ja-JP" altLang="en-US" smtClean="0"/>
              <a:t>‹#›</a:t>
            </a:fld>
            <a:endParaRPr kumimoji="1" lang="ja-JP" altLang="en-US"/>
          </a:p>
        </p:txBody>
      </p:sp>
    </p:spTree>
    <p:extLst>
      <p:ext uri="{BB962C8B-B14F-4D97-AF65-F5344CB8AC3E}">
        <p14:creationId xmlns:p14="http://schemas.microsoft.com/office/powerpoint/2010/main" val="41107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1A0BA4-BD2A-4854-8EE0-4A58FA9A388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A12B0A-C920-40D1-B417-285178C2E3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0AB5F4B-7AAA-484B-AC20-757462551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D7A0693-6EB1-4F10-93C4-247CB0DCEA9A}"/>
              </a:ext>
            </a:extLst>
          </p:cNvPr>
          <p:cNvSpPr>
            <a:spLocks noGrp="1"/>
          </p:cNvSpPr>
          <p:nvPr>
            <p:ph type="dt" sz="half" idx="10"/>
          </p:nvPr>
        </p:nvSpPr>
        <p:spPr/>
        <p:txBody>
          <a:bodyPr/>
          <a:lstStyle/>
          <a:p>
            <a:fld id="{9DEB4082-3B72-4C87-8EE5-A2C8FD30F48F}" type="datetimeFigureOut">
              <a:rPr kumimoji="1" lang="ja-JP" altLang="en-US" smtClean="0"/>
              <a:t>2022/3/11</a:t>
            </a:fld>
            <a:endParaRPr kumimoji="1" lang="ja-JP" altLang="en-US"/>
          </a:p>
        </p:txBody>
      </p:sp>
      <p:sp>
        <p:nvSpPr>
          <p:cNvPr id="6" name="フッター プレースホルダー 5">
            <a:extLst>
              <a:ext uri="{FF2B5EF4-FFF2-40B4-BE49-F238E27FC236}">
                <a16:creationId xmlns:a16="http://schemas.microsoft.com/office/drawing/2014/main" id="{0D4ED165-66ED-4A7C-BF6D-C507F940991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1CEEBD-AD27-4AB1-BDE6-F6E65974C4E9}"/>
              </a:ext>
            </a:extLst>
          </p:cNvPr>
          <p:cNvSpPr>
            <a:spLocks noGrp="1"/>
          </p:cNvSpPr>
          <p:nvPr>
            <p:ph type="sldNum" sz="quarter" idx="12"/>
          </p:nvPr>
        </p:nvSpPr>
        <p:spPr/>
        <p:txBody>
          <a:bodyPr/>
          <a:lstStyle/>
          <a:p>
            <a:fld id="{384B86AB-CC3C-4483-9A05-58E9588A8154}" type="slidenum">
              <a:rPr kumimoji="1" lang="ja-JP" altLang="en-US" smtClean="0"/>
              <a:t>‹#›</a:t>
            </a:fld>
            <a:endParaRPr kumimoji="1" lang="ja-JP" altLang="en-US"/>
          </a:p>
        </p:txBody>
      </p:sp>
    </p:spTree>
    <p:extLst>
      <p:ext uri="{BB962C8B-B14F-4D97-AF65-F5344CB8AC3E}">
        <p14:creationId xmlns:p14="http://schemas.microsoft.com/office/powerpoint/2010/main" val="352336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1008E-8CA0-40A3-99D2-A89FB2B5EFA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5BE3A92-5BFC-432A-89E9-F028D9BCA4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A9B5DE8-A40D-4522-B47F-8958E40AD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ECA0CA4-4846-49DA-AA94-26036002BA67}"/>
              </a:ext>
            </a:extLst>
          </p:cNvPr>
          <p:cNvSpPr>
            <a:spLocks noGrp="1"/>
          </p:cNvSpPr>
          <p:nvPr>
            <p:ph type="dt" sz="half" idx="10"/>
          </p:nvPr>
        </p:nvSpPr>
        <p:spPr/>
        <p:txBody>
          <a:bodyPr/>
          <a:lstStyle/>
          <a:p>
            <a:fld id="{9DEB4082-3B72-4C87-8EE5-A2C8FD30F48F}" type="datetimeFigureOut">
              <a:rPr kumimoji="1" lang="ja-JP" altLang="en-US" smtClean="0"/>
              <a:t>2022/3/11</a:t>
            </a:fld>
            <a:endParaRPr kumimoji="1" lang="ja-JP" altLang="en-US"/>
          </a:p>
        </p:txBody>
      </p:sp>
      <p:sp>
        <p:nvSpPr>
          <p:cNvPr id="6" name="フッター プレースホルダー 5">
            <a:extLst>
              <a:ext uri="{FF2B5EF4-FFF2-40B4-BE49-F238E27FC236}">
                <a16:creationId xmlns:a16="http://schemas.microsoft.com/office/drawing/2014/main" id="{620E4806-92A4-4BA8-963D-DE325071158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AA9A7AF-5E46-465A-AD18-5760550A0533}"/>
              </a:ext>
            </a:extLst>
          </p:cNvPr>
          <p:cNvSpPr>
            <a:spLocks noGrp="1"/>
          </p:cNvSpPr>
          <p:nvPr>
            <p:ph type="sldNum" sz="quarter" idx="12"/>
          </p:nvPr>
        </p:nvSpPr>
        <p:spPr/>
        <p:txBody>
          <a:bodyPr/>
          <a:lstStyle/>
          <a:p>
            <a:fld id="{384B86AB-CC3C-4483-9A05-58E9588A8154}" type="slidenum">
              <a:rPr kumimoji="1" lang="ja-JP" altLang="en-US" smtClean="0"/>
              <a:t>‹#›</a:t>
            </a:fld>
            <a:endParaRPr kumimoji="1" lang="ja-JP" altLang="en-US"/>
          </a:p>
        </p:txBody>
      </p:sp>
    </p:spTree>
    <p:extLst>
      <p:ext uri="{BB962C8B-B14F-4D97-AF65-F5344CB8AC3E}">
        <p14:creationId xmlns:p14="http://schemas.microsoft.com/office/powerpoint/2010/main" val="270041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036D63A-301B-4500-859F-7C027BEC4A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80636AA-0F09-4DD6-8EFE-AC343DB081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9A7008-8A57-428D-A545-1236963A15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B4082-3B72-4C87-8EE5-A2C8FD30F48F}" type="datetimeFigureOut">
              <a:rPr kumimoji="1" lang="ja-JP" altLang="en-US" smtClean="0"/>
              <a:t>2022/3/11</a:t>
            </a:fld>
            <a:endParaRPr kumimoji="1" lang="ja-JP" altLang="en-US"/>
          </a:p>
        </p:txBody>
      </p:sp>
      <p:sp>
        <p:nvSpPr>
          <p:cNvPr id="5" name="フッター プレースホルダー 4">
            <a:extLst>
              <a:ext uri="{FF2B5EF4-FFF2-40B4-BE49-F238E27FC236}">
                <a16:creationId xmlns:a16="http://schemas.microsoft.com/office/drawing/2014/main" id="{C3CE25EC-65F2-403A-9D82-B3432C3E7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B52315E-0A8E-4AEB-843D-FF105BD0FC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B86AB-CC3C-4483-9A05-58E9588A8154}" type="slidenum">
              <a:rPr kumimoji="1" lang="ja-JP" altLang="en-US" smtClean="0"/>
              <a:t>‹#›</a:t>
            </a:fld>
            <a:endParaRPr kumimoji="1" lang="ja-JP" altLang="en-US"/>
          </a:p>
        </p:txBody>
      </p:sp>
    </p:spTree>
    <p:extLst>
      <p:ext uri="{BB962C8B-B14F-4D97-AF65-F5344CB8AC3E}">
        <p14:creationId xmlns:p14="http://schemas.microsoft.com/office/powerpoint/2010/main" val="1937413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B6FAC8-F07D-43BA-9AA8-CBF1E9B369B4}"/>
              </a:ext>
            </a:extLst>
          </p:cNvPr>
          <p:cNvSpPr>
            <a:spLocks noGrp="1"/>
          </p:cNvSpPr>
          <p:nvPr>
            <p:ph type="ctrTitle"/>
          </p:nvPr>
        </p:nvSpPr>
        <p:spPr/>
        <p:txBody>
          <a:bodyPr>
            <a:normAutofit/>
          </a:bodyPr>
          <a:lstStyle/>
          <a:p>
            <a:r>
              <a:rPr kumimoji="1" lang="ja-JP" altLang="en-US" dirty="0">
                <a:latin typeface="HGS明朝E" panose="02020900000000000000" pitchFamily="18" charset="-128"/>
                <a:ea typeface="HGS明朝E" panose="02020900000000000000" pitchFamily="18" charset="-128"/>
              </a:rPr>
              <a:t>ウクライナ危機の本質と</a:t>
            </a:r>
            <a:br>
              <a:rPr kumimoji="1" lang="en-US" altLang="ja-JP" dirty="0">
                <a:latin typeface="HGS明朝E" panose="02020900000000000000" pitchFamily="18" charset="-128"/>
                <a:ea typeface="HGS明朝E" panose="02020900000000000000" pitchFamily="18" charset="-128"/>
              </a:rPr>
            </a:br>
            <a:r>
              <a:rPr kumimoji="1" lang="ja-JP" altLang="en-US" dirty="0">
                <a:latin typeface="HGS明朝E" panose="02020900000000000000" pitchFamily="18" charset="-128"/>
                <a:ea typeface="HGS明朝E" panose="02020900000000000000" pitchFamily="18" charset="-128"/>
              </a:rPr>
              <a:t>日本の覚悟</a:t>
            </a:r>
          </a:p>
        </p:txBody>
      </p:sp>
      <p:sp>
        <p:nvSpPr>
          <p:cNvPr id="3" name="字幕 2">
            <a:extLst>
              <a:ext uri="{FF2B5EF4-FFF2-40B4-BE49-F238E27FC236}">
                <a16:creationId xmlns:a16="http://schemas.microsoft.com/office/drawing/2014/main" id="{BD16BDF8-0DF6-4DD3-84F0-88E32D418B47}"/>
              </a:ext>
            </a:extLst>
          </p:cNvPr>
          <p:cNvSpPr>
            <a:spLocks noGrp="1"/>
          </p:cNvSpPr>
          <p:nvPr>
            <p:ph type="subTitle" idx="1"/>
          </p:nvPr>
        </p:nvSpPr>
        <p:spPr>
          <a:xfrm>
            <a:off x="1524000" y="3885067"/>
            <a:ext cx="9144000" cy="1655762"/>
          </a:xfrm>
        </p:spPr>
        <p:txBody>
          <a:bodyPr/>
          <a:lstStyle/>
          <a:p>
            <a:r>
              <a:rPr kumimoji="1" lang="ja-JP" altLang="en-US" dirty="0">
                <a:latin typeface="HGS明朝E" panose="02020900000000000000" pitchFamily="18" charset="-128"/>
                <a:ea typeface="HGS明朝E" panose="02020900000000000000" pitchFamily="18" charset="-128"/>
              </a:rPr>
              <a:t>情報パック</a:t>
            </a:r>
            <a:r>
              <a:rPr kumimoji="1" lang="en-US" altLang="ja-JP" dirty="0">
                <a:latin typeface="HGS明朝E" panose="02020900000000000000" pitchFamily="18" charset="-128"/>
                <a:ea typeface="HGS明朝E" panose="02020900000000000000" pitchFamily="18" charset="-128"/>
              </a:rPr>
              <a:t>3</a:t>
            </a:r>
            <a:r>
              <a:rPr kumimoji="1" lang="ja-JP" altLang="en-US" dirty="0">
                <a:latin typeface="HGS明朝E" panose="02020900000000000000" pitchFamily="18" charset="-128"/>
                <a:ea typeface="HGS明朝E" panose="02020900000000000000" pitchFamily="18" charset="-128"/>
              </a:rPr>
              <a:t>月号</a:t>
            </a:r>
          </a:p>
        </p:txBody>
      </p:sp>
    </p:spTree>
    <p:extLst>
      <p:ext uri="{BB962C8B-B14F-4D97-AF65-F5344CB8AC3E}">
        <p14:creationId xmlns:p14="http://schemas.microsoft.com/office/powerpoint/2010/main" val="2088938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391C15D-5574-4923-9499-5D2349A2C85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10576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74F6346-8F45-4B9E-A547-8F08CFE85EB0}"/>
              </a:ext>
            </a:extLst>
          </p:cNvPr>
          <p:cNvSpPr>
            <a:spLocks noGrp="1"/>
          </p:cNvSpPr>
          <p:nvPr>
            <p:ph type="title"/>
          </p:nvPr>
        </p:nvSpPr>
        <p:spPr/>
        <p:txBody>
          <a:bodyPr/>
          <a:lstStyle/>
          <a:p>
            <a:r>
              <a:rPr lang="ja-JP" altLang="en-US" dirty="0">
                <a:latin typeface="HGS明朝E" panose="02020900000000000000" pitchFamily="18" charset="-128"/>
                <a:ea typeface="HGS明朝E" panose="02020900000000000000" pitchFamily="18" charset="-128"/>
              </a:rPr>
              <a:t>中国　仲介役？</a:t>
            </a:r>
          </a:p>
        </p:txBody>
      </p:sp>
      <p:sp>
        <p:nvSpPr>
          <p:cNvPr id="5" name="テキスト プレースホルダー 4">
            <a:extLst>
              <a:ext uri="{FF2B5EF4-FFF2-40B4-BE49-F238E27FC236}">
                <a16:creationId xmlns:a16="http://schemas.microsoft.com/office/drawing/2014/main" id="{ED268936-63BC-45BF-BA3D-2581FA17EDE6}"/>
              </a:ext>
            </a:extLst>
          </p:cNvPr>
          <p:cNvSpPr>
            <a:spLocks noGrp="1"/>
          </p:cNvSpPr>
          <p:nvPr>
            <p:ph type="body" idx="1"/>
          </p:nvPr>
        </p:nvSpPr>
        <p:spPr>
          <a:xfrm>
            <a:off x="838200" y="5043825"/>
            <a:ext cx="10515600" cy="908296"/>
          </a:xfrm>
        </p:spPr>
        <p:txBody>
          <a:bodyPr>
            <a:normAutofit/>
          </a:bodyPr>
          <a:lstStyle/>
          <a:p>
            <a:r>
              <a:rPr lang="ja-JP" altLang="en-US" sz="3600" dirty="0">
                <a:solidFill>
                  <a:srgbClr val="FF0000"/>
                </a:solidFill>
                <a:latin typeface="HGS明朝E" panose="02020900000000000000" pitchFamily="18" charset="-128"/>
                <a:ea typeface="HGS明朝E" panose="02020900000000000000" pitchFamily="18" charset="-128"/>
              </a:rPr>
              <a:t>中国の完全な裏切り！</a:t>
            </a:r>
          </a:p>
        </p:txBody>
      </p:sp>
    </p:spTree>
    <p:extLst>
      <p:ext uri="{BB962C8B-B14F-4D97-AF65-F5344CB8AC3E}">
        <p14:creationId xmlns:p14="http://schemas.microsoft.com/office/powerpoint/2010/main" val="204938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C75364-67ED-4655-8869-782079FA7741}"/>
              </a:ext>
            </a:extLst>
          </p:cNvPr>
          <p:cNvSpPr>
            <a:spLocks noGrp="1"/>
          </p:cNvSpPr>
          <p:nvPr>
            <p:ph type="title"/>
          </p:nvPr>
        </p:nvSpPr>
        <p:spPr>
          <a:xfrm>
            <a:off x="838200" y="325367"/>
            <a:ext cx="10515600" cy="1325563"/>
          </a:xfrm>
        </p:spPr>
        <p:txBody>
          <a:bodyPr/>
          <a:lstStyle/>
          <a:p>
            <a:r>
              <a:rPr kumimoji="1" lang="ja-JP" altLang="en-US" dirty="0">
                <a:latin typeface="HGP明朝E" panose="02020900000000000000" pitchFamily="18" charset="-128"/>
                <a:ea typeface="HGP明朝E" panose="02020900000000000000" pitchFamily="18" charset="-128"/>
              </a:rPr>
              <a:t>中国とウクライナ（緊密な関係だった）　　</a:t>
            </a:r>
          </a:p>
        </p:txBody>
      </p:sp>
      <p:sp>
        <p:nvSpPr>
          <p:cNvPr id="3" name="コンテンツ プレースホルダー 2">
            <a:extLst>
              <a:ext uri="{FF2B5EF4-FFF2-40B4-BE49-F238E27FC236}">
                <a16:creationId xmlns:a16="http://schemas.microsoft.com/office/drawing/2014/main" id="{3FBD15BB-D563-4211-AF52-7D45BE1A0841}"/>
              </a:ext>
            </a:extLst>
          </p:cNvPr>
          <p:cNvSpPr>
            <a:spLocks noGrp="1"/>
          </p:cNvSpPr>
          <p:nvPr>
            <p:ph idx="1"/>
          </p:nvPr>
        </p:nvSpPr>
        <p:spPr>
          <a:xfrm>
            <a:off x="838200" y="1726569"/>
            <a:ext cx="10515600" cy="4882035"/>
          </a:xfrm>
        </p:spPr>
        <p:txBody>
          <a:bodyPr>
            <a:normAutofit fontScale="85000" lnSpcReduction="20000"/>
          </a:bodyPr>
          <a:lstStyle/>
          <a:p>
            <a:pPr marL="0" indent="0">
              <a:lnSpc>
                <a:spcPct val="110000"/>
              </a:lnSpc>
              <a:buNone/>
            </a:pPr>
            <a:r>
              <a:rPr kumimoji="1" lang="ja-JP" altLang="en-US" dirty="0">
                <a:latin typeface="HGP明朝E" panose="02020900000000000000" pitchFamily="18" charset="-128"/>
                <a:ea typeface="HGP明朝E" panose="02020900000000000000" pitchFamily="18" charset="-128"/>
              </a:rPr>
              <a:t>①</a:t>
            </a:r>
            <a:r>
              <a:rPr kumimoji="1" lang="en-US" altLang="ja-JP" dirty="0">
                <a:highlight>
                  <a:srgbClr val="FFFF00"/>
                </a:highlight>
                <a:latin typeface="HGP明朝E" panose="02020900000000000000" pitchFamily="18" charset="-128"/>
                <a:ea typeface="HGP明朝E" panose="02020900000000000000" pitchFamily="18" charset="-128"/>
              </a:rPr>
              <a:t>1994</a:t>
            </a:r>
            <a:r>
              <a:rPr kumimoji="1" lang="ja-JP" altLang="en-US" dirty="0">
                <a:highlight>
                  <a:srgbClr val="FFFF00"/>
                </a:highlight>
                <a:latin typeface="HGP明朝E" panose="02020900000000000000" pitchFamily="18" charset="-128"/>
                <a:ea typeface="HGP明朝E" panose="02020900000000000000" pitchFamily="18" charset="-128"/>
              </a:rPr>
              <a:t>年</a:t>
            </a:r>
            <a:r>
              <a:rPr kumimoji="1" lang="ja-JP" altLang="en-US" dirty="0">
                <a:latin typeface="HGP明朝E" panose="02020900000000000000" pitchFamily="18" charset="-128"/>
                <a:ea typeface="HGP明朝E" panose="02020900000000000000" pitchFamily="18" charset="-128"/>
              </a:rPr>
              <a:t>　中国は「ウクライナに核脅威をあたえず安全を保障する」という　</a:t>
            </a:r>
            <a:endParaRPr kumimoji="1" lang="en-US" altLang="ja-JP" dirty="0">
              <a:latin typeface="HGP明朝E" panose="02020900000000000000" pitchFamily="18" charset="-128"/>
              <a:ea typeface="HGP明朝E" panose="02020900000000000000" pitchFamily="18" charset="-128"/>
            </a:endParaRPr>
          </a:p>
          <a:p>
            <a:pPr marL="0" indent="0">
              <a:lnSpc>
                <a:spcPct val="110000"/>
              </a:lnSpc>
              <a:buNone/>
            </a:pPr>
            <a:r>
              <a:rPr kumimoji="1" lang="ja-JP" altLang="en-US" dirty="0">
                <a:latin typeface="HGP明朝E" panose="02020900000000000000" pitchFamily="18" charset="-128"/>
                <a:ea typeface="HGP明朝E" panose="02020900000000000000" pitchFamily="18" charset="-128"/>
              </a:rPr>
              <a:t>　内容の</a:t>
            </a:r>
            <a:r>
              <a:rPr kumimoji="1" lang="ja-JP" altLang="en-US" dirty="0">
                <a:highlight>
                  <a:srgbClr val="FFFF00"/>
                </a:highlight>
                <a:latin typeface="HGP明朝E" panose="02020900000000000000" pitchFamily="18" charset="-128"/>
                <a:ea typeface="HGP明朝E" panose="02020900000000000000" pitchFamily="18" charset="-128"/>
              </a:rPr>
              <a:t>共同声明</a:t>
            </a:r>
            <a:r>
              <a:rPr kumimoji="1" lang="ja-JP" altLang="en-US" dirty="0">
                <a:latin typeface="HGP明朝E" panose="02020900000000000000" pitchFamily="18" charset="-128"/>
                <a:ea typeface="HGP明朝E" panose="02020900000000000000" pitchFamily="18" charset="-128"/>
              </a:rPr>
              <a:t>をウクライナと発表</a:t>
            </a:r>
            <a:endParaRPr kumimoji="1" lang="en-US" altLang="ja-JP" dirty="0">
              <a:latin typeface="HGP明朝E" panose="02020900000000000000" pitchFamily="18" charset="-128"/>
              <a:ea typeface="HGP明朝E" panose="02020900000000000000" pitchFamily="18" charset="-128"/>
            </a:endParaRPr>
          </a:p>
          <a:p>
            <a:pPr marL="0" indent="0">
              <a:lnSpc>
                <a:spcPct val="110000"/>
              </a:lnSpc>
              <a:buNone/>
            </a:pPr>
            <a:r>
              <a:rPr kumimoji="1" lang="ja-JP" altLang="en-US" dirty="0">
                <a:latin typeface="HGP明朝E" panose="02020900000000000000" pitchFamily="18" charset="-128"/>
                <a:ea typeface="HGP明朝E" panose="02020900000000000000" pitchFamily="18" charset="-128"/>
              </a:rPr>
              <a:t>②</a:t>
            </a:r>
            <a:r>
              <a:rPr kumimoji="1" lang="en-US" altLang="ja-JP" dirty="0">
                <a:highlight>
                  <a:srgbClr val="FFFF00"/>
                </a:highlight>
                <a:latin typeface="HGP明朝E" panose="02020900000000000000" pitchFamily="18" charset="-128"/>
                <a:ea typeface="HGP明朝E" panose="02020900000000000000" pitchFamily="18" charset="-128"/>
              </a:rPr>
              <a:t>2011</a:t>
            </a:r>
            <a:r>
              <a:rPr kumimoji="1" lang="ja-JP" altLang="en-US" dirty="0">
                <a:highlight>
                  <a:srgbClr val="FFFF00"/>
                </a:highlight>
                <a:latin typeface="HGP明朝E" panose="02020900000000000000" pitchFamily="18" charset="-128"/>
                <a:ea typeface="HGP明朝E" panose="02020900000000000000" pitchFamily="18" charset="-128"/>
              </a:rPr>
              <a:t>年</a:t>
            </a:r>
            <a:r>
              <a:rPr kumimoji="1" lang="ja-JP" altLang="en-US" dirty="0">
                <a:latin typeface="HGP明朝E" panose="02020900000000000000" pitchFamily="18" charset="-128"/>
                <a:ea typeface="HGP明朝E" panose="02020900000000000000" pitchFamily="18" charset="-128"/>
              </a:rPr>
              <a:t>　中国はウクライナとの間で、第三国による領土侵犯を許さず、仮</a:t>
            </a:r>
            <a:endParaRPr kumimoji="1" lang="en-US" altLang="ja-JP" dirty="0">
              <a:latin typeface="HGP明朝E" panose="02020900000000000000" pitchFamily="18" charset="-128"/>
              <a:ea typeface="HGP明朝E" panose="02020900000000000000" pitchFamily="18" charset="-128"/>
            </a:endParaRPr>
          </a:p>
          <a:p>
            <a:pPr marL="0" indent="0">
              <a:lnSpc>
                <a:spcPct val="110000"/>
              </a:lnSpc>
              <a:buNone/>
            </a:pPr>
            <a:r>
              <a:rPr kumimoji="1" lang="ja-JP" altLang="en-US" dirty="0">
                <a:latin typeface="HGP明朝E" panose="02020900000000000000" pitchFamily="18" charset="-128"/>
                <a:ea typeface="HGP明朝E" panose="02020900000000000000" pitchFamily="18" charset="-128"/>
              </a:rPr>
              <a:t>　に脅威にさらされれば互いに協力するとした</a:t>
            </a:r>
            <a:r>
              <a:rPr kumimoji="1" lang="ja-JP" altLang="en-US" dirty="0">
                <a:highlight>
                  <a:srgbClr val="FFFF00"/>
                </a:highlight>
                <a:latin typeface="HGP明朝E" panose="02020900000000000000" pitchFamily="18" charset="-128"/>
                <a:ea typeface="HGP明朝E" panose="02020900000000000000" pitchFamily="18" charset="-128"/>
              </a:rPr>
              <a:t>協定</a:t>
            </a:r>
            <a:r>
              <a:rPr kumimoji="1" lang="ja-JP" altLang="en-US" dirty="0">
                <a:latin typeface="HGP明朝E" panose="02020900000000000000" pitchFamily="18" charset="-128"/>
                <a:ea typeface="HGP明朝E" panose="02020900000000000000" pitchFamily="18" charset="-128"/>
              </a:rPr>
              <a:t>（戦略的パートナーシップ</a:t>
            </a:r>
            <a:endParaRPr kumimoji="1" lang="en-US" altLang="ja-JP" dirty="0">
              <a:latin typeface="HGP明朝E" panose="02020900000000000000" pitchFamily="18" charset="-128"/>
              <a:ea typeface="HGP明朝E" panose="02020900000000000000" pitchFamily="18" charset="-128"/>
            </a:endParaRPr>
          </a:p>
          <a:p>
            <a:pPr marL="0" indent="0">
              <a:lnSpc>
                <a:spcPct val="110000"/>
              </a:lnSpc>
              <a:buNone/>
            </a:pPr>
            <a:r>
              <a:rPr kumimoji="1" lang="ja-JP" altLang="en-US" dirty="0">
                <a:latin typeface="HGP明朝E" panose="02020900000000000000" pitchFamily="18" charset="-128"/>
                <a:ea typeface="HGP明朝E" panose="02020900000000000000" pitchFamily="18" charset="-128"/>
              </a:rPr>
              <a:t>　に関する協定）を結んでいる</a:t>
            </a:r>
          </a:p>
          <a:p>
            <a:pPr marL="0" indent="0">
              <a:lnSpc>
                <a:spcPct val="110000"/>
              </a:lnSpc>
              <a:buNone/>
            </a:pPr>
            <a:r>
              <a:rPr kumimoji="1" lang="ja-JP" altLang="en-US" dirty="0">
                <a:latin typeface="HGP明朝E" panose="02020900000000000000" pitchFamily="18" charset="-128"/>
                <a:ea typeface="HGP明朝E" panose="02020900000000000000" pitchFamily="18" charset="-128"/>
              </a:rPr>
              <a:t>③</a:t>
            </a:r>
            <a:r>
              <a:rPr kumimoji="1" lang="en-US" altLang="ja-JP" dirty="0">
                <a:highlight>
                  <a:srgbClr val="FFFF00"/>
                </a:highlight>
                <a:latin typeface="HGP明朝E" panose="02020900000000000000" pitchFamily="18" charset="-128"/>
                <a:ea typeface="HGP明朝E" panose="02020900000000000000" pitchFamily="18" charset="-128"/>
              </a:rPr>
              <a:t>2013</a:t>
            </a:r>
            <a:r>
              <a:rPr kumimoji="1" lang="ja-JP" altLang="en-US" dirty="0">
                <a:highlight>
                  <a:srgbClr val="FFFF00"/>
                </a:highlight>
                <a:latin typeface="HGP明朝E" panose="02020900000000000000" pitchFamily="18" charset="-128"/>
                <a:ea typeface="HGP明朝E" panose="02020900000000000000" pitchFamily="18" charset="-128"/>
              </a:rPr>
              <a:t>年</a:t>
            </a:r>
            <a:r>
              <a:rPr kumimoji="1" lang="en-US" altLang="ja-JP" dirty="0">
                <a:highlight>
                  <a:srgbClr val="FFFF00"/>
                </a:highlight>
                <a:latin typeface="HGP明朝E" panose="02020900000000000000" pitchFamily="18" charset="-128"/>
                <a:ea typeface="HGP明朝E" panose="02020900000000000000" pitchFamily="18" charset="-128"/>
              </a:rPr>
              <a:t>12</a:t>
            </a:r>
            <a:r>
              <a:rPr kumimoji="1" lang="ja-JP" altLang="en-US" dirty="0">
                <a:highlight>
                  <a:srgbClr val="FFFF00"/>
                </a:highlight>
                <a:latin typeface="HGP明朝E" panose="02020900000000000000" pitchFamily="18" charset="-128"/>
                <a:ea typeface="HGP明朝E" panose="02020900000000000000" pitchFamily="18" charset="-128"/>
              </a:rPr>
              <a:t>月</a:t>
            </a:r>
            <a:r>
              <a:rPr kumimoji="1" lang="en-US" altLang="ja-JP" dirty="0">
                <a:highlight>
                  <a:srgbClr val="FFFF00"/>
                </a:highlight>
                <a:latin typeface="HGP明朝E" panose="02020900000000000000" pitchFamily="18" charset="-128"/>
                <a:ea typeface="HGP明朝E" panose="02020900000000000000" pitchFamily="18" charset="-128"/>
              </a:rPr>
              <a:t>5</a:t>
            </a:r>
            <a:r>
              <a:rPr kumimoji="1" lang="ja-JP" altLang="en-US" dirty="0">
                <a:highlight>
                  <a:srgbClr val="FFFF00"/>
                </a:highlight>
                <a:latin typeface="HGP明朝E" panose="02020900000000000000" pitchFamily="18" charset="-128"/>
                <a:ea typeface="HGP明朝E" panose="02020900000000000000" pitchFamily="18" charset="-128"/>
              </a:rPr>
              <a:t>日　</a:t>
            </a:r>
            <a:r>
              <a:rPr kumimoji="1" lang="ja-JP" altLang="en-US" dirty="0">
                <a:latin typeface="HGP明朝E" panose="02020900000000000000" pitchFamily="18" charset="-128"/>
                <a:ea typeface="HGP明朝E" panose="02020900000000000000" pitchFamily="18" charset="-128"/>
              </a:rPr>
              <a:t>ヤヌコビッチ大統領と習近平国家主席</a:t>
            </a:r>
          </a:p>
          <a:p>
            <a:pPr marL="0" indent="0">
              <a:lnSpc>
                <a:spcPct val="110000"/>
              </a:lnSpc>
              <a:buNone/>
            </a:pPr>
            <a:r>
              <a:rPr kumimoji="1" lang="ja-JP" altLang="en-US" dirty="0">
                <a:latin typeface="HGP明朝E" panose="02020900000000000000" pitchFamily="18" charset="-128"/>
                <a:ea typeface="HGP明朝E" panose="02020900000000000000" pitchFamily="18" charset="-128"/>
              </a:rPr>
              <a:t>　「パートナー関係強化に向けた共同声明」を発表</a:t>
            </a:r>
          </a:p>
          <a:p>
            <a:pPr marL="0" indent="0">
              <a:lnSpc>
                <a:spcPct val="110000"/>
              </a:lnSpc>
              <a:buNone/>
            </a:pPr>
            <a:r>
              <a:rPr kumimoji="1" lang="ja-JP" altLang="en-US" dirty="0">
                <a:latin typeface="HGP明朝E" panose="02020900000000000000" pitchFamily="18" charset="-128"/>
                <a:ea typeface="HGP明朝E" panose="02020900000000000000" pitchFamily="18" charset="-128"/>
              </a:rPr>
              <a:t>　「中国はウクライナが非核国として核拡散防止条約（</a:t>
            </a:r>
            <a:r>
              <a:rPr kumimoji="1" lang="en-US" altLang="ja-JP" dirty="0">
                <a:latin typeface="HGP明朝E" panose="02020900000000000000" pitchFamily="18" charset="-128"/>
                <a:ea typeface="HGP明朝E" panose="02020900000000000000" pitchFamily="18" charset="-128"/>
              </a:rPr>
              <a:t>NPT</a:t>
            </a:r>
            <a:r>
              <a:rPr kumimoji="1" lang="ja-JP" altLang="en-US" dirty="0">
                <a:latin typeface="HGP明朝E" panose="02020900000000000000" pitchFamily="18" charset="-128"/>
                <a:ea typeface="HGP明朝E" panose="02020900000000000000" pitchFamily="18" charset="-128"/>
              </a:rPr>
              <a:t>）に加入したことを高く評価する。国連安全保障理事会決議と</a:t>
            </a:r>
            <a:r>
              <a:rPr kumimoji="1" lang="en-US" altLang="ja-JP" dirty="0">
                <a:latin typeface="HGP明朝E" panose="02020900000000000000" pitchFamily="18" charset="-128"/>
                <a:ea typeface="HGP明朝E" panose="02020900000000000000" pitchFamily="18" charset="-128"/>
              </a:rPr>
              <a:t>1994</a:t>
            </a:r>
            <a:r>
              <a:rPr kumimoji="1" lang="ja-JP" altLang="en-US" dirty="0">
                <a:latin typeface="HGP明朝E" panose="02020900000000000000" pitchFamily="18" charset="-128"/>
                <a:ea typeface="HGP明朝E" panose="02020900000000000000" pitchFamily="18" charset="-128"/>
              </a:rPr>
              <a:t>年に中国とウクライナが発表した声明に基づき、ウクライナが外部からの核攻撃または脅威が近づくならば、中国は相応する安全保障を提供する」（核の傘の提供）</a:t>
            </a:r>
          </a:p>
          <a:p>
            <a:pPr>
              <a:lnSpc>
                <a:spcPct val="110000"/>
              </a:lnSpc>
            </a:pPr>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799138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1B8C01-31C3-49DE-BA40-F73D57CB1849}"/>
              </a:ext>
            </a:extLst>
          </p:cNvPr>
          <p:cNvSpPr>
            <a:spLocks noGrp="1"/>
          </p:cNvSpPr>
          <p:nvPr>
            <p:ph type="title"/>
          </p:nvPr>
        </p:nvSpPr>
        <p:spPr/>
        <p:txBody>
          <a:bodyPr/>
          <a:lstStyle/>
          <a:p>
            <a:r>
              <a:rPr kumimoji="1" lang="ja-JP" altLang="en-US" dirty="0">
                <a:latin typeface="HGS明朝E" panose="02020900000000000000" pitchFamily="18" charset="-128"/>
                <a:ea typeface="HGS明朝E" panose="02020900000000000000" pitchFamily="18" charset="-128"/>
              </a:rPr>
              <a:t>軍事分野における協力関係</a:t>
            </a:r>
          </a:p>
        </p:txBody>
      </p:sp>
      <p:sp>
        <p:nvSpPr>
          <p:cNvPr id="3" name="コンテンツ プレースホルダー 2">
            <a:extLst>
              <a:ext uri="{FF2B5EF4-FFF2-40B4-BE49-F238E27FC236}">
                <a16:creationId xmlns:a16="http://schemas.microsoft.com/office/drawing/2014/main" id="{1A461D04-27F2-4DA2-88C0-B2E4DE3AD54B}"/>
              </a:ext>
            </a:extLst>
          </p:cNvPr>
          <p:cNvSpPr>
            <a:spLocks noGrp="1"/>
          </p:cNvSpPr>
          <p:nvPr>
            <p:ph idx="1"/>
          </p:nvPr>
        </p:nvSpPr>
        <p:spPr>
          <a:xfrm>
            <a:off x="838200" y="1825625"/>
            <a:ext cx="10515600" cy="4773958"/>
          </a:xfrm>
        </p:spPr>
        <p:txBody>
          <a:bodyPr>
            <a:normAutofit/>
          </a:bodyPr>
          <a:lstStyle/>
          <a:p>
            <a:pPr marL="0" indent="0">
              <a:buNone/>
            </a:pPr>
            <a:r>
              <a:rPr kumimoji="1" lang="ja-JP" altLang="en-US" dirty="0">
                <a:latin typeface="HGS明朝E" panose="02020900000000000000" pitchFamily="18" charset="-128"/>
                <a:ea typeface="HGS明朝E" panose="02020900000000000000" pitchFamily="18" charset="-128"/>
              </a:rPr>
              <a:t>・</a:t>
            </a:r>
            <a:r>
              <a:rPr kumimoji="1" lang="en-US" altLang="ja-JP" dirty="0">
                <a:latin typeface="HGS明朝E" panose="02020900000000000000" pitchFamily="18" charset="-128"/>
                <a:ea typeface="HGS明朝E" panose="02020900000000000000" pitchFamily="18" charset="-128"/>
              </a:rPr>
              <a:t>1991</a:t>
            </a:r>
            <a:r>
              <a:rPr kumimoji="1" lang="ja-JP" altLang="en-US" dirty="0">
                <a:latin typeface="HGS明朝E" panose="02020900000000000000" pitchFamily="18" charset="-128"/>
                <a:ea typeface="HGS明朝E" panose="02020900000000000000" pitchFamily="18" charset="-128"/>
              </a:rPr>
              <a:t>年のソ連崩壊後、ロシアが手放したがらない旧ソ連製の　　</a:t>
            </a:r>
            <a:endParaRPr kumimoji="1" lang="en-US" altLang="ja-JP"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　</a:t>
            </a:r>
            <a:r>
              <a:rPr kumimoji="1" lang="ja-JP" altLang="en-US" dirty="0">
                <a:latin typeface="HGS明朝E" panose="02020900000000000000" pitchFamily="18" charset="-128"/>
                <a:ea typeface="HGS明朝E" panose="02020900000000000000" pitchFamily="18" charset="-128"/>
              </a:rPr>
              <a:t>高性能兵器の入手先としてウクライナに接近</a:t>
            </a:r>
            <a:endParaRPr kumimoji="1" lang="en-US" altLang="ja-JP" dirty="0">
              <a:latin typeface="HGS明朝E" panose="02020900000000000000" pitchFamily="18" charset="-128"/>
              <a:ea typeface="HGS明朝E" panose="02020900000000000000" pitchFamily="18" charset="-128"/>
            </a:endParaRPr>
          </a:p>
          <a:p>
            <a:pPr marL="0" indent="0">
              <a:buNone/>
            </a:pPr>
            <a:endParaRPr kumimoji="1" lang="ja-JP" altLang="en-US" dirty="0">
              <a:latin typeface="HGS明朝E" panose="02020900000000000000" pitchFamily="18" charset="-128"/>
              <a:ea typeface="HGS明朝E" panose="02020900000000000000" pitchFamily="18" charset="-128"/>
            </a:endParaRPr>
          </a:p>
          <a:p>
            <a:pPr marL="0" indent="0">
              <a:buNone/>
            </a:pPr>
            <a:r>
              <a:rPr kumimoji="1" lang="ja-JP" altLang="en-US" dirty="0">
                <a:latin typeface="HGS明朝E" panose="02020900000000000000" pitchFamily="18" charset="-128"/>
                <a:ea typeface="HGS明朝E" panose="02020900000000000000" pitchFamily="18" charset="-128"/>
              </a:rPr>
              <a:t>・中国発の空母「遼寧」は、ウクライナで建造中だった「ワ</a:t>
            </a:r>
            <a:endParaRPr kumimoji="1" lang="en-US" altLang="ja-JP"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　</a:t>
            </a:r>
            <a:r>
              <a:rPr kumimoji="1" lang="ja-JP" altLang="en-US" dirty="0">
                <a:latin typeface="HGS明朝E" panose="02020900000000000000" pitchFamily="18" charset="-128"/>
                <a:ea typeface="HGS明朝E" panose="02020900000000000000" pitchFamily="18" charset="-128"/>
              </a:rPr>
              <a:t>リャーグ」を</a:t>
            </a:r>
            <a:r>
              <a:rPr kumimoji="1" lang="en-US" altLang="ja-JP" dirty="0">
                <a:latin typeface="HGS明朝E" panose="02020900000000000000" pitchFamily="18" charset="-128"/>
                <a:ea typeface="HGS明朝E" panose="02020900000000000000" pitchFamily="18" charset="-128"/>
              </a:rPr>
              <a:t>98</a:t>
            </a:r>
            <a:r>
              <a:rPr kumimoji="1" lang="ja-JP" altLang="en-US" dirty="0">
                <a:latin typeface="HGS明朝E" panose="02020900000000000000" pitchFamily="18" charset="-128"/>
                <a:ea typeface="HGS明朝E" panose="02020900000000000000" pitchFamily="18" charset="-128"/>
              </a:rPr>
              <a:t>年、マカオの企業を通じて中国が購入。</a:t>
            </a:r>
            <a:endParaRPr kumimoji="1" lang="en-US" altLang="ja-JP" dirty="0">
              <a:latin typeface="HGS明朝E" panose="02020900000000000000" pitchFamily="18" charset="-128"/>
              <a:ea typeface="HGS明朝E" panose="02020900000000000000" pitchFamily="18" charset="-128"/>
            </a:endParaRPr>
          </a:p>
          <a:p>
            <a:pPr marL="0" indent="0">
              <a:buNone/>
            </a:pPr>
            <a:endParaRPr kumimoji="1" lang="ja-JP" altLang="en-US" dirty="0">
              <a:latin typeface="HGS明朝E" panose="02020900000000000000" pitchFamily="18" charset="-128"/>
              <a:ea typeface="HGS明朝E" panose="02020900000000000000" pitchFamily="18" charset="-128"/>
            </a:endParaRPr>
          </a:p>
          <a:p>
            <a:pPr marL="0" indent="0">
              <a:buNone/>
            </a:pPr>
            <a:r>
              <a:rPr kumimoji="1" lang="ja-JP" altLang="en-US" dirty="0">
                <a:latin typeface="HGS明朝E" panose="02020900000000000000" pitchFamily="18" charset="-128"/>
                <a:ea typeface="HGS明朝E" panose="02020900000000000000" pitchFamily="18" charset="-128"/>
              </a:rPr>
              <a:t>・艦戴機の「殲</a:t>
            </a:r>
            <a:r>
              <a:rPr lang="en-US" altLang="ja-JP" dirty="0">
                <a:latin typeface="HGS明朝E" panose="02020900000000000000" pitchFamily="18" charset="-128"/>
                <a:ea typeface="HGS明朝E" panose="02020900000000000000" pitchFamily="18" charset="-128"/>
              </a:rPr>
              <a:t>15</a:t>
            </a:r>
            <a:r>
              <a:rPr kumimoji="1" lang="ja-JP" altLang="en-US" dirty="0">
                <a:latin typeface="HGS明朝E" panose="02020900000000000000" pitchFamily="18" charset="-128"/>
                <a:ea typeface="HGS明朝E" panose="02020900000000000000" pitchFamily="18" charset="-128"/>
              </a:rPr>
              <a:t>」は、ウクライナに残置されていた露スホイ</a:t>
            </a:r>
            <a:endParaRPr kumimoji="1" lang="en-US" altLang="ja-JP" dirty="0">
              <a:latin typeface="HGS明朝E" panose="02020900000000000000" pitchFamily="18" charset="-128"/>
              <a:ea typeface="HGS明朝E" panose="02020900000000000000" pitchFamily="18" charset="-128"/>
            </a:endParaRPr>
          </a:p>
          <a:p>
            <a:pPr marL="0" indent="0">
              <a:buNone/>
            </a:pPr>
            <a:r>
              <a:rPr lang="ja-JP" altLang="en-US" dirty="0">
                <a:latin typeface="HGS明朝E" panose="02020900000000000000" pitchFamily="18" charset="-128"/>
                <a:ea typeface="HGS明朝E" panose="02020900000000000000" pitchFamily="18" charset="-128"/>
              </a:rPr>
              <a:t>　</a:t>
            </a:r>
            <a:r>
              <a:rPr lang="en-US" altLang="ja-JP" dirty="0">
                <a:latin typeface="HGS明朝E" panose="02020900000000000000" pitchFamily="18" charset="-128"/>
                <a:ea typeface="HGS明朝E" panose="02020900000000000000" pitchFamily="18" charset="-128"/>
              </a:rPr>
              <a:t>33</a:t>
            </a:r>
            <a:r>
              <a:rPr kumimoji="1" lang="ja-JP" altLang="en-US" dirty="0">
                <a:latin typeface="HGS明朝E" panose="02020900000000000000" pitchFamily="18" charset="-128"/>
                <a:ea typeface="HGS明朝E" panose="02020900000000000000" pitchFamily="18" charset="-128"/>
              </a:rPr>
              <a:t>の試作機２機をコピーしたとされる・・・。</a:t>
            </a:r>
          </a:p>
          <a:p>
            <a:endParaRPr kumimoji="1" lang="ja-JP" altLang="en-US" dirty="0">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181999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607C6D-7EC1-4972-8D95-F9CE2E7DBB85}"/>
              </a:ext>
            </a:extLst>
          </p:cNvPr>
          <p:cNvSpPr>
            <a:spLocks noGrp="1"/>
          </p:cNvSpPr>
          <p:nvPr>
            <p:ph type="title"/>
          </p:nvPr>
        </p:nvSpPr>
        <p:spPr/>
        <p:txBody>
          <a:bodyPr/>
          <a:lstStyle/>
          <a:p>
            <a:r>
              <a:rPr kumimoji="1" lang="ja-JP" altLang="en-US" dirty="0">
                <a:latin typeface="HGS明朝E" panose="02020900000000000000" pitchFamily="18" charset="-128"/>
                <a:ea typeface="HGS明朝E" panose="02020900000000000000" pitchFamily="18" charset="-128"/>
              </a:rPr>
              <a:t>戦略的パートナー関係</a:t>
            </a:r>
          </a:p>
        </p:txBody>
      </p:sp>
      <p:sp>
        <p:nvSpPr>
          <p:cNvPr id="3" name="コンテンツ プレースホルダー 2">
            <a:extLst>
              <a:ext uri="{FF2B5EF4-FFF2-40B4-BE49-F238E27FC236}">
                <a16:creationId xmlns:a16="http://schemas.microsoft.com/office/drawing/2014/main" id="{6BE75678-BCF0-4347-BFC9-14388C501724}"/>
              </a:ext>
            </a:extLst>
          </p:cNvPr>
          <p:cNvSpPr>
            <a:spLocks noGrp="1"/>
          </p:cNvSpPr>
          <p:nvPr>
            <p:ph idx="1"/>
          </p:nvPr>
        </p:nvSpPr>
        <p:spPr/>
        <p:txBody>
          <a:bodyPr>
            <a:normAutofit/>
          </a:bodyPr>
          <a:lstStyle/>
          <a:p>
            <a:pPr marL="0" marR="0">
              <a:spcBef>
                <a:spcPts val="0"/>
              </a:spcBef>
              <a:spcAft>
                <a:spcPts val="0"/>
              </a:spcAft>
            </a:pPr>
            <a:r>
              <a:rPr lang="en-US" altLang="ja-JP" sz="2400" dirty="0">
                <a:effectLst/>
                <a:latin typeface="HGS明朝E" panose="02020900000000000000" pitchFamily="18" charset="-128"/>
                <a:ea typeface="HGS明朝E" panose="02020900000000000000" pitchFamily="18" charset="-128"/>
              </a:rPr>
              <a:t>1</a:t>
            </a:r>
            <a:r>
              <a:rPr lang="ja-JP" altLang="ja-JP" sz="2400" dirty="0">
                <a:effectLst/>
                <a:latin typeface="HGS明朝E" panose="02020900000000000000" pitchFamily="18" charset="-128"/>
                <a:ea typeface="HGS明朝E" panose="02020900000000000000" pitchFamily="18" charset="-128"/>
              </a:rPr>
              <a:t>月</a:t>
            </a:r>
            <a:r>
              <a:rPr lang="en-US" altLang="ja-JP" sz="2400" dirty="0">
                <a:effectLst/>
                <a:latin typeface="HGS明朝E" panose="02020900000000000000" pitchFamily="18" charset="-128"/>
                <a:ea typeface="HGS明朝E" panose="02020900000000000000" pitchFamily="18" charset="-128"/>
              </a:rPr>
              <a:t>4</a:t>
            </a:r>
            <a:r>
              <a:rPr lang="ja-JP" altLang="ja-JP" sz="2400" dirty="0">
                <a:effectLst/>
                <a:latin typeface="HGS明朝E" panose="02020900000000000000" pitchFamily="18" charset="-128"/>
                <a:ea typeface="HGS明朝E" panose="02020900000000000000" pitchFamily="18" charset="-128"/>
              </a:rPr>
              <a:t>日</a:t>
            </a:r>
            <a:r>
              <a:rPr lang="ja-JP" altLang="en-US" sz="2400" dirty="0">
                <a:effectLst/>
                <a:latin typeface="HGS明朝E" panose="02020900000000000000" pitchFamily="18" charset="-128"/>
                <a:ea typeface="HGS明朝E" panose="02020900000000000000" pitchFamily="18" charset="-128"/>
              </a:rPr>
              <a:t>、</a:t>
            </a:r>
            <a:r>
              <a:rPr lang="ja-JP" altLang="ja-JP" sz="2400" dirty="0">
                <a:effectLst/>
                <a:latin typeface="HGS明朝E" panose="02020900000000000000" pitchFamily="18" charset="-128"/>
                <a:ea typeface="HGS明朝E" panose="02020900000000000000" pitchFamily="18" charset="-128"/>
              </a:rPr>
              <a:t>習主席</a:t>
            </a:r>
            <a:r>
              <a:rPr lang="ja-JP" altLang="en-US" sz="2400" dirty="0">
                <a:effectLst/>
                <a:latin typeface="HGS明朝E" panose="02020900000000000000" pitchFamily="18" charset="-128"/>
                <a:ea typeface="HGS明朝E" panose="02020900000000000000" pitchFamily="18" charset="-128"/>
              </a:rPr>
              <a:t>が</a:t>
            </a:r>
            <a:r>
              <a:rPr lang="ja-JP" altLang="ja-JP" sz="2400" dirty="0">
                <a:effectLst/>
                <a:latin typeface="HGS明朝E" panose="02020900000000000000" pitchFamily="18" charset="-128"/>
                <a:ea typeface="HGS明朝E" panose="02020900000000000000" pitchFamily="18" charset="-128"/>
              </a:rPr>
              <a:t>ゼレンスキー大統領に国交樹立</a:t>
            </a:r>
            <a:r>
              <a:rPr lang="en-US" altLang="ja-JP" sz="2400" dirty="0">
                <a:effectLst/>
                <a:latin typeface="HGS明朝E" panose="02020900000000000000" pitchFamily="18" charset="-128"/>
                <a:ea typeface="HGS明朝E" panose="02020900000000000000" pitchFamily="18" charset="-128"/>
              </a:rPr>
              <a:t>30</a:t>
            </a:r>
            <a:r>
              <a:rPr lang="ja-JP" altLang="ja-JP" sz="2400" dirty="0">
                <a:effectLst/>
                <a:latin typeface="HGS明朝E" panose="02020900000000000000" pitchFamily="18" charset="-128"/>
                <a:ea typeface="HGS明朝E" panose="02020900000000000000" pitchFamily="18" charset="-128"/>
              </a:rPr>
              <a:t>周年の祝電を送った</a:t>
            </a:r>
            <a:r>
              <a:rPr lang="ja-JP" altLang="en-US" sz="2400" dirty="0">
                <a:effectLst/>
                <a:latin typeface="HGS明朝E" panose="02020900000000000000" pitchFamily="18" charset="-128"/>
                <a:ea typeface="HGS明朝E" panose="02020900000000000000" pitchFamily="18" charset="-128"/>
              </a:rPr>
              <a:t>。</a:t>
            </a:r>
            <a:endParaRPr lang="ja-JP" altLang="ja-JP" sz="2400" dirty="0">
              <a:effectLst/>
              <a:latin typeface="HGS明朝E" panose="02020900000000000000" pitchFamily="18" charset="-128"/>
              <a:ea typeface="HGS明朝E" panose="02020900000000000000" pitchFamily="18" charset="-128"/>
            </a:endParaRPr>
          </a:p>
          <a:p>
            <a:pPr marL="0" marR="0" indent="0">
              <a:spcBef>
                <a:spcPts val="0"/>
              </a:spcBef>
              <a:spcAft>
                <a:spcPts val="0"/>
              </a:spcAft>
              <a:buNone/>
            </a:pPr>
            <a:r>
              <a:rPr lang="ja-JP" altLang="ja-JP" sz="2400" dirty="0">
                <a:effectLst/>
                <a:latin typeface="HGS明朝E" panose="02020900000000000000" pitchFamily="18" charset="-128"/>
                <a:ea typeface="HGS明朝E" panose="02020900000000000000" pitchFamily="18" charset="-128"/>
              </a:rPr>
              <a:t>「戦略的パートナー関係の発展を高度に重視し、さらなる成果に向け各領</a:t>
            </a:r>
            <a:endParaRPr lang="en-US" altLang="ja-JP" sz="2400" dirty="0">
              <a:effectLst/>
              <a:latin typeface="HGS明朝E" panose="02020900000000000000" pitchFamily="18" charset="-128"/>
              <a:ea typeface="HGS明朝E" panose="02020900000000000000" pitchFamily="18" charset="-128"/>
            </a:endParaRPr>
          </a:p>
          <a:p>
            <a:pPr marL="0" marR="0" indent="0">
              <a:spcBef>
                <a:spcPts val="0"/>
              </a:spcBef>
              <a:spcAft>
                <a:spcPts val="0"/>
              </a:spcAft>
              <a:buNone/>
            </a:pPr>
            <a:r>
              <a:rPr lang="ja-JP" altLang="en-US" sz="2400" dirty="0">
                <a:latin typeface="HGS明朝E" panose="02020900000000000000" pitchFamily="18" charset="-128"/>
                <a:ea typeface="HGS明朝E" panose="02020900000000000000" pitchFamily="18" charset="-128"/>
              </a:rPr>
              <a:t>　</a:t>
            </a:r>
            <a:r>
              <a:rPr lang="ja-JP" altLang="ja-JP" sz="2400" dirty="0">
                <a:effectLst/>
                <a:latin typeface="HGS明朝E" panose="02020900000000000000" pitchFamily="18" charset="-128"/>
                <a:ea typeface="HGS明朝E" panose="02020900000000000000" pitchFamily="18" charset="-128"/>
              </a:rPr>
              <a:t>域での協力を推進する」</a:t>
            </a:r>
            <a:endParaRPr lang="en-US" altLang="ja-JP" sz="2400" dirty="0">
              <a:latin typeface="HGS明朝E" panose="02020900000000000000" pitchFamily="18" charset="-128"/>
              <a:ea typeface="HGS明朝E" panose="02020900000000000000" pitchFamily="18" charset="-128"/>
            </a:endParaRPr>
          </a:p>
          <a:p>
            <a:pPr marL="0" marR="0" indent="0">
              <a:spcBef>
                <a:spcPts val="0"/>
              </a:spcBef>
              <a:spcAft>
                <a:spcPts val="0"/>
              </a:spcAft>
              <a:buNone/>
            </a:pPr>
            <a:r>
              <a:rPr lang="ja-JP" altLang="ja-JP" sz="2400" dirty="0">
                <a:effectLst/>
                <a:latin typeface="HGS明朝E" panose="02020900000000000000" pitchFamily="18" charset="-128"/>
                <a:ea typeface="HGS明朝E" panose="02020900000000000000" pitchFamily="18" charset="-128"/>
              </a:rPr>
              <a:t>　</a:t>
            </a:r>
          </a:p>
          <a:p>
            <a:pPr marL="0" marR="0">
              <a:spcBef>
                <a:spcPts val="0"/>
              </a:spcBef>
              <a:spcAft>
                <a:spcPts val="0"/>
              </a:spcAft>
            </a:pPr>
            <a:r>
              <a:rPr lang="ja-JP" altLang="ja-JP" sz="2400" dirty="0">
                <a:effectLst/>
                <a:latin typeface="HGS明朝E" panose="02020900000000000000" pitchFamily="18" charset="-128"/>
                <a:ea typeface="HGS明朝E" panose="02020900000000000000" pitchFamily="18" charset="-128"/>
              </a:rPr>
              <a:t>ウクライナ</a:t>
            </a:r>
            <a:r>
              <a:rPr lang="ja-JP" altLang="en-US" sz="2400" dirty="0">
                <a:effectLst/>
                <a:latin typeface="HGS明朝E" panose="02020900000000000000" pitchFamily="18" charset="-128"/>
                <a:ea typeface="HGS明朝E" panose="02020900000000000000" pitchFamily="18" charset="-128"/>
              </a:rPr>
              <a:t>は、</a:t>
            </a:r>
            <a:r>
              <a:rPr lang="en-US" altLang="ja-JP" sz="2400" dirty="0">
                <a:effectLst/>
                <a:latin typeface="HGS明朝E" panose="02020900000000000000" pitchFamily="18" charset="-128"/>
                <a:ea typeface="HGS明朝E" panose="02020900000000000000" pitchFamily="18" charset="-128"/>
              </a:rPr>
              <a:t>2014</a:t>
            </a:r>
            <a:r>
              <a:rPr lang="ja-JP" altLang="ja-JP" sz="2400" dirty="0">
                <a:effectLst/>
                <a:latin typeface="HGS明朝E" panose="02020900000000000000" pitchFamily="18" charset="-128"/>
                <a:ea typeface="HGS明朝E" panose="02020900000000000000" pitchFamily="18" charset="-128"/>
              </a:rPr>
              <a:t>年のロシアによるクリミア半島併合で対露関係が悪化</a:t>
            </a:r>
            <a:endParaRPr lang="en-US" altLang="ja-JP" sz="2400" dirty="0">
              <a:effectLst/>
              <a:latin typeface="HGS明朝E" panose="02020900000000000000" pitchFamily="18" charset="-128"/>
              <a:ea typeface="HGS明朝E" panose="02020900000000000000" pitchFamily="18" charset="-128"/>
            </a:endParaRPr>
          </a:p>
          <a:p>
            <a:pPr marL="0" marR="0" indent="0">
              <a:spcBef>
                <a:spcPts val="0"/>
              </a:spcBef>
              <a:spcAft>
                <a:spcPts val="0"/>
              </a:spcAft>
              <a:buNone/>
            </a:pPr>
            <a:r>
              <a:rPr lang="ja-JP" altLang="en-US" sz="2400" dirty="0">
                <a:latin typeface="HGS明朝E" panose="02020900000000000000" pitchFamily="18" charset="-128"/>
                <a:ea typeface="HGS明朝E" panose="02020900000000000000" pitchFamily="18" charset="-128"/>
              </a:rPr>
              <a:t>　</a:t>
            </a:r>
            <a:r>
              <a:rPr lang="ja-JP" altLang="ja-JP" sz="2400" dirty="0">
                <a:effectLst/>
                <a:latin typeface="HGS明朝E" panose="02020900000000000000" pitchFamily="18" charset="-128"/>
                <a:ea typeface="HGS明朝E" panose="02020900000000000000" pitchFamily="18" charset="-128"/>
              </a:rPr>
              <a:t>して以降、中国に急接近</a:t>
            </a:r>
            <a:r>
              <a:rPr lang="ja-JP" altLang="en-US" sz="2400" dirty="0">
                <a:effectLst/>
                <a:latin typeface="HGS明朝E" panose="02020900000000000000" pitchFamily="18" charset="-128"/>
                <a:ea typeface="HGS明朝E" panose="02020900000000000000" pitchFamily="18" charset="-128"/>
              </a:rPr>
              <a:t>。</a:t>
            </a:r>
            <a:endParaRPr lang="en-US" altLang="ja-JP" sz="2400" dirty="0">
              <a:effectLst/>
              <a:latin typeface="HGS明朝E" panose="02020900000000000000" pitchFamily="18" charset="-128"/>
              <a:ea typeface="HGS明朝E" panose="02020900000000000000" pitchFamily="18" charset="-128"/>
            </a:endParaRPr>
          </a:p>
          <a:p>
            <a:pPr marL="0" marR="0" indent="0">
              <a:spcBef>
                <a:spcPts val="0"/>
              </a:spcBef>
              <a:spcAft>
                <a:spcPts val="0"/>
              </a:spcAft>
              <a:buNone/>
            </a:pPr>
            <a:endParaRPr lang="en-US" altLang="ja-JP" sz="2400" dirty="0">
              <a:effectLst/>
              <a:latin typeface="HGS明朝E" panose="02020900000000000000" pitchFamily="18" charset="-128"/>
              <a:ea typeface="HGS明朝E" panose="02020900000000000000" pitchFamily="18" charset="-128"/>
            </a:endParaRPr>
          </a:p>
          <a:p>
            <a:pPr marL="0" marR="0">
              <a:spcBef>
                <a:spcPts val="0"/>
              </a:spcBef>
              <a:spcAft>
                <a:spcPts val="0"/>
              </a:spcAft>
            </a:pPr>
            <a:r>
              <a:rPr lang="ja-JP" altLang="ja-JP" sz="2400" dirty="0">
                <a:effectLst/>
                <a:latin typeface="HGS明朝E" panose="02020900000000000000" pitchFamily="18" charset="-128"/>
                <a:ea typeface="HGS明朝E" panose="02020900000000000000" pitchFamily="18" charset="-128"/>
              </a:rPr>
              <a:t>ウクライナにとって中国は輸出入額で各</a:t>
            </a:r>
            <a:r>
              <a:rPr lang="en-US" altLang="ja-JP" sz="2400" dirty="0">
                <a:effectLst/>
                <a:latin typeface="HGS明朝E" panose="02020900000000000000" pitchFamily="18" charset="-128"/>
                <a:ea typeface="HGS明朝E" panose="02020900000000000000" pitchFamily="18" charset="-128"/>
              </a:rPr>
              <a:t>15</a:t>
            </a:r>
            <a:r>
              <a:rPr lang="ja-JP" altLang="ja-JP" sz="2400" dirty="0">
                <a:effectLst/>
                <a:latin typeface="HGS明朝E" panose="02020900000000000000" pitchFamily="18" charset="-128"/>
                <a:ea typeface="HGS明朝E" panose="02020900000000000000" pitchFamily="18" charset="-128"/>
              </a:rPr>
              <a:t>％前後を占める最大の貿易相手</a:t>
            </a:r>
            <a:endParaRPr lang="en-US" altLang="ja-JP" sz="2400" dirty="0">
              <a:effectLst/>
              <a:latin typeface="HGS明朝E" panose="02020900000000000000" pitchFamily="18" charset="-128"/>
              <a:ea typeface="HGS明朝E" panose="02020900000000000000" pitchFamily="18" charset="-128"/>
            </a:endParaRPr>
          </a:p>
          <a:p>
            <a:pPr marL="0" marR="0" indent="0">
              <a:spcBef>
                <a:spcPts val="0"/>
              </a:spcBef>
              <a:spcAft>
                <a:spcPts val="0"/>
              </a:spcAft>
              <a:buNone/>
            </a:pPr>
            <a:r>
              <a:rPr lang="ja-JP" altLang="en-US" sz="2400" dirty="0">
                <a:effectLst/>
                <a:latin typeface="HGS明朝E" panose="02020900000000000000" pitchFamily="18" charset="-128"/>
                <a:ea typeface="HGS明朝E" panose="02020900000000000000" pitchFamily="18" charset="-128"/>
              </a:rPr>
              <a:t>　</a:t>
            </a:r>
            <a:r>
              <a:rPr lang="ja-JP" altLang="ja-JP" sz="2400" dirty="0">
                <a:effectLst/>
                <a:latin typeface="HGS明朝E" panose="02020900000000000000" pitchFamily="18" charset="-128"/>
                <a:ea typeface="HGS明朝E" panose="02020900000000000000" pitchFamily="18" charset="-128"/>
              </a:rPr>
              <a:t>国</a:t>
            </a:r>
            <a:r>
              <a:rPr lang="ja-JP" altLang="en-US" sz="2400" dirty="0">
                <a:effectLst/>
                <a:latin typeface="HGS明朝E" panose="02020900000000000000" pitchFamily="18" charset="-128"/>
                <a:ea typeface="HGS明朝E" panose="02020900000000000000" pitchFamily="18" charset="-128"/>
              </a:rPr>
              <a:t>に。</a:t>
            </a:r>
            <a:endParaRPr lang="en-US" altLang="ja-JP" sz="2400" dirty="0">
              <a:effectLst/>
              <a:latin typeface="HGS明朝E" panose="02020900000000000000" pitchFamily="18" charset="-128"/>
              <a:ea typeface="HGS明朝E" panose="02020900000000000000" pitchFamily="18" charset="-128"/>
            </a:endParaRPr>
          </a:p>
          <a:p>
            <a:pPr marL="0" marR="0">
              <a:spcBef>
                <a:spcPts val="0"/>
              </a:spcBef>
              <a:spcAft>
                <a:spcPts val="0"/>
              </a:spcAft>
            </a:pPr>
            <a:r>
              <a:rPr lang="ja-JP" altLang="ja-JP" sz="2400" dirty="0">
                <a:effectLst/>
                <a:latin typeface="HGS明朝E" panose="02020900000000000000" pitchFamily="18" charset="-128"/>
                <a:ea typeface="HGS明朝E" panose="02020900000000000000" pitchFamily="18" charset="-128"/>
              </a:rPr>
              <a:t>昨年</a:t>
            </a:r>
            <a:r>
              <a:rPr lang="en-US" altLang="ja-JP" sz="2400" dirty="0">
                <a:effectLst/>
                <a:latin typeface="HGS明朝E" panose="02020900000000000000" pitchFamily="18" charset="-128"/>
                <a:ea typeface="HGS明朝E" panose="02020900000000000000" pitchFamily="18" charset="-128"/>
              </a:rPr>
              <a:t>6</a:t>
            </a:r>
            <a:r>
              <a:rPr lang="ja-JP" altLang="ja-JP" sz="2400" dirty="0">
                <a:effectLst/>
                <a:latin typeface="HGS明朝E" panose="02020900000000000000" pitchFamily="18" charset="-128"/>
                <a:ea typeface="HGS明朝E" panose="02020900000000000000" pitchFamily="18" charset="-128"/>
              </a:rPr>
              <a:t>月末、インフラ建設の協力協定を締結</a:t>
            </a:r>
          </a:p>
          <a:p>
            <a:pPr marL="0" marR="0">
              <a:spcBef>
                <a:spcPts val="0"/>
              </a:spcBef>
              <a:spcAft>
                <a:spcPts val="0"/>
              </a:spcAft>
            </a:pPr>
            <a:r>
              <a:rPr lang="ja-JP" altLang="ja-JP" sz="2400" dirty="0">
                <a:effectLst/>
                <a:latin typeface="HGS明朝E" panose="02020900000000000000" pitchFamily="18" charset="-128"/>
                <a:ea typeface="HGS明朝E" panose="02020900000000000000" pitchFamily="18" charset="-128"/>
              </a:rPr>
              <a:t>ウクライナでの道路・鉄道建設に中国企業の参入を強化する方針で合意</a:t>
            </a:r>
          </a:p>
          <a:p>
            <a:pPr marL="0" marR="0">
              <a:spcBef>
                <a:spcPts val="0"/>
              </a:spcBef>
              <a:spcAft>
                <a:spcPts val="0"/>
              </a:spcAft>
            </a:pPr>
            <a:r>
              <a:rPr lang="ja-JP" altLang="ja-JP" sz="2400" dirty="0">
                <a:effectLst/>
                <a:latin typeface="HGS明朝E" panose="02020900000000000000" pitchFamily="18" charset="-128"/>
                <a:ea typeface="HGS明朝E" panose="02020900000000000000" pitchFamily="18" charset="-128"/>
              </a:rPr>
              <a:t>中国は新型コロナウイルスのワクチンもウクライナに供与している</a:t>
            </a:r>
          </a:p>
          <a:p>
            <a:endParaRPr kumimoji="1" lang="ja-JP" altLang="en-US" sz="3600" dirty="0">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393493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B96A38-981C-4173-B67F-755EE99A41B4}"/>
              </a:ext>
            </a:extLst>
          </p:cNvPr>
          <p:cNvSpPr>
            <a:spLocks noGrp="1"/>
          </p:cNvSpPr>
          <p:nvPr>
            <p:ph type="title"/>
          </p:nvPr>
        </p:nvSpPr>
        <p:spPr/>
        <p:txBody>
          <a:bodyPr/>
          <a:lstStyle/>
          <a:p>
            <a:r>
              <a:rPr kumimoji="1" lang="ja-JP" altLang="en-US" dirty="0">
                <a:solidFill>
                  <a:srgbClr val="FF0000"/>
                </a:solidFill>
                <a:latin typeface="HGS明朝E" panose="02020900000000000000" pitchFamily="18" charset="-128"/>
                <a:ea typeface="HGS明朝E" panose="02020900000000000000" pitchFamily="18" charset="-128"/>
              </a:rPr>
              <a:t>中国とロシアの挑戦</a:t>
            </a:r>
          </a:p>
        </p:txBody>
      </p:sp>
      <p:sp>
        <p:nvSpPr>
          <p:cNvPr id="3" name="コンテンツ プレースホルダー 2">
            <a:extLst>
              <a:ext uri="{FF2B5EF4-FFF2-40B4-BE49-F238E27FC236}">
                <a16:creationId xmlns:a16="http://schemas.microsoft.com/office/drawing/2014/main" id="{ADFC0E1A-D002-40CE-8C7E-4D4750C08D1C}"/>
              </a:ext>
            </a:extLst>
          </p:cNvPr>
          <p:cNvSpPr>
            <a:spLocks noGrp="1"/>
          </p:cNvSpPr>
          <p:nvPr>
            <p:ph idx="1"/>
          </p:nvPr>
        </p:nvSpPr>
        <p:spPr/>
        <p:txBody>
          <a:bodyPr/>
          <a:lstStyle/>
          <a:p>
            <a:r>
              <a:rPr kumimoji="1" lang="ja-JP" altLang="en-US" dirty="0">
                <a:latin typeface="HGS明朝E" panose="02020900000000000000" pitchFamily="18" charset="-128"/>
                <a:ea typeface="HGS明朝E" panose="02020900000000000000" pitchFamily="18" charset="-128"/>
              </a:rPr>
              <a:t>中国は、アジアでも米国主導の安保秩序を転換させる好機と考えているだろう。</a:t>
            </a:r>
          </a:p>
          <a:p>
            <a:r>
              <a:rPr kumimoji="1" lang="ja-JP" altLang="en-US" dirty="0">
                <a:latin typeface="HGS明朝E" panose="02020900000000000000" pitchFamily="18" charset="-128"/>
                <a:ea typeface="HGS明朝E" panose="02020900000000000000" pitchFamily="18" charset="-128"/>
              </a:rPr>
              <a:t>ウクライナと経済・軍事分野で協力関係を持つため、同国とロシアの一方に肩入れするのは避け、米国に対し、他国への「内政干渉」で事態を不安定化させていると矛先を向けている。台湾をめぐる主張と一貫する論理だ。</a:t>
            </a:r>
            <a:endParaRPr kumimoji="1" lang="en-US" altLang="ja-JP" dirty="0">
              <a:latin typeface="HGS明朝E" panose="02020900000000000000" pitchFamily="18" charset="-128"/>
              <a:ea typeface="HGS明朝E" panose="02020900000000000000" pitchFamily="18" charset="-128"/>
            </a:endParaRPr>
          </a:p>
          <a:p>
            <a:endParaRPr kumimoji="1" lang="ja-JP" altLang="en-US" dirty="0">
              <a:latin typeface="HGS明朝E" panose="02020900000000000000" pitchFamily="18" charset="-128"/>
              <a:ea typeface="HGS明朝E" panose="02020900000000000000" pitchFamily="18" charset="-128"/>
            </a:endParaRPr>
          </a:p>
          <a:p>
            <a:r>
              <a:rPr kumimoji="1" lang="ja-JP" altLang="en-US" dirty="0">
                <a:highlight>
                  <a:srgbClr val="FFFF00"/>
                </a:highlight>
                <a:latin typeface="HGS明朝E" panose="02020900000000000000" pitchFamily="18" charset="-128"/>
                <a:ea typeface="HGS明朝E" panose="02020900000000000000" pitchFamily="18" charset="-128"/>
              </a:rPr>
              <a:t>ロシアが欧州、中国がアジアで勢力圏を確立し、新たな国際秩序をつくろとの意向が非常に強く感じられる</a:t>
            </a:r>
          </a:p>
          <a:p>
            <a:endParaRPr kumimoji="1" lang="ja-JP" altLang="en-US" dirty="0">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7584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793F18-D418-4AFE-A7D0-72C29B5E147D}"/>
              </a:ext>
            </a:extLst>
          </p:cNvPr>
          <p:cNvSpPr>
            <a:spLocks noGrp="1"/>
          </p:cNvSpPr>
          <p:nvPr>
            <p:ph type="title"/>
          </p:nvPr>
        </p:nvSpPr>
        <p:spPr/>
        <p:txBody>
          <a:bodyPr/>
          <a:lstStyle/>
          <a:p>
            <a:r>
              <a:rPr kumimoji="1" lang="ja-JP" altLang="en-US" dirty="0">
                <a:latin typeface="HGS明朝E" panose="02020900000000000000" pitchFamily="18" charset="-128"/>
                <a:ea typeface="HGS明朝E" panose="02020900000000000000" pitchFamily="18" charset="-128"/>
              </a:rPr>
              <a:t>日本の覚悟</a:t>
            </a:r>
          </a:p>
        </p:txBody>
      </p:sp>
      <p:sp>
        <p:nvSpPr>
          <p:cNvPr id="3" name="コンテンツ プレースホルダー 2">
            <a:extLst>
              <a:ext uri="{FF2B5EF4-FFF2-40B4-BE49-F238E27FC236}">
                <a16:creationId xmlns:a16="http://schemas.microsoft.com/office/drawing/2014/main" id="{F546EE52-D3AD-4C89-A46B-11A17E6CB006}"/>
              </a:ext>
            </a:extLst>
          </p:cNvPr>
          <p:cNvSpPr>
            <a:spLocks noGrp="1"/>
          </p:cNvSpPr>
          <p:nvPr>
            <p:ph idx="1"/>
          </p:nvPr>
        </p:nvSpPr>
        <p:spPr/>
        <p:txBody>
          <a:bodyPr>
            <a:normAutofit/>
          </a:bodyPr>
          <a:lstStyle/>
          <a:p>
            <a:r>
              <a:rPr kumimoji="1" lang="ja-JP" altLang="en-US" sz="3600" dirty="0">
                <a:latin typeface="HGS明朝E" panose="02020900000000000000" pitchFamily="18" charset="-128"/>
                <a:ea typeface="HGS明朝E" panose="02020900000000000000" pitchFamily="18" charset="-128"/>
              </a:rPr>
              <a:t>ロシアと中国である国連常任理事国が国連憲章、国際法を無視して、覇権拡大に動き出した。</a:t>
            </a:r>
            <a:endParaRPr kumimoji="1" lang="en-US" altLang="ja-JP" sz="3600" dirty="0">
              <a:latin typeface="HGS明朝E" panose="02020900000000000000" pitchFamily="18" charset="-128"/>
              <a:ea typeface="HGS明朝E" panose="02020900000000000000" pitchFamily="18" charset="-128"/>
            </a:endParaRPr>
          </a:p>
          <a:p>
            <a:r>
              <a:rPr kumimoji="1" lang="ja-JP" altLang="en-US" sz="3600" dirty="0">
                <a:latin typeface="HGS明朝E" panose="02020900000000000000" pitchFamily="18" charset="-128"/>
                <a:ea typeface="HGS明朝E" panose="02020900000000000000" pitchFamily="18" charset="-128"/>
              </a:rPr>
              <a:t>国連は無力。国連軍は組織できず、集団安全保障は機能しない。</a:t>
            </a:r>
            <a:endParaRPr kumimoji="1" lang="en-US" altLang="ja-JP" sz="3600" dirty="0">
              <a:latin typeface="HGS明朝E" panose="02020900000000000000" pitchFamily="18" charset="-128"/>
              <a:ea typeface="HGS明朝E" panose="02020900000000000000" pitchFamily="18" charset="-128"/>
            </a:endParaRPr>
          </a:p>
          <a:p>
            <a:r>
              <a:rPr kumimoji="1" lang="ja-JP" altLang="en-US" sz="3600" dirty="0">
                <a:latin typeface="HGS明朝E" panose="02020900000000000000" pitchFamily="18" charset="-128"/>
                <a:ea typeface="HGS明朝E" panose="02020900000000000000" pitchFamily="18" charset="-128"/>
              </a:rPr>
              <a:t>アフガンの次はウクライナ、そして次は東アジア、台湾、</a:t>
            </a:r>
            <a:r>
              <a:rPr lang="ja-JP" altLang="en-US" sz="3600" dirty="0">
                <a:latin typeface="HGS明朝E" panose="02020900000000000000" pitchFamily="18" charset="-128"/>
                <a:ea typeface="HGS明朝E" panose="02020900000000000000" pitchFamily="18" charset="-128"/>
              </a:rPr>
              <a:t>朝鮮半島、日本である。</a:t>
            </a:r>
            <a:endParaRPr lang="en-US" altLang="ja-JP" sz="3600" dirty="0">
              <a:latin typeface="HGS明朝E" panose="02020900000000000000" pitchFamily="18" charset="-128"/>
              <a:ea typeface="HGS明朝E" panose="02020900000000000000" pitchFamily="18" charset="-128"/>
            </a:endParaRPr>
          </a:p>
          <a:p>
            <a:r>
              <a:rPr lang="ja-JP" altLang="en-US" sz="3600" dirty="0">
                <a:highlight>
                  <a:srgbClr val="FFFF00"/>
                </a:highlight>
                <a:latin typeface="HGS明朝E" panose="02020900000000000000" pitchFamily="18" charset="-128"/>
                <a:ea typeface="HGS明朝E" panose="02020900000000000000" pitchFamily="18" charset="-128"/>
              </a:rPr>
              <a:t>歴史的分岐点に立つ世界、そして日本。</a:t>
            </a:r>
            <a:endParaRPr lang="en-US" altLang="ja-JP" sz="3600" dirty="0">
              <a:highlight>
                <a:srgbClr val="FFFF00"/>
              </a:highlight>
              <a:latin typeface="HGS明朝E" panose="02020900000000000000" pitchFamily="18" charset="-128"/>
              <a:ea typeface="HGS明朝E" panose="02020900000000000000" pitchFamily="18" charset="-128"/>
            </a:endParaRPr>
          </a:p>
          <a:p>
            <a:endParaRPr lang="en-US" altLang="ja-JP" sz="3600" dirty="0">
              <a:latin typeface="HGS明朝E" panose="02020900000000000000" pitchFamily="18" charset="-128"/>
              <a:ea typeface="HGS明朝E" panose="02020900000000000000" pitchFamily="18" charset="-128"/>
            </a:endParaRPr>
          </a:p>
          <a:p>
            <a:endParaRPr kumimoji="1" lang="ja-JP" altLang="en-US" sz="3600" dirty="0">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54936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923072-6CB2-4D0B-9B08-45AF00A129BE}"/>
              </a:ext>
            </a:extLst>
          </p:cNvPr>
          <p:cNvSpPr>
            <a:spLocks noGrp="1"/>
          </p:cNvSpPr>
          <p:nvPr>
            <p:ph type="title"/>
          </p:nvPr>
        </p:nvSpPr>
        <p:spPr/>
        <p:txBody>
          <a:bodyPr/>
          <a:lstStyle/>
          <a:p>
            <a:r>
              <a:rPr kumimoji="1" lang="ja-JP" altLang="en-US" dirty="0">
                <a:latin typeface="HGS明朝E" panose="02020900000000000000" pitchFamily="18" charset="-128"/>
                <a:ea typeface="HGS明朝E" panose="02020900000000000000" pitchFamily="18" charset="-128"/>
              </a:rPr>
              <a:t>プーチンの戦争</a:t>
            </a:r>
          </a:p>
        </p:txBody>
      </p:sp>
      <p:sp>
        <p:nvSpPr>
          <p:cNvPr id="3" name="コンテンツ プレースホルダー 2">
            <a:extLst>
              <a:ext uri="{FF2B5EF4-FFF2-40B4-BE49-F238E27FC236}">
                <a16:creationId xmlns:a16="http://schemas.microsoft.com/office/drawing/2014/main" id="{FE33E733-F20B-4C2A-839B-526D89C1AA8F}"/>
              </a:ext>
            </a:extLst>
          </p:cNvPr>
          <p:cNvSpPr>
            <a:spLocks noGrp="1"/>
          </p:cNvSpPr>
          <p:nvPr>
            <p:ph idx="1"/>
          </p:nvPr>
        </p:nvSpPr>
        <p:spPr/>
        <p:txBody>
          <a:bodyPr>
            <a:normAutofit/>
          </a:bodyPr>
          <a:lstStyle/>
          <a:p>
            <a:r>
              <a:rPr kumimoji="1" lang="ja-JP" altLang="en-US" sz="3600" dirty="0">
                <a:latin typeface="HGS明朝E" panose="02020900000000000000" pitchFamily="18" charset="-128"/>
                <a:ea typeface="HGS明朝E" panose="02020900000000000000" pitchFamily="18" charset="-128"/>
              </a:rPr>
              <a:t>赤裸々な侵略は、ヨーロッパでは、ヒトラーがポーランドを侵攻したときにまでさかのぼらなければならない。</a:t>
            </a:r>
            <a:endParaRPr kumimoji="1" lang="en-US" altLang="ja-JP" sz="3600" dirty="0">
              <a:latin typeface="HGS明朝E" panose="02020900000000000000" pitchFamily="18" charset="-128"/>
              <a:ea typeface="HGS明朝E" panose="02020900000000000000" pitchFamily="18" charset="-128"/>
            </a:endParaRPr>
          </a:p>
          <a:p>
            <a:endParaRPr kumimoji="1" lang="en-US" altLang="ja-JP" sz="3600" dirty="0">
              <a:latin typeface="HGS明朝E" panose="02020900000000000000" pitchFamily="18" charset="-128"/>
              <a:ea typeface="HGS明朝E" panose="02020900000000000000" pitchFamily="18" charset="-128"/>
            </a:endParaRPr>
          </a:p>
          <a:p>
            <a:r>
              <a:rPr kumimoji="1" lang="ja-JP" altLang="en-US" sz="3600" dirty="0">
                <a:latin typeface="HGS明朝E" panose="02020900000000000000" pitchFamily="18" charset="-128"/>
                <a:ea typeface="HGS明朝E" panose="02020900000000000000" pitchFamily="18" charset="-128"/>
              </a:rPr>
              <a:t>ウクライナは、大量虐殺（ジェノサイド）と大量破壊兵器の開発に手を染めるナチスのようで、人道的介入と非軍事化が必要だと訴える。</a:t>
            </a:r>
            <a:endParaRPr kumimoji="1" lang="en-US" altLang="ja-JP" sz="3600" dirty="0">
              <a:latin typeface="HGS明朝E" panose="02020900000000000000" pitchFamily="18" charset="-128"/>
              <a:ea typeface="HGS明朝E" panose="02020900000000000000" pitchFamily="18" charset="-128"/>
            </a:endParaRPr>
          </a:p>
          <a:p>
            <a:endParaRPr kumimoji="1" lang="ja-JP" altLang="en-US" sz="3600" dirty="0">
              <a:latin typeface="HGS明朝E" panose="02020900000000000000" pitchFamily="18" charset="-128"/>
              <a:ea typeface="HGS明朝E" panose="02020900000000000000" pitchFamily="18" charset="-128"/>
            </a:endParaRPr>
          </a:p>
          <a:p>
            <a:endParaRPr kumimoji="1" lang="ja-JP" altLang="en-US" sz="3600" dirty="0">
              <a:latin typeface="HGS明朝E" panose="02020900000000000000" pitchFamily="18" charset="-128"/>
              <a:ea typeface="HGS明朝E" panose="02020900000000000000" pitchFamily="18" charset="-128"/>
            </a:endParaRPr>
          </a:p>
        </p:txBody>
      </p:sp>
    </p:spTree>
    <p:extLst>
      <p:ext uri="{BB962C8B-B14F-4D97-AF65-F5344CB8AC3E}">
        <p14:creationId xmlns:p14="http://schemas.microsoft.com/office/powerpoint/2010/main" val="67563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2EBE32-A010-4FCE-9CD4-171CC527A0AD}"/>
              </a:ext>
            </a:extLst>
          </p:cNvPr>
          <p:cNvSpPr>
            <a:spLocks noGrp="1"/>
          </p:cNvSpPr>
          <p:nvPr>
            <p:ph type="title"/>
          </p:nvPr>
        </p:nvSpPr>
        <p:spPr>
          <a:xfrm>
            <a:off x="838200" y="207902"/>
            <a:ext cx="10515600" cy="1325563"/>
          </a:xfrm>
        </p:spPr>
        <p:txBody>
          <a:bodyPr/>
          <a:lstStyle/>
          <a:p>
            <a:r>
              <a:rPr lang="ja-JP" altLang="en-US" dirty="0">
                <a:latin typeface="HGP明朝E" panose="02020900000000000000" pitchFamily="18" charset="-128"/>
                <a:ea typeface="HGP明朝E" panose="02020900000000000000" pitchFamily="18" charset="-128"/>
              </a:rPr>
              <a:t>プーチン氏の主張</a:t>
            </a:r>
          </a:p>
        </p:txBody>
      </p:sp>
      <p:sp>
        <p:nvSpPr>
          <p:cNvPr id="3" name="コンテンツ プレースホルダー 2">
            <a:extLst>
              <a:ext uri="{FF2B5EF4-FFF2-40B4-BE49-F238E27FC236}">
                <a16:creationId xmlns:a16="http://schemas.microsoft.com/office/drawing/2014/main" id="{D9E3D2D7-74E4-4394-B952-E94277C7D0B8}"/>
              </a:ext>
            </a:extLst>
          </p:cNvPr>
          <p:cNvSpPr>
            <a:spLocks noGrp="1"/>
          </p:cNvSpPr>
          <p:nvPr>
            <p:ph idx="1"/>
          </p:nvPr>
        </p:nvSpPr>
        <p:spPr>
          <a:xfrm>
            <a:off x="758687" y="1533465"/>
            <a:ext cx="10515600" cy="5191066"/>
          </a:xfrm>
        </p:spPr>
        <p:txBody>
          <a:bodyPr>
            <a:normAutofit/>
          </a:bodyPr>
          <a:lstStyle/>
          <a:p>
            <a:pPr indent="0" algn="just">
              <a:buNone/>
            </a:pPr>
            <a:r>
              <a:rPr lang="ja-JP" altLang="en-US" sz="3600" kern="100" dirty="0">
                <a:effectLst/>
                <a:latin typeface="HGP明朝E" panose="02020900000000000000" pitchFamily="18" charset="-128"/>
                <a:ea typeface="HGP明朝E" panose="02020900000000000000" pitchFamily="18" charset="-128"/>
                <a:cs typeface="Times New Roman" panose="02020603050405020304" pitchFamily="18" charset="0"/>
              </a:rPr>
              <a:t>「</a:t>
            </a:r>
            <a:r>
              <a:rPr lang="ja-JP" altLang="ja-JP" sz="3600" kern="100" dirty="0">
                <a:effectLst/>
                <a:latin typeface="HGP明朝E" panose="02020900000000000000" pitchFamily="18" charset="-128"/>
                <a:ea typeface="HGP明朝E" panose="02020900000000000000" pitchFamily="18" charset="-128"/>
                <a:cs typeface="Times New Roman" panose="02020603050405020304" pitchFamily="18" charset="0"/>
              </a:rPr>
              <a:t>ウクライナの</a:t>
            </a:r>
            <a:r>
              <a:rPr lang="en-US" altLang="ja-JP" sz="3600" kern="100" dirty="0">
                <a:effectLst/>
                <a:latin typeface="HGP明朝E" panose="02020900000000000000" pitchFamily="18" charset="-128"/>
                <a:ea typeface="HGP明朝E" panose="02020900000000000000" pitchFamily="18" charset="-128"/>
                <a:cs typeface="Times New Roman" panose="02020603050405020304" pitchFamily="18" charset="0"/>
              </a:rPr>
              <a:t>NATO</a:t>
            </a:r>
            <a:r>
              <a:rPr lang="ja-JP" altLang="ja-JP" sz="3600" kern="100" dirty="0">
                <a:effectLst/>
                <a:latin typeface="HGP明朝E" panose="02020900000000000000" pitchFamily="18" charset="-128"/>
                <a:ea typeface="HGP明朝E" panose="02020900000000000000" pitchFamily="18" charset="-128"/>
                <a:cs typeface="Times New Roman" panose="02020603050405020304" pitchFamily="18" charset="0"/>
              </a:rPr>
              <a:t>編入</a:t>
            </a:r>
            <a:r>
              <a:rPr lang="ja-JP" altLang="en-US" sz="3600" kern="100" dirty="0">
                <a:effectLst/>
                <a:latin typeface="HGP明朝E" panose="02020900000000000000" pitchFamily="18" charset="-128"/>
                <a:ea typeface="HGP明朝E" panose="02020900000000000000" pitchFamily="18" charset="-128"/>
                <a:cs typeface="Times New Roman" panose="02020603050405020304" pitchFamily="18" charset="0"/>
              </a:rPr>
              <a:t>」</a:t>
            </a:r>
            <a:r>
              <a:rPr lang="ja-JP" altLang="ja-JP" sz="3600" kern="100" dirty="0">
                <a:effectLst/>
                <a:latin typeface="HGP明朝E" panose="02020900000000000000" pitchFamily="18" charset="-128"/>
                <a:ea typeface="HGP明朝E" panose="02020900000000000000" pitchFamily="18" charset="-128"/>
                <a:cs typeface="Times New Roman" panose="02020603050405020304" pitchFamily="18" charset="0"/>
              </a:rPr>
              <a:t>阻止</a:t>
            </a:r>
            <a:endParaRPr lang="en-US" altLang="ja-JP" sz="36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133350" algn="just"/>
            <a:r>
              <a:rPr lang="ja-JP" altLang="en-US" sz="3200" kern="100" dirty="0">
                <a:latin typeface="HGP明朝E" panose="02020900000000000000" pitchFamily="18" charset="-128"/>
                <a:ea typeface="HGP明朝E" panose="02020900000000000000" pitchFamily="18" charset="-128"/>
                <a:cs typeface="Times New Roman" panose="02020603050405020304" pitchFamily="18" charset="0"/>
              </a:rPr>
              <a:t>一貫した主張は「</a:t>
            </a:r>
            <a:r>
              <a:rPr lang="en-US" altLang="ja-JP" sz="3200" kern="100" dirty="0">
                <a:latin typeface="HGP明朝E" panose="02020900000000000000" pitchFamily="18" charset="-128"/>
                <a:ea typeface="HGP明朝E" panose="02020900000000000000" pitchFamily="18" charset="-128"/>
                <a:cs typeface="Times New Roman" panose="02020603050405020304" pitchFamily="18" charset="0"/>
              </a:rPr>
              <a:t>NATO</a:t>
            </a:r>
            <a:r>
              <a:rPr lang="ja-JP" altLang="en-US" sz="3200" kern="100" dirty="0">
                <a:latin typeface="HGP明朝E" panose="02020900000000000000" pitchFamily="18" charset="-128"/>
                <a:ea typeface="HGP明朝E" panose="02020900000000000000" pitchFamily="18" charset="-128"/>
                <a:cs typeface="Times New Roman" panose="02020603050405020304" pitchFamily="18" charset="0"/>
              </a:rPr>
              <a:t>の東方不拡大」</a:t>
            </a:r>
            <a:endParaRPr lang="en-US" altLang="ja-JP" sz="3200" kern="100" dirty="0">
              <a:latin typeface="HGP明朝E" panose="02020900000000000000" pitchFamily="18" charset="-128"/>
              <a:ea typeface="HGP明朝E" panose="02020900000000000000" pitchFamily="18" charset="-128"/>
              <a:cs typeface="Times New Roman" panose="02020603050405020304" pitchFamily="18" charset="0"/>
            </a:endParaRPr>
          </a:p>
          <a:p>
            <a:pPr lvl="1" indent="0" algn="just">
              <a:buNone/>
            </a:pPr>
            <a:r>
              <a:rPr lang="ja-JP" altLang="en-US" sz="2800" kern="100" dirty="0">
                <a:latin typeface="HGP明朝E" panose="02020900000000000000" pitchFamily="18" charset="-128"/>
                <a:ea typeface="HGP明朝E" panose="02020900000000000000" pitchFamily="18" charset="-128"/>
                <a:cs typeface="Times New Roman" panose="02020603050405020304" pitchFamily="18" charset="0"/>
              </a:rPr>
              <a:t>根拠は</a:t>
            </a:r>
            <a:r>
              <a:rPr lang="en-US" altLang="ja-JP" sz="2800" kern="100" dirty="0">
                <a:latin typeface="HGP明朝E" panose="02020900000000000000" pitchFamily="18" charset="-128"/>
                <a:ea typeface="HGP明朝E" panose="02020900000000000000" pitchFamily="18" charset="-128"/>
                <a:cs typeface="Times New Roman" panose="02020603050405020304" pitchFamily="18" charset="0"/>
              </a:rPr>
              <a:t>1990</a:t>
            </a:r>
            <a:r>
              <a:rPr lang="ja-JP" altLang="en-US" sz="2800" kern="100" dirty="0">
                <a:latin typeface="HGP明朝E" panose="02020900000000000000" pitchFamily="18" charset="-128"/>
                <a:ea typeface="HGP明朝E" panose="02020900000000000000" pitchFamily="18" charset="-128"/>
                <a:cs typeface="Times New Roman" panose="02020603050405020304" pitchFamily="18" charset="0"/>
              </a:rPr>
              <a:t>年、ジェームズ・ベーカー米国務長官（当時）がゴルバチョフ書記長（当時）に対して「</a:t>
            </a:r>
            <a:r>
              <a:rPr lang="en-US" altLang="ja-JP" sz="2800" kern="100" dirty="0">
                <a:latin typeface="HGP明朝E" panose="02020900000000000000" pitchFamily="18" charset="-128"/>
                <a:ea typeface="HGP明朝E" panose="02020900000000000000" pitchFamily="18" charset="-128"/>
                <a:cs typeface="Times New Roman" panose="02020603050405020304" pitchFamily="18" charset="0"/>
              </a:rPr>
              <a:t>NATO</a:t>
            </a:r>
            <a:r>
              <a:rPr lang="ja-JP" altLang="en-US" sz="2800" kern="100" dirty="0">
                <a:latin typeface="HGP明朝E" panose="02020900000000000000" pitchFamily="18" charset="-128"/>
                <a:ea typeface="HGP明朝E" panose="02020900000000000000" pitchFamily="18" charset="-128"/>
                <a:cs typeface="Times New Roman" panose="02020603050405020304" pitchFamily="18" charset="0"/>
              </a:rPr>
              <a:t>がドイツに東に一インチも拡大することはない」と約束した（公式的な覚書や条約ではない）</a:t>
            </a:r>
            <a:endParaRPr lang="en-US" altLang="ja-JP" sz="2800" kern="100" dirty="0">
              <a:latin typeface="HGP明朝E" panose="02020900000000000000" pitchFamily="18" charset="-128"/>
              <a:ea typeface="HGP明朝E" panose="02020900000000000000" pitchFamily="18" charset="-128"/>
              <a:cs typeface="Times New Roman" panose="02020603050405020304" pitchFamily="18" charset="0"/>
            </a:endParaRPr>
          </a:p>
          <a:p>
            <a:pPr lvl="1" indent="0" algn="just">
              <a:buNone/>
            </a:pPr>
            <a:endParaRPr lang="en-US" altLang="ja-JP" sz="2800" kern="100" dirty="0">
              <a:latin typeface="HGP明朝E" panose="02020900000000000000" pitchFamily="18" charset="-128"/>
              <a:ea typeface="HGP明朝E" panose="02020900000000000000" pitchFamily="18" charset="-128"/>
              <a:cs typeface="Times New Roman" panose="02020603050405020304" pitchFamily="18" charset="0"/>
            </a:endParaRPr>
          </a:p>
          <a:p>
            <a:pPr indent="133350" algn="just"/>
            <a:r>
              <a:rPr lang="ja-JP"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プーチン氏は</a:t>
            </a:r>
            <a:r>
              <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2</a:t>
            </a:r>
            <a:r>
              <a:rPr lang="ja-JP"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月</a:t>
            </a:r>
            <a:r>
              <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1</a:t>
            </a:r>
            <a:r>
              <a:rPr lang="ja-JP" altLang="ja-JP" sz="3200" kern="100" dirty="0">
                <a:effectLst/>
                <a:latin typeface="HGP明朝E" panose="02020900000000000000" pitchFamily="18" charset="-128"/>
                <a:ea typeface="HGP明朝E" panose="02020900000000000000" pitchFamily="18" charset="-128"/>
                <a:cs typeface="Times New Roman" panose="02020603050405020304" pitchFamily="18" charset="0"/>
              </a:rPr>
              <a:t>日、クレムリンでの記者会見</a:t>
            </a:r>
            <a:endPar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lvl="1" indent="0" algn="just">
              <a:buNone/>
            </a:pPr>
            <a:r>
              <a:rPr lang="ja-JP" altLang="en-US" sz="2800" kern="100" dirty="0">
                <a:effectLst/>
                <a:latin typeface="HGP明朝E" panose="02020900000000000000" pitchFamily="18" charset="-128"/>
                <a:ea typeface="HGP明朝E" panose="02020900000000000000" pitchFamily="18" charset="-128"/>
                <a:cs typeface="Times New Roman" panose="02020603050405020304" pitchFamily="18" charset="0"/>
              </a:rPr>
              <a:t>　</a:t>
            </a:r>
            <a:r>
              <a:rPr lang="ja-JP" altLang="ja-JP" sz="2800" kern="100" dirty="0">
                <a:effectLst/>
                <a:latin typeface="HGP明朝E" panose="02020900000000000000" pitchFamily="18" charset="-128"/>
                <a:ea typeface="HGP明朝E" panose="02020900000000000000" pitchFamily="18" charset="-128"/>
                <a:cs typeface="Times New Roman" panose="02020603050405020304" pitchFamily="18" charset="0"/>
              </a:rPr>
              <a:t>「想像してほしい。ウクライナが</a:t>
            </a:r>
            <a:r>
              <a:rPr lang="en-US" altLang="ja-JP" sz="2800" kern="100" dirty="0">
                <a:effectLst/>
                <a:latin typeface="HGP明朝E" panose="02020900000000000000" pitchFamily="18" charset="-128"/>
                <a:ea typeface="HGP明朝E" panose="02020900000000000000" pitchFamily="18" charset="-128"/>
                <a:cs typeface="Times New Roman" panose="02020603050405020304" pitchFamily="18" charset="0"/>
              </a:rPr>
              <a:t>NATO</a:t>
            </a:r>
            <a:r>
              <a:rPr lang="ja-JP" altLang="ja-JP" sz="2800" kern="100" dirty="0">
                <a:effectLst/>
                <a:latin typeface="HGP明朝E" panose="02020900000000000000" pitchFamily="18" charset="-128"/>
                <a:ea typeface="HGP明朝E" panose="02020900000000000000" pitchFamily="18" charset="-128"/>
                <a:cs typeface="Times New Roman" panose="02020603050405020304" pitchFamily="18" charset="0"/>
              </a:rPr>
              <a:t>に入って軍事行動を始める。我々は</a:t>
            </a:r>
            <a:r>
              <a:rPr lang="en-US" altLang="ja-JP" sz="2800" kern="100" dirty="0">
                <a:effectLst/>
                <a:latin typeface="HGP明朝E" panose="02020900000000000000" pitchFamily="18" charset="-128"/>
                <a:ea typeface="HGP明朝E" panose="02020900000000000000" pitchFamily="18" charset="-128"/>
                <a:cs typeface="Times New Roman" panose="02020603050405020304" pitchFamily="18" charset="0"/>
              </a:rPr>
              <a:t>NATO</a:t>
            </a:r>
            <a:r>
              <a:rPr lang="ja-JP" altLang="ja-JP" sz="2800" kern="100" dirty="0">
                <a:effectLst/>
                <a:latin typeface="HGP明朝E" panose="02020900000000000000" pitchFamily="18" charset="-128"/>
                <a:ea typeface="HGP明朝E" panose="02020900000000000000" pitchFamily="18" charset="-128"/>
                <a:cs typeface="Times New Roman" panose="02020603050405020304" pitchFamily="18" charset="0"/>
              </a:rPr>
              <a:t>と戦うのか？」「ＮＡＴＯを背景にウクライナの右派勢力がクリミアや東部を攻撃し、ロシアは戦争に引き込まれる」と声を張り上げたのだ。</a:t>
            </a:r>
            <a:endParaRPr lang="en-US" altLang="ja-JP" sz="2800" kern="100" dirty="0">
              <a:latin typeface="HGP明朝E" panose="02020900000000000000" pitchFamily="18" charset="-128"/>
              <a:ea typeface="HGP明朝E" panose="02020900000000000000" pitchFamily="18" charset="-128"/>
              <a:cs typeface="Times New Roman" panose="02020603050405020304" pitchFamily="18" charset="0"/>
            </a:endParaRPr>
          </a:p>
          <a:p>
            <a:pPr lvl="1" indent="133350" algn="just"/>
            <a:endParaRPr lang="en-US" altLang="ja-JP" sz="28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indent="0" algn="just">
              <a:buNone/>
            </a:pPr>
            <a:endParaRPr lang="en-US" altLang="ja-JP" sz="3200" kern="100" dirty="0">
              <a:effectLst/>
              <a:latin typeface="HGP明朝E" panose="02020900000000000000" pitchFamily="18" charset="-128"/>
              <a:ea typeface="HGP明朝E" panose="02020900000000000000" pitchFamily="18" charset="-128"/>
              <a:cs typeface="Times New Roman" panose="02020603050405020304" pitchFamily="18" charset="0"/>
            </a:endParaRPr>
          </a:p>
          <a:p>
            <a:pPr lvl="1" indent="133350" algn="just"/>
            <a:endParaRPr lang="ja-JP" altLang="en-US" sz="40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783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C2BEE8-829E-4459-8151-BCAEEF9DD540}"/>
              </a:ext>
            </a:extLst>
          </p:cNvPr>
          <p:cNvSpPr>
            <a:spLocks noGrp="1"/>
          </p:cNvSpPr>
          <p:nvPr>
            <p:ph type="title"/>
          </p:nvPr>
        </p:nvSpPr>
        <p:spPr/>
        <p:txBody>
          <a:bodyPr/>
          <a:lstStyle/>
          <a:p>
            <a:r>
              <a:rPr kumimoji="1" lang="ja-JP" altLang="en-US" dirty="0">
                <a:latin typeface="HGS明朝E" panose="02020900000000000000" pitchFamily="18" charset="-128"/>
                <a:ea typeface="HGS明朝E" panose="02020900000000000000" pitchFamily="18" charset="-128"/>
              </a:rPr>
              <a:t>プーチン氏の主張</a:t>
            </a:r>
          </a:p>
        </p:txBody>
      </p:sp>
      <p:sp>
        <p:nvSpPr>
          <p:cNvPr id="3" name="コンテンツ プレースホルダー 2">
            <a:extLst>
              <a:ext uri="{FF2B5EF4-FFF2-40B4-BE49-F238E27FC236}">
                <a16:creationId xmlns:a16="http://schemas.microsoft.com/office/drawing/2014/main" id="{6F51FA50-06EA-491E-B8A3-7ED06BC2AC5D}"/>
              </a:ext>
            </a:extLst>
          </p:cNvPr>
          <p:cNvSpPr>
            <a:spLocks noGrp="1"/>
          </p:cNvSpPr>
          <p:nvPr>
            <p:ph idx="1"/>
          </p:nvPr>
        </p:nvSpPr>
        <p:spPr>
          <a:xfrm>
            <a:off x="838200" y="1630017"/>
            <a:ext cx="10515600" cy="4546946"/>
          </a:xfrm>
        </p:spPr>
        <p:txBody>
          <a:bodyPr>
            <a:normAutofit/>
          </a:bodyPr>
          <a:lstStyle/>
          <a:p>
            <a:pPr marL="0" indent="0">
              <a:buNone/>
            </a:pPr>
            <a:r>
              <a:rPr kumimoji="1" lang="ja-JP" altLang="en-US" sz="3600" dirty="0">
                <a:latin typeface="HGS明朝E" panose="02020900000000000000" pitchFamily="18" charset="-128"/>
                <a:ea typeface="HGS明朝E" panose="02020900000000000000" pitchFamily="18" charset="-128"/>
              </a:rPr>
              <a:t>◇露経済紙ベドモスチ（昨年</a:t>
            </a:r>
            <a:r>
              <a:rPr kumimoji="1" lang="en-US" altLang="ja-JP" sz="3600" dirty="0">
                <a:latin typeface="HGS明朝E" panose="02020900000000000000" pitchFamily="18" charset="-128"/>
                <a:ea typeface="HGS明朝E" panose="02020900000000000000" pitchFamily="18" charset="-128"/>
              </a:rPr>
              <a:t>12</a:t>
            </a:r>
            <a:r>
              <a:rPr kumimoji="1" lang="ja-JP" altLang="en-US" sz="3600" dirty="0">
                <a:latin typeface="HGS明朝E" panose="02020900000000000000" pitchFamily="18" charset="-128"/>
                <a:ea typeface="HGS明朝E" panose="02020900000000000000" pitchFamily="18" charset="-128"/>
              </a:rPr>
              <a:t>月</a:t>
            </a:r>
            <a:r>
              <a:rPr kumimoji="1" lang="en-US" altLang="ja-JP" sz="3600" dirty="0">
                <a:latin typeface="HGS明朝E" panose="02020900000000000000" pitchFamily="18" charset="-128"/>
                <a:ea typeface="HGS明朝E" panose="02020900000000000000" pitchFamily="18" charset="-128"/>
              </a:rPr>
              <a:t>22</a:t>
            </a:r>
            <a:r>
              <a:rPr kumimoji="1" lang="ja-JP" altLang="en-US" sz="3600" dirty="0">
                <a:latin typeface="HGS明朝E" panose="02020900000000000000" pitchFamily="18" charset="-128"/>
                <a:ea typeface="HGS明朝E" panose="02020900000000000000" pitchFamily="18" charset="-128"/>
              </a:rPr>
              <a:t>日）</a:t>
            </a:r>
          </a:p>
          <a:p>
            <a:r>
              <a:rPr kumimoji="1" lang="ja-JP" altLang="en-US" sz="3600" dirty="0">
                <a:latin typeface="HGS明朝E" panose="02020900000000000000" pitchFamily="18" charset="-128"/>
                <a:ea typeface="HGS明朝E" panose="02020900000000000000" pitchFamily="18" charset="-128"/>
              </a:rPr>
              <a:t>プーチン氏　</a:t>
            </a:r>
            <a:r>
              <a:rPr kumimoji="1" lang="en-US" altLang="ja-JP" sz="3600" dirty="0">
                <a:latin typeface="HGS明朝E" panose="02020900000000000000" pitchFamily="18" charset="-128"/>
                <a:ea typeface="HGS明朝E" panose="02020900000000000000" pitchFamily="18" charset="-128"/>
              </a:rPr>
              <a:t>12</a:t>
            </a:r>
            <a:r>
              <a:rPr kumimoji="1" lang="ja-JP" altLang="en-US" sz="3600" dirty="0">
                <a:latin typeface="HGS明朝E" panose="02020900000000000000" pitchFamily="18" charset="-128"/>
                <a:ea typeface="HGS明朝E" panose="02020900000000000000" pitchFamily="18" charset="-128"/>
              </a:rPr>
              <a:t>月</a:t>
            </a:r>
            <a:r>
              <a:rPr kumimoji="1" lang="en-US" altLang="ja-JP" sz="3600" dirty="0">
                <a:latin typeface="HGS明朝E" panose="02020900000000000000" pitchFamily="18" charset="-128"/>
                <a:ea typeface="HGS明朝E" panose="02020900000000000000" pitchFamily="18" charset="-128"/>
              </a:rPr>
              <a:t>21</a:t>
            </a:r>
            <a:r>
              <a:rPr kumimoji="1" lang="ja-JP" altLang="en-US" sz="3600" dirty="0">
                <a:latin typeface="HGS明朝E" panose="02020900000000000000" pitchFamily="18" charset="-128"/>
                <a:ea typeface="HGS明朝E" panose="02020900000000000000" pitchFamily="18" charset="-128"/>
              </a:rPr>
              <a:t>日</a:t>
            </a:r>
          </a:p>
          <a:p>
            <a:pPr lvl="1"/>
            <a:r>
              <a:rPr kumimoji="1" lang="ja-JP" altLang="en-US" sz="3200" dirty="0">
                <a:latin typeface="HGS明朝E" panose="02020900000000000000" pitchFamily="18" charset="-128"/>
                <a:ea typeface="HGS明朝E" panose="02020900000000000000" pitchFamily="18" charset="-128"/>
              </a:rPr>
              <a:t>「ウクライナに米兵器が配備された場合、それを盾にウクライナの過激派がロシア領、とりわけ（</a:t>
            </a:r>
            <a:r>
              <a:rPr kumimoji="1" lang="en-US" altLang="ja-JP" sz="3200" dirty="0">
                <a:latin typeface="HGS明朝E" panose="02020900000000000000" pitchFamily="18" charset="-128"/>
                <a:ea typeface="HGS明朝E" panose="02020900000000000000" pitchFamily="18" charset="-128"/>
              </a:rPr>
              <a:t>14</a:t>
            </a:r>
            <a:r>
              <a:rPr kumimoji="1" lang="ja-JP" altLang="en-US" sz="3200" dirty="0">
                <a:latin typeface="HGS明朝E" panose="02020900000000000000" pitchFamily="18" charset="-128"/>
                <a:ea typeface="HGS明朝E" panose="02020900000000000000" pitchFamily="18" charset="-128"/>
              </a:rPr>
              <a:t>年に併合したウクライナ南部）クリミア半島を攻撃する」</a:t>
            </a:r>
            <a:endParaRPr kumimoji="1" lang="en-US" altLang="ja-JP" sz="3200" dirty="0">
              <a:latin typeface="HGS明朝E" panose="02020900000000000000" pitchFamily="18" charset="-128"/>
              <a:ea typeface="HGS明朝E" panose="02020900000000000000" pitchFamily="18" charset="-128"/>
            </a:endParaRPr>
          </a:p>
          <a:p>
            <a:pPr lvl="1"/>
            <a:r>
              <a:rPr kumimoji="1" lang="ja-JP" altLang="en-US" sz="3200" dirty="0">
                <a:latin typeface="HGS明朝E" panose="02020900000000000000" pitchFamily="18" charset="-128"/>
                <a:ea typeface="HGS明朝E" panose="02020900000000000000" pitchFamily="18" charset="-128"/>
              </a:rPr>
              <a:t>「ウクライナはロシアの玄関だ。これ以上後退できない」</a:t>
            </a:r>
          </a:p>
        </p:txBody>
      </p:sp>
    </p:spTree>
    <p:extLst>
      <p:ext uri="{BB962C8B-B14F-4D97-AF65-F5344CB8AC3E}">
        <p14:creationId xmlns:p14="http://schemas.microsoft.com/office/powerpoint/2010/main" val="195721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0E13AA-7F7D-4607-A959-D76B1EBD82E4}"/>
              </a:ext>
            </a:extLst>
          </p:cNvPr>
          <p:cNvSpPr>
            <a:spLocks noGrp="1"/>
          </p:cNvSpPr>
          <p:nvPr>
            <p:ph type="title"/>
          </p:nvPr>
        </p:nvSpPr>
        <p:spPr/>
        <p:txBody>
          <a:bodyPr/>
          <a:lstStyle/>
          <a:p>
            <a:r>
              <a:rPr kumimoji="1" lang="ja-JP" altLang="en-US" dirty="0">
                <a:latin typeface="HGP明朝E" panose="02020900000000000000" pitchFamily="18" charset="-128"/>
                <a:ea typeface="HGP明朝E" panose="02020900000000000000" pitchFamily="18" charset="-128"/>
              </a:rPr>
              <a:t>プーチンの「嘘」と誤算</a:t>
            </a:r>
          </a:p>
        </p:txBody>
      </p:sp>
      <p:sp>
        <p:nvSpPr>
          <p:cNvPr id="3" name="コンテンツ プレースホルダー 2">
            <a:extLst>
              <a:ext uri="{FF2B5EF4-FFF2-40B4-BE49-F238E27FC236}">
                <a16:creationId xmlns:a16="http://schemas.microsoft.com/office/drawing/2014/main" id="{D36806A0-B6A6-4FC1-83F7-B8E35392CE62}"/>
              </a:ext>
            </a:extLst>
          </p:cNvPr>
          <p:cNvSpPr>
            <a:spLocks noGrp="1"/>
          </p:cNvSpPr>
          <p:nvPr>
            <p:ph idx="1"/>
          </p:nvPr>
        </p:nvSpPr>
        <p:spPr/>
        <p:txBody>
          <a:bodyPr>
            <a:normAutofit/>
          </a:bodyPr>
          <a:lstStyle/>
          <a:p>
            <a:pPr marL="0" indent="0">
              <a:buNone/>
            </a:pPr>
            <a:r>
              <a:rPr kumimoji="1" lang="ja-JP" altLang="en-US" sz="3600" dirty="0">
                <a:latin typeface="HGP明朝E" panose="02020900000000000000" pitchFamily="18" charset="-128"/>
                <a:ea typeface="HGP明朝E" panose="02020900000000000000" pitchFamily="18" charset="-128"/>
              </a:rPr>
              <a:t>＜嘘＞</a:t>
            </a:r>
            <a:endParaRPr kumimoji="1" lang="en-US" altLang="ja-JP" sz="3600" dirty="0">
              <a:latin typeface="HGP明朝E" panose="02020900000000000000" pitchFamily="18" charset="-128"/>
              <a:ea typeface="HGP明朝E" panose="02020900000000000000" pitchFamily="18" charset="-128"/>
            </a:endParaRPr>
          </a:p>
          <a:p>
            <a:pPr marL="0" indent="0">
              <a:buNone/>
            </a:pPr>
            <a:r>
              <a:rPr kumimoji="1" lang="ja-JP" altLang="en-US" dirty="0">
                <a:latin typeface="HGP明朝E" panose="02020900000000000000" pitchFamily="18" charset="-128"/>
                <a:ea typeface="HGP明朝E" panose="02020900000000000000" pitchFamily="18" charset="-128"/>
              </a:rPr>
              <a:t>＜ウクライナ東部での同国軍によるロシア系住民のジェノサイド＞</a:t>
            </a:r>
            <a:endParaRPr kumimoji="1" lang="en-US" altLang="ja-JP"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プーチン氏は</a:t>
            </a:r>
            <a:r>
              <a:rPr kumimoji="1" lang="en-US" altLang="ja-JP" dirty="0">
                <a:latin typeface="HGP明朝E" panose="02020900000000000000" pitchFamily="18" charset="-128"/>
                <a:ea typeface="HGP明朝E" panose="02020900000000000000" pitchFamily="18" charset="-128"/>
              </a:rPr>
              <a:t>2</a:t>
            </a:r>
            <a:r>
              <a:rPr kumimoji="1" lang="ja-JP" altLang="en-US" dirty="0">
                <a:latin typeface="HGP明朝E" panose="02020900000000000000" pitchFamily="18" charset="-128"/>
                <a:ea typeface="HGP明朝E" panose="02020900000000000000" pitchFamily="18" charset="-128"/>
              </a:rPr>
              <a:t>月</a:t>
            </a:r>
            <a:r>
              <a:rPr kumimoji="1" lang="en-US" altLang="ja-JP" dirty="0">
                <a:latin typeface="HGP明朝E" panose="02020900000000000000" pitchFamily="18" charset="-128"/>
                <a:ea typeface="HGP明朝E" panose="02020900000000000000" pitchFamily="18" charset="-128"/>
              </a:rPr>
              <a:t>24</a:t>
            </a:r>
            <a:r>
              <a:rPr kumimoji="1" lang="ja-JP" altLang="en-US" dirty="0">
                <a:latin typeface="HGP明朝E" panose="02020900000000000000" pitchFamily="18" charset="-128"/>
                <a:ea typeface="HGP明朝E" panose="02020900000000000000" pitchFamily="18" charset="-128"/>
              </a:rPr>
              <a:t>日、「ウクライナの政権により迫害とジェノサイドにさらされてきた人々を保護する」と明言</a:t>
            </a:r>
            <a:endParaRPr kumimoji="1" lang="en-US" altLang="ja-JP" dirty="0">
              <a:latin typeface="HGP明朝E" panose="02020900000000000000" pitchFamily="18" charset="-128"/>
              <a:ea typeface="HGP明朝E" panose="02020900000000000000" pitchFamily="18" charset="-128"/>
            </a:endParaRPr>
          </a:p>
          <a:p>
            <a:endParaRPr kumimoji="1" lang="ja-JP" altLang="en-US"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しかし、その根拠はない。</a:t>
            </a:r>
            <a:endParaRPr kumimoji="1"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東部での対立による民間人死者は減少していた。国連人権高等弁務官事務所によればウクライナ東部紛争に関連した民間人の死者は</a:t>
            </a:r>
            <a:r>
              <a:rPr kumimoji="1" lang="en-US" altLang="ja-JP" dirty="0">
                <a:latin typeface="HGP明朝E" panose="02020900000000000000" pitchFamily="18" charset="-128"/>
                <a:ea typeface="HGP明朝E" panose="02020900000000000000" pitchFamily="18" charset="-128"/>
              </a:rPr>
              <a:t>2021</a:t>
            </a:r>
            <a:r>
              <a:rPr kumimoji="1" lang="ja-JP" altLang="en-US" dirty="0">
                <a:latin typeface="HGP明朝E" panose="02020900000000000000" pitchFamily="18" charset="-128"/>
                <a:ea typeface="HGP明朝E" panose="02020900000000000000" pitchFamily="18" charset="-128"/>
              </a:rPr>
              <a:t>年に</a:t>
            </a:r>
            <a:r>
              <a:rPr kumimoji="1" lang="en-US" altLang="ja-JP" dirty="0">
                <a:latin typeface="HGP明朝E" panose="02020900000000000000" pitchFamily="18" charset="-128"/>
                <a:ea typeface="HGP明朝E" panose="02020900000000000000" pitchFamily="18" charset="-128"/>
              </a:rPr>
              <a:t>25</a:t>
            </a:r>
            <a:r>
              <a:rPr kumimoji="1" lang="ja-JP" altLang="en-US" dirty="0">
                <a:latin typeface="HGP明朝E" panose="02020900000000000000" pitchFamily="18" charset="-128"/>
                <a:ea typeface="HGP明朝E" panose="02020900000000000000" pitchFamily="18" charset="-128"/>
              </a:rPr>
              <a:t>人。紛争が始まった</a:t>
            </a:r>
            <a:r>
              <a:rPr kumimoji="1" lang="en-US" altLang="ja-JP" dirty="0">
                <a:latin typeface="HGP明朝E" panose="02020900000000000000" pitchFamily="18" charset="-128"/>
                <a:ea typeface="HGP明朝E" panose="02020900000000000000" pitchFamily="18" charset="-128"/>
              </a:rPr>
              <a:t>14</a:t>
            </a:r>
            <a:r>
              <a:rPr kumimoji="1" lang="ja-JP" altLang="en-US" dirty="0">
                <a:latin typeface="HGP明朝E" panose="02020900000000000000" pitchFamily="18" charset="-128"/>
                <a:ea typeface="HGP明朝E" panose="02020900000000000000" pitchFamily="18" charset="-128"/>
              </a:rPr>
              <a:t>年は</a:t>
            </a:r>
            <a:r>
              <a:rPr kumimoji="1" lang="en-US" altLang="ja-JP" dirty="0">
                <a:latin typeface="HGP明朝E" panose="02020900000000000000" pitchFamily="18" charset="-128"/>
                <a:ea typeface="HGP明朝E" panose="02020900000000000000" pitchFamily="18" charset="-128"/>
              </a:rPr>
              <a:t>2084</a:t>
            </a:r>
            <a:r>
              <a:rPr kumimoji="1" lang="ja-JP" altLang="en-US" dirty="0">
                <a:latin typeface="HGP明朝E" panose="02020900000000000000" pitchFamily="18" charset="-128"/>
                <a:ea typeface="HGP明朝E" panose="02020900000000000000" pitchFamily="18" charset="-128"/>
              </a:rPr>
              <a:t>人で、以後年々減少傾向であると報告している。</a:t>
            </a:r>
          </a:p>
        </p:txBody>
      </p:sp>
    </p:spTree>
    <p:extLst>
      <p:ext uri="{BB962C8B-B14F-4D97-AF65-F5344CB8AC3E}">
        <p14:creationId xmlns:p14="http://schemas.microsoft.com/office/powerpoint/2010/main" val="2508818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F740D3-B06E-4921-AC2E-CDEE4007D0B4}"/>
              </a:ext>
            </a:extLst>
          </p:cNvPr>
          <p:cNvSpPr>
            <a:spLocks noGrp="1"/>
          </p:cNvSpPr>
          <p:nvPr>
            <p:ph type="title"/>
          </p:nvPr>
        </p:nvSpPr>
        <p:spPr>
          <a:xfrm>
            <a:off x="838200" y="365125"/>
            <a:ext cx="10515600" cy="1479596"/>
          </a:xfrm>
        </p:spPr>
        <p:txBody>
          <a:bodyPr/>
          <a:lstStyle/>
          <a:p>
            <a:r>
              <a:rPr kumimoji="1" lang="ja-JP" altLang="en-US" dirty="0">
                <a:latin typeface="HGP明朝E" panose="02020900000000000000" pitchFamily="18" charset="-128"/>
                <a:ea typeface="HGP明朝E" panose="02020900000000000000" pitchFamily="18" charset="-128"/>
              </a:rPr>
              <a:t>「誤算」</a:t>
            </a:r>
          </a:p>
        </p:txBody>
      </p:sp>
      <p:sp>
        <p:nvSpPr>
          <p:cNvPr id="3" name="コンテンツ プレースホルダー 2">
            <a:extLst>
              <a:ext uri="{FF2B5EF4-FFF2-40B4-BE49-F238E27FC236}">
                <a16:creationId xmlns:a16="http://schemas.microsoft.com/office/drawing/2014/main" id="{2ACF71FF-A53C-4861-A801-27769E4334AB}"/>
              </a:ext>
            </a:extLst>
          </p:cNvPr>
          <p:cNvSpPr>
            <a:spLocks noGrp="1"/>
          </p:cNvSpPr>
          <p:nvPr>
            <p:ph idx="1"/>
          </p:nvPr>
        </p:nvSpPr>
        <p:spPr>
          <a:xfrm>
            <a:off x="838200" y="1825624"/>
            <a:ext cx="10515600" cy="4856971"/>
          </a:xfrm>
        </p:spPr>
        <p:txBody>
          <a:bodyPr>
            <a:normAutofit/>
          </a:bodyPr>
          <a:lstStyle/>
          <a:p>
            <a:r>
              <a:rPr kumimoji="1" lang="ja-JP" altLang="en-US" sz="3200" dirty="0">
                <a:latin typeface="HGP明朝E" panose="02020900000000000000" pitchFamily="18" charset="-128"/>
                <a:ea typeface="HGP明朝E" panose="02020900000000000000" pitchFamily="18" charset="-128"/>
              </a:rPr>
              <a:t>ウクライナ軍の能力は低く、市民の抵抗もないとみており、ウォロデミル・ゼレンスキー大統領も逃亡し、ロシアの言いなりになる政権を数日内に樹立できる、と思っていた。</a:t>
            </a:r>
            <a:endParaRPr kumimoji="1" lang="en-US" altLang="ja-JP" sz="3200" dirty="0">
              <a:latin typeface="HGP明朝E" panose="02020900000000000000" pitchFamily="18" charset="-128"/>
              <a:ea typeface="HGP明朝E" panose="02020900000000000000" pitchFamily="18" charset="-128"/>
            </a:endParaRPr>
          </a:p>
          <a:p>
            <a:endParaRPr kumimoji="1" lang="en-US" altLang="ja-JP" sz="3200" dirty="0">
              <a:latin typeface="HGP明朝E" panose="02020900000000000000" pitchFamily="18" charset="-128"/>
              <a:ea typeface="HGP明朝E" panose="02020900000000000000" pitchFamily="18" charset="-128"/>
            </a:endParaRPr>
          </a:p>
          <a:p>
            <a:r>
              <a:rPr kumimoji="1" lang="ja-JP" altLang="en-US" sz="3200" dirty="0">
                <a:latin typeface="HGP明朝E" panose="02020900000000000000" pitchFamily="18" charset="-128"/>
                <a:ea typeface="HGP明朝E" panose="02020900000000000000" pitchFamily="18" charset="-128"/>
              </a:rPr>
              <a:t>当初のシナリオは</a:t>
            </a:r>
            <a:r>
              <a:rPr kumimoji="1" lang="en-US" altLang="ja-JP" sz="3200" dirty="0">
                <a:latin typeface="HGP明朝E" panose="02020900000000000000" pitchFamily="18" charset="-128"/>
                <a:ea typeface="HGP明朝E" panose="02020900000000000000" pitchFamily="18" charset="-128"/>
              </a:rPr>
              <a:t>2</a:t>
            </a:r>
            <a:r>
              <a:rPr kumimoji="1" lang="ja-JP" altLang="en-US" sz="3200" dirty="0">
                <a:latin typeface="HGP明朝E" panose="02020900000000000000" pitchFamily="18" charset="-128"/>
                <a:ea typeface="HGP明朝E" panose="02020900000000000000" pitchFamily="18" charset="-128"/>
              </a:rPr>
              <a:t>日間決着？</a:t>
            </a:r>
            <a:endParaRPr kumimoji="1" lang="en-US" altLang="ja-JP" sz="3200" dirty="0">
              <a:latin typeface="HGP明朝E" panose="02020900000000000000" pitchFamily="18" charset="-128"/>
              <a:ea typeface="HGP明朝E" panose="02020900000000000000" pitchFamily="18" charset="-128"/>
            </a:endParaRPr>
          </a:p>
          <a:p>
            <a:pPr lvl="1"/>
            <a:r>
              <a:rPr kumimoji="1" lang="en-US" altLang="ja-JP" sz="2800" dirty="0">
                <a:latin typeface="HGP明朝E" panose="02020900000000000000" pitchFamily="18" charset="-128"/>
                <a:ea typeface="HGP明朝E" panose="02020900000000000000" pitchFamily="18" charset="-128"/>
              </a:rPr>
              <a:t>2</a:t>
            </a:r>
            <a:r>
              <a:rPr kumimoji="1" lang="ja-JP" altLang="en-US" sz="2800" dirty="0">
                <a:latin typeface="HGP明朝E" panose="02020900000000000000" pitchFamily="18" charset="-128"/>
                <a:ea typeface="HGP明朝E" panose="02020900000000000000" pitchFamily="18" charset="-128"/>
              </a:rPr>
              <a:t>月</a:t>
            </a:r>
            <a:r>
              <a:rPr kumimoji="1" lang="en-US" altLang="ja-JP" sz="2800" dirty="0">
                <a:latin typeface="HGP明朝E" panose="02020900000000000000" pitchFamily="18" charset="-128"/>
                <a:ea typeface="HGP明朝E" panose="02020900000000000000" pitchFamily="18" charset="-128"/>
              </a:rPr>
              <a:t>26</a:t>
            </a:r>
            <a:r>
              <a:rPr kumimoji="1" lang="ja-JP" altLang="en-US" sz="2800" dirty="0">
                <a:latin typeface="HGP明朝E" panose="02020900000000000000" pitchFamily="18" charset="-128"/>
                <a:ea typeface="HGP明朝E" panose="02020900000000000000" pitchFamily="18" charset="-128"/>
              </a:rPr>
              <a:t>日、国営のロシア通信</a:t>
            </a:r>
            <a:endParaRPr kumimoji="1" lang="en-US" altLang="ja-JP" sz="2800" dirty="0">
              <a:latin typeface="HGP明朝E" panose="02020900000000000000" pitchFamily="18" charset="-128"/>
              <a:ea typeface="HGP明朝E" panose="02020900000000000000" pitchFamily="18" charset="-128"/>
            </a:endParaRPr>
          </a:p>
          <a:p>
            <a:pPr marL="457200" lvl="1" indent="0">
              <a:buNone/>
            </a:pPr>
            <a:r>
              <a:rPr kumimoji="1" lang="ja-JP" altLang="en-US" sz="2800" dirty="0">
                <a:latin typeface="HGP明朝E" panose="02020900000000000000" pitchFamily="18" charset="-128"/>
                <a:ea typeface="HGP明朝E" panose="02020900000000000000" pitchFamily="18" charset="-128"/>
              </a:rPr>
              <a:t>「ロシアと新たな世界の到来」と題した論説記事を配信。</a:t>
            </a:r>
            <a:endParaRPr kumimoji="1" lang="en-US" altLang="ja-JP" sz="2800" dirty="0">
              <a:latin typeface="HGP明朝E" panose="02020900000000000000" pitchFamily="18" charset="-128"/>
              <a:ea typeface="HGP明朝E" panose="02020900000000000000" pitchFamily="18" charset="-128"/>
            </a:endParaRPr>
          </a:p>
          <a:p>
            <a:pPr marL="457200" lvl="1" indent="0">
              <a:buNone/>
            </a:pPr>
            <a:r>
              <a:rPr kumimoji="1" lang="ja-JP" altLang="en-US" sz="2800" dirty="0">
                <a:latin typeface="HGP明朝E" panose="02020900000000000000" pitchFamily="18" charset="-128"/>
                <a:ea typeface="HGP明朝E" panose="02020900000000000000" pitchFamily="18" charset="-128"/>
              </a:rPr>
              <a:t>「ウクライナはロシアに戻ってきた」「反ロシアのウクライナは存在しない」などとまるで戦勝を祝うかのような記事内容。しかし記事はすぐに削除。</a:t>
            </a:r>
          </a:p>
        </p:txBody>
      </p:sp>
    </p:spTree>
    <p:extLst>
      <p:ext uri="{BB962C8B-B14F-4D97-AF65-F5344CB8AC3E}">
        <p14:creationId xmlns:p14="http://schemas.microsoft.com/office/powerpoint/2010/main" val="358907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useBgFill="1">
        <p:nvSpPr>
          <p:cNvPr id="13" name="Freeform: Shape 1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タイトル 3">
            <a:extLst>
              <a:ext uri="{FF2B5EF4-FFF2-40B4-BE49-F238E27FC236}">
                <a16:creationId xmlns:a16="http://schemas.microsoft.com/office/drawing/2014/main" id="{043CFBA2-BE2F-4264-916D-2CE0C1917CB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ja-JP" altLang="en-US" sz="5400" kern="1200" dirty="0">
                <a:solidFill>
                  <a:schemeClr val="tx1"/>
                </a:solidFill>
                <a:latin typeface="HGP明朝E" panose="02020900000000000000" pitchFamily="18" charset="-128"/>
                <a:ea typeface="HGP明朝E" panose="02020900000000000000" pitchFamily="18" charset="-128"/>
              </a:rPr>
              <a:t>最大の誤算</a:t>
            </a:r>
            <a:br>
              <a:rPr lang="en-US" altLang="ja-JP" sz="5400" kern="1200" dirty="0">
                <a:solidFill>
                  <a:schemeClr val="tx1"/>
                </a:solidFill>
                <a:latin typeface="HGP明朝E" panose="02020900000000000000" pitchFamily="18" charset="-128"/>
                <a:ea typeface="HGP明朝E" panose="02020900000000000000" pitchFamily="18" charset="-128"/>
              </a:rPr>
            </a:br>
            <a:r>
              <a:rPr lang="ja-JP" altLang="en-US" sz="5400" kern="1200" dirty="0">
                <a:solidFill>
                  <a:schemeClr val="tx1"/>
                </a:solidFill>
                <a:latin typeface="HGP明朝E" panose="02020900000000000000" pitchFamily="18" charset="-128"/>
                <a:ea typeface="HGP明朝E" panose="02020900000000000000" pitchFamily="18" charset="-128"/>
              </a:rPr>
              <a:t>ゼレンスキー</a:t>
            </a:r>
          </a:p>
        </p:txBody>
      </p:sp>
      <p:sp>
        <p:nvSpPr>
          <p:cNvPr id="5" name="テキスト プレースホルダー 4">
            <a:extLst>
              <a:ext uri="{FF2B5EF4-FFF2-40B4-BE49-F238E27FC236}">
                <a16:creationId xmlns:a16="http://schemas.microsoft.com/office/drawing/2014/main" id="{BE0F084E-8D26-4CC5-9C8E-B95DCA314D68}"/>
              </a:ext>
            </a:extLst>
          </p:cNvPr>
          <p:cNvSpPr>
            <a:spLocks noGrp="1"/>
          </p:cNvSpPr>
          <p:nvPr>
            <p:ph type="body" idx="1"/>
          </p:nvPr>
        </p:nvSpPr>
        <p:spPr>
          <a:xfrm>
            <a:off x="477981" y="4872922"/>
            <a:ext cx="3933306" cy="1208141"/>
          </a:xfrm>
        </p:spPr>
        <p:txBody>
          <a:bodyPr vert="horz" lIns="91440" tIns="45720" rIns="91440" bIns="45720" rtlCol="0">
            <a:normAutofit/>
          </a:bodyPr>
          <a:lstStyle/>
          <a:p>
            <a:r>
              <a:rPr lang="en-US" altLang="ja-JP" kern="1200" dirty="0">
                <a:solidFill>
                  <a:schemeClr val="tx1"/>
                </a:solidFill>
                <a:latin typeface="HGP明朝E" panose="02020900000000000000" pitchFamily="18" charset="-128"/>
                <a:ea typeface="HGP明朝E" panose="02020900000000000000" pitchFamily="18" charset="-128"/>
              </a:rPr>
              <a:t>44</a:t>
            </a:r>
            <a:r>
              <a:rPr lang="ja-JP" altLang="en-US" kern="1200" dirty="0">
                <a:solidFill>
                  <a:schemeClr val="tx1"/>
                </a:solidFill>
                <a:latin typeface="HGP明朝E" panose="02020900000000000000" pitchFamily="18" charset="-128"/>
                <a:ea typeface="HGP明朝E" panose="02020900000000000000" pitchFamily="18" charset="-128"/>
              </a:rPr>
              <a:t>歳　俳優出身</a:t>
            </a:r>
            <a:endParaRPr lang="en-US" altLang="ja-JP" kern="1200" dirty="0">
              <a:solidFill>
                <a:schemeClr val="tx1"/>
              </a:solidFill>
              <a:latin typeface="HGP明朝E" panose="02020900000000000000" pitchFamily="18" charset="-128"/>
              <a:ea typeface="HGP明朝E" panose="02020900000000000000" pitchFamily="18" charset="-128"/>
            </a:endParaRP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図 5">
            <a:extLst>
              <a:ext uri="{FF2B5EF4-FFF2-40B4-BE49-F238E27FC236}">
                <a16:creationId xmlns:a16="http://schemas.microsoft.com/office/drawing/2014/main" id="{AD8C9053-8048-4768-9870-0683309FEFA6}"/>
              </a:ext>
            </a:extLst>
          </p:cNvPr>
          <p:cNvPicPr>
            <a:picLocks noChangeAspect="1"/>
          </p:cNvPicPr>
          <p:nvPr/>
        </p:nvPicPr>
        <p:blipFill>
          <a:blip r:embed="rId2"/>
          <a:stretch>
            <a:fillRect/>
          </a:stretch>
        </p:blipFill>
        <p:spPr>
          <a:xfrm>
            <a:off x="5414356" y="1606966"/>
            <a:ext cx="6408836" cy="3492815"/>
          </a:xfrm>
          <a:prstGeom prst="rect">
            <a:avLst/>
          </a:prstGeom>
        </p:spPr>
      </p:pic>
    </p:spTree>
    <p:extLst>
      <p:ext uri="{BB962C8B-B14F-4D97-AF65-F5344CB8AC3E}">
        <p14:creationId xmlns:p14="http://schemas.microsoft.com/office/powerpoint/2010/main" val="1167769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FF62F89-3D6E-4A58-A27F-21C28B95B9D9}"/>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経済制裁としての「決済網」からの排除</a:t>
            </a:r>
          </a:p>
        </p:txBody>
      </p:sp>
      <p:sp>
        <p:nvSpPr>
          <p:cNvPr id="5" name="コンテンツ プレースホルダー 4">
            <a:extLst>
              <a:ext uri="{FF2B5EF4-FFF2-40B4-BE49-F238E27FC236}">
                <a16:creationId xmlns:a16="http://schemas.microsoft.com/office/drawing/2014/main" id="{C61472E4-ABFF-446B-B2C9-3C000CD74FEC}"/>
              </a:ext>
            </a:extLst>
          </p:cNvPr>
          <p:cNvSpPr>
            <a:spLocks noGrp="1"/>
          </p:cNvSpPr>
          <p:nvPr>
            <p:ph idx="1"/>
          </p:nvPr>
        </p:nvSpPr>
        <p:spPr/>
        <p:txBody>
          <a:bodyPr>
            <a:normAutofit/>
          </a:bodyPr>
          <a:lstStyle/>
          <a:p>
            <a:r>
              <a:rPr lang="ja-JP" altLang="en-US" sz="3200" dirty="0">
                <a:latin typeface="HGP明朝E" panose="02020900000000000000" pitchFamily="18" charset="-128"/>
                <a:ea typeface="HGP明朝E" panose="02020900000000000000" pitchFamily="18" charset="-128"/>
              </a:rPr>
              <a:t>侵攻開始</a:t>
            </a:r>
            <a:r>
              <a:rPr lang="en-US" altLang="ja-JP" sz="3200" dirty="0">
                <a:latin typeface="HGP明朝E" panose="02020900000000000000" pitchFamily="18" charset="-128"/>
                <a:ea typeface="HGP明朝E" panose="02020900000000000000" pitchFamily="18" charset="-128"/>
              </a:rPr>
              <a:t>3</a:t>
            </a:r>
            <a:r>
              <a:rPr lang="ja-JP" altLang="en-US" sz="3200" dirty="0">
                <a:latin typeface="HGP明朝E" panose="02020900000000000000" pitchFamily="18" charset="-128"/>
                <a:ea typeface="HGP明朝E" panose="02020900000000000000" pitchFamily="18" charset="-128"/>
              </a:rPr>
              <a:t>日目で国際的な決済網である国際銀行間通信協会（</a:t>
            </a:r>
            <a:r>
              <a:rPr lang="en-US" altLang="ja-JP" sz="3200" dirty="0">
                <a:latin typeface="HGP明朝E" panose="02020900000000000000" pitchFamily="18" charset="-128"/>
                <a:ea typeface="HGP明朝E" panose="02020900000000000000" pitchFamily="18" charset="-128"/>
              </a:rPr>
              <a:t>SWIFT</a:t>
            </a:r>
            <a:r>
              <a:rPr lang="ja-JP" altLang="en-US" sz="3200" dirty="0">
                <a:latin typeface="HGP明朝E" panose="02020900000000000000" pitchFamily="18" charset="-128"/>
                <a:ea typeface="HGP明朝E" panose="02020900000000000000" pitchFamily="18" charset="-128"/>
              </a:rPr>
              <a:t>）からのロシア排除が決定された。</a:t>
            </a:r>
            <a:endParaRPr lang="en-US" altLang="ja-JP" sz="3200" dirty="0">
              <a:latin typeface="HGP明朝E" panose="02020900000000000000" pitchFamily="18" charset="-128"/>
              <a:ea typeface="HGP明朝E" panose="02020900000000000000" pitchFamily="18" charset="-128"/>
            </a:endParaRPr>
          </a:p>
          <a:p>
            <a:endParaRPr lang="ja-JP" altLang="en-US" sz="3200" dirty="0">
              <a:latin typeface="HGP明朝E" panose="02020900000000000000" pitchFamily="18" charset="-128"/>
              <a:ea typeface="HGP明朝E" panose="02020900000000000000" pitchFamily="18" charset="-128"/>
            </a:endParaRPr>
          </a:p>
          <a:p>
            <a:r>
              <a:rPr lang="ja-JP" altLang="en-US" sz="3200" dirty="0">
                <a:latin typeface="HGP明朝E" panose="02020900000000000000" pitchFamily="18" charset="-128"/>
                <a:ea typeface="HGP明朝E" panose="02020900000000000000" pitchFamily="18" charset="-128"/>
              </a:rPr>
              <a:t>プーチン氏は侵攻開始前、独仏首脳と経済協力は維持する方針を確認しており、侵攻しても独仏などが金融制裁の最終手段ともいえる</a:t>
            </a:r>
            <a:r>
              <a:rPr lang="en-US" altLang="ja-JP" sz="3200" dirty="0">
                <a:latin typeface="HGP明朝E" panose="02020900000000000000" pitchFamily="18" charset="-128"/>
                <a:ea typeface="HGP明朝E" panose="02020900000000000000" pitchFamily="18" charset="-128"/>
              </a:rPr>
              <a:t>SWIFT</a:t>
            </a:r>
            <a:r>
              <a:rPr lang="ja-JP" altLang="en-US" sz="3200" dirty="0">
                <a:latin typeface="HGP明朝E" panose="02020900000000000000" pitchFamily="18" charset="-128"/>
                <a:ea typeface="HGP明朝E" panose="02020900000000000000" pitchFamily="18" charset="-128"/>
              </a:rPr>
              <a:t>関連の措置に同意しないと見ていた可能性も指摘されている。プーチン氏は</a:t>
            </a:r>
            <a:r>
              <a:rPr lang="en-US" altLang="ja-JP" sz="3200" dirty="0">
                <a:latin typeface="HGP明朝E" panose="02020900000000000000" pitchFamily="18" charset="-128"/>
                <a:ea typeface="HGP明朝E" panose="02020900000000000000" pitchFamily="18" charset="-128"/>
              </a:rPr>
              <a:t>2</a:t>
            </a:r>
            <a:r>
              <a:rPr lang="ja-JP" altLang="en-US" sz="3200" dirty="0">
                <a:latin typeface="HGP明朝E" panose="02020900000000000000" pitchFamily="18" charset="-128"/>
                <a:ea typeface="HGP明朝E" panose="02020900000000000000" pitchFamily="18" charset="-128"/>
              </a:rPr>
              <a:t>月末の経済閣僚らとの会合で、米欧を「ウソの帝国」と罵倒している。</a:t>
            </a:r>
          </a:p>
          <a:p>
            <a:endParaRPr lang="ja-JP" altLang="en-US" sz="3200"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866863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F19F2F-4318-4AB5-9F1F-481B2D4E5A34}"/>
              </a:ext>
            </a:extLst>
          </p:cNvPr>
          <p:cNvSpPr>
            <a:spLocks noGrp="1"/>
          </p:cNvSpPr>
          <p:nvPr>
            <p:ph type="title"/>
          </p:nvPr>
        </p:nvSpPr>
        <p:spPr/>
        <p:txBody>
          <a:bodyPr/>
          <a:lstStyle/>
          <a:p>
            <a:r>
              <a:rPr lang="ja-JP" altLang="en-US" dirty="0">
                <a:latin typeface="HGP明朝E" panose="02020900000000000000" pitchFamily="18" charset="-128"/>
                <a:ea typeface="HGP明朝E" panose="02020900000000000000" pitchFamily="18" charset="-128"/>
              </a:rPr>
              <a:t>強化されたウクライナ軍</a:t>
            </a:r>
          </a:p>
        </p:txBody>
      </p:sp>
      <p:sp>
        <p:nvSpPr>
          <p:cNvPr id="3" name="コンテンツ プレースホルダー 2">
            <a:extLst>
              <a:ext uri="{FF2B5EF4-FFF2-40B4-BE49-F238E27FC236}">
                <a16:creationId xmlns:a16="http://schemas.microsoft.com/office/drawing/2014/main" id="{1893EAEF-6199-4239-AA73-4397DE4E6BB4}"/>
              </a:ext>
            </a:extLst>
          </p:cNvPr>
          <p:cNvSpPr>
            <a:spLocks noGrp="1"/>
          </p:cNvSpPr>
          <p:nvPr>
            <p:ph idx="1"/>
          </p:nvPr>
        </p:nvSpPr>
        <p:spPr>
          <a:xfrm>
            <a:off x="838200" y="1825625"/>
            <a:ext cx="10515600" cy="4787960"/>
          </a:xfrm>
        </p:spPr>
        <p:txBody>
          <a:bodyPr>
            <a:normAutofit fontScale="85000" lnSpcReduction="20000"/>
          </a:bodyPr>
          <a:lstStyle/>
          <a:p>
            <a:pPr>
              <a:lnSpc>
                <a:spcPct val="120000"/>
              </a:lnSpc>
            </a:pPr>
            <a:r>
              <a:rPr lang="ja-JP" altLang="en-US" sz="3200" dirty="0">
                <a:latin typeface="HGP明朝E" panose="02020900000000000000" pitchFamily="18" charset="-128"/>
                <a:ea typeface="HGP明朝E" panose="02020900000000000000" pitchFamily="18" charset="-128"/>
              </a:rPr>
              <a:t>ウクライナ軍の能力は近年、米欧の支援で飛躍的に上がっており、ロシアは戦線を広げすぎ、補給の問題も起きている可能性が高い。ウクライナ軍の能力向上に大きな力となっているのは欧米が供給した持ち運び型ミサイルである。</a:t>
            </a:r>
            <a:endParaRPr lang="en-US" altLang="ja-JP" sz="3200" dirty="0">
              <a:latin typeface="HGP明朝E" panose="02020900000000000000" pitchFamily="18" charset="-128"/>
              <a:ea typeface="HGP明朝E" panose="02020900000000000000" pitchFamily="18" charset="-128"/>
            </a:endParaRPr>
          </a:p>
          <a:p>
            <a:pPr>
              <a:lnSpc>
                <a:spcPct val="120000"/>
              </a:lnSpc>
            </a:pPr>
            <a:r>
              <a:rPr lang="ja-JP" altLang="en-US" sz="3200" dirty="0">
                <a:latin typeface="HGP明朝E" panose="02020900000000000000" pitchFamily="18" charset="-128"/>
                <a:ea typeface="HGP明朝E" panose="02020900000000000000" pitchFamily="18" charset="-128"/>
              </a:rPr>
              <a:t>米国は</a:t>
            </a:r>
            <a:r>
              <a:rPr lang="en-US" altLang="ja-JP" sz="3200" dirty="0">
                <a:latin typeface="HGP明朝E" panose="02020900000000000000" pitchFamily="18" charset="-128"/>
                <a:ea typeface="HGP明朝E" panose="02020900000000000000" pitchFamily="18" charset="-128"/>
              </a:rPr>
              <a:t>1</a:t>
            </a:r>
            <a:r>
              <a:rPr lang="ja-JP" altLang="en-US" sz="3200" dirty="0">
                <a:latin typeface="HGP明朝E" panose="02020900000000000000" pitchFamily="18" charset="-128"/>
                <a:ea typeface="HGP明朝E" panose="02020900000000000000" pitchFamily="18" charset="-128"/>
              </a:rPr>
              <a:t>月にジャベリン</a:t>
            </a:r>
            <a:r>
              <a:rPr lang="en-US" altLang="ja-JP" sz="3200" dirty="0">
                <a:latin typeface="HGP明朝E" panose="02020900000000000000" pitchFamily="18" charset="-128"/>
                <a:ea typeface="HGP明朝E" panose="02020900000000000000" pitchFamily="18" charset="-128"/>
              </a:rPr>
              <a:t>300</a:t>
            </a:r>
            <a:r>
              <a:rPr lang="ja-JP" altLang="en-US" sz="3200" dirty="0">
                <a:latin typeface="HGP明朝E" panose="02020900000000000000" pitchFamily="18" charset="-128"/>
                <a:ea typeface="HGP明朝E" panose="02020900000000000000" pitchFamily="18" charset="-128"/>
              </a:rPr>
              <a:t>発など</a:t>
            </a:r>
            <a:r>
              <a:rPr lang="en-US" altLang="ja-JP" sz="3200" dirty="0">
                <a:latin typeface="HGP明朝E" panose="02020900000000000000" pitchFamily="18" charset="-128"/>
                <a:ea typeface="HGP明朝E" panose="02020900000000000000" pitchFamily="18" charset="-128"/>
              </a:rPr>
              <a:t>2</a:t>
            </a:r>
            <a:r>
              <a:rPr lang="ja-JP" altLang="en-US" sz="3200" dirty="0">
                <a:latin typeface="HGP明朝E" panose="02020900000000000000" pitchFamily="18" charset="-128"/>
                <a:ea typeface="HGP明朝E" panose="02020900000000000000" pitchFamily="18" charset="-128"/>
              </a:rPr>
              <a:t>億ドル相当の武器をウクライナに輸送し、侵攻が始まったのちの</a:t>
            </a:r>
            <a:r>
              <a:rPr lang="en-US" altLang="ja-JP" sz="3200" dirty="0">
                <a:latin typeface="HGP明朝E" panose="02020900000000000000" pitchFamily="18" charset="-128"/>
                <a:ea typeface="HGP明朝E" panose="02020900000000000000" pitchFamily="18" charset="-128"/>
              </a:rPr>
              <a:t>2</a:t>
            </a:r>
            <a:r>
              <a:rPr lang="ja-JP" altLang="en-US" sz="3200" dirty="0">
                <a:latin typeface="HGP明朝E" panose="02020900000000000000" pitchFamily="18" charset="-128"/>
                <a:ea typeface="HGP明朝E" panose="02020900000000000000" pitchFamily="18" charset="-128"/>
              </a:rPr>
              <a:t>月</a:t>
            </a:r>
            <a:r>
              <a:rPr lang="en-US" altLang="ja-JP" sz="3200" dirty="0">
                <a:latin typeface="HGP明朝E" panose="02020900000000000000" pitchFamily="18" charset="-128"/>
                <a:ea typeface="HGP明朝E" panose="02020900000000000000" pitchFamily="18" charset="-128"/>
              </a:rPr>
              <a:t>26</a:t>
            </a:r>
            <a:r>
              <a:rPr lang="ja-JP" altLang="en-US" sz="3200" dirty="0">
                <a:latin typeface="HGP明朝E" panose="02020900000000000000" pitchFamily="18" charset="-128"/>
                <a:ea typeface="HGP明朝E" panose="02020900000000000000" pitchFamily="18" charset="-128"/>
              </a:rPr>
              <a:t>日にも追加支援（</a:t>
            </a:r>
            <a:r>
              <a:rPr lang="en-US" altLang="ja-JP" sz="3200" dirty="0">
                <a:latin typeface="HGP明朝E" panose="02020900000000000000" pitchFamily="18" charset="-128"/>
                <a:ea typeface="HGP明朝E" panose="02020900000000000000" pitchFamily="18" charset="-128"/>
              </a:rPr>
              <a:t>03</a:t>
            </a:r>
            <a:r>
              <a:rPr lang="ja-JP" altLang="en-US" sz="3200" dirty="0">
                <a:latin typeface="HGP明朝E" panose="02020900000000000000" pitchFamily="18" charset="-128"/>
                <a:ea typeface="HGP明朝E" panose="02020900000000000000" pitchFamily="18" charset="-128"/>
              </a:rPr>
              <a:t>年イラク戦争で初めて実戦で使用。台湾も保有）した。</a:t>
            </a:r>
            <a:endParaRPr lang="en-US" altLang="ja-JP" sz="3200" dirty="0">
              <a:latin typeface="HGP明朝E" panose="02020900000000000000" pitchFamily="18" charset="-128"/>
              <a:ea typeface="HGP明朝E" panose="02020900000000000000" pitchFamily="18" charset="-128"/>
            </a:endParaRPr>
          </a:p>
          <a:p>
            <a:pPr>
              <a:lnSpc>
                <a:spcPct val="120000"/>
              </a:lnSpc>
            </a:pPr>
            <a:r>
              <a:rPr lang="ja-JP" altLang="en-US" sz="3200" dirty="0">
                <a:latin typeface="HGP明朝E" panose="02020900000000000000" pitchFamily="18" charset="-128"/>
                <a:ea typeface="HGP明朝E" panose="02020900000000000000" pitchFamily="18" charset="-128"/>
              </a:rPr>
              <a:t>ジャベリンは全長</a:t>
            </a:r>
            <a:r>
              <a:rPr lang="en-US" altLang="ja-JP" sz="3200" dirty="0">
                <a:latin typeface="HGP明朝E" panose="02020900000000000000" pitchFamily="18" charset="-128"/>
                <a:ea typeface="HGP明朝E" panose="02020900000000000000" pitchFamily="18" charset="-128"/>
              </a:rPr>
              <a:t>1.2</a:t>
            </a:r>
            <a:r>
              <a:rPr lang="ja-JP" altLang="en-US" sz="3200" dirty="0">
                <a:latin typeface="HGP明朝E" panose="02020900000000000000" pitchFamily="18" charset="-128"/>
                <a:ea typeface="HGP明朝E" panose="02020900000000000000" pitchFamily="18" charset="-128"/>
              </a:rPr>
              <a:t>メートル、射程</a:t>
            </a:r>
            <a:r>
              <a:rPr lang="en-US" altLang="ja-JP" sz="3200" dirty="0">
                <a:latin typeface="HGP明朝E" panose="02020900000000000000" pitchFamily="18" charset="-128"/>
                <a:ea typeface="HGP明朝E" panose="02020900000000000000" pitchFamily="18" charset="-128"/>
              </a:rPr>
              <a:t>2.5</a:t>
            </a:r>
            <a:r>
              <a:rPr lang="ja-JP" altLang="en-US" sz="3200" dirty="0">
                <a:latin typeface="HGP明朝E" panose="02020900000000000000" pitchFamily="18" charset="-128"/>
                <a:ea typeface="HGP明朝E" panose="02020900000000000000" pitchFamily="18" charset="-128"/>
              </a:rPr>
              <a:t>キロメートルの米国製の小型兵器ながら、戦車の装甲を貫く威力を持ち一人で持ち運びできる。</a:t>
            </a:r>
            <a:endParaRPr lang="en-US" altLang="ja-JP" sz="3200" dirty="0">
              <a:latin typeface="HGP明朝E" panose="02020900000000000000" pitchFamily="18" charset="-128"/>
              <a:ea typeface="HGP明朝E" panose="02020900000000000000" pitchFamily="18" charset="-128"/>
            </a:endParaRPr>
          </a:p>
          <a:p>
            <a:pPr marL="0" indent="0">
              <a:lnSpc>
                <a:spcPct val="120000"/>
              </a:lnSpc>
              <a:buNone/>
            </a:pPr>
            <a:r>
              <a:rPr lang="ja-JP" altLang="en-US" sz="3200" dirty="0">
                <a:latin typeface="HGP明朝E" panose="02020900000000000000" pitchFamily="18" charset="-128"/>
                <a:ea typeface="HGP明朝E" panose="02020900000000000000" pitchFamily="18" charset="-128"/>
              </a:rPr>
              <a:t>　</a:t>
            </a:r>
          </a:p>
        </p:txBody>
      </p:sp>
    </p:spTree>
    <p:extLst>
      <p:ext uri="{BB962C8B-B14F-4D97-AF65-F5344CB8AC3E}">
        <p14:creationId xmlns:p14="http://schemas.microsoft.com/office/powerpoint/2010/main" val="12346088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1366</Words>
  <Application>Microsoft Office PowerPoint</Application>
  <PresentationFormat>ワイド画面</PresentationFormat>
  <Paragraphs>87</Paragraphs>
  <Slides>16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HGP明朝E</vt:lpstr>
      <vt:lpstr>HGS明朝E</vt:lpstr>
      <vt:lpstr>游ゴシック</vt:lpstr>
      <vt:lpstr>游ゴシック Light</vt:lpstr>
      <vt:lpstr>Arial</vt:lpstr>
      <vt:lpstr>Calibri</vt:lpstr>
      <vt:lpstr>Office テーマ</vt:lpstr>
      <vt:lpstr>ウクライナ危機の本質と 日本の覚悟</vt:lpstr>
      <vt:lpstr>プーチンの戦争</vt:lpstr>
      <vt:lpstr>プーチン氏の主張</vt:lpstr>
      <vt:lpstr>プーチン氏の主張</vt:lpstr>
      <vt:lpstr>プーチンの「嘘」と誤算</vt:lpstr>
      <vt:lpstr>「誤算」</vt:lpstr>
      <vt:lpstr>最大の誤算 ゼレンスキー</vt:lpstr>
      <vt:lpstr>経済制裁としての「決済網」からの排除</vt:lpstr>
      <vt:lpstr>強化されたウクライナ軍</vt:lpstr>
      <vt:lpstr>PowerPoint プレゼンテーション</vt:lpstr>
      <vt:lpstr>中国　仲介役？</vt:lpstr>
      <vt:lpstr>中国とウクライナ（緊密な関係だった）　　</vt:lpstr>
      <vt:lpstr>軍事分野における協力関係</vt:lpstr>
      <vt:lpstr>戦略的パートナー関係</vt:lpstr>
      <vt:lpstr>中国とロシアの挑戦</vt:lpstr>
      <vt:lpstr>日本の覚悟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ウクライナ危機の本質と 日本の覚悟</dc:title>
  <dc:creator>watanabe yoshio</dc:creator>
  <cp:revision>3</cp:revision>
  <cp:lastPrinted>2022-03-10T06:09:28Z</cp:lastPrinted>
  <dcterms:created xsi:type="dcterms:W3CDTF">2022-03-10T05:02:30Z</dcterms:created>
  <dcterms:modified xsi:type="dcterms:W3CDTF">2022-03-11T11:16:47Z</dcterms:modified>
</cp:coreProperties>
</file>