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60"/>
  </p:normalViewPr>
  <p:slideViewPr>
    <p:cSldViewPr snapToGrid="0">
      <p:cViewPr varScale="1">
        <p:scale>
          <a:sx n="73" d="100"/>
          <a:sy n="73" d="100"/>
        </p:scale>
        <p:origin x="78"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8EE38-6942-45EC-B28A-148F7811CE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00CB40-5B2B-4CA9-A758-E5C7EC577B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35369F0-0FDE-40A6-9805-EB9FD0E14851}"/>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77ED5823-DDA3-447F-9FFC-BEFAFAD097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33D07D-546F-4528-B2F8-E45EE47E99F8}"/>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187528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D4190F-F00B-457B-BD19-0AD5C0E0678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AC69F2-5A38-4497-B200-2167133F14A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47B36FF-BCF6-4FFC-A4EB-5ECACF15E4CA}"/>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E95F71C4-0942-4D72-BA07-8F2FB9548B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1C1736-2D1C-4EDB-861D-5B033B311543}"/>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14591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8947B51-4CDA-48E3-B291-CF08295FE68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795DB5-A3C8-4619-B0D0-753B4708DB2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FF58A6-7719-4F8D-9DB8-84335B02722F}"/>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CE2E5E11-4937-4BE0-916C-EFD38AF369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CD434D-7615-4FEF-9DE5-0A1DAD17A540}"/>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226168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628C99-18B3-477D-AACB-48BEEE31ED4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6F4998-CF99-4D56-9E8F-BE56A8DBDD7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84904F-0576-4153-B0D1-E9F7982C5671}"/>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03B61C51-7902-424E-A13F-8C0A358EC4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70175D-1BAD-403E-9B2F-40834AA0DBB2}"/>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113953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82DA6A-8CD0-4FA6-B486-09A12ECB43B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6C2977-E6D7-4973-A01A-0B3908CC79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40FC8F2-19C6-4097-B8EF-1E49194DDB1F}"/>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ADB466A7-7E2E-40DC-8DF8-3EEB9E6F0F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02D07F-48FA-41FE-8D96-4541924DBB77}"/>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06332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273D5F-BB59-4150-8D85-D8FB952AF6D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D5307C8-D1F9-4BFD-B94B-814BD743018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18DA4E4-D6ED-4F45-AAB8-944872081E3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528F41A-8833-4776-B706-10012E7E4795}"/>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6" name="フッター プレースホルダー 5">
            <a:extLst>
              <a:ext uri="{FF2B5EF4-FFF2-40B4-BE49-F238E27FC236}">
                <a16:creationId xmlns:a16="http://schemas.microsoft.com/office/drawing/2014/main" id="{908681A9-1782-4779-B9C7-2EDEAE3DB20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4DD9CC4-C627-4943-89C6-F3715E540672}"/>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266719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7FD034-319F-486E-9BD5-84DD84C1916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30E89B7-0875-4F82-AFBA-BD7AB016E7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9F3127F-9375-4220-BC22-11FEACE78A4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DA61478-05DE-4E55-88A8-C0A92EB6B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2FA4713-D298-4380-9E91-D84792FF602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AFCC091-60D0-479E-8C68-3323D761774B}"/>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8" name="フッター プレースホルダー 7">
            <a:extLst>
              <a:ext uri="{FF2B5EF4-FFF2-40B4-BE49-F238E27FC236}">
                <a16:creationId xmlns:a16="http://schemas.microsoft.com/office/drawing/2014/main" id="{B0E717FD-3EAF-4C26-A57C-1FC3F01A232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C9BDB6A-3CB7-440D-8CF7-E2A5069DAFA5}"/>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42599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62E58-7030-4768-8179-BB0BC3016C2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B308B68-14E1-4AE8-B367-7E1845D2084A}"/>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4" name="フッター プレースホルダー 3">
            <a:extLst>
              <a:ext uri="{FF2B5EF4-FFF2-40B4-BE49-F238E27FC236}">
                <a16:creationId xmlns:a16="http://schemas.microsoft.com/office/drawing/2014/main" id="{7383F4D3-4DB4-400D-8B20-2A93B6C7EF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777C251-20A4-47F9-8457-E6B22E6DADBF}"/>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287052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2E0FEF7-2D72-46FA-8EC5-28D9883AB19B}"/>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3" name="フッター プレースホルダー 2">
            <a:extLst>
              <a:ext uri="{FF2B5EF4-FFF2-40B4-BE49-F238E27FC236}">
                <a16:creationId xmlns:a16="http://schemas.microsoft.com/office/drawing/2014/main" id="{476220D0-33AF-45A8-8225-E83B2F6AA05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A3A1ECB-DBF3-4023-B730-9F2A2EBBD456}"/>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383527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9E689E-A84B-46EF-B90C-60F15463FFE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635F9A-96E4-43F2-89E6-ABAF872DC1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0722BBC-2CB1-424E-91FA-BE631FD16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74AC9C1-7240-410B-9990-F182CA0B5E67}"/>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6" name="フッター プレースホルダー 5">
            <a:extLst>
              <a:ext uri="{FF2B5EF4-FFF2-40B4-BE49-F238E27FC236}">
                <a16:creationId xmlns:a16="http://schemas.microsoft.com/office/drawing/2014/main" id="{F3435CA6-F58B-46D0-82AD-E836C159828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D0D0387-AD9A-44FA-8073-0CE7C8768229}"/>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747173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A1FCA-CB67-49FD-A1FC-F10EFCB1C56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07B606E-4950-4440-8173-880BE80CCA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AF419EF-3113-4703-9628-0DD872100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A0687E-B57E-4456-AEE6-2C61207060CD}"/>
              </a:ext>
            </a:extLst>
          </p:cNvPr>
          <p:cNvSpPr>
            <a:spLocks noGrp="1"/>
          </p:cNvSpPr>
          <p:nvPr>
            <p:ph type="dt" sz="half" idx="10"/>
          </p:nvPr>
        </p:nvSpPr>
        <p:spPr/>
        <p:txBody>
          <a:bodyPr/>
          <a:lstStyle/>
          <a:p>
            <a:fld id="{383BDBB5-9608-4D06-A9CA-799F20C20B29}" type="datetimeFigureOut">
              <a:rPr kumimoji="1" lang="ja-JP" altLang="en-US" smtClean="0"/>
              <a:t>2022/4/9</a:t>
            </a:fld>
            <a:endParaRPr kumimoji="1" lang="ja-JP" altLang="en-US"/>
          </a:p>
        </p:txBody>
      </p:sp>
      <p:sp>
        <p:nvSpPr>
          <p:cNvPr id="6" name="フッター プレースホルダー 5">
            <a:extLst>
              <a:ext uri="{FF2B5EF4-FFF2-40B4-BE49-F238E27FC236}">
                <a16:creationId xmlns:a16="http://schemas.microsoft.com/office/drawing/2014/main" id="{9B37080D-BD48-432A-B32B-A2DE8125C8D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691F864-2BC3-421E-AFEA-32F28CE815DB}"/>
              </a:ext>
            </a:extLst>
          </p:cNvPr>
          <p:cNvSpPr>
            <a:spLocks noGrp="1"/>
          </p:cNvSpPr>
          <p:nvPr>
            <p:ph type="sldNum" sz="quarter" idx="12"/>
          </p:nvPr>
        </p:nvSpPr>
        <p:spPr/>
        <p:txBody>
          <a:body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172145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0772FCE-DFDB-4C04-9644-0896F0714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BBEE86-19A0-41B7-8119-37508E4968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BCA69E-3198-447A-8A2F-09A222659C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BDBB5-9608-4D06-A9CA-799F20C20B29}" type="datetimeFigureOut">
              <a:rPr kumimoji="1" lang="ja-JP" altLang="en-US" smtClean="0"/>
              <a:t>2022/4/9</a:t>
            </a:fld>
            <a:endParaRPr kumimoji="1" lang="ja-JP" altLang="en-US"/>
          </a:p>
        </p:txBody>
      </p:sp>
      <p:sp>
        <p:nvSpPr>
          <p:cNvPr id="5" name="フッター プレースホルダー 4">
            <a:extLst>
              <a:ext uri="{FF2B5EF4-FFF2-40B4-BE49-F238E27FC236}">
                <a16:creationId xmlns:a16="http://schemas.microsoft.com/office/drawing/2014/main" id="{64CCA6AC-DF2A-4EC7-8C29-9AD4E063B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E28ABC8-E882-4AB4-B4F3-C3435A691D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903F6-F589-4885-84A5-A6EA30FA7C7C}" type="slidenum">
              <a:rPr kumimoji="1" lang="ja-JP" altLang="en-US" smtClean="0"/>
              <a:t>‹#›</a:t>
            </a:fld>
            <a:endParaRPr kumimoji="1" lang="ja-JP" altLang="en-US"/>
          </a:p>
        </p:txBody>
      </p:sp>
    </p:spTree>
    <p:extLst>
      <p:ext uri="{BB962C8B-B14F-4D97-AF65-F5344CB8AC3E}">
        <p14:creationId xmlns:p14="http://schemas.microsoft.com/office/powerpoint/2010/main" val="3702219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D04B78-E487-473B-938E-2DB7F6F34407}"/>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中露の一方的武力行使</a:t>
            </a:r>
            <a:br>
              <a:rPr kumimoji="1" lang="en-US" altLang="ja-JP" dirty="0">
                <a:latin typeface="HGP明朝E" panose="02020900000000000000" pitchFamily="18" charset="-128"/>
                <a:ea typeface="HGP明朝E" panose="02020900000000000000" pitchFamily="18" charset="-128"/>
              </a:rPr>
            </a:br>
            <a:r>
              <a:rPr kumimoji="1" lang="ja-JP" altLang="en-US" sz="4800" dirty="0">
                <a:latin typeface="HGP明朝E" panose="02020900000000000000" pitchFamily="18" charset="-128"/>
                <a:ea typeface="HGP明朝E" panose="02020900000000000000" pitchFamily="18" charset="-128"/>
              </a:rPr>
              <a:t>防衛政策の大転換を</a:t>
            </a:r>
            <a:endParaRPr kumimoji="1" lang="ja-JP" altLang="en-US" dirty="0">
              <a:latin typeface="HGP明朝E" panose="02020900000000000000" pitchFamily="18" charset="-128"/>
              <a:ea typeface="HGP明朝E" panose="02020900000000000000" pitchFamily="18" charset="-128"/>
            </a:endParaRPr>
          </a:p>
        </p:txBody>
      </p:sp>
      <p:sp>
        <p:nvSpPr>
          <p:cNvPr id="3" name="字幕 2">
            <a:extLst>
              <a:ext uri="{FF2B5EF4-FFF2-40B4-BE49-F238E27FC236}">
                <a16:creationId xmlns:a16="http://schemas.microsoft.com/office/drawing/2014/main" id="{E9571830-F18F-4CCA-89BC-7757C0C392AE}"/>
              </a:ext>
            </a:extLst>
          </p:cNvPr>
          <p:cNvSpPr>
            <a:spLocks noGrp="1"/>
          </p:cNvSpPr>
          <p:nvPr>
            <p:ph type="subTitle" idx="1"/>
          </p:nvPr>
        </p:nvSpPr>
        <p:spPr>
          <a:xfrm>
            <a:off x="1524000" y="4079875"/>
            <a:ext cx="9144000" cy="1655762"/>
          </a:xfrm>
        </p:spPr>
        <p:txBody>
          <a:bodyPr/>
          <a:lstStyle/>
          <a:p>
            <a:r>
              <a:rPr kumimoji="1" lang="ja-JP" altLang="en-US" dirty="0">
                <a:latin typeface="HGP明朝E" panose="02020900000000000000" pitchFamily="18" charset="-128"/>
                <a:ea typeface="HGP明朝E" panose="02020900000000000000" pitchFamily="18" charset="-128"/>
              </a:rPr>
              <a:t>情報パック</a:t>
            </a:r>
            <a:endParaRPr kumimoji="1" lang="en-US" altLang="ja-JP" dirty="0">
              <a:latin typeface="HGP明朝E" panose="02020900000000000000" pitchFamily="18" charset="-128"/>
              <a:ea typeface="HGP明朝E" panose="02020900000000000000" pitchFamily="18" charset="-128"/>
            </a:endParaRPr>
          </a:p>
          <a:p>
            <a:r>
              <a:rPr kumimoji="1" lang="en-US" altLang="ja-JP" dirty="0">
                <a:latin typeface="HGP明朝E" panose="02020900000000000000" pitchFamily="18" charset="-128"/>
                <a:ea typeface="HGP明朝E" panose="02020900000000000000" pitchFamily="18" charset="-128"/>
              </a:rPr>
              <a:t>4</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3520770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FB5011-5360-4980-BC0B-4522242FE74C}"/>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ドイツ　安保政策の大転換</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CB18E36E-F65A-4FF9-8C65-6C65CDA6A18C}"/>
              </a:ext>
            </a:extLst>
          </p:cNvPr>
          <p:cNvSpPr>
            <a:spLocks noGrp="1"/>
          </p:cNvSpPr>
          <p:nvPr>
            <p:ph idx="1"/>
          </p:nvPr>
        </p:nvSpPr>
        <p:spPr/>
        <p:txBody>
          <a:bodyPr/>
          <a:lstStyle/>
          <a:p>
            <a:r>
              <a:rPr kumimoji="1" lang="en-US" altLang="ja-JP" sz="3200" dirty="0">
                <a:latin typeface="HGP明朝E" panose="02020900000000000000" pitchFamily="18" charset="-128"/>
                <a:ea typeface="HGP明朝E" panose="02020900000000000000" pitchFamily="18" charset="-128"/>
              </a:rPr>
              <a:t>2</a:t>
            </a:r>
            <a:r>
              <a:rPr kumimoji="1" lang="ja-JP" altLang="en-US" sz="3200" dirty="0">
                <a:latin typeface="HGP明朝E" panose="02020900000000000000" pitchFamily="18" charset="-128"/>
                <a:ea typeface="HGP明朝E" panose="02020900000000000000" pitchFamily="18" charset="-128"/>
              </a:rPr>
              <a:t>月</a:t>
            </a:r>
            <a:r>
              <a:rPr kumimoji="1" lang="en-US" altLang="ja-JP" sz="3200" dirty="0">
                <a:latin typeface="HGP明朝E" panose="02020900000000000000" pitchFamily="18" charset="-128"/>
                <a:ea typeface="HGP明朝E" panose="02020900000000000000" pitchFamily="18" charset="-128"/>
              </a:rPr>
              <a:t>27</a:t>
            </a:r>
            <a:r>
              <a:rPr kumimoji="1" lang="ja-JP" altLang="en-US" sz="3200" dirty="0">
                <a:latin typeface="HGP明朝E" panose="02020900000000000000" pitchFamily="18" charset="-128"/>
                <a:ea typeface="HGP明朝E" panose="02020900000000000000" pitchFamily="18" charset="-128"/>
              </a:rPr>
              <a:t>日　ドイツ連邦議会　特別の日曜日セッション開催</a:t>
            </a:r>
          </a:p>
          <a:p>
            <a:r>
              <a:rPr kumimoji="1" lang="ja-JP" altLang="en-US" dirty="0">
                <a:latin typeface="HGP明朝E" panose="02020900000000000000" pitchFamily="18" charset="-128"/>
                <a:ea typeface="HGP明朝E" panose="02020900000000000000" pitchFamily="18" charset="-128"/>
              </a:rPr>
              <a:t>ウクライナ大使を議員の拍手で迎え入れたのち、</a:t>
            </a:r>
            <a:endParaRPr kumimoji="1"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ショルツ首相の「時代を画する」演説が行われた</a:t>
            </a:r>
          </a:p>
          <a:p>
            <a:pPr lvl="1"/>
            <a:r>
              <a:rPr kumimoji="1" lang="ja-JP" altLang="en-US" dirty="0">
                <a:latin typeface="HGP明朝E" panose="02020900000000000000" pitchFamily="18" charset="-128"/>
                <a:ea typeface="HGP明朝E" panose="02020900000000000000" pitchFamily="18" charset="-128"/>
              </a:rPr>
              <a:t>防衛費は</a:t>
            </a:r>
            <a:r>
              <a:rPr kumimoji="1" lang="en-US" altLang="ja-JP" dirty="0">
                <a:latin typeface="HGP明朝E" panose="02020900000000000000" pitchFamily="18" charset="-128"/>
                <a:ea typeface="HGP明朝E" panose="02020900000000000000" pitchFamily="18" charset="-128"/>
              </a:rPr>
              <a:t>NATO</a:t>
            </a:r>
            <a:r>
              <a:rPr kumimoji="1" lang="ja-JP" altLang="en-US" dirty="0">
                <a:latin typeface="HGP明朝E" panose="02020900000000000000" pitchFamily="18" charset="-128"/>
                <a:ea typeface="HGP明朝E" panose="02020900000000000000" pitchFamily="18" charset="-128"/>
              </a:rPr>
              <a:t>の水準、</a:t>
            </a:r>
            <a:r>
              <a:rPr kumimoji="1" lang="en-US" altLang="ja-JP" dirty="0">
                <a:latin typeface="HGP明朝E" panose="02020900000000000000" pitchFamily="18" charset="-128"/>
                <a:ea typeface="HGP明朝E" panose="02020900000000000000" pitchFamily="18" charset="-128"/>
              </a:rPr>
              <a:t>GDP2</a:t>
            </a:r>
            <a:r>
              <a:rPr kumimoji="1" lang="ja-JP" altLang="en-US" dirty="0">
                <a:latin typeface="HGP明朝E" panose="02020900000000000000" pitchFamily="18" charset="-128"/>
                <a:ea typeface="HGP明朝E" panose="02020900000000000000" pitchFamily="18" charset="-128"/>
              </a:rPr>
              <a:t>％に引き上げる</a:t>
            </a:r>
          </a:p>
          <a:p>
            <a:pPr lvl="1"/>
            <a:r>
              <a:rPr kumimoji="1" lang="ja-JP" altLang="en-US" dirty="0">
                <a:latin typeface="HGP明朝E" panose="02020900000000000000" pitchFamily="18" charset="-128"/>
                <a:ea typeface="HGP明朝E" panose="02020900000000000000" pitchFamily="18" charset="-128"/>
              </a:rPr>
              <a:t>ウクライナ向け武器の直接援助を実行する</a:t>
            </a:r>
          </a:p>
          <a:p>
            <a:pPr lvl="1"/>
            <a:r>
              <a:rPr kumimoji="1" lang="ja-JP" altLang="en-US" dirty="0">
                <a:latin typeface="HGP明朝E" panose="02020900000000000000" pitchFamily="18" charset="-128"/>
                <a:ea typeface="HGP明朝E" panose="02020900000000000000" pitchFamily="18" charset="-128"/>
              </a:rPr>
              <a:t>ロシア産エネルギー依存度を軽減するため</a:t>
            </a:r>
            <a:endParaRPr kumimoji="1" lang="en-US" altLang="ja-JP" dirty="0">
              <a:latin typeface="HGP明朝E" panose="02020900000000000000" pitchFamily="18" charset="-128"/>
              <a:ea typeface="HGP明朝E" panose="02020900000000000000" pitchFamily="18" charset="-128"/>
            </a:endParaRPr>
          </a:p>
          <a:p>
            <a:pPr marL="457200" lvl="1" indent="0">
              <a:buNone/>
            </a:pPr>
            <a:r>
              <a:rPr lang="ja-JP" altLang="en-US" dirty="0">
                <a:latin typeface="HGP明朝E" panose="02020900000000000000" pitchFamily="18" charset="-128"/>
                <a:ea typeface="HGP明朝E" panose="02020900000000000000" pitchFamily="18" charset="-128"/>
              </a:rPr>
              <a:t>　</a:t>
            </a:r>
            <a:r>
              <a:rPr kumimoji="1" lang="ja-JP" altLang="en-US" dirty="0">
                <a:latin typeface="HGP明朝E" panose="02020900000000000000" pitchFamily="18" charset="-128"/>
                <a:ea typeface="HGP明朝E" panose="02020900000000000000" pitchFamily="18" charset="-128"/>
              </a:rPr>
              <a:t>ガス輸入ターミナル</a:t>
            </a:r>
            <a:r>
              <a:rPr kumimoji="1" lang="en-US" altLang="ja-JP" dirty="0">
                <a:latin typeface="HGP明朝E" panose="02020900000000000000" pitchFamily="18" charset="-128"/>
                <a:ea typeface="HGP明朝E" panose="02020900000000000000" pitchFamily="18" charset="-128"/>
              </a:rPr>
              <a:t>2</a:t>
            </a:r>
            <a:r>
              <a:rPr kumimoji="1" lang="ja-JP" altLang="en-US" dirty="0">
                <a:latin typeface="HGP明朝E" panose="02020900000000000000" pitchFamily="18" charset="-128"/>
                <a:ea typeface="HGP明朝E" panose="02020900000000000000" pitchFamily="18" charset="-128"/>
              </a:rPr>
              <a:t>か所を建設するなど</a:t>
            </a:r>
          </a:p>
          <a:p>
            <a:endParaRPr kumimoji="1" lang="ja-JP" altLang="en-US"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pic>
        <p:nvPicPr>
          <p:cNvPr id="2050" name="Picture 2" descr="ショルツ独首相、パンデミック克服でコロナワクチン接種加速を訴え - Bloomberg">
            <a:extLst>
              <a:ext uri="{FF2B5EF4-FFF2-40B4-BE49-F238E27FC236}">
                <a16:creationId xmlns:a16="http://schemas.microsoft.com/office/drawing/2014/main" id="{622BBD46-EFA1-4B37-80E8-EE420AEDB2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1671" y="3907401"/>
            <a:ext cx="4430329" cy="2950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418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6708BEF-335C-47D8-8D53-4863FA3AD7B5}"/>
              </a:ext>
            </a:extLst>
          </p:cNvPr>
          <p:cNvSpPr>
            <a:spLocks noGrp="1"/>
          </p:cNvSpPr>
          <p:nvPr>
            <p:ph idx="1"/>
          </p:nvPr>
        </p:nvSpPr>
        <p:spPr>
          <a:xfrm>
            <a:off x="838200" y="757989"/>
            <a:ext cx="10515600" cy="5418974"/>
          </a:xfrm>
        </p:spPr>
        <p:txBody>
          <a:bodyPr>
            <a:normAutofit/>
          </a:bodyPr>
          <a:lstStyle/>
          <a:p>
            <a:r>
              <a:rPr kumimoji="1" lang="ja-JP" altLang="en-US" sz="4000" dirty="0">
                <a:latin typeface="HGP明朝E" panose="02020900000000000000" pitchFamily="18" charset="-128"/>
                <a:ea typeface="HGP明朝E" panose="02020900000000000000" pitchFamily="18" charset="-128"/>
              </a:rPr>
              <a:t>東西両ドイツの統一に継ぐ大転換　</a:t>
            </a:r>
            <a:endParaRPr kumimoji="1" lang="en-US" altLang="ja-JP" sz="4000" dirty="0">
              <a:latin typeface="HGP明朝E" panose="02020900000000000000" pitchFamily="18" charset="-128"/>
              <a:ea typeface="HGP明朝E" panose="02020900000000000000" pitchFamily="18" charset="-128"/>
            </a:endParaRPr>
          </a:p>
          <a:p>
            <a:endParaRPr kumimoji="1" lang="en-US" altLang="ja-JP" sz="4000"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ショルツ首相はキリスト教民主・社会同盟（</a:t>
            </a:r>
            <a:r>
              <a:rPr kumimoji="1" lang="en-US" altLang="ja-JP" dirty="0">
                <a:latin typeface="HGP明朝E" panose="02020900000000000000" pitchFamily="18" charset="-128"/>
                <a:ea typeface="HGP明朝E" panose="02020900000000000000" pitchFamily="18" charset="-128"/>
              </a:rPr>
              <a:t>CDU</a:t>
            </a:r>
            <a:r>
              <a:rPr kumimoji="1" lang="ja-JP" altLang="en-US" dirty="0">
                <a:latin typeface="HGP明朝E" panose="02020900000000000000" pitchFamily="18" charset="-128"/>
                <a:ea typeface="HGP明朝E" panose="02020900000000000000" pitchFamily="18" charset="-128"/>
              </a:rPr>
              <a:t>／</a:t>
            </a:r>
            <a:r>
              <a:rPr kumimoji="1" lang="en-US" altLang="ja-JP" dirty="0">
                <a:latin typeface="HGP明朝E" panose="02020900000000000000" pitchFamily="18" charset="-128"/>
                <a:ea typeface="HGP明朝E" panose="02020900000000000000" pitchFamily="18" charset="-128"/>
              </a:rPr>
              <a:t>CSU</a:t>
            </a:r>
            <a:r>
              <a:rPr kumimoji="1" lang="ja-JP" altLang="en-US" dirty="0">
                <a:latin typeface="HGP明朝E" panose="02020900000000000000" pitchFamily="18" charset="-128"/>
                <a:ea typeface="HGP明朝E" panose="02020900000000000000" pitchFamily="18" charset="-128"/>
              </a:rPr>
              <a:t>）に比べて安全保障政策には積極的ではないドイツ社会民主党（</a:t>
            </a:r>
            <a:r>
              <a:rPr kumimoji="1" lang="en-US" altLang="ja-JP" dirty="0">
                <a:latin typeface="HGP明朝E" panose="02020900000000000000" pitchFamily="18" charset="-128"/>
                <a:ea typeface="HGP明朝E" panose="02020900000000000000" pitchFamily="18" charset="-128"/>
              </a:rPr>
              <a:t>SPD</a:t>
            </a:r>
            <a:r>
              <a:rPr kumimoji="1" lang="ja-JP" altLang="en-US" dirty="0">
                <a:latin typeface="HGP明朝E" panose="02020900000000000000" pitchFamily="18" charset="-128"/>
                <a:ea typeface="HGP明朝E" panose="02020900000000000000" pitchFamily="18" charset="-128"/>
              </a:rPr>
              <a:t>）左派に属する</a:t>
            </a:r>
          </a:p>
          <a:p>
            <a:pPr lvl="1"/>
            <a:r>
              <a:rPr kumimoji="1" lang="ja-JP" altLang="en-US" dirty="0">
                <a:latin typeface="HGP明朝E" panose="02020900000000000000" pitchFamily="18" charset="-128"/>
                <a:ea typeface="HGP明朝E" panose="02020900000000000000" pitchFamily="18" charset="-128"/>
              </a:rPr>
              <a:t>さらに環境問題に力点をおいてきた緑の党と財界を背景とする自由民主党（</a:t>
            </a:r>
            <a:r>
              <a:rPr kumimoji="1" lang="en-US" altLang="ja-JP" dirty="0">
                <a:latin typeface="HGP明朝E" panose="02020900000000000000" pitchFamily="18" charset="-128"/>
                <a:ea typeface="HGP明朝E" panose="02020900000000000000" pitchFamily="18" charset="-128"/>
              </a:rPr>
              <a:t>FDP</a:t>
            </a:r>
            <a:r>
              <a:rPr kumimoji="1" lang="ja-JP" altLang="en-US" dirty="0">
                <a:latin typeface="HGP明朝E" panose="02020900000000000000" pitchFamily="18" charset="-128"/>
                <a:ea typeface="HGP明朝E" panose="02020900000000000000" pitchFamily="18" charset="-128"/>
              </a:rPr>
              <a:t>）との連立政権である</a:t>
            </a:r>
          </a:p>
          <a:p>
            <a:r>
              <a:rPr kumimoji="1" lang="ja-JP" altLang="en-US" sz="3600" dirty="0">
                <a:latin typeface="HGP明朝E" panose="02020900000000000000" pitchFamily="18" charset="-128"/>
                <a:ea typeface="HGP明朝E" panose="02020900000000000000" pitchFamily="18" charset="-128"/>
              </a:rPr>
              <a:t>東欧の動き</a:t>
            </a:r>
            <a:endParaRPr kumimoji="1" lang="en-US" altLang="ja-JP" sz="3600"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永世中立国のスイスだけでなく、スカンディナビア３国はウクライナに武器を供給すると発表して、従来のパシフィズム（戦争反対）を克服した。</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スウェーデンとフィンランドの世論の動向は</a:t>
            </a:r>
            <a:r>
              <a:rPr kumimoji="1" lang="en-US" altLang="ja-JP" dirty="0">
                <a:latin typeface="HGP明朝E" panose="02020900000000000000" pitchFamily="18" charset="-128"/>
                <a:ea typeface="HGP明朝E" panose="02020900000000000000" pitchFamily="18" charset="-128"/>
              </a:rPr>
              <a:t>NATO</a:t>
            </a:r>
            <a:r>
              <a:rPr kumimoji="1" lang="ja-JP" altLang="en-US" dirty="0">
                <a:latin typeface="HGP明朝E" panose="02020900000000000000" pitchFamily="18" charset="-128"/>
                <a:ea typeface="HGP明朝E" panose="02020900000000000000" pitchFamily="18" charset="-128"/>
              </a:rPr>
              <a:t>加盟熱望を示している</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30477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1B53777-D164-421A-9C76-7351F978FA04}"/>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憲法改正</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外交・安保体制の再点検</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国連改革をリードする</a:t>
            </a:r>
          </a:p>
        </p:txBody>
      </p:sp>
      <p:sp>
        <p:nvSpPr>
          <p:cNvPr id="5" name="テキスト プレースホルダー 4">
            <a:extLst>
              <a:ext uri="{FF2B5EF4-FFF2-40B4-BE49-F238E27FC236}">
                <a16:creationId xmlns:a16="http://schemas.microsoft.com/office/drawing/2014/main" id="{05D34FB4-5576-4E59-9F3F-FD62BFFCFC86}"/>
              </a:ext>
            </a:extLst>
          </p:cNvPr>
          <p:cNvSpPr>
            <a:spLocks noGrp="1"/>
          </p:cNvSpPr>
          <p:nvPr>
            <p:ph type="body" idx="1"/>
          </p:nvPr>
        </p:nvSpPr>
        <p:spPr/>
        <p:txBody>
          <a:bodyPr/>
          <a:lstStyle/>
          <a:p>
            <a:endParaRPr lang="ja-JP" altLang="en-US">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481991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1BDA32-F3B3-492E-94C3-DCE44C3A234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今後の展開予測　</a:t>
            </a:r>
          </a:p>
        </p:txBody>
      </p:sp>
      <p:sp>
        <p:nvSpPr>
          <p:cNvPr id="3" name="コンテンツ プレースホルダー 2">
            <a:extLst>
              <a:ext uri="{FF2B5EF4-FFF2-40B4-BE49-F238E27FC236}">
                <a16:creationId xmlns:a16="http://schemas.microsoft.com/office/drawing/2014/main" id="{64173640-3DC4-46DC-AD7B-7D7D55A5A092}"/>
              </a:ext>
            </a:extLst>
          </p:cNvPr>
          <p:cNvSpPr>
            <a:spLocks noGrp="1"/>
          </p:cNvSpPr>
          <p:nvPr>
            <p:ph idx="1"/>
          </p:nvPr>
        </p:nvSpPr>
        <p:spPr/>
        <p:txBody>
          <a:bodyPr>
            <a:normAutofit/>
          </a:bodyPr>
          <a:lstStyle/>
          <a:p>
            <a:pPr marL="0" indent="0">
              <a:buNone/>
            </a:pPr>
            <a:r>
              <a:rPr kumimoji="1" lang="ja-JP" altLang="en-US" sz="3600" dirty="0">
                <a:latin typeface="HGP明朝E" panose="02020900000000000000" pitchFamily="18" charset="-128"/>
                <a:ea typeface="HGP明朝E" panose="02020900000000000000" pitchFamily="18" charset="-128"/>
              </a:rPr>
              <a:t>ロシア　</a:t>
            </a:r>
            <a:r>
              <a:rPr kumimoji="1" lang="en-US" altLang="ja-JP" sz="3600" dirty="0">
                <a:latin typeface="HGP明朝E" panose="02020900000000000000" pitchFamily="18" charset="-128"/>
                <a:ea typeface="HGP明朝E" panose="02020900000000000000" pitchFamily="18" charset="-128"/>
              </a:rPr>
              <a:t>5</a:t>
            </a:r>
            <a:r>
              <a:rPr kumimoji="1" lang="ja-JP" altLang="en-US" sz="3600" dirty="0">
                <a:latin typeface="HGP明朝E" panose="02020900000000000000" pitchFamily="18" charset="-128"/>
                <a:ea typeface="HGP明朝E" panose="02020900000000000000" pitchFamily="18" charset="-128"/>
              </a:rPr>
              <a:t>月</a:t>
            </a:r>
            <a:r>
              <a:rPr kumimoji="1" lang="en-US" altLang="ja-JP" sz="3600" dirty="0">
                <a:latin typeface="HGP明朝E" panose="02020900000000000000" pitchFamily="18" charset="-128"/>
                <a:ea typeface="HGP明朝E" panose="02020900000000000000" pitchFamily="18" charset="-128"/>
              </a:rPr>
              <a:t>9</a:t>
            </a:r>
            <a:r>
              <a:rPr kumimoji="1" lang="ja-JP" altLang="en-US" sz="3600" dirty="0">
                <a:latin typeface="HGP明朝E" panose="02020900000000000000" pitchFamily="18" charset="-128"/>
                <a:ea typeface="HGP明朝E" panose="02020900000000000000" pitchFamily="18" charset="-128"/>
              </a:rPr>
              <a:t>日　対独戦勝記念日前の「勝利宣言」</a:t>
            </a:r>
            <a:endParaRPr kumimoji="1" lang="en-US" altLang="ja-JP" sz="3600"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ロシア国防省　</a:t>
            </a:r>
            <a:r>
              <a:rPr kumimoji="1" lang="en-US" altLang="ja-JP" dirty="0">
                <a:latin typeface="HGP明朝E" panose="02020900000000000000" pitchFamily="18" charset="-128"/>
                <a:ea typeface="HGP明朝E" panose="02020900000000000000" pitchFamily="18" charset="-128"/>
              </a:rPr>
              <a:t>3</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25</a:t>
            </a:r>
            <a:r>
              <a:rPr kumimoji="1" lang="ja-JP" altLang="en-US" dirty="0">
                <a:latin typeface="HGP明朝E" panose="02020900000000000000" pitchFamily="18" charset="-128"/>
                <a:ea typeface="HGP明朝E" panose="02020900000000000000" pitchFamily="18" charset="-128"/>
              </a:rPr>
              <a:t>日　ルツコイ作戦本部長　記者会見　</a:t>
            </a:r>
            <a:endParaRPr kumimoji="1"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一カ月</a:t>
            </a:r>
            <a:r>
              <a:rPr kumimoji="1" lang="ja-JP" altLang="en-US" dirty="0">
                <a:latin typeface="HGP明朝E" panose="02020900000000000000" pitchFamily="18" charset="-128"/>
                <a:ea typeface="HGP明朝E" panose="02020900000000000000" pitchFamily="18" charset="-128"/>
              </a:rPr>
              <a:t>を総括</a:t>
            </a:r>
          </a:p>
          <a:p>
            <a:pPr lvl="1"/>
            <a:r>
              <a:rPr kumimoji="1" lang="ja-JP" altLang="en-US" dirty="0">
                <a:latin typeface="HGP明朝E" panose="02020900000000000000" pitchFamily="18" charset="-128"/>
                <a:ea typeface="HGP明朝E" panose="02020900000000000000" pitchFamily="18" charset="-128"/>
              </a:rPr>
              <a:t>「作戦の第一段階の課題は達成された」</a:t>
            </a:r>
          </a:p>
          <a:p>
            <a:pPr lvl="1"/>
            <a:r>
              <a:rPr kumimoji="1" lang="ja-JP" altLang="en-US" dirty="0">
                <a:latin typeface="HGP明朝E" panose="02020900000000000000" pitchFamily="18" charset="-128"/>
                <a:ea typeface="HGP明朝E" panose="02020900000000000000" pitchFamily="18" charset="-128"/>
              </a:rPr>
              <a:t>今後は、ウクライナ東部での作戦に集中する</a:t>
            </a:r>
          </a:p>
          <a:p>
            <a:pPr lvl="1"/>
            <a:r>
              <a:rPr kumimoji="1" lang="ja-JP" altLang="en-US" dirty="0">
                <a:latin typeface="HGP明朝E" panose="02020900000000000000" pitchFamily="18" charset="-128"/>
                <a:ea typeface="HGP明朝E" panose="02020900000000000000" pitchFamily="18" charset="-128"/>
              </a:rPr>
              <a:t>侵攻の目的は「ドンバス住民の解放にあった」</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18170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85D5F054-23D2-4596-A8A7-F71E4513055C}"/>
              </a:ext>
            </a:extLst>
          </p:cNvPr>
          <p:cNvSpPr>
            <a:spLocks noGrp="1"/>
          </p:cNvSpPr>
          <p:nvPr>
            <p:ph idx="1"/>
          </p:nvPr>
        </p:nvSpPr>
        <p:spPr>
          <a:xfrm>
            <a:off x="838200" y="486697"/>
            <a:ext cx="5257800" cy="5690266"/>
          </a:xfrm>
        </p:spPr>
        <p:txBody>
          <a:bodyPr>
            <a:normAutofit lnSpcReduction="10000"/>
          </a:bodyPr>
          <a:lstStyle/>
          <a:p>
            <a:pPr marL="0" indent="0">
              <a:buNone/>
            </a:pPr>
            <a:r>
              <a:rPr kumimoji="1" lang="ja-JP" altLang="en-US" sz="2400" dirty="0">
                <a:latin typeface="HGP明朝E" panose="02020900000000000000" pitchFamily="18" charset="-128"/>
                <a:ea typeface="HGP明朝E" panose="02020900000000000000" pitchFamily="18" charset="-128"/>
              </a:rPr>
              <a:t>米軍トップ　ミリー統合参謀本部議長</a:t>
            </a:r>
            <a:endParaRPr kumimoji="1" lang="en-US" altLang="ja-JP" sz="2400" dirty="0">
              <a:latin typeface="HGP明朝E" panose="02020900000000000000" pitchFamily="18" charset="-128"/>
              <a:ea typeface="HGP明朝E" panose="02020900000000000000" pitchFamily="18" charset="-128"/>
            </a:endParaRPr>
          </a:p>
          <a:p>
            <a:pPr marL="0" indent="0">
              <a:buNone/>
            </a:pPr>
            <a:r>
              <a:rPr kumimoji="1" lang="en-US" altLang="ja-JP" sz="2400" dirty="0">
                <a:latin typeface="HGP明朝E" panose="02020900000000000000" pitchFamily="18" charset="-128"/>
                <a:ea typeface="HGP明朝E" panose="02020900000000000000" pitchFamily="18" charset="-128"/>
              </a:rPr>
              <a:t>4</a:t>
            </a:r>
            <a:r>
              <a:rPr kumimoji="1" lang="ja-JP" altLang="en-US" sz="2400" dirty="0">
                <a:latin typeface="HGP明朝E" panose="02020900000000000000" pitchFamily="18" charset="-128"/>
                <a:ea typeface="HGP明朝E" panose="02020900000000000000" pitchFamily="18" charset="-128"/>
              </a:rPr>
              <a:t>月</a:t>
            </a:r>
            <a:r>
              <a:rPr kumimoji="1" lang="en-US" altLang="ja-JP" sz="2400" dirty="0">
                <a:latin typeface="HGP明朝E" panose="02020900000000000000" pitchFamily="18" charset="-128"/>
                <a:ea typeface="HGP明朝E" panose="02020900000000000000" pitchFamily="18" charset="-128"/>
              </a:rPr>
              <a:t>5</a:t>
            </a:r>
            <a:r>
              <a:rPr kumimoji="1" lang="ja-JP" altLang="en-US" sz="2400" dirty="0">
                <a:latin typeface="HGP明朝E" panose="02020900000000000000" pitchFamily="18" charset="-128"/>
                <a:ea typeface="HGP明朝E" panose="02020900000000000000" pitchFamily="18" charset="-128"/>
              </a:rPr>
              <a:t>日　米議会委員会で</a:t>
            </a:r>
          </a:p>
          <a:p>
            <a:r>
              <a:rPr kumimoji="1" lang="ja-JP" altLang="en-US" sz="2400" dirty="0">
                <a:latin typeface="HGP明朝E" panose="02020900000000000000" pitchFamily="18" charset="-128"/>
                <a:ea typeface="HGP明朝E" panose="02020900000000000000" pitchFamily="18" charset="-128"/>
              </a:rPr>
              <a:t>ロシアによるウクライナ軍事侵攻について</a:t>
            </a:r>
          </a:p>
          <a:p>
            <a:pPr lvl="1"/>
            <a:r>
              <a:rPr kumimoji="1" lang="ja-JP" altLang="en-US" dirty="0">
                <a:latin typeface="HGP明朝E" panose="02020900000000000000" pitchFamily="18" charset="-128"/>
                <a:ea typeface="HGP明朝E" panose="02020900000000000000" pitchFamily="18" charset="-128"/>
              </a:rPr>
              <a:t>「私の</a:t>
            </a:r>
            <a:r>
              <a:rPr kumimoji="1" lang="en-US" altLang="ja-JP" dirty="0">
                <a:latin typeface="HGP明朝E" panose="02020900000000000000" pitchFamily="18" charset="-128"/>
                <a:ea typeface="HGP明朝E" panose="02020900000000000000" pitchFamily="18" charset="-128"/>
              </a:rPr>
              <a:t>42</a:t>
            </a:r>
            <a:r>
              <a:rPr kumimoji="1" lang="ja-JP" altLang="en-US" dirty="0">
                <a:latin typeface="HGP明朝E" panose="02020900000000000000" pitchFamily="18" charset="-128"/>
                <a:ea typeface="HGP明朝E" panose="02020900000000000000" pitchFamily="18" charset="-128"/>
              </a:rPr>
              <a:t>年間の軍勤務の中で最大の脅威を目の当たりにしている」と主張</a:t>
            </a:r>
          </a:p>
          <a:p>
            <a:pPr lvl="1"/>
            <a:r>
              <a:rPr kumimoji="1" lang="ja-JP" altLang="en-US" dirty="0">
                <a:latin typeface="HGP明朝E" panose="02020900000000000000" pitchFamily="18" charset="-128"/>
                <a:ea typeface="HGP明朝E" panose="02020900000000000000" pitchFamily="18" charset="-128"/>
              </a:rPr>
              <a:t>「より不安定な世界に入りつつあり、大国間の重大な紛争の恐れは増大した」とした</a:t>
            </a:r>
          </a:p>
          <a:p>
            <a:endParaRPr kumimoji="1" lang="en-US" altLang="ja-JP" sz="2400" dirty="0">
              <a:latin typeface="HGP明朝E" panose="02020900000000000000" pitchFamily="18" charset="-128"/>
              <a:ea typeface="HGP明朝E" panose="02020900000000000000" pitchFamily="18" charset="-128"/>
            </a:endParaRPr>
          </a:p>
          <a:p>
            <a:r>
              <a:rPr kumimoji="1" lang="ja-JP" altLang="en-US" sz="2400" dirty="0">
                <a:latin typeface="HGP明朝E" panose="02020900000000000000" pitchFamily="18" charset="-128"/>
                <a:ea typeface="HGP明朝E" panose="02020900000000000000" pitchFamily="18" charset="-128"/>
              </a:rPr>
              <a:t>「米軍をウクライナに送らない限りはプーチンを抑止できたとは思わない。ウクライナの侵攻は彼の長年の目標で、抑止するには米軍の投入が必要だった」と発言</a:t>
            </a:r>
          </a:p>
        </p:txBody>
      </p:sp>
      <p:pic>
        <p:nvPicPr>
          <p:cNvPr id="1026" name="Picture 2" descr="台湾の武力統一「可能性低い」 短期的には軍事力不足―米軍トップ：時事ドットコム">
            <a:extLst>
              <a:ext uri="{FF2B5EF4-FFF2-40B4-BE49-F238E27FC236}">
                <a16:creationId xmlns:a16="http://schemas.microsoft.com/office/drawing/2014/main" id="{623E0B99-C2CB-4B08-84A6-19C590B42B9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794" r="7168" b="-1"/>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7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B00238-90E2-4944-B8F8-15F5FDB9D53C}"/>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中国の狙い</a:t>
            </a:r>
          </a:p>
        </p:txBody>
      </p:sp>
      <p:sp>
        <p:nvSpPr>
          <p:cNvPr id="3" name="コンテンツ プレースホルダー 2">
            <a:extLst>
              <a:ext uri="{FF2B5EF4-FFF2-40B4-BE49-F238E27FC236}">
                <a16:creationId xmlns:a16="http://schemas.microsoft.com/office/drawing/2014/main" id="{0532E434-7760-483E-BA2D-0A8BA664C913}"/>
              </a:ext>
            </a:extLst>
          </p:cNvPr>
          <p:cNvSpPr>
            <a:spLocks noGrp="1"/>
          </p:cNvSpPr>
          <p:nvPr>
            <p:ph idx="1"/>
          </p:nvPr>
        </p:nvSpPr>
        <p:spPr/>
        <p:txBody>
          <a:bodyPr>
            <a:normAutofit/>
          </a:bodyPr>
          <a:lstStyle/>
          <a:p>
            <a:r>
              <a:rPr kumimoji="1" lang="ja-JP" altLang="en-US" sz="3200" dirty="0">
                <a:latin typeface="HGP明朝E" panose="02020900000000000000" pitchFamily="18" charset="-128"/>
                <a:ea typeface="HGP明朝E" panose="02020900000000000000" pitchFamily="18" charset="-128"/>
              </a:rPr>
              <a:t>中国は　アジアでも米国主導の安保秩序を転換させる好機と考えている。</a:t>
            </a:r>
          </a:p>
          <a:p>
            <a:r>
              <a:rPr kumimoji="1" lang="ja-JP" altLang="en-US" sz="3200" dirty="0">
                <a:latin typeface="HGP明朝E" panose="02020900000000000000" pitchFamily="18" charset="-128"/>
                <a:ea typeface="HGP明朝E" panose="02020900000000000000" pitchFamily="18" charset="-128"/>
              </a:rPr>
              <a:t>ウクライナと経済・軍事分野で協力関係を持つため、同国とロシアの一方に肩入れするのは避け、米国に対し、他国への「内政干渉」で事態を不安定化させていると矛先を向ける。台湾をめぐる主張と一貫する論理。</a:t>
            </a:r>
          </a:p>
          <a:p>
            <a:r>
              <a:rPr kumimoji="1" lang="ja-JP" altLang="en-US" sz="3200" dirty="0">
                <a:latin typeface="HGP明朝E" panose="02020900000000000000" pitchFamily="18" charset="-128"/>
                <a:ea typeface="HGP明朝E" panose="02020900000000000000" pitchFamily="18" charset="-128"/>
              </a:rPr>
              <a:t>ロシアが欧州、中国がアジアで勢力圏を確立し、新たな国際秩序をつくろうとの意向がある。</a:t>
            </a:r>
          </a:p>
        </p:txBody>
      </p:sp>
    </p:spTree>
    <p:extLst>
      <p:ext uri="{BB962C8B-B14F-4D97-AF65-F5344CB8AC3E}">
        <p14:creationId xmlns:p14="http://schemas.microsoft.com/office/powerpoint/2010/main" val="160380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4424C9-2CBE-42C6-8253-171410B0AB23}"/>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日米同盟の刷新　緊急性</a:t>
            </a:r>
          </a:p>
        </p:txBody>
      </p:sp>
      <p:sp>
        <p:nvSpPr>
          <p:cNvPr id="3" name="コンテンツ プレースホルダー 2">
            <a:extLst>
              <a:ext uri="{FF2B5EF4-FFF2-40B4-BE49-F238E27FC236}">
                <a16:creationId xmlns:a16="http://schemas.microsoft.com/office/drawing/2014/main" id="{3C932FEB-2496-49A5-AB09-B900C11CA020}"/>
              </a:ext>
            </a:extLst>
          </p:cNvPr>
          <p:cNvSpPr>
            <a:spLocks noGrp="1"/>
          </p:cNvSpPr>
          <p:nvPr>
            <p:ph idx="1"/>
          </p:nvPr>
        </p:nvSpPr>
        <p:spPr/>
        <p:txBody>
          <a:bodyPr>
            <a:normAutofit lnSpcReduction="10000"/>
          </a:bodyPr>
          <a:lstStyle/>
          <a:p>
            <a:r>
              <a:rPr kumimoji="1" lang="ja-JP" altLang="en-US" sz="3200" dirty="0">
                <a:latin typeface="HGP明朝E" panose="02020900000000000000" pitchFamily="18" charset="-128"/>
                <a:ea typeface="HGP明朝E" panose="02020900000000000000" pitchFamily="18" charset="-128"/>
              </a:rPr>
              <a:t>ウクライナの教訓を踏まえ、中国の有事の可能性に備える上で、日米同盟に多くの課題がある</a:t>
            </a:r>
            <a:endParaRPr kumimoji="1" lang="en-US" altLang="ja-JP" sz="3200" dirty="0">
              <a:latin typeface="HGP明朝E" panose="02020900000000000000" pitchFamily="18" charset="-128"/>
              <a:ea typeface="HGP明朝E" panose="02020900000000000000" pitchFamily="18" charset="-128"/>
            </a:endParaRPr>
          </a:p>
          <a:p>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バイデン政権は、抑止の非軍事的側面に重点をおいた「統合抑止」の重要性を強調している。</a:t>
            </a:r>
          </a:p>
          <a:p>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しかし、いま世界が目撃しているのは、ロシアのようにかたくなな敵を抑止するには、非軍事的手段では不十分であるということ。</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81801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094E82-4E11-41B2-8473-D1991B19543A}"/>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日米同盟が遅れている</a:t>
            </a:r>
          </a:p>
        </p:txBody>
      </p:sp>
      <p:sp>
        <p:nvSpPr>
          <p:cNvPr id="3" name="コンテンツ プレースホルダー 2">
            <a:extLst>
              <a:ext uri="{FF2B5EF4-FFF2-40B4-BE49-F238E27FC236}">
                <a16:creationId xmlns:a16="http://schemas.microsoft.com/office/drawing/2014/main" id="{F677DA81-4507-461D-AEC8-CF9EDB180152}"/>
              </a:ext>
            </a:extLst>
          </p:cNvPr>
          <p:cNvSpPr>
            <a:spLocks noGrp="1"/>
          </p:cNvSpPr>
          <p:nvPr>
            <p:ph idx="1"/>
          </p:nvPr>
        </p:nvSpPr>
        <p:spPr/>
        <p:txBody>
          <a:bodyPr/>
          <a:lstStyle/>
          <a:p>
            <a:r>
              <a:rPr kumimoji="1" lang="en-US" altLang="ja-JP" dirty="0">
                <a:latin typeface="HGP明朝E" panose="02020900000000000000" pitchFamily="18" charset="-128"/>
                <a:ea typeface="HGP明朝E" panose="02020900000000000000" pitchFamily="18" charset="-128"/>
              </a:rPr>
              <a:t>NATO</a:t>
            </a:r>
            <a:r>
              <a:rPr kumimoji="1" lang="ja-JP" altLang="en-US" dirty="0">
                <a:latin typeface="HGP明朝E" panose="02020900000000000000" pitchFamily="18" charset="-128"/>
                <a:ea typeface="HGP明朝E" panose="02020900000000000000" pitchFamily="18" charset="-128"/>
              </a:rPr>
              <a:t>や米韓、米豪などの同盟は、少なくともいくつかの分野で、日米間より深い水準で統合されている。</a:t>
            </a:r>
            <a:endParaRPr kumimoji="1"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kumimoji="1" lang="ja-JP" altLang="en-US" dirty="0">
                <a:latin typeface="HGP明朝E" panose="02020900000000000000" pitchFamily="18" charset="-128"/>
                <a:ea typeface="HGP明朝E" panose="02020900000000000000" pitchFamily="18" charset="-128"/>
              </a:rPr>
              <a:t>特に重要なのは、</a:t>
            </a:r>
            <a:r>
              <a:rPr kumimoji="1" lang="ja-JP" altLang="en-US" dirty="0">
                <a:highlight>
                  <a:srgbClr val="FFFF00"/>
                </a:highlight>
                <a:latin typeface="HGP明朝E" panose="02020900000000000000" pitchFamily="18" charset="-128"/>
                <a:ea typeface="HGP明朝E" panose="02020900000000000000" pitchFamily="18" charset="-128"/>
              </a:rPr>
              <a:t>「連合作戦司令部」と「連合開発能力」</a:t>
            </a:r>
            <a:r>
              <a:rPr kumimoji="1" lang="ja-JP" altLang="en-US" dirty="0">
                <a:latin typeface="HGP明朝E" panose="02020900000000000000" pitchFamily="18" charset="-128"/>
                <a:ea typeface="HGP明朝E" panose="02020900000000000000" pitchFamily="18" charset="-128"/>
              </a:rPr>
              <a:t>だ</a:t>
            </a:r>
          </a:p>
          <a:p>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短期的には、連合作戦司令部を持つことによって、もっと一致して動けるようになる。</a:t>
            </a:r>
          </a:p>
          <a:p>
            <a:r>
              <a:rPr kumimoji="1" lang="ja-JP" altLang="en-US" dirty="0">
                <a:latin typeface="HGP明朝E" panose="02020900000000000000" pitchFamily="18" charset="-128"/>
                <a:ea typeface="HGP明朝E" panose="02020900000000000000" pitchFamily="18" charset="-128"/>
              </a:rPr>
              <a:t>長期的には、連合能力開発による兵器システムの共同開発で量産を可能にし、新兵器の配備コストを下げられる。</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957271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04E7403-278C-4ED7-8CD8-0D074CB90276}"/>
              </a:ext>
            </a:extLst>
          </p:cNvPr>
          <p:cNvSpPr>
            <a:spLocks noGrp="1"/>
          </p:cNvSpPr>
          <p:nvPr>
            <p:ph idx="1"/>
          </p:nvPr>
        </p:nvSpPr>
        <p:spPr>
          <a:xfrm>
            <a:off x="838200" y="661737"/>
            <a:ext cx="10515600" cy="5515226"/>
          </a:xfrm>
        </p:spPr>
        <p:txBody>
          <a:bodyPr>
            <a:normAutofit/>
          </a:bodyPr>
          <a:lstStyle/>
          <a:p>
            <a:r>
              <a:rPr kumimoji="1" lang="ja-JP" altLang="en-US" dirty="0">
                <a:latin typeface="HGP明朝E" panose="02020900000000000000" pitchFamily="18" charset="-128"/>
                <a:ea typeface="HGP明朝E" panose="02020900000000000000" pitchFamily="18" charset="-128"/>
              </a:rPr>
              <a:t>米国にとってアジアは最も重要な地域。日本は最も重要な同盟国。</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岸田－バイデン首脳会談と次回の日米安全保障協議委員会で、同盟の新たな目標を設定すべき。</a:t>
            </a:r>
          </a:p>
          <a:p>
            <a:pPr lvl="1"/>
            <a:r>
              <a:rPr kumimoji="1" lang="ja-JP" altLang="en-US" dirty="0">
                <a:highlight>
                  <a:srgbClr val="FFFF00"/>
                </a:highlight>
                <a:latin typeface="HGP明朝E" panose="02020900000000000000" pitchFamily="18" charset="-128"/>
                <a:ea typeface="HGP明朝E" panose="02020900000000000000" pitchFamily="18" charset="-128"/>
              </a:rPr>
              <a:t>連合作戦司令部と連合能力開発の枠組み構築</a:t>
            </a:r>
          </a:p>
          <a:p>
            <a:endParaRPr kumimoji="1" lang="ja-JP" altLang="en-US"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日本は他の同盟諸国より法的制約が強い（憲法上の縛り）</a:t>
            </a:r>
          </a:p>
          <a:p>
            <a:r>
              <a:rPr kumimoji="1" lang="ja-JP" altLang="en-US" dirty="0">
                <a:latin typeface="HGP明朝E" panose="02020900000000000000" pitchFamily="18" charset="-128"/>
                <a:ea typeface="HGP明朝E" panose="02020900000000000000" pitchFamily="18" charset="-128"/>
              </a:rPr>
              <a:t>手始めに、台湾有事に責任を負う</a:t>
            </a:r>
            <a:r>
              <a:rPr kumimoji="1" lang="ja-JP" altLang="en-US" dirty="0">
                <a:highlight>
                  <a:srgbClr val="FFFF00"/>
                </a:highlight>
                <a:latin typeface="HGP明朝E" panose="02020900000000000000" pitchFamily="18" charset="-128"/>
                <a:ea typeface="HGP明朝E" panose="02020900000000000000" pitchFamily="18" charset="-128"/>
              </a:rPr>
              <a:t>作戦指揮官を日米がそれぞれ任命し、同じ場所に配属</a:t>
            </a:r>
            <a:r>
              <a:rPr kumimoji="1" lang="ja-JP" altLang="en-US" dirty="0">
                <a:latin typeface="HGP明朝E" panose="02020900000000000000" pitchFamily="18" charset="-128"/>
                <a:ea typeface="HGP明朝E" panose="02020900000000000000" pitchFamily="18" charset="-128"/>
              </a:rPr>
              <a:t>するべき</a:t>
            </a:r>
          </a:p>
          <a:p>
            <a:endParaRPr kumimoji="1" lang="ja-JP" altLang="en-US" dirty="0">
              <a:latin typeface="HGP明朝E" panose="02020900000000000000" pitchFamily="18" charset="-128"/>
              <a:ea typeface="HGP明朝E" panose="02020900000000000000" pitchFamily="18" charset="-128"/>
            </a:endParaRPr>
          </a:p>
          <a:p>
            <a:r>
              <a:rPr kumimoji="1" lang="ja-JP" altLang="en-US" dirty="0">
                <a:highlight>
                  <a:srgbClr val="FFFF00"/>
                </a:highlight>
                <a:latin typeface="HGP明朝E" panose="02020900000000000000" pitchFamily="18" charset="-128"/>
                <a:ea typeface="HGP明朝E" panose="02020900000000000000" pitchFamily="18" charset="-128"/>
              </a:rPr>
              <a:t>新たな同盟の枠組み</a:t>
            </a:r>
            <a:r>
              <a:rPr kumimoji="1" lang="ja-JP" altLang="en-US" dirty="0">
                <a:latin typeface="HGP明朝E" panose="02020900000000000000" pitchFamily="18" charset="-128"/>
                <a:ea typeface="HGP明朝E" panose="02020900000000000000" pitchFamily="18" charset="-128"/>
              </a:rPr>
              <a:t>として、両国の司令官に戦時の権限を与え、中央で一緒に指揮に当たらせるべきである</a:t>
            </a: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39818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8E833F-F6A4-4A5F-A7C3-51C50C201A22}"/>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日本とウクライナの類似性</a:t>
            </a:r>
          </a:p>
        </p:txBody>
      </p:sp>
      <p:sp>
        <p:nvSpPr>
          <p:cNvPr id="3" name="コンテンツ プレースホルダー 2">
            <a:extLst>
              <a:ext uri="{FF2B5EF4-FFF2-40B4-BE49-F238E27FC236}">
                <a16:creationId xmlns:a16="http://schemas.microsoft.com/office/drawing/2014/main" id="{9AB4BF13-CFA0-4324-AED7-A2DD24BDD85C}"/>
              </a:ext>
            </a:extLst>
          </p:cNvPr>
          <p:cNvSpPr>
            <a:spLocks noGrp="1"/>
          </p:cNvSpPr>
          <p:nvPr>
            <p:ph idx="1"/>
          </p:nvPr>
        </p:nvSpPr>
        <p:spPr/>
        <p:txBody>
          <a:bodyPr>
            <a:normAutofit lnSpcReduction="10000"/>
          </a:bodyPr>
          <a:lstStyle/>
          <a:p>
            <a:r>
              <a:rPr kumimoji="1" lang="ja-JP" altLang="en-US" dirty="0">
                <a:latin typeface="HGP明朝E" panose="02020900000000000000" pitchFamily="18" charset="-128"/>
                <a:ea typeface="HGP明朝E" panose="02020900000000000000" pitchFamily="18" charset="-128"/>
              </a:rPr>
              <a:t>日本</a:t>
            </a:r>
          </a:p>
          <a:p>
            <a:r>
              <a:rPr kumimoji="1" lang="ja-JP" altLang="en-US" dirty="0">
                <a:latin typeface="HGP明朝E" panose="02020900000000000000" pitchFamily="18" charset="-128"/>
                <a:ea typeface="HGP明朝E" panose="02020900000000000000" pitchFamily="18" charset="-128"/>
              </a:rPr>
              <a:t>日米安全保障条約。非核三原則。</a:t>
            </a:r>
          </a:p>
          <a:p>
            <a:r>
              <a:rPr kumimoji="1" lang="ja-JP" altLang="en-US" dirty="0">
                <a:latin typeface="HGP明朝E" panose="02020900000000000000" pitchFamily="18" charset="-128"/>
                <a:ea typeface="HGP明朝E" panose="02020900000000000000" pitchFamily="18" charset="-128"/>
              </a:rPr>
              <a:t>日米安保は集団防衛体制ではない</a:t>
            </a:r>
          </a:p>
          <a:p>
            <a:pPr lvl="1"/>
            <a:r>
              <a:rPr kumimoji="1" lang="ja-JP" altLang="en-US" dirty="0">
                <a:latin typeface="HGP明朝E" panose="02020900000000000000" pitchFamily="18" charset="-128"/>
                <a:ea typeface="HGP明朝E" panose="02020900000000000000" pitchFamily="18" charset="-128"/>
              </a:rPr>
              <a:t>安倍政権下で限定的な集団的自衛権は行使できるようになった</a:t>
            </a:r>
          </a:p>
          <a:p>
            <a:pPr lvl="1"/>
            <a:r>
              <a:rPr kumimoji="1" lang="ja-JP" altLang="en-US" dirty="0">
                <a:latin typeface="HGP明朝E" panose="02020900000000000000" pitchFamily="18" charset="-128"/>
                <a:ea typeface="HGP明朝E" panose="02020900000000000000" pitchFamily="18" charset="-128"/>
              </a:rPr>
              <a:t>しかし、全面的な集団的自衛権行使は憲法の禁ずるところで、集団防衛体制には加盟できない</a:t>
            </a:r>
          </a:p>
          <a:p>
            <a:r>
              <a:rPr kumimoji="1" lang="ja-JP" altLang="en-US" dirty="0">
                <a:latin typeface="HGP明朝E" panose="02020900000000000000" pitchFamily="18" charset="-128"/>
                <a:ea typeface="HGP明朝E" panose="02020900000000000000" pitchFamily="18" charset="-128"/>
              </a:rPr>
              <a:t>ウクライナ</a:t>
            </a:r>
          </a:p>
          <a:p>
            <a:r>
              <a:rPr lang="ja-JP" altLang="en-US" dirty="0">
                <a:latin typeface="HGP明朝E" panose="02020900000000000000" pitchFamily="18" charset="-128"/>
                <a:ea typeface="HGP明朝E" panose="02020900000000000000" pitchFamily="18" charset="-128"/>
              </a:rPr>
              <a:t>集団防衛体制に入っていない（</a:t>
            </a:r>
            <a:r>
              <a:rPr lang="en-US" altLang="ja-JP" dirty="0">
                <a:latin typeface="HGP明朝E" panose="02020900000000000000" pitchFamily="18" charset="-128"/>
                <a:ea typeface="HGP明朝E" panose="02020900000000000000" pitchFamily="18" charset="-128"/>
              </a:rPr>
              <a:t>NATO</a:t>
            </a:r>
            <a:r>
              <a:rPr lang="ja-JP" altLang="en-US" dirty="0">
                <a:latin typeface="HGP明朝E" panose="02020900000000000000" pitchFamily="18" charset="-128"/>
                <a:ea typeface="HGP明朝E" panose="02020900000000000000" pitchFamily="18" charset="-128"/>
              </a:rPr>
              <a:t>に入っていない）</a:t>
            </a:r>
          </a:p>
          <a:p>
            <a:r>
              <a:rPr kumimoji="1" lang="ja-JP" altLang="en-US" dirty="0">
                <a:latin typeface="HGP明朝E" panose="02020900000000000000" pitchFamily="18" charset="-128"/>
                <a:ea typeface="HGP明朝E" panose="02020900000000000000" pitchFamily="18" charset="-128"/>
              </a:rPr>
              <a:t>ブタペスト覚書（</a:t>
            </a:r>
            <a:r>
              <a:rPr kumimoji="1" lang="en-US" altLang="ja-JP" dirty="0">
                <a:latin typeface="HGP明朝E" panose="02020900000000000000" pitchFamily="18" charset="-128"/>
                <a:ea typeface="HGP明朝E" panose="02020900000000000000" pitchFamily="18" charset="-128"/>
              </a:rPr>
              <a:t>1994</a:t>
            </a:r>
            <a:r>
              <a:rPr kumimoji="1" lang="ja-JP" altLang="en-US" dirty="0">
                <a:latin typeface="HGP明朝E" panose="02020900000000000000" pitchFamily="18" charset="-128"/>
                <a:ea typeface="HGP明朝E" panose="02020900000000000000" pitchFamily="18" charset="-128"/>
              </a:rPr>
              <a:t>年）で核放棄。「持たず、作らず、使用せず」</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ウクライナ版非核三原則</a:t>
            </a:r>
            <a:endParaRPr kumimoji="1" lang="ja-JP" altLang="en-US"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02699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11F3BFC-610C-4B3A-B0F9-F8F1EC25037D}"/>
              </a:ext>
            </a:extLst>
          </p:cNvPr>
          <p:cNvSpPr>
            <a:spLocks noGrp="1"/>
          </p:cNvSpPr>
          <p:nvPr>
            <p:ph idx="1"/>
          </p:nvPr>
        </p:nvSpPr>
        <p:spPr>
          <a:xfrm>
            <a:off x="838200" y="673768"/>
            <a:ext cx="10515600" cy="5503195"/>
          </a:xfrm>
        </p:spPr>
        <p:txBody>
          <a:bodyPr>
            <a:normAutofit/>
          </a:bodyPr>
          <a:lstStyle/>
          <a:p>
            <a:r>
              <a:rPr kumimoji="1" lang="ja-JP" altLang="en-US" sz="3200" dirty="0">
                <a:latin typeface="HGP明朝E" panose="02020900000000000000" pitchFamily="18" charset="-128"/>
                <a:ea typeface="HGP明朝E" panose="02020900000000000000" pitchFamily="18" charset="-128"/>
              </a:rPr>
              <a:t>ウクライナ版「専守防衛」</a:t>
            </a:r>
          </a:p>
          <a:p>
            <a:pPr lvl="1"/>
            <a:r>
              <a:rPr kumimoji="1" lang="ja-JP" altLang="en-US" sz="2800" dirty="0">
                <a:latin typeface="HGP明朝E" panose="02020900000000000000" pitchFamily="18" charset="-128"/>
                <a:ea typeface="HGP明朝E" panose="02020900000000000000" pitchFamily="18" charset="-128"/>
              </a:rPr>
              <a:t>軍はもっぱら防衛に限るとされていた</a:t>
            </a:r>
          </a:p>
          <a:p>
            <a:pPr lvl="1"/>
            <a:r>
              <a:rPr kumimoji="1" lang="ja-JP" altLang="en-US" sz="2800" dirty="0">
                <a:latin typeface="HGP明朝E" panose="02020900000000000000" pitchFamily="18" charset="-128"/>
                <a:ea typeface="HGP明朝E" panose="02020900000000000000" pitchFamily="18" charset="-128"/>
              </a:rPr>
              <a:t>今回、攻撃開始の</a:t>
            </a:r>
            <a:r>
              <a:rPr kumimoji="1" lang="en-US" altLang="ja-JP" sz="2800" dirty="0">
                <a:latin typeface="HGP明朝E" panose="02020900000000000000" pitchFamily="18" charset="-128"/>
                <a:ea typeface="HGP明朝E" panose="02020900000000000000" pitchFamily="18" charset="-128"/>
              </a:rPr>
              <a:t>10</a:t>
            </a:r>
            <a:r>
              <a:rPr kumimoji="1" lang="ja-JP" altLang="en-US" sz="2800" dirty="0">
                <a:latin typeface="HGP明朝E" panose="02020900000000000000" pitchFamily="18" charset="-128"/>
                <a:ea typeface="HGP明朝E" panose="02020900000000000000" pitchFamily="18" charset="-128"/>
              </a:rPr>
              <a:t>日前に至っても「我々は平和を目指し、すべての問題に交渉のみで対処することを望んでいる」とし、軍に即応態勢すら取らせなかった。</a:t>
            </a:r>
          </a:p>
          <a:p>
            <a:endParaRPr kumimoji="1"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ウクライナの非核三原則、専守防衛、集団防衛体制未加入は、戦争の未然防止には役に立たなかった。</a:t>
            </a:r>
          </a:p>
          <a:p>
            <a:r>
              <a:rPr kumimoji="1" lang="ja-JP" altLang="en-US" sz="3200" dirty="0">
                <a:latin typeface="HGP明朝E" panose="02020900000000000000" pitchFamily="18" charset="-128"/>
                <a:ea typeface="HGP明朝E" panose="02020900000000000000" pitchFamily="18" charset="-128"/>
              </a:rPr>
              <a:t>むしろプーチン露大統領の侵略意図の誘因になった</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2479767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992</Words>
  <Application>Microsoft Office PowerPoint</Application>
  <PresentationFormat>ワイド画面</PresentationFormat>
  <Paragraphs>74</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HGP明朝E</vt:lpstr>
      <vt:lpstr>游ゴシック</vt:lpstr>
      <vt:lpstr>游ゴシック Light</vt:lpstr>
      <vt:lpstr>Arial</vt:lpstr>
      <vt:lpstr>Office テーマ</vt:lpstr>
      <vt:lpstr>中露の一方的武力行使 防衛政策の大転換を</vt:lpstr>
      <vt:lpstr>今後の展開予測　</vt:lpstr>
      <vt:lpstr>PowerPoint プレゼンテーション</vt:lpstr>
      <vt:lpstr>中国の狙い</vt:lpstr>
      <vt:lpstr>日米同盟の刷新　緊急性</vt:lpstr>
      <vt:lpstr>日米同盟が遅れている</vt:lpstr>
      <vt:lpstr>PowerPoint プレゼンテーション</vt:lpstr>
      <vt:lpstr>日本とウクライナの類似性</vt:lpstr>
      <vt:lpstr>PowerPoint プレゼンテーション</vt:lpstr>
      <vt:lpstr>ドイツ　安保政策の大転換</vt:lpstr>
      <vt:lpstr>PowerPoint プレゼンテーション</vt:lpstr>
      <vt:lpstr>憲法改正 外交・安保体制の再点検 国連改革をリードする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中露の一方的武力行使 防衛政策の大転換を</dc:title>
  <dc:creator>watanabe yoshio</dc:creator>
  <cp:revision>3</cp:revision>
  <cp:lastPrinted>2022-04-08T07:19:33Z</cp:lastPrinted>
  <dcterms:created xsi:type="dcterms:W3CDTF">2022-04-08T06:23:59Z</dcterms:created>
  <dcterms:modified xsi:type="dcterms:W3CDTF">2022-04-09T11:27:47Z</dcterms:modified>
</cp:coreProperties>
</file>