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61" r:id="rId5"/>
    <p:sldId id="262" r:id="rId6"/>
    <p:sldId id="263" r:id="rId7"/>
    <p:sldId id="264" r:id="rId8"/>
    <p:sldId id="265" r:id="rId9"/>
    <p:sldId id="266" r:id="rId10"/>
    <p:sldId id="267" r:id="rId11"/>
    <p:sldId id="276" r:id="rId12"/>
    <p:sldId id="268" r:id="rId13"/>
    <p:sldId id="269" r:id="rId14"/>
    <p:sldId id="270" r:id="rId15"/>
    <p:sldId id="271" r:id="rId16"/>
    <p:sldId id="272" r:id="rId17"/>
    <p:sldId id="280" r:id="rId18"/>
  </p:sldIdLst>
  <p:sldSz cx="12192000" cy="6858000"/>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91" d="100"/>
          <a:sy n="91" d="100"/>
        </p:scale>
        <p:origin x="9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C2E52A-BFD4-9BE7-C8CA-0C6FB034A4F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5BC4FD3-193D-B5C7-B239-33EEA7E43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A46F7C4-7454-B5B6-B867-894EC256B408}"/>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5" name="フッター プレースホルダー 4">
            <a:extLst>
              <a:ext uri="{FF2B5EF4-FFF2-40B4-BE49-F238E27FC236}">
                <a16:creationId xmlns:a16="http://schemas.microsoft.com/office/drawing/2014/main" id="{6247EF52-9E29-1BCB-04DA-DF50E3B766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77A5D0-38E0-CE1A-1C02-E293E625B0C2}"/>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21893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732AC-D88E-1430-A4EA-BBC50888E89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D04CC5B-BA0D-3B94-AB5D-F77319F0B90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B24470-A1D8-2FEA-0913-C0E13684CBB1}"/>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5" name="フッター プレースホルダー 4">
            <a:extLst>
              <a:ext uri="{FF2B5EF4-FFF2-40B4-BE49-F238E27FC236}">
                <a16:creationId xmlns:a16="http://schemas.microsoft.com/office/drawing/2014/main" id="{C864250F-85B9-8433-FE2D-1D79AB1FAF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37DE74-CFFA-5851-83A8-418D7322BDC8}"/>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346457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2FA1D9-6D30-C269-D707-FDA41DD3B4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D1CEBF-6C7E-D82E-C0FB-46E979A0572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AE77D5-8ABA-A5AC-8CD8-55BA04254B9D}"/>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5" name="フッター プレースホルダー 4">
            <a:extLst>
              <a:ext uri="{FF2B5EF4-FFF2-40B4-BE49-F238E27FC236}">
                <a16:creationId xmlns:a16="http://schemas.microsoft.com/office/drawing/2014/main" id="{7F9E8B8D-9D8D-F0C4-2359-9D42BE704F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69C1AD-D337-02B0-4FCE-6262403FEA3F}"/>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135791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31E16A-1AFA-72DC-5BF7-84FB0E17442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03CAB18-75F8-45FA-3502-5ABBB2A8407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7F0559-1E0A-36E1-B7E2-353D4E35773B}"/>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5" name="フッター プレースホルダー 4">
            <a:extLst>
              <a:ext uri="{FF2B5EF4-FFF2-40B4-BE49-F238E27FC236}">
                <a16:creationId xmlns:a16="http://schemas.microsoft.com/office/drawing/2014/main" id="{A8C47A5B-28A2-97C3-DEFC-753C9145B7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92F6D0-E923-6CB1-65FA-3C903DD19338}"/>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351934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3A619-3623-96B5-1ACC-4A38F35684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B52FFB1-A6C7-0F92-5556-B8282C593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389D42B-58C7-1154-B9F2-3F2E084E040E}"/>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5" name="フッター プレースホルダー 4">
            <a:extLst>
              <a:ext uri="{FF2B5EF4-FFF2-40B4-BE49-F238E27FC236}">
                <a16:creationId xmlns:a16="http://schemas.microsoft.com/office/drawing/2014/main" id="{9341D8F1-D115-03C5-419F-E29E6B8D89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BD4400-31E3-66DF-2F85-5864BBDDB32E}"/>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147864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08772F-D050-A1EA-861A-FDE3D4FF3D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1D283D-BB9A-888D-1F24-4F95921ADD2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05D5A23-FC8B-B905-3A51-F8C86CB70DB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99043E0-A834-9E7E-7E05-E7FB2207624E}"/>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6" name="フッター プレースホルダー 5">
            <a:extLst>
              <a:ext uri="{FF2B5EF4-FFF2-40B4-BE49-F238E27FC236}">
                <a16:creationId xmlns:a16="http://schemas.microsoft.com/office/drawing/2014/main" id="{344AE728-14DF-7875-5575-E08BD0DDDC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F630A69-1A67-A9CA-56C7-0B0497A1992F}"/>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176828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CBB9DF-3A9F-117F-D148-7EB25BE9D7C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45C896-AAEF-9473-C89D-E2AD2F10B1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FC0FEB8-53E7-59C0-42C2-D782F5D1F15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5123761-8CAD-F950-CD0A-D955506D0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169F4A8-0351-DFF6-2FC2-5F0C4A3DD82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8E3424-CA97-12C6-9D87-42D8F3E55281}"/>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8" name="フッター プレースホルダー 7">
            <a:extLst>
              <a:ext uri="{FF2B5EF4-FFF2-40B4-BE49-F238E27FC236}">
                <a16:creationId xmlns:a16="http://schemas.microsoft.com/office/drawing/2014/main" id="{B7FA66E7-CF31-EB19-BD02-9A9F328E7A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881D48D-170D-2824-44B7-2A3368EC0102}"/>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235730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AD5DCA-F9AA-016F-7F77-5D6D4DB6787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BA4D187-6C8B-5AD6-8CD2-C9C37789108F}"/>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4" name="フッター プレースホルダー 3">
            <a:extLst>
              <a:ext uri="{FF2B5EF4-FFF2-40B4-BE49-F238E27FC236}">
                <a16:creationId xmlns:a16="http://schemas.microsoft.com/office/drawing/2014/main" id="{5F07D5A8-C9FD-3F44-FC91-7AAB8CAAF10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3A2C379-FC1A-F5CE-BFCC-E1738711FC39}"/>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196761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1330DB7-29C9-2C32-428F-0309D1285D9D}"/>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3" name="フッター プレースホルダー 2">
            <a:extLst>
              <a:ext uri="{FF2B5EF4-FFF2-40B4-BE49-F238E27FC236}">
                <a16:creationId xmlns:a16="http://schemas.microsoft.com/office/drawing/2014/main" id="{7D036276-4F35-3453-3450-BB49832C9C5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83F763-3105-9EB6-5C1A-53F787F0BDAC}"/>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178764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2E12C-9117-8D0C-AE0F-DB29A4C8713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16654D-A5C9-0C9F-4E84-043F02309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3CAD546-0391-2EBF-2FA6-D75ABE109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DAFDC9-83D2-E553-C398-BD6E796E639C}"/>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6" name="フッター プレースホルダー 5">
            <a:extLst>
              <a:ext uri="{FF2B5EF4-FFF2-40B4-BE49-F238E27FC236}">
                <a16:creationId xmlns:a16="http://schemas.microsoft.com/office/drawing/2014/main" id="{59129409-5C50-AB1E-372F-8E579403F2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8E3A2B-0116-00BB-904A-253908C17CBC}"/>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375110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03759-29A3-0881-73B3-0DA26B20A1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0D27D6F-178C-99C0-0CA4-68F5E95E43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6BCBADCC-844A-9AC3-3607-381E060FA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2A652B6-BF85-E217-09A2-5AA6CA97D03A}"/>
              </a:ext>
            </a:extLst>
          </p:cNvPr>
          <p:cNvSpPr>
            <a:spLocks noGrp="1"/>
          </p:cNvSpPr>
          <p:nvPr>
            <p:ph type="dt" sz="half" idx="10"/>
          </p:nvPr>
        </p:nvSpPr>
        <p:spPr/>
        <p:txBody>
          <a:bodyPr/>
          <a:lstStyle/>
          <a:p>
            <a:fld id="{CDE8658D-496F-4AF2-B50C-E0357AF37A86}" type="datetimeFigureOut">
              <a:rPr kumimoji="1" lang="ja-JP" altLang="en-US" smtClean="0"/>
              <a:t>2022/5/15</a:t>
            </a:fld>
            <a:endParaRPr kumimoji="1" lang="ja-JP" altLang="en-US"/>
          </a:p>
        </p:txBody>
      </p:sp>
      <p:sp>
        <p:nvSpPr>
          <p:cNvPr id="6" name="フッター プレースホルダー 5">
            <a:extLst>
              <a:ext uri="{FF2B5EF4-FFF2-40B4-BE49-F238E27FC236}">
                <a16:creationId xmlns:a16="http://schemas.microsoft.com/office/drawing/2014/main" id="{2643722B-8746-FBE8-F19A-3F6B2C30860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07F15A-5AB8-6D3F-E19B-FFF565E062A8}"/>
              </a:ext>
            </a:extLst>
          </p:cNvPr>
          <p:cNvSpPr>
            <a:spLocks noGrp="1"/>
          </p:cNvSpPr>
          <p:nvPr>
            <p:ph type="sldNum" sz="quarter" idx="12"/>
          </p:nvPr>
        </p:nvSpPr>
        <p:spPr/>
        <p:txBody>
          <a:body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328387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5548626-E928-1EA1-89EC-44C42BACD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C8E5D1-5632-6287-847C-5C3F6119F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823529-CA59-8DED-0EB5-4054F37EA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8658D-496F-4AF2-B50C-E0357AF37A86}" type="datetimeFigureOut">
              <a:rPr kumimoji="1" lang="ja-JP" altLang="en-US" smtClean="0"/>
              <a:t>2022/5/15</a:t>
            </a:fld>
            <a:endParaRPr kumimoji="1" lang="ja-JP" altLang="en-US"/>
          </a:p>
        </p:txBody>
      </p:sp>
      <p:sp>
        <p:nvSpPr>
          <p:cNvPr id="5" name="フッター プレースホルダー 4">
            <a:extLst>
              <a:ext uri="{FF2B5EF4-FFF2-40B4-BE49-F238E27FC236}">
                <a16:creationId xmlns:a16="http://schemas.microsoft.com/office/drawing/2014/main" id="{00D8C397-0C5D-0C7A-59AE-511618363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061CE88-D222-9219-B796-04BBCA760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313EA-2805-465A-9FDD-D835DD3ACE05}" type="slidenum">
              <a:rPr kumimoji="1" lang="ja-JP" altLang="en-US" smtClean="0"/>
              <a:t>‹#›</a:t>
            </a:fld>
            <a:endParaRPr kumimoji="1" lang="ja-JP" altLang="en-US"/>
          </a:p>
        </p:txBody>
      </p:sp>
    </p:spTree>
    <p:extLst>
      <p:ext uri="{BB962C8B-B14F-4D97-AF65-F5344CB8AC3E}">
        <p14:creationId xmlns:p14="http://schemas.microsoft.com/office/powerpoint/2010/main" val="1632327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D9D77-2DA9-C64F-D9A8-2C4E4BBD402A}"/>
              </a:ext>
            </a:extLst>
          </p:cNvPr>
          <p:cNvSpPr>
            <a:spLocks noGrp="1"/>
          </p:cNvSpPr>
          <p:nvPr>
            <p:ph type="ctrTitle"/>
          </p:nvPr>
        </p:nvSpPr>
        <p:spPr/>
        <p:txBody>
          <a:bodyPr/>
          <a:lstStyle/>
          <a:p>
            <a:r>
              <a:rPr lang="ja-JP" altLang="en-US" dirty="0">
                <a:latin typeface="HGP明朝E" panose="02020900000000000000" pitchFamily="18" charset="-128"/>
                <a:ea typeface="HGP明朝E" panose="02020900000000000000" pitchFamily="18" charset="-128"/>
              </a:rPr>
              <a:t>第</a:t>
            </a:r>
            <a:r>
              <a:rPr lang="en-US" altLang="ja-JP" dirty="0">
                <a:latin typeface="HGP明朝E" panose="02020900000000000000" pitchFamily="18" charset="-128"/>
                <a:ea typeface="HGP明朝E" panose="02020900000000000000" pitchFamily="18" charset="-128"/>
              </a:rPr>
              <a:t>26</a:t>
            </a:r>
            <a:r>
              <a:rPr lang="ja-JP" altLang="en-US" dirty="0">
                <a:latin typeface="HGP明朝E" panose="02020900000000000000" pitchFamily="18" charset="-128"/>
                <a:ea typeface="HGP明朝E" panose="02020900000000000000" pitchFamily="18" charset="-128"/>
              </a:rPr>
              <a:t>回参院選への動き</a:t>
            </a:r>
          </a:p>
        </p:txBody>
      </p:sp>
      <p:sp>
        <p:nvSpPr>
          <p:cNvPr id="3" name="字幕 2">
            <a:extLst>
              <a:ext uri="{FF2B5EF4-FFF2-40B4-BE49-F238E27FC236}">
                <a16:creationId xmlns:a16="http://schemas.microsoft.com/office/drawing/2014/main" id="{F467A22D-33B0-7A21-E5CB-2D3368D952E7}"/>
              </a:ext>
            </a:extLst>
          </p:cNvPr>
          <p:cNvSpPr>
            <a:spLocks noGrp="1"/>
          </p:cNvSpPr>
          <p:nvPr>
            <p:ph type="subTitle" idx="1"/>
          </p:nvPr>
        </p:nvSpPr>
        <p:spPr>
          <a:xfrm>
            <a:off x="1524000" y="4364974"/>
            <a:ext cx="9144000" cy="1655762"/>
          </a:xfrm>
        </p:spPr>
        <p:txBody>
          <a:bodyPr>
            <a:normAutofit/>
          </a:bodyPr>
          <a:lstStyle/>
          <a:p>
            <a:r>
              <a:rPr lang="ja-JP" altLang="en-US" sz="2800" dirty="0">
                <a:latin typeface="HGP明朝E" panose="02020900000000000000" pitchFamily="18" charset="-128"/>
                <a:ea typeface="HGP明朝E" panose="02020900000000000000" pitchFamily="18" charset="-128"/>
              </a:rPr>
              <a:t>情報パック</a:t>
            </a:r>
            <a:r>
              <a:rPr lang="en-US" altLang="ja-JP" sz="2800" dirty="0">
                <a:latin typeface="HGP明朝E" panose="02020900000000000000" pitchFamily="18" charset="-128"/>
                <a:ea typeface="HGP明朝E" panose="02020900000000000000" pitchFamily="18" charset="-128"/>
              </a:rPr>
              <a:t>5</a:t>
            </a:r>
            <a:r>
              <a:rPr lang="ja-JP" altLang="en-US" sz="2800" dirty="0">
                <a:latin typeface="HGP明朝E" panose="02020900000000000000" pitchFamily="18" charset="-128"/>
                <a:ea typeface="HGP明朝E" panose="02020900000000000000" pitchFamily="18" charset="-128"/>
              </a:rPr>
              <a:t>月号</a:t>
            </a:r>
          </a:p>
        </p:txBody>
      </p:sp>
    </p:spTree>
    <p:extLst>
      <p:ext uri="{BB962C8B-B14F-4D97-AF65-F5344CB8AC3E}">
        <p14:creationId xmlns:p14="http://schemas.microsoft.com/office/powerpoint/2010/main" val="84534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DB0D7F-9CAE-2DF8-F741-1D3383B019BE}"/>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日本維新の会</a:t>
            </a:r>
            <a:endParaRPr kumimoji="1" lang="ja-JP" altLang="en-US" dirty="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7D4254F8-D71A-4B1C-A93E-ADACE5B06D34}"/>
              </a:ext>
            </a:extLst>
          </p:cNvPr>
          <p:cNvSpPr>
            <a:spLocks noGrp="1"/>
          </p:cNvSpPr>
          <p:nvPr>
            <p:ph idx="1"/>
          </p:nvPr>
        </p:nvSpPr>
        <p:spPr/>
        <p:txBody>
          <a:bodyPr>
            <a:normAutofit/>
          </a:bodyPr>
          <a:lstStyle/>
          <a:p>
            <a:r>
              <a:rPr kumimoji="1" lang="ja-JP" altLang="en-US" dirty="0">
                <a:latin typeface="HGP明朝E" panose="02020900000000000000" pitchFamily="18" charset="-128"/>
                <a:ea typeface="HGP明朝E" panose="02020900000000000000" pitchFamily="18" charset="-128"/>
              </a:rPr>
              <a:t>参院選に向けて党内引き締め</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引き締めの背景は、今年の地方選挙に積極的に候補を擁立したが、大阪と周辺以外では苦戦を強いられたから。</a:t>
            </a:r>
            <a:endParaRPr kumimoji="1" lang="en-US" altLang="ja-JP" dirty="0">
              <a:latin typeface="HGP明朝E" panose="02020900000000000000" pitchFamily="18" charset="-128"/>
              <a:ea typeface="HGP明朝E" panose="02020900000000000000" pitchFamily="18" charset="-128"/>
            </a:endParaRPr>
          </a:p>
          <a:p>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月の大阪府岸和田市長選、貝塚市長選で公認候補が勝利</a:t>
            </a:r>
            <a:endParaRPr kumimoji="1" lang="en-US" altLang="ja-JP" dirty="0">
              <a:latin typeface="HGP明朝E" panose="02020900000000000000" pitchFamily="18" charset="-128"/>
              <a:ea typeface="HGP明朝E" panose="02020900000000000000" pitchFamily="18" charset="-128"/>
            </a:endParaRPr>
          </a:p>
          <a:p>
            <a:r>
              <a:rPr kumimoji="1" lang="en-US" altLang="ja-JP" dirty="0">
                <a:solidFill>
                  <a:srgbClr val="FF0000"/>
                </a:solidFill>
                <a:latin typeface="HGP明朝E" panose="02020900000000000000" pitchFamily="18" charset="-128"/>
                <a:ea typeface="HGP明朝E" panose="02020900000000000000" pitchFamily="18" charset="-128"/>
              </a:rPr>
              <a:t>2</a:t>
            </a:r>
            <a:r>
              <a:rPr kumimoji="1" lang="ja-JP" altLang="en-US" dirty="0">
                <a:solidFill>
                  <a:srgbClr val="FF0000"/>
                </a:solidFill>
                <a:latin typeface="HGP明朝E" panose="02020900000000000000" pitchFamily="18" charset="-128"/>
                <a:ea typeface="HGP明朝E" panose="02020900000000000000" pitchFamily="18" charset="-128"/>
              </a:rPr>
              <a:t>月</a:t>
            </a:r>
            <a:r>
              <a:rPr kumimoji="1" lang="ja-JP" altLang="en-US" dirty="0">
                <a:latin typeface="HGP明朝E" panose="02020900000000000000" pitchFamily="18" charset="-128"/>
                <a:ea typeface="HGP明朝E" panose="02020900000000000000" pitchFamily="18" charset="-128"/>
              </a:rPr>
              <a:t>に入って、</a:t>
            </a:r>
            <a:r>
              <a:rPr kumimoji="1" lang="ja-JP" altLang="en-US" dirty="0">
                <a:solidFill>
                  <a:srgbClr val="FF0000"/>
                </a:solidFill>
                <a:latin typeface="HGP明朝E" panose="02020900000000000000" pitchFamily="18" charset="-128"/>
                <a:ea typeface="HGP明朝E" panose="02020900000000000000" pitchFamily="18" charset="-128"/>
              </a:rPr>
              <a:t>東京都町田市長選</a:t>
            </a:r>
            <a:r>
              <a:rPr kumimoji="1" lang="ja-JP" altLang="en-US" dirty="0">
                <a:latin typeface="HGP明朝E" panose="02020900000000000000" pitchFamily="18" charset="-128"/>
                <a:ea typeface="HGP明朝E" panose="02020900000000000000" pitchFamily="18" charset="-128"/>
              </a:rPr>
              <a:t>、</a:t>
            </a:r>
            <a:r>
              <a:rPr kumimoji="1" lang="ja-JP" altLang="en-US" dirty="0">
                <a:solidFill>
                  <a:srgbClr val="FF0000"/>
                </a:solidFill>
                <a:latin typeface="HGP明朝E" panose="02020900000000000000" pitchFamily="18" charset="-128"/>
                <a:ea typeface="HGP明朝E" panose="02020900000000000000" pitchFamily="18" charset="-128"/>
              </a:rPr>
              <a:t>滋賀県長浜市長選</a:t>
            </a:r>
            <a:r>
              <a:rPr kumimoji="1" lang="ja-JP" altLang="en-US" dirty="0">
                <a:latin typeface="HGP明朝E" panose="02020900000000000000" pitchFamily="18" charset="-128"/>
                <a:ea typeface="HGP明朝E" panose="02020900000000000000" pitchFamily="18" charset="-128"/>
              </a:rPr>
              <a:t>で公認した候補者が敗北</a:t>
            </a:r>
            <a:endParaRPr kumimoji="1" lang="en-US" altLang="ja-JP" dirty="0">
              <a:latin typeface="HGP明朝E" panose="02020900000000000000" pitchFamily="18" charset="-128"/>
              <a:ea typeface="HGP明朝E" panose="02020900000000000000" pitchFamily="18" charset="-128"/>
            </a:endParaRPr>
          </a:p>
          <a:p>
            <a:r>
              <a:rPr kumimoji="1" lang="en-US" altLang="ja-JP" dirty="0">
                <a:latin typeface="HGP明朝E" panose="02020900000000000000" pitchFamily="18" charset="-128"/>
                <a:ea typeface="HGP明朝E" panose="02020900000000000000" pitchFamily="18" charset="-128"/>
              </a:rPr>
              <a:t>3</a:t>
            </a:r>
            <a:r>
              <a:rPr kumimoji="1" lang="ja-JP" altLang="en-US" dirty="0">
                <a:latin typeface="HGP明朝E" panose="02020900000000000000" pitchFamily="18" charset="-128"/>
                <a:ea typeface="HGP明朝E" panose="02020900000000000000" pitchFamily="18" charset="-128"/>
              </a:rPr>
              <a:t>月は、</a:t>
            </a:r>
            <a:r>
              <a:rPr kumimoji="1" lang="ja-JP" altLang="en-US" dirty="0">
                <a:solidFill>
                  <a:srgbClr val="FF0000"/>
                </a:solidFill>
                <a:latin typeface="HGP明朝E" panose="02020900000000000000" pitchFamily="18" charset="-128"/>
                <a:ea typeface="HGP明朝E" panose="02020900000000000000" pitchFamily="18" charset="-128"/>
              </a:rPr>
              <a:t>兵庫県西宮市長選で公認候補が敗北</a:t>
            </a:r>
            <a:r>
              <a:rPr kumimoji="1" lang="ja-JP" altLang="en-US" dirty="0">
                <a:latin typeface="HGP明朝E" panose="02020900000000000000" pitchFamily="18" charset="-128"/>
                <a:ea typeface="HGP明朝E" panose="02020900000000000000" pitchFamily="18" charset="-128"/>
              </a:rPr>
              <a:t>。</a:t>
            </a:r>
            <a:endParaRPr kumimoji="1" lang="en-US" altLang="ja-JP" dirty="0">
              <a:latin typeface="HGP明朝E" panose="02020900000000000000" pitchFamily="18" charset="-128"/>
              <a:ea typeface="HGP明朝E" panose="02020900000000000000" pitchFamily="18" charset="-128"/>
            </a:endParaRPr>
          </a:p>
          <a:p>
            <a:r>
              <a:rPr kumimoji="1" lang="en-US" altLang="ja-JP" dirty="0">
                <a:latin typeface="HGP明朝E" panose="02020900000000000000" pitchFamily="18" charset="-128"/>
                <a:ea typeface="HGP明朝E" panose="02020900000000000000" pitchFamily="18" charset="-128"/>
              </a:rPr>
              <a:t>4</a:t>
            </a:r>
            <a:r>
              <a:rPr kumimoji="1" lang="ja-JP" altLang="en-US" dirty="0">
                <a:latin typeface="HGP明朝E" panose="02020900000000000000" pitchFamily="18" charset="-128"/>
                <a:ea typeface="HGP明朝E" panose="02020900000000000000" pitchFamily="18" charset="-128"/>
              </a:rPr>
              <a:t>月は京都府議補選で公認候補が自民、共産、立民の三候補を破って勝利</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6839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6B96A514-E494-F488-788E-68AA351AC3E9}"/>
              </a:ext>
            </a:extLst>
          </p:cNvPr>
          <p:cNvSpPr>
            <a:spLocks noGrp="1"/>
          </p:cNvSpPr>
          <p:nvPr>
            <p:ph idx="1"/>
          </p:nvPr>
        </p:nvSpPr>
        <p:spPr>
          <a:xfrm>
            <a:off x="640080" y="2872899"/>
            <a:ext cx="4243589" cy="3893106"/>
          </a:xfrm>
        </p:spPr>
        <p:txBody>
          <a:bodyPr>
            <a:normAutofit/>
          </a:bodyPr>
          <a:lstStyle/>
          <a:p>
            <a:pPr marL="0" indent="0">
              <a:buNone/>
            </a:pPr>
            <a:r>
              <a:rPr kumimoji="1" lang="ja-JP" altLang="en-US" sz="3200" dirty="0">
                <a:latin typeface="HGP明朝E" panose="02020900000000000000" pitchFamily="18" charset="-128"/>
                <a:ea typeface="HGP明朝E" panose="02020900000000000000" pitchFamily="18" charset="-128"/>
              </a:rPr>
              <a:t>維新の目標</a:t>
            </a:r>
            <a:endParaRPr kumimoji="1" lang="en-US" altLang="ja-JP" sz="3200" dirty="0">
              <a:latin typeface="HGP明朝E" panose="02020900000000000000" pitchFamily="18" charset="-128"/>
              <a:ea typeface="HGP明朝E" panose="02020900000000000000" pitchFamily="18" charset="-128"/>
            </a:endParaRPr>
          </a:p>
          <a:p>
            <a:r>
              <a:rPr kumimoji="1" lang="en-US" altLang="ja-JP" sz="2400" dirty="0">
                <a:latin typeface="HGP明朝E" panose="02020900000000000000" pitchFamily="18" charset="-128"/>
                <a:ea typeface="HGP明朝E" panose="02020900000000000000" pitchFamily="18" charset="-128"/>
              </a:rPr>
              <a:t>3</a:t>
            </a:r>
            <a:r>
              <a:rPr kumimoji="1" lang="ja-JP" altLang="en-US" sz="2400" dirty="0">
                <a:latin typeface="HGP明朝E" panose="02020900000000000000" pitchFamily="18" charset="-128"/>
                <a:ea typeface="HGP明朝E" panose="02020900000000000000" pitchFamily="18" charset="-128"/>
              </a:rPr>
              <a:t>月の党大会で、参院選で改選</a:t>
            </a:r>
            <a:r>
              <a:rPr kumimoji="1" lang="en-US" altLang="ja-JP" sz="2400" dirty="0">
                <a:latin typeface="HGP明朝E" panose="02020900000000000000" pitchFamily="18" charset="-128"/>
                <a:ea typeface="HGP明朝E" panose="02020900000000000000" pitchFamily="18" charset="-128"/>
              </a:rPr>
              <a:t>6</a:t>
            </a:r>
            <a:r>
              <a:rPr kumimoji="1" lang="ja-JP" altLang="en-US" sz="2400" dirty="0">
                <a:latin typeface="HGP明朝E" panose="02020900000000000000" pitchFamily="18" charset="-128"/>
                <a:ea typeface="HGP明朝E" panose="02020900000000000000" pitchFamily="18" charset="-128"/>
              </a:rPr>
              <a:t>議席からの倍増以上を目指すことを明らかにした。</a:t>
            </a:r>
            <a:endParaRPr kumimoji="1"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そして次期衆院選では、野党第一党を奪取するが目標。</a:t>
            </a:r>
            <a:endParaRPr kumimoji="1"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課題として、地方組織や後援会が脆弱であること、風頼みは限界という厳しい認識も示している。</a:t>
            </a:r>
          </a:p>
          <a:p>
            <a:endParaRPr kumimoji="1" lang="ja-JP" altLang="en-US" sz="2400" dirty="0"/>
          </a:p>
        </p:txBody>
      </p:sp>
      <p:pic>
        <p:nvPicPr>
          <p:cNvPr id="4" name="図 3">
            <a:extLst>
              <a:ext uri="{FF2B5EF4-FFF2-40B4-BE49-F238E27FC236}">
                <a16:creationId xmlns:a16="http://schemas.microsoft.com/office/drawing/2014/main" id="{C2653B04-1A33-88DE-5A9C-4C6FBDC3B134}"/>
              </a:ext>
            </a:extLst>
          </p:cNvPr>
          <p:cNvPicPr>
            <a:picLocks noChangeAspect="1"/>
          </p:cNvPicPr>
          <p:nvPr/>
        </p:nvPicPr>
        <p:blipFill rotWithShape="1">
          <a:blip r:embed="rId2"/>
          <a:srcRect l="21703" r="1686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098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42B1AD2-40E2-03B8-16E3-6D82F93EB420}"/>
              </a:ext>
            </a:extLst>
          </p:cNvPr>
          <p:cNvSpPr>
            <a:spLocks noGrp="1"/>
          </p:cNvSpPr>
          <p:nvPr>
            <p:ph type="title"/>
          </p:nvPr>
        </p:nvSpPr>
        <p:spPr>
          <a:xfrm>
            <a:off x="6739128" y="638089"/>
            <a:ext cx="4818888" cy="1476801"/>
          </a:xfrm>
        </p:spPr>
        <p:txBody>
          <a:bodyPr anchor="b">
            <a:normAutofit/>
          </a:bodyPr>
          <a:lstStyle/>
          <a:p>
            <a:r>
              <a:rPr kumimoji="1" lang="ja-JP" altLang="en-US" sz="5400">
                <a:latin typeface="HGP明朝E" panose="02020900000000000000" pitchFamily="18" charset="-128"/>
                <a:ea typeface="HGP明朝E" panose="02020900000000000000" pitchFamily="18" charset="-128"/>
              </a:rPr>
              <a:t>公明党</a:t>
            </a:r>
          </a:p>
        </p:txBody>
      </p:sp>
      <p:pic>
        <p:nvPicPr>
          <p:cNvPr id="4" name="図 3">
            <a:extLst>
              <a:ext uri="{FF2B5EF4-FFF2-40B4-BE49-F238E27FC236}">
                <a16:creationId xmlns:a16="http://schemas.microsoft.com/office/drawing/2014/main" id="{86F90C7E-8FDD-51D8-DE33-0DDDE6AE6F57}"/>
              </a:ext>
            </a:extLst>
          </p:cNvPr>
          <p:cNvPicPr>
            <a:picLocks noChangeAspect="1"/>
          </p:cNvPicPr>
          <p:nvPr/>
        </p:nvPicPr>
        <p:blipFill rotWithShape="1">
          <a:blip r:embed="rId2"/>
          <a:srcRect l="14746" r="18301" b="-1"/>
          <a:stretch/>
        </p:blipFill>
        <p:spPr>
          <a:xfrm>
            <a:off x="630936" y="707764"/>
            <a:ext cx="5458968" cy="5442471"/>
          </a:xfrm>
          <a:prstGeom prst="rect">
            <a:avLst/>
          </a:prstGeom>
        </p:spPr>
      </p:pic>
      <p:sp>
        <p:nvSpPr>
          <p:cNvPr id="2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D94BCB5D-A042-99A9-1AF6-0E886D2F971F}"/>
              </a:ext>
            </a:extLst>
          </p:cNvPr>
          <p:cNvSpPr>
            <a:spLocks noGrp="1"/>
          </p:cNvSpPr>
          <p:nvPr>
            <p:ph idx="1"/>
          </p:nvPr>
        </p:nvSpPr>
        <p:spPr>
          <a:xfrm>
            <a:off x="6739128" y="2664886"/>
            <a:ext cx="4818888" cy="3888314"/>
          </a:xfrm>
        </p:spPr>
        <p:txBody>
          <a:bodyPr anchor="t">
            <a:normAutofit fontScale="92500" lnSpcReduction="10000"/>
          </a:bodyPr>
          <a:lstStyle/>
          <a:p>
            <a:r>
              <a:rPr kumimoji="1" lang="ja-JP" altLang="en-US" sz="2400" dirty="0">
                <a:latin typeface="HGP明朝E" panose="02020900000000000000" pitchFamily="18" charset="-128"/>
                <a:ea typeface="HGP明朝E" panose="02020900000000000000" pitchFamily="18" charset="-128"/>
              </a:rPr>
              <a:t>自民と公明の関係が</a:t>
            </a:r>
            <a:r>
              <a:rPr kumimoji="1" lang="ja-JP" altLang="en-US" sz="2400" dirty="0">
                <a:solidFill>
                  <a:srgbClr val="FF0000"/>
                </a:solidFill>
                <a:latin typeface="HGP明朝E" panose="02020900000000000000" pitchFamily="18" charset="-128"/>
                <a:ea typeface="HGP明朝E" panose="02020900000000000000" pitchFamily="18" charset="-128"/>
              </a:rPr>
              <a:t>変化。</a:t>
            </a:r>
            <a:endParaRPr kumimoji="1" lang="en-US" altLang="ja-JP" sz="2400" dirty="0">
              <a:solidFill>
                <a:srgbClr val="FF0000"/>
              </a:solidFill>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岸田文雄首相と山口那津男代表は選挙協力で合意しているが、公明党の自民党への</a:t>
            </a:r>
            <a:r>
              <a:rPr kumimoji="1" lang="en-US" altLang="ja-JP" sz="2400" dirty="0">
                <a:latin typeface="HGP明朝E" panose="02020900000000000000" pitchFamily="18" charset="-128"/>
                <a:ea typeface="HGP明朝E" panose="02020900000000000000" pitchFamily="18" charset="-128"/>
              </a:rPr>
              <a:t>1</a:t>
            </a:r>
            <a:r>
              <a:rPr kumimoji="1" lang="ja-JP" altLang="en-US" sz="2400" dirty="0">
                <a:latin typeface="HGP明朝E" panose="02020900000000000000" pitchFamily="18" charset="-128"/>
                <a:ea typeface="HGP明朝E" panose="02020900000000000000" pitchFamily="18" charset="-128"/>
              </a:rPr>
              <a:t>人区候補への推薦は</a:t>
            </a:r>
            <a:r>
              <a:rPr kumimoji="1" lang="en-US" altLang="ja-JP" sz="2400" dirty="0">
                <a:latin typeface="HGP明朝E" panose="02020900000000000000" pitchFamily="18" charset="-128"/>
                <a:ea typeface="HGP明朝E" panose="02020900000000000000" pitchFamily="18" charset="-128"/>
              </a:rPr>
              <a:t>2</a:t>
            </a:r>
            <a:r>
              <a:rPr kumimoji="1" lang="ja-JP" altLang="en-US" sz="2400" dirty="0">
                <a:latin typeface="HGP明朝E" panose="02020900000000000000" pitchFamily="18" charset="-128"/>
                <a:ea typeface="HGP明朝E" panose="02020900000000000000" pitchFamily="18" charset="-128"/>
              </a:rPr>
              <a:t>割程度（</a:t>
            </a:r>
            <a:r>
              <a:rPr kumimoji="1" lang="en-US" altLang="ja-JP" sz="2400" dirty="0">
                <a:latin typeface="HGP明朝E" panose="02020900000000000000" pitchFamily="18" charset="-128"/>
                <a:ea typeface="HGP明朝E" panose="02020900000000000000" pitchFamily="18" charset="-128"/>
              </a:rPr>
              <a:t>4</a:t>
            </a:r>
            <a:r>
              <a:rPr kumimoji="1" lang="ja-JP" altLang="en-US" sz="2400" dirty="0">
                <a:latin typeface="HGP明朝E" panose="02020900000000000000" pitchFamily="18" charset="-128"/>
                <a:ea typeface="HGP明朝E" panose="02020900000000000000" pitchFamily="18" charset="-128"/>
              </a:rPr>
              <a:t>月末時点）</a:t>
            </a:r>
            <a:endParaRPr kumimoji="1" lang="en-US" altLang="ja-JP" sz="2400" dirty="0">
              <a:latin typeface="HGP明朝E" panose="02020900000000000000" pitchFamily="18" charset="-128"/>
              <a:ea typeface="HGP明朝E" panose="02020900000000000000" pitchFamily="18" charset="-128"/>
            </a:endParaRPr>
          </a:p>
          <a:p>
            <a:r>
              <a:rPr kumimoji="1" lang="en-US" altLang="ja-JP" sz="2400" dirty="0">
                <a:latin typeface="HGP明朝E" panose="02020900000000000000" pitchFamily="18" charset="-128"/>
                <a:ea typeface="HGP明朝E" panose="02020900000000000000" pitchFamily="18" charset="-128"/>
              </a:rPr>
              <a:t>2019</a:t>
            </a:r>
            <a:r>
              <a:rPr kumimoji="1" lang="ja-JP" altLang="en-US" sz="2400" dirty="0">
                <a:latin typeface="HGP明朝E" panose="02020900000000000000" pitchFamily="18" charset="-128"/>
                <a:ea typeface="HGP明朝E" panose="02020900000000000000" pitchFamily="18" charset="-128"/>
              </a:rPr>
              <a:t>年の参院選は</a:t>
            </a:r>
            <a:r>
              <a:rPr kumimoji="1" lang="en-US" altLang="ja-JP" sz="2400" dirty="0">
                <a:latin typeface="HGP明朝E" panose="02020900000000000000" pitchFamily="18" charset="-128"/>
                <a:ea typeface="HGP明朝E" panose="02020900000000000000" pitchFamily="18" charset="-128"/>
              </a:rPr>
              <a:t>4</a:t>
            </a:r>
            <a:r>
              <a:rPr kumimoji="1" lang="ja-JP" altLang="en-US" sz="2400" dirty="0">
                <a:latin typeface="HGP明朝E" panose="02020900000000000000" pitchFamily="18" charset="-128"/>
                <a:ea typeface="HGP明朝E" panose="02020900000000000000" pitchFamily="18" charset="-128"/>
              </a:rPr>
              <a:t>月の段階ですべての</a:t>
            </a:r>
            <a:r>
              <a:rPr kumimoji="1" lang="en-US" altLang="ja-JP" sz="2400" dirty="0">
                <a:latin typeface="HGP明朝E" panose="02020900000000000000" pitchFamily="18" charset="-128"/>
                <a:ea typeface="HGP明朝E" panose="02020900000000000000" pitchFamily="18" charset="-128"/>
              </a:rPr>
              <a:t>1</a:t>
            </a:r>
            <a:r>
              <a:rPr kumimoji="1" lang="ja-JP" altLang="en-US" sz="2400" dirty="0">
                <a:latin typeface="HGP明朝E" panose="02020900000000000000" pitchFamily="18" charset="-128"/>
                <a:ea typeface="HGP明朝E" panose="02020900000000000000" pitchFamily="18" charset="-128"/>
              </a:rPr>
              <a:t>人区の自民党候補に推薦を出していた。</a:t>
            </a:r>
            <a:endParaRPr kumimoji="1" lang="en-US" altLang="ja-JP" sz="2400" dirty="0">
              <a:latin typeface="HGP明朝E" panose="02020900000000000000" pitchFamily="18" charset="-128"/>
              <a:ea typeface="HGP明朝E" panose="02020900000000000000" pitchFamily="18" charset="-128"/>
            </a:endParaRPr>
          </a:p>
          <a:p>
            <a:r>
              <a:rPr kumimoji="1" lang="ja-JP" altLang="en-US" sz="2400" dirty="0">
                <a:latin typeface="HGP明朝E" panose="02020900000000000000" pitchFamily="18" charset="-128"/>
                <a:ea typeface="HGP明朝E" panose="02020900000000000000" pitchFamily="18" charset="-128"/>
              </a:rPr>
              <a:t>近年の国政選挙で得票数の伸び悩み。過去最多で</a:t>
            </a:r>
            <a:r>
              <a:rPr kumimoji="1" lang="en-US" altLang="ja-JP" sz="2400" dirty="0">
                <a:latin typeface="HGP明朝E" panose="02020900000000000000" pitchFamily="18" charset="-128"/>
                <a:ea typeface="HGP明朝E" panose="02020900000000000000" pitchFamily="18" charset="-128"/>
              </a:rPr>
              <a:t>900</a:t>
            </a:r>
            <a:r>
              <a:rPr kumimoji="1" lang="ja-JP" altLang="en-US" sz="2400" dirty="0">
                <a:latin typeface="HGP明朝E" panose="02020900000000000000" pitchFamily="18" charset="-128"/>
                <a:ea typeface="HGP明朝E" panose="02020900000000000000" pitchFamily="18" charset="-128"/>
              </a:rPr>
              <a:t>万票、</a:t>
            </a:r>
            <a:r>
              <a:rPr kumimoji="1" lang="en-US" altLang="ja-JP" sz="2400" dirty="0">
                <a:latin typeface="HGP明朝E" panose="02020900000000000000" pitchFamily="18" charset="-128"/>
                <a:ea typeface="HGP明朝E" panose="02020900000000000000" pitchFamily="18" charset="-128"/>
              </a:rPr>
              <a:t>17</a:t>
            </a:r>
            <a:r>
              <a:rPr kumimoji="1" lang="ja-JP" altLang="en-US" sz="2400" dirty="0">
                <a:latin typeface="HGP明朝E" panose="02020900000000000000" pitchFamily="18" charset="-128"/>
                <a:ea typeface="HGP明朝E" panose="02020900000000000000" pitchFamily="18" charset="-128"/>
              </a:rPr>
              <a:t>年衆院選で</a:t>
            </a:r>
            <a:r>
              <a:rPr kumimoji="1" lang="en-US" altLang="ja-JP" sz="2400" dirty="0">
                <a:latin typeface="HGP明朝E" panose="02020900000000000000" pitchFamily="18" charset="-128"/>
                <a:ea typeface="HGP明朝E" panose="02020900000000000000" pitchFamily="18" charset="-128"/>
              </a:rPr>
              <a:t>700</a:t>
            </a:r>
            <a:r>
              <a:rPr kumimoji="1" lang="ja-JP" altLang="en-US" sz="2400" dirty="0">
                <a:latin typeface="HGP明朝E" panose="02020900000000000000" pitchFamily="18" charset="-128"/>
                <a:ea typeface="HGP明朝E" panose="02020900000000000000" pitchFamily="18" charset="-128"/>
              </a:rPr>
              <a:t>万票を割り、</a:t>
            </a:r>
            <a:r>
              <a:rPr kumimoji="1" lang="en-US" altLang="ja-JP" sz="2400" dirty="0">
                <a:latin typeface="HGP明朝E" panose="02020900000000000000" pitchFamily="18" charset="-128"/>
                <a:ea typeface="HGP明朝E" panose="02020900000000000000" pitchFamily="18" charset="-128"/>
              </a:rPr>
              <a:t>21</a:t>
            </a:r>
            <a:r>
              <a:rPr kumimoji="1" lang="ja-JP" altLang="en-US" sz="2400" dirty="0">
                <a:latin typeface="HGP明朝E" panose="02020900000000000000" pitchFamily="18" charset="-128"/>
                <a:ea typeface="HGP明朝E" panose="02020900000000000000" pitchFamily="18" charset="-128"/>
              </a:rPr>
              <a:t>年衆院選も</a:t>
            </a:r>
            <a:r>
              <a:rPr kumimoji="1" lang="en-US" altLang="ja-JP" sz="2400" dirty="0">
                <a:latin typeface="HGP明朝E" panose="02020900000000000000" pitchFamily="18" charset="-128"/>
                <a:ea typeface="HGP明朝E" panose="02020900000000000000" pitchFamily="18" charset="-128"/>
              </a:rPr>
              <a:t>711</a:t>
            </a:r>
            <a:r>
              <a:rPr kumimoji="1" lang="ja-JP" altLang="en-US" sz="2400" dirty="0">
                <a:latin typeface="HGP明朝E" panose="02020900000000000000" pitchFamily="18" charset="-128"/>
                <a:ea typeface="HGP明朝E" panose="02020900000000000000" pitchFamily="18" charset="-128"/>
              </a:rPr>
              <a:t>万票と思うように増えていない。</a:t>
            </a:r>
          </a:p>
        </p:txBody>
      </p:sp>
    </p:spTree>
    <p:extLst>
      <p:ext uri="{BB962C8B-B14F-4D97-AF65-F5344CB8AC3E}">
        <p14:creationId xmlns:p14="http://schemas.microsoft.com/office/powerpoint/2010/main" val="410595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33EFD3-E844-FE85-4B68-8783801886A5}"/>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自民党</a:t>
            </a:r>
          </a:p>
        </p:txBody>
      </p:sp>
      <p:sp>
        <p:nvSpPr>
          <p:cNvPr id="3" name="コンテンツ プレースホルダー 2">
            <a:extLst>
              <a:ext uri="{FF2B5EF4-FFF2-40B4-BE49-F238E27FC236}">
                <a16:creationId xmlns:a16="http://schemas.microsoft.com/office/drawing/2014/main" id="{08CBBB01-DC36-65BB-D8EB-2ED33BED75BB}"/>
              </a:ext>
            </a:extLst>
          </p:cNvPr>
          <p:cNvSpPr>
            <a:spLocks noGrp="1"/>
          </p:cNvSpPr>
          <p:nvPr>
            <p:ph idx="1"/>
          </p:nvPr>
        </p:nvSpPr>
        <p:spPr/>
        <p:txBody>
          <a:bodyPr>
            <a:normAutofit/>
          </a:bodyPr>
          <a:lstStyle/>
          <a:p>
            <a:r>
              <a:rPr kumimoji="1" lang="ja-JP" altLang="en-US" dirty="0">
                <a:latin typeface="HGP明朝E" panose="02020900000000000000" pitchFamily="18" charset="-128"/>
                <a:ea typeface="HGP明朝E" panose="02020900000000000000" pitchFamily="18" charset="-128"/>
              </a:rPr>
              <a:t>自民は組織票固めを強化。</a:t>
            </a:r>
            <a:endParaRPr kumimoji="1" lang="en-US" altLang="ja-JP" dirty="0">
              <a:latin typeface="HGP明朝E" panose="02020900000000000000" pitchFamily="18" charset="-128"/>
              <a:ea typeface="HGP明朝E" panose="02020900000000000000" pitchFamily="18" charset="-128"/>
            </a:endParaRPr>
          </a:p>
          <a:p>
            <a:r>
              <a:rPr kumimoji="1" lang="en-US" altLang="ja-JP" dirty="0">
                <a:latin typeface="HGP明朝E" panose="02020900000000000000" pitchFamily="18" charset="-128"/>
                <a:ea typeface="HGP明朝E" panose="02020900000000000000" pitchFamily="18" charset="-128"/>
              </a:rPr>
              <a:t>4</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5</a:t>
            </a:r>
            <a:r>
              <a:rPr kumimoji="1" lang="ja-JP" altLang="en-US" dirty="0">
                <a:latin typeface="HGP明朝E" panose="02020900000000000000" pitchFamily="18" charset="-128"/>
                <a:ea typeface="HGP明朝E" panose="02020900000000000000" pitchFamily="18" charset="-128"/>
              </a:rPr>
              <a:t>日、岸田文雄首相が出席する中、都内で各種業界団体との参院選に向けた懇談会が開かれた。</a:t>
            </a:r>
            <a:r>
              <a:rPr kumimoji="1" lang="en-US" altLang="ja-JP" dirty="0">
                <a:latin typeface="HGP明朝E" panose="02020900000000000000" pitchFamily="18" charset="-128"/>
                <a:ea typeface="HGP明朝E" panose="02020900000000000000" pitchFamily="18" charset="-128"/>
              </a:rPr>
              <a:t>2012</a:t>
            </a:r>
            <a:r>
              <a:rPr kumimoji="1" lang="ja-JP" altLang="en-US" dirty="0">
                <a:latin typeface="HGP明朝E" panose="02020900000000000000" pitchFamily="18" charset="-128"/>
                <a:ea typeface="HGP明朝E" panose="02020900000000000000" pitchFamily="18" charset="-128"/>
              </a:rPr>
              <a:t>年の政権奪還以降、自民の比例代表の当選者は１８～１９人で推移しており、今年も同じぐらいとの見込みだ。</a:t>
            </a:r>
          </a:p>
          <a:p>
            <a:r>
              <a:rPr kumimoji="1" lang="ja-JP" altLang="en-US" dirty="0">
                <a:latin typeface="HGP明朝E" panose="02020900000000000000" pitchFamily="18" charset="-128"/>
                <a:ea typeface="HGP明朝E" panose="02020900000000000000" pitchFamily="18" charset="-128"/>
              </a:rPr>
              <a:t>前回の最下位当選者の得票数は</a:t>
            </a:r>
            <a:r>
              <a:rPr kumimoji="1" lang="en-US" altLang="ja-JP" dirty="0">
                <a:latin typeface="HGP明朝E" panose="02020900000000000000" pitchFamily="18" charset="-128"/>
                <a:ea typeface="HGP明朝E" panose="02020900000000000000" pitchFamily="18" charset="-128"/>
              </a:rPr>
              <a:t>13</a:t>
            </a:r>
            <a:r>
              <a:rPr kumimoji="1" lang="ja-JP" altLang="en-US" dirty="0">
                <a:latin typeface="HGP明朝E" panose="02020900000000000000" pitchFamily="18" charset="-128"/>
                <a:ea typeface="HGP明朝E" panose="02020900000000000000" pitchFamily="18" charset="-128"/>
              </a:rPr>
              <a:t>万</a:t>
            </a:r>
            <a:r>
              <a:rPr kumimoji="1" lang="en-US" altLang="ja-JP" dirty="0">
                <a:latin typeface="HGP明朝E" panose="02020900000000000000" pitchFamily="18" charset="-128"/>
                <a:ea typeface="HGP明朝E" panose="02020900000000000000" pitchFamily="18" charset="-128"/>
              </a:rPr>
              <a:t>1000</a:t>
            </a:r>
            <a:r>
              <a:rPr kumimoji="1" lang="ja-JP" altLang="en-US" dirty="0">
                <a:latin typeface="HGP明朝E" panose="02020900000000000000" pitchFamily="18" charset="-128"/>
                <a:ea typeface="HGP明朝E" panose="02020900000000000000" pitchFamily="18" charset="-128"/>
              </a:rPr>
              <a:t>票で、前々回の</a:t>
            </a:r>
            <a:r>
              <a:rPr kumimoji="1" lang="en-US" altLang="ja-JP" dirty="0">
                <a:latin typeface="HGP明朝E" panose="02020900000000000000" pitchFamily="18" charset="-128"/>
                <a:ea typeface="HGP明朝E" panose="02020900000000000000" pitchFamily="18" charset="-128"/>
              </a:rPr>
              <a:t>10</a:t>
            </a:r>
            <a:r>
              <a:rPr kumimoji="1" lang="ja-JP" altLang="en-US" dirty="0">
                <a:latin typeface="HGP明朝E" panose="02020900000000000000" pitchFamily="18" charset="-128"/>
                <a:ea typeface="HGP明朝E" panose="02020900000000000000" pitchFamily="18" charset="-128"/>
              </a:rPr>
              <a:t>万</a:t>
            </a:r>
            <a:r>
              <a:rPr kumimoji="1" lang="en-US" altLang="ja-JP" dirty="0">
                <a:latin typeface="HGP明朝E" panose="02020900000000000000" pitchFamily="18" charset="-128"/>
                <a:ea typeface="HGP明朝E" panose="02020900000000000000" pitchFamily="18" charset="-128"/>
              </a:rPr>
              <a:t>1000</a:t>
            </a:r>
            <a:r>
              <a:rPr kumimoji="1" lang="ja-JP" altLang="en-US" dirty="0">
                <a:latin typeface="HGP明朝E" panose="02020900000000000000" pitchFamily="18" charset="-128"/>
                <a:ea typeface="HGP明朝E" panose="02020900000000000000" pitchFamily="18" charset="-128"/>
              </a:rPr>
              <a:t>票に比べてハードルが上がっている。</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自民は比例代表で</a:t>
            </a:r>
            <a:r>
              <a:rPr kumimoji="1" lang="en-US" altLang="ja-JP" dirty="0">
                <a:latin typeface="HGP明朝E" panose="02020900000000000000" pitchFamily="18" charset="-128"/>
                <a:ea typeface="HGP明朝E" panose="02020900000000000000" pitchFamily="18" charset="-128"/>
              </a:rPr>
              <a:t>27</a:t>
            </a:r>
            <a:r>
              <a:rPr kumimoji="1" lang="ja-JP" altLang="en-US" dirty="0">
                <a:latin typeface="HGP明朝E" panose="02020900000000000000" pitchFamily="18" charset="-128"/>
                <a:ea typeface="HGP明朝E" panose="02020900000000000000" pitchFamily="18" charset="-128"/>
              </a:rPr>
              <a:t>人を公認し、業界団体の組織内候補者が半数ほど占めている。安心できるのは全国郵便局長会（全特）の</a:t>
            </a:r>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強のみといわれている。</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22884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E91CB-F711-FC17-5F1B-C284273D6DEE}"/>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喫緊の課題、日米同盟刷新</a:t>
            </a:r>
          </a:p>
        </p:txBody>
      </p:sp>
      <p:sp>
        <p:nvSpPr>
          <p:cNvPr id="3" name="コンテンツ プレースホルダー 2">
            <a:extLst>
              <a:ext uri="{FF2B5EF4-FFF2-40B4-BE49-F238E27FC236}">
                <a16:creationId xmlns:a16="http://schemas.microsoft.com/office/drawing/2014/main" id="{3EE57DA0-9114-D402-84EF-CD771B682777}"/>
              </a:ext>
            </a:extLst>
          </p:cNvPr>
          <p:cNvSpPr>
            <a:spLocks noGrp="1"/>
          </p:cNvSpPr>
          <p:nvPr>
            <p:ph idx="1"/>
          </p:nvPr>
        </p:nvSpPr>
        <p:spPr/>
        <p:txBody>
          <a:bodyPr>
            <a:normAutofit/>
          </a:bodyPr>
          <a:lstStyle/>
          <a:p>
            <a:pPr>
              <a:lnSpc>
                <a:spcPct val="150000"/>
              </a:lnSpc>
            </a:pPr>
            <a:r>
              <a:rPr kumimoji="1" lang="ja-JP" altLang="en-US" sz="3200" dirty="0">
                <a:latin typeface="HGP明朝E" panose="02020900000000000000" pitchFamily="18" charset="-128"/>
                <a:ea typeface="HGP明朝E" panose="02020900000000000000" pitchFamily="18" charset="-128"/>
              </a:rPr>
              <a:t>世界と我が国の安全保障環境が大きく変わった。</a:t>
            </a:r>
            <a:endParaRPr kumimoji="1" lang="en-US" altLang="ja-JP" sz="3200" dirty="0">
              <a:latin typeface="HGP明朝E" panose="02020900000000000000" pitchFamily="18" charset="-128"/>
              <a:ea typeface="HGP明朝E" panose="02020900000000000000" pitchFamily="18" charset="-128"/>
            </a:endParaRPr>
          </a:p>
          <a:p>
            <a:pPr>
              <a:lnSpc>
                <a:spcPct val="150000"/>
              </a:lnSpc>
            </a:pPr>
            <a:r>
              <a:rPr kumimoji="1" lang="ja-JP" altLang="en-US" sz="3200" dirty="0">
                <a:latin typeface="HGP明朝E" panose="02020900000000000000" pitchFamily="18" charset="-128"/>
                <a:ea typeface="HGP明朝E" panose="02020900000000000000" pitchFamily="18" charset="-128"/>
              </a:rPr>
              <a:t>ロシアのウクライナ侵攻は、「国対国の紛争」の時代が去っていないことを示した。</a:t>
            </a:r>
            <a:endParaRPr kumimoji="1" lang="en-US" altLang="ja-JP" sz="3200" dirty="0">
              <a:latin typeface="HGP明朝E" panose="02020900000000000000" pitchFamily="18" charset="-128"/>
              <a:ea typeface="HGP明朝E" panose="02020900000000000000" pitchFamily="18" charset="-128"/>
            </a:endParaRPr>
          </a:p>
          <a:p>
            <a:pPr>
              <a:lnSpc>
                <a:spcPct val="150000"/>
              </a:lnSpc>
            </a:pPr>
            <a:r>
              <a:rPr kumimoji="1" lang="ja-JP" altLang="en-US" sz="3200" dirty="0">
                <a:latin typeface="HGP明朝E" panose="02020900000000000000" pitchFamily="18" charset="-128"/>
                <a:ea typeface="HGP明朝E" panose="02020900000000000000" pitchFamily="18" charset="-128"/>
              </a:rPr>
              <a:t>インド太平洋地域における類似の有事を抑止ないし阻止するため、</a:t>
            </a:r>
            <a:r>
              <a:rPr kumimoji="1" lang="ja-JP" altLang="en-US" sz="3200" dirty="0">
                <a:highlight>
                  <a:srgbClr val="FFFF00"/>
                </a:highlight>
                <a:latin typeface="HGP明朝E" panose="02020900000000000000" pitchFamily="18" charset="-128"/>
                <a:ea typeface="HGP明朝E" panose="02020900000000000000" pitchFamily="18" charset="-128"/>
              </a:rPr>
              <a:t>日米同盟の刷新は必須要件</a:t>
            </a:r>
            <a:r>
              <a:rPr kumimoji="1" lang="ja-JP" altLang="en-US" sz="3200" dirty="0">
                <a:latin typeface="HGP明朝E" panose="02020900000000000000" pitchFamily="18" charset="-128"/>
                <a:ea typeface="HGP明朝E" panose="02020900000000000000" pitchFamily="18" charset="-128"/>
              </a:rPr>
              <a:t>である。</a:t>
            </a:r>
          </a:p>
        </p:txBody>
      </p:sp>
    </p:spTree>
    <p:extLst>
      <p:ext uri="{BB962C8B-B14F-4D97-AF65-F5344CB8AC3E}">
        <p14:creationId xmlns:p14="http://schemas.microsoft.com/office/powerpoint/2010/main" val="47192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02B1F-78D3-E85E-CB15-3A35358284D9}"/>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憲法改正は必須</a:t>
            </a:r>
          </a:p>
        </p:txBody>
      </p:sp>
      <p:sp>
        <p:nvSpPr>
          <p:cNvPr id="3" name="コンテンツ プレースホルダー 2">
            <a:extLst>
              <a:ext uri="{FF2B5EF4-FFF2-40B4-BE49-F238E27FC236}">
                <a16:creationId xmlns:a16="http://schemas.microsoft.com/office/drawing/2014/main" id="{8A6E1CF7-BE9D-655D-6390-3ED462353D2C}"/>
              </a:ext>
            </a:extLst>
          </p:cNvPr>
          <p:cNvSpPr>
            <a:spLocks noGrp="1"/>
          </p:cNvSpPr>
          <p:nvPr>
            <p:ph idx="1"/>
          </p:nvPr>
        </p:nvSpPr>
        <p:spPr/>
        <p:txBody>
          <a:bodyPr>
            <a:normAutofit/>
          </a:bodyPr>
          <a:lstStyle/>
          <a:p>
            <a:r>
              <a:rPr kumimoji="1" lang="ja-JP" altLang="en-US" sz="3200" dirty="0">
                <a:latin typeface="HGP明朝E" panose="02020900000000000000" pitchFamily="18" charset="-128"/>
                <a:ea typeface="HGP明朝E" panose="02020900000000000000" pitchFamily="18" charset="-128"/>
              </a:rPr>
              <a:t>米国の台湾関係法（</a:t>
            </a:r>
            <a:r>
              <a:rPr kumimoji="1" lang="en-US" altLang="ja-JP" sz="3200" dirty="0">
                <a:latin typeface="HGP明朝E" panose="02020900000000000000" pitchFamily="18" charset="-128"/>
                <a:ea typeface="HGP明朝E" panose="02020900000000000000" pitchFamily="18" charset="-128"/>
              </a:rPr>
              <a:t>1979</a:t>
            </a:r>
            <a:r>
              <a:rPr kumimoji="1" lang="ja-JP" altLang="en-US" sz="3200" dirty="0">
                <a:latin typeface="HGP明朝E" panose="02020900000000000000" pitchFamily="18" charset="-128"/>
                <a:ea typeface="HGP明朝E" panose="02020900000000000000" pitchFamily="18" charset="-128"/>
              </a:rPr>
              <a:t>年）には米国が「防衛する」とは記されていない。「対抗」するとあるだけだ。日米で連携して台湾有事に備える法的根拠が薄いといわざるを得ない。</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日米が台湾有事に備えて「連合作戦司令部」を設置することをめざしつつ、現段階では、責任を負う作戦指揮官を日米がそれぞれ任命し、同じ場所に配属することができるようにする。</a:t>
            </a:r>
            <a:endParaRPr kumimoji="1" lang="en-US" altLang="ja-JP" sz="3200" dirty="0">
              <a:latin typeface="HGP明朝E" panose="02020900000000000000" pitchFamily="18" charset="-128"/>
              <a:ea typeface="HGP明朝E" panose="02020900000000000000" pitchFamily="18" charset="-128"/>
            </a:endParaRPr>
          </a:p>
          <a:p>
            <a:r>
              <a:rPr lang="ja-JP" altLang="en-US" sz="3200" dirty="0">
                <a:latin typeface="HGP明朝E" panose="02020900000000000000" pitchFamily="18" charset="-128"/>
                <a:ea typeface="HGP明朝E" panose="02020900000000000000" pitchFamily="18" charset="-128"/>
              </a:rPr>
              <a:t>その</a:t>
            </a:r>
            <a:r>
              <a:rPr kumimoji="1" lang="ja-JP" altLang="en-US" sz="3200" dirty="0">
                <a:latin typeface="HGP明朝E" panose="02020900000000000000" pitchFamily="18" charset="-128"/>
                <a:ea typeface="HGP明朝E" panose="02020900000000000000" pitchFamily="18" charset="-128"/>
              </a:rPr>
              <a:t>ためには、米国側が台湾防衛を明確にして連携を強化することが必要である。</a:t>
            </a:r>
            <a:endParaRPr kumimoji="1" lang="en-US" altLang="ja-JP"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2013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FA147B6-D953-179B-3C4E-715AEAFCC08D}"/>
              </a:ext>
            </a:extLst>
          </p:cNvPr>
          <p:cNvSpPr>
            <a:spLocks noGrp="1"/>
          </p:cNvSpPr>
          <p:nvPr>
            <p:ph idx="1"/>
          </p:nvPr>
        </p:nvSpPr>
        <p:spPr>
          <a:xfrm>
            <a:off x="838200" y="785374"/>
            <a:ext cx="10515600" cy="5391589"/>
          </a:xfrm>
        </p:spPr>
        <p:txBody>
          <a:bodyPr>
            <a:normAutofit/>
          </a:bodyPr>
          <a:lstStyle/>
          <a:p>
            <a:r>
              <a:rPr kumimoji="1" lang="ja-JP" altLang="en-US" sz="3200" dirty="0">
                <a:latin typeface="HGP明朝E" panose="02020900000000000000" pitchFamily="18" charset="-128"/>
                <a:ea typeface="HGP明朝E" panose="02020900000000000000" pitchFamily="18" charset="-128"/>
              </a:rPr>
              <a:t>韓国の尹錫悦新政権は、韓米日の連携強化に強い意欲を示している。希望である。</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ロシア、中国、北朝鮮の「武力による威嚇」や「力による現状変更」圧力は一時的なものではない。</a:t>
            </a:r>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「危機に乗じた憲法改正は許さない」などとの共産党の批判は間違っている。</a:t>
            </a:r>
            <a:endParaRPr kumimoji="1" lang="en-US" altLang="ja-JP" sz="3200" dirty="0">
              <a:latin typeface="HGP明朝E" panose="02020900000000000000" pitchFamily="18" charset="-128"/>
              <a:ea typeface="HGP明朝E" panose="02020900000000000000" pitchFamily="18" charset="-128"/>
            </a:endParaRPr>
          </a:p>
          <a:p>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今必要なことは</a:t>
            </a:r>
            <a:r>
              <a:rPr kumimoji="1" lang="ja-JP" altLang="en-US" sz="3200" dirty="0">
                <a:highlight>
                  <a:srgbClr val="FFFF00"/>
                </a:highlight>
                <a:latin typeface="HGP明朝E" panose="02020900000000000000" pitchFamily="18" charset="-128"/>
                <a:ea typeface="HGP明朝E" panose="02020900000000000000" pitchFamily="18" charset="-128"/>
              </a:rPr>
              <a:t>日米韓のかつてない連携</a:t>
            </a:r>
            <a:r>
              <a:rPr kumimoji="1" lang="ja-JP" altLang="en-US" sz="3200" dirty="0">
                <a:latin typeface="HGP明朝E" panose="02020900000000000000" pitchFamily="18" charset="-128"/>
                <a:ea typeface="HGP明朝E" panose="02020900000000000000" pitchFamily="18" charset="-128"/>
              </a:rPr>
              <a:t>である。長期的な平和戦略を構築しなければならない。</a:t>
            </a:r>
          </a:p>
        </p:txBody>
      </p:sp>
    </p:spTree>
    <p:extLst>
      <p:ext uri="{BB962C8B-B14F-4D97-AF65-F5344CB8AC3E}">
        <p14:creationId xmlns:p14="http://schemas.microsoft.com/office/powerpoint/2010/main" val="262446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88F1991-656A-DE35-5BB3-54501A94F8AD}"/>
              </a:ext>
            </a:extLst>
          </p:cNvPr>
          <p:cNvSpPr>
            <a:spLocks noGrp="1"/>
          </p:cNvSpPr>
          <p:nvPr>
            <p:ph type="title"/>
          </p:nvPr>
        </p:nvSpPr>
        <p:spPr/>
        <p:txBody>
          <a:bodyPr>
            <a:noAutofit/>
          </a:bodyPr>
          <a:lstStyle/>
          <a:p>
            <a:r>
              <a:rPr kumimoji="1" lang="ja-JP" altLang="en-US" sz="4000" dirty="0">
                <a:latin typeface="HGP明朝E" panose="02020900000000000000" pitchFamily="18" charset="-128"/>
                <a:ea typeface="HGP明朝E" panose="02020900000000000000" pitchFamily="18" charset="-128"/>
              </a:rPr>
              <a:t>今夏の参院選で改憲勢力が圧勝し、憲法改正（自衛隊の明記、緊急事態条項新設など）を実現しなければならない。この機会を逃してはならない。</a:t>
            </a:r>
            <a:endParaRPr lang="ja-JP" altLang="en-US" sz="4000" dirty="0"/>
          </a:p>
        </p:txBody>
      </p:sp>
      <p:sp>
        <p:nvSpPr>
          <p:cNvPr id="5" name="テキスト プレースホルダー 4">
            <a:extLst>
              <a:ext uri="{FF2B5EF4-FFF2-40B4-BE49-F238E27FC236}">
                <a16:creationId xmlns:a16="http://schemas.microsoft.com/office/drawing/2014/main" id="{EEAB90D9-4D2F-A9F2-E906-1E61E5934C35}"/>
              </a:ext>
            </a:extLst>
          </p:cNvPr>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3064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2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ソース画像を表示">
            <a:extLst>
              <a:ext uri="{FF2B5EF4-FFF2-40B4-BE49-F238E27FC236}">
                <a16:creationId xmlns:a16="http://schemas.microsoft.com/office/drawing/2014/main" id="{6AA40699-6725-B318-C4FB-3B237D10C4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1315" y="521364"/>
            <a:ext cx="7436922" cy="585657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125F5F5-5413-C330-9A84-A5602A3E5071}"/>
              </a:ext>
            </a:extLst>
          </p:cNvPr>
          <p:cNvSpPr txBox="1"/>
          <p:nvPr/>
        </p:nvSpPr>
        <p:spPr>
          <a:xfrm>
            <a:off x="2647833" y="5508839"/>
            <a:ext cx="7140404" cy="369332"/>
          </a:xfrm>
          <a:prstGeom prst="rect">
            <a:avLst/>
          </a:prstGeom>
          <a:noFill/>
          <a:ln w="57150">
            <a:solidFill>
              <a:schemeClr val="accent1"/>
            </a:solidFill>
          </a:ln>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AC839E28-B77C-64EF-AAAF-76BFCF047763}"/>
              </a:ext>
            </a:extLst>
          </p:cNvPr>
          <p:cNvSpPr txBox="1"/>
          <p:nvPr/>
        </p:nvSpPr>
        <p:spPr>
          <a:xfrm>
            <a:off x="2401001" y="3429000"/>
            <a:ext cx="7387236" cy="598848"/>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308771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AABB33-B37E-D86F-E88E-D5407162A20C}"/>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動向の概要</a:t>
            </a:r>
          </a:p>
        </p:txBody>
      </p:sp>
      <p:sp>
        <p:nvSpPr>
          <p:cNvPr id="3" name="コンテンツ プレースホルダー 2">
            <a:extLst>
              <a:ext uri="{FF2B5EF4-FFF2-40B4-BE49-F238E27FC236}">
                <a16:creationId xmlns:a16="http://schemas.microsoft.com/office/drawing/2014/main" id="{DB92F8BE-0517-A1CE-9ED1-E5C174C9CE82}"/>
              </a:ext>
            </a:extLst>
          </p:cNvPr>
          <p:cNvSpPr>
            <a:spLocks noGrp="1"/>
          </p:cNvSpPr>
          <p:nvPr>
            <p:ph idx="1"/>
          </p:nvPr>
        </p:nvSpPr>
        <p:spPr/>
        <p:txBody>
          <a:bodyPr/>
          <a:lstStyle/>
          <a:p>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22</a:t>
            </a:r>
            <a:r>
              <a:rPr lang="ja-JP" altLang="en-US" dirty="0">
                <a:latin typeface="HGP明朝E" panose="02020900000000000000" pitchFamily="18" charset="-128"/>
                <a:ea typeface="HGP明朝E" panose="02020900000000000000" pitchFamily="18" charset="-128"/>
              </a:rPr>
              <a:t>日公示、</a:t>
            </a:r>
            <a:r>
              <a:rPr lang="en-US" altLang="ja-JP" dirty="0">
                <a:latin typeface="HGP明朝E" panose="02020900000000000000" pitchFamily="18" charset="-128"/>
                <a:ea typeface="HGP明朝E" panose="02020900000000000000" pitchFamily="18" charset="-128"/>
              </a:rPr>
              <a:t>7</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10</a:t>
            </a:r>
            <a:r>
              <a:rPr lang="ja-JP" altLang="en-US" dirty="0">
                <a:latin typeface="HGP明朝E" panose="02020900000000000000" pitchFamily="18" charset="-128"/>
                <a:ea typeface="HGP明朝E" panose="02020900000000000000" pitchFamily="18" charset="-128"/>
              </a:rPr>
              <a:t>日投開票の予定</a:t>
            </a:r>
          </a:p>
          <a:p>
            <a:r>
              <a:rPr lang="ja-JP" altLang="en-US" dirty="0">
                <a:latin typeface="HGP明朝E" panose="02020900000000000000" pitchFamily="18" charset="-128"/>
                <a:ea typeface="HGP明朝E" panose="02020900000000000000" pitchFamily="18" charset="-128"/>
              </a:rPr>
              <a:t>総定数：今回の３増で（埼玉選挙区１，比例２）２４８議席に</a:t>
            </a:r>
          </a:p>
          <a:p>
            <a:pPr lvl="1"/>
            <a:r>
              <a:rPr lang="ja-JP" altLang="en-US" dirty="0">
                <a:latin typeface="HGP明朝E" panose="02020900000000000000" pitchFamily="18" charset="-128"/>
                <a:ea typeface="HGP明朝E" panose="02020900000000000000" pitchFamily="18" charset="-128"/>
              </a:rPr>
              <a:t>今回選挙はこの半数（選挙区７４、比例５０）に神奈川選挙区で非改選の欠員１を補充する「合併選挙」。合計１２５議席を争う</a:t>
            </a:r>
            <a:endParaRPr lang="en-US" altLang="ja-JP" dirty="0">
              <a:latin typeface="HGP明朝E" panose="02020900000000000000" pitchFamily="18" charset="-128"/>
              <a:ea typeface="HGP明朝E" panose="02020900000000000000" pitchFamily="18" charset="-128"/>
            </a:endParaRPr>
          </a:p>
          <a:p>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自公：与党過半数の維持を目標。「黄金の</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年」へ。</a:t>
            </a:r>
          </a:p>
          <a:p>
            <a:r>
              <a:rPr lang="ja-JP" altLang="en-US" dirty="0">
                <a:latin typeface="HGP明朝E" panose="02020900000000000000" pitchFamily="18" charset="-128"/>
                <a:ea typeface="HGP明朝E" panose="02020900000000000000" pitchFamily="18" charset="-128"/>
              </a:rPr>
              <a:t>自民、維新、国民など、改憲勢力が国会発議に必要な三分の二（</a:t>
            </a:r>
            <a:r>
              <a:rPr lang="en-US" altLang="ja-JP" dirty="0">
                <a:latin typeface="HGP明朝E" panose="02020900000000000000" pitchFamily="18" charset="-128"/>
                <a:ea typeface="HGP明朝E" panose="02020900000000000000" pitchFamily="18" charset="-128"/>
              </a:rPr>
              <a:t>166</a:t>
            </a:r>
            <a:r>
              <a:rPr lang="ja-JP" altLang="en-US" dirty="0">
                <a:latin typeface="HGP明朝E" panose="02020900000000000000" pitchFamily="18" charset="-128"/>
                <a:ea typeface="HGP明朝E" panose="02020900000000000000" pitchFamily="18" charset="-128"/>
              </a:rPr>
              <a:t>議席）以上を焦点に</a:t>
            </a:r>
          </a:p>
          <a:p>
            <a:endParaRPr lang="ja-JP" altLang="en-US" dirty="0">
              <a:latin typeface="HGP明朝E" panose="02020900000000000000" pitchFamily="18" charset="-128"/>
              <a:ea typeface="HGP明朝E" panose="02020900000000000000" pitchFamily="18" charset="-128"/>
            </a:endParaRPr>
          </a:p>
          <a:p>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40910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CED62-D97A-9559-1A07-7F4CC5889AA2}"/>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野党共闘一本化遅れ</a:t>
            </a:r>
          </a:p>
        </p:txBody>
      </p:sp>
      <p:sp>
        <p:nvSpPr>
          <p:cNvPr id="3" name="コンテンツ プレースホルダー 2">
            <a:extLst>
              <a:ext uri="{FF2B5EF4-FFF2-40B4-BE49-F238E27FC236}">
                <a16:creationId xmlns:a16="http://schemas.microsoft.com/office/drawing/2014/main" id="{FA2A93F8-3A23-702A-D393-75B10AC2E48F}"/>
              </a:ext>
            </a:extLst>
          </p:cNvPr>
          <p:cNvSpPr>
            <a:spLocks noGrp="1"/>
          </p:cNvSpPr>
          <p:nvPr>
            <p:ph idx="1"/>
          </p:nvPr>
        </p:nvSpPr>
        <p:spPr/>
        <p:txBody>
          <a:bodyPr/>
          <a:lstStyle/>
          <a:p>
            <a:pPr marL="0" indent="0">
              <a:buNone/>
            </a:pPr>
            <a:r>
              <a:rPr kumimoji="1" lang="ja-JP" altLang="en-US" u="sng" dirty="0">
                <a:latin typeface="HGP明朝E" panose="02020900000000000000" pitchFamily="18" charset="-128"/>
                <a:ea typeface="HGP明朝E" panose="02020900000000000000" pitchFamily="18" charset="-128"/>
              </a:rPr>
              <a:t>参院選は改選定数１の</a:t>
            </a:r>
            <a:r>
              <a:rPr kumimoji="1" lang="en-US" altLang="ja-JP" u="sng" dirty="0">
                <a:latin typeface="HGP明朝E" panose="02020900000000000000" pitchFamily="18" charset="-128"/>
                <a:ea typeface="HGP明朝E" panose="02020900000000000000" pitchFamily="18" charset="-128"/>
              </a:rPr>
              <a:t>1</a:t>
            </a:r>
            <a:r>
              <a:rPr kumimoji="1" lang="ja-JP" altLang="en-US" u="sng" dirty="0">
                <a:latin typeface="HGP明朝E" panose="02020900000000000000" pitchFamily="18" charset="-128"/>
                <a:ea typeface="HGP明朝E" panose="02020900000000000000" pitchFamily="18" charset="-128"/>
              </a:rPr>
              <a:t>人区が勝敗を左右。</a:t>
            </a:r>
            <a:endParaRPr kumimoji="1" lang="en-US" altLang="ja-JP" u="sng"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１人区は</a:t>
            </a:r>
            <a:r>
              <a:rPr kumimoji="1" lang="ja-JP" altLang="en-US" dirty="0">
                <a:latin typeface="HGP明朝E" panose="02020900000000000000" pitchFamily="18" charset="-128"/>
                <a:ea typeface="HGP明朝E" panose="02020900000000000000" pitchFamily="18" charset="-128"/>
              </a:rPr>
              <a:t>選挙区定数７４のうち３２。</a:t>
            </a:r>
            <a:endParaRPr kumimoji="1"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１</a:t>
            </a:r>
            <a:r>
              <a:rPr kumimoji="1" lang="ja-JP" altLang="en-US" dirty="0">
                <a:latin typeface="HGP明朝E" panose="02020900000000000000" pitchFamily="18" charset="-128"/>
                <a:ea typeface="HGP明朝E" panose="02020900000000000000" pitchFamily="18" charset="-128"/>
              </a:rPr>
              <a:t>人区を中心とする一本化が遅れている。</a:t>
            </a:r>
            <a:endParaRPr kumimoji="1" lang="en-US" altLang="ja-JP" dirty="0">
              <a:latin typeface="HGP明朝E" panose="02020900000000000000" pitchFamily="18" charset="-128"/>
              <a:ea typeface="HGP明朝E" panose="02020900000000000000" pitchFamily="18" charset="-128"/>
            </a:endParaRPr>
          </a:p>
          <a:p>
            <a:r>
              <a:rPr kumimoji="1" lang="en-US" altLang="ja-JP" dirty="0">
                <a:latin typeface="HGP明朝E" panose="02020900000000000000" pitchFamily="18" charset="-128"/>
                <a:ea typeface="HGP明朝E" panose="02020900000000000000" pitchFamily="18" charset="-128"/>
              </a:rPr>
              <a:t>4</a:t>
            </a:r>
            <a:r>
              <a:rPr kumimoji="1" lang="ja-JP" altLang="en-US" dirty="0">
                <a:latin typeface="HGP明朝E" panose="02020900000000000000" pitchFamily="18" charset="-128"/>
                <a:ea typeface="HGP明朝E" panose="02020900000000000000" pitchFamily="18" charset="-128"/>
              </a:rPr>
              <a:t>月末時点で、いまだ</a:t>
            </a:r>
            <a:r>
              <a:rPr kumimoji="1" lang="en-US" altLang="ja-JP" dirty="0">
                <a:latin typeface="HGP明朝E" panose="02020900000000000000" pitchFamily="18" charset="-128"/>
                <a:ea typeface="HGP明朝E" panose="02020900000000000000" pitchFamily="18" charset="-128"/>
              </a:rPr>
              <a:t>4</a:t>
            </a:r>
            <a:r>
              <a:rPr kumimoji="1" lang="ja-JP" altLang="en-US" dirty="0">
                <a:latin typeface="HGP明朝E" panose="02020900000000000000" pitchFamily="18" charset="-128"/>
                <a:ea typeface="HGP明朝E" panose="02020900000000000000" pitchFamily="18" charset="-128"/>
              </a:rPr>
              <a:t>割で競合（無所属を含め１３の選挙区）している。</a:t>
            </a:r>
            <a:r>
              <a:rPr kumimoji="1" lang="en-US" altLang="ja-JP" dirty="0">
                <a:latin typeface="HGP明朝E" panose="02020900000000000000" pitchFamily="18" charset="-128"/>
                <a:ea typeface="HGP明朝E" panose="02020900000000000000" pitchFamily="18" charset="-128"/>
              </a:rPr>
              <a:t>2016</a:t>
            </a:r>
            <a:r>
              <a:rPr kumimoji="1" lang="ja-JP" altLang="en-US" dirty="0">
                <a:latin typeface="HGP明朝E" panose="02020900000000000000" pitchFamily="18" charset="-128"/>
                <a:ea typeface="HGP明朝E" panose="02020900000000000000" pitchFamily="18" charset="-128"/>
              </a:rPr>
              <a:t>年、</a:t>
            </a:r>
            <a:r>
              <a:rPr kumimoji="1" lang="en-US" altLang="ja-JP" dirty="0">
                <a:latin typeface="HGP明朝E" panose="02020900000000000000" pitchFamily="18" charset="-128"/>
                <a:ea typeface="HGP明朝E" panose="02020900000000000000" pitchFamily="18" charset="-128"/>
              </a:rPr>
              <a:t>19</a:t>
            </a:r>
            <a:r>
              <a:rPr kumimoji="1" lang="ja-JP" altLang="en-US" dirty="0">
                <a:latin typeface="HGP明朝E" panose="02020900000000000000" pitchFamily="18" charset="-128"/>
                <a:ea typeface="HGP明朝E" panose="02020900000000000000" pitchFamily="18" charset="-128"/>
              </a:rPr>
              <a:t>年と構図は一変した。参院選まで</a:t>
            </a:r>
            <a:r>
              <a:rPr kumimoji="1" lang="en-US" altLang="ja-JP" dirty="0">
                <a:latin typeface="HGP明朝E" panose="02020900000000000000" pitchFamily="18" charset="-128"/>
                <a:ea typeface="HGP明朝E" panose="02020900000000000000" pitchFamily="18" charset="-128"/>
              </a:rPr>
              <a:t>3</a:t>
            </a:r>
            <a:r>
              <a:rPr kumimoji="1" lang="ja-JP" altLang="en-US" dirty="0">
                <a:latin typeface="HGP明朝E" panose="02020900000000000000" pitchFamily="18" charset="-128"/>
                <a:ea typeface="HGP明朝E" panose="02020900000000000000" pitchFamily="18" charset="-128"/>
              </a:rPr>
              <a:t>カ月時点で、前回は全１人区で野党が統一候補をそろえていた。</a:t>
            </a:r>
            <a:endParaRPr kumimoji="1"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現在、</a:t>
            </a:r>
            <a:r>
              <a:rPr kumimoji="1" lang="ja-JP" altLang="en-US" dirty="0">
                <a:latin typeface="HGP明朝E" panose="02020900000000000000" pitchFamily="18" charset="-128"/>
                <a:ea typeface="HGP明朝E" panose="02020900000000000000" pitchFamily="18" charset="-128"/>
              </a:rPr>
              <a:t>青森、岩手、宮城、石川、山梨、長野、和歌山、山口、愛媛、熊本、大分、（沖縄）などで一本化している。</a:t>
            </a:r>
          </a:p>
        </p:txBody>
      </p:sp>
    </p:spTree>
    <p:extLst>
      <p:ext uri="{BB962C8B-B14F-4D97-AF65-F5344CB8AC3E}">
        <p14:creationId xmlns:p14="http://schemas.microsoft.com/office/powerpoint/2010/main" val="240191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05429-B654-988E-05D0-E588A3C534FC}"/>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それぞれの動き</a:t>
            </a:r>
            <a:endParaRPr kumimoji="1" lang="ja-JP" altLang="en-US" dirty="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C160B598-9695-095F-7357-64644BAB5287}"/>
              </a:ext>
            </a:extLst>
          </p:cNvPr>
          <p:cNvSpPr>
            <a:spLocks noGrp="1"/>
          </p:cNvSpPr>
          <p:nvPr>
            <p:ph idx="1"/>
          </p:nvPr>
        </p:nvSpPr>
        <p:spPr>
          <a:xfrm>
            <a:off x="838200" y="1825625"/>
            <a:ext cx="10515600" cy="4788348"/>
          </a:xfrm>
        </p:spPr>
        <p:txBody>
          <a:bodyPr>
            <a:normAutofit/>
          </a:bodyPr>
          <a:lstStyle/>
          <a:p>
            <a:pPr marL="0" indent="0">
              <a:buNone/>
            </a:pPr>
            <a:r>
              <a:rPr kumimoji="1" lang="ja-JP" altLang="en-US" dirty="0">
                <a:latin typeface="HGP明朝E" panose="02020900000000000000" pitchFamily="18" charset="-128"/>
                <a:ea typeface="HGP明朝E" panose="02020900000000000000" pitchFamily="18" charset="-128"/>
              </a:rPr>
              <a:t>①立民</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参院選目標は、比例で前回比べ</a:t>
            </a:r>
            <a:r>
              <a:rPr kumimoji="1" lang="en-US" altLang="ja-JP" dirty="0">
                <a:latin typeface="HGP明朝E" panose="02020900000000000000" pitchFamily="18" charset="-128"/>
                <a:ea typeface="HGP明朝E" panose="02020900000000000000" pitchFamily="18" charset="-128"/>
              </a:rPr>
              <a:t>6</a:t>
            </a:r>
            <a:r>
              <a:rPr kumimoji="1" lang="ja-JP" altLang="en-US" dirty="0">
                <a:latin typeface="HGP明朝E" panose="02020900000000000000" pitchFamily="18" charset="-128"/>
                <a:ea typeface="HGP明朝E" panose="02020900000000000000" pitchFamily="18" charset="-128"/>
              </a:rPr>
              <a:t>割増の</a:t>
            </a:r>
            <a:r>
              <a:rPr kumimoji="1" lang="en-US" altLang="ja-JP" dirty="0">
                <a:latin typeface="HGP明朝E" panose="02020900000000000000" pitchFamily="18" charset="-128"/>
                <a:ea typeface="HGP明朝E" panose="02020900000000000000" pitchFamily="18" charset="-128"/>
              </a:rPr>
              <a:t>1300</a:t>
            </a:r>
            <a:r>
              <a:rPr kumimoji="1" lang="ja-JP" altLang="en-US" dirty="0">
                <a:latin typeface="HGP明朝E" panose="02020900000000000000" pitchFamily="18" charset="-128"/>
                <a:ea typeface="HGP明朝E" panose="02020900000000000000" pitchFamily="18" charset="-128"/>
              </a:rPr>
              <a:t>万票である。</a:t>
            </a:r>
            <a:endParaRPr kumimoji="1" lang="en-US" altLang="ja-JP" dirty="0">
              <a:latin typeface="HGP明朝E" panose="02020900000000000000" pitchFamily="18" charset="-128"/>
              <a:ea typeface="HGP明朝E" panose="02020900000000000000" pitchFamily="18" charset="-128"/>
            </a:endParaRPr>
          </a:p>
          <a:p>
            <a:r>
              <a:rPr kumimoji="1" lang="en-US" altLang="ja-JP" dirty="0">
                <a:latin typeface="HGP明朝E" panose="02020900000000000000" pitchFamily="18" charset="-128"/>
                <a:ea typeface="HGP明朝E" panose="02020900000000000000" pitchFamily="18" charset="-128"/>
              </a:rPr>
              <a:t>3</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18</a:t>
            </a:r>
            <a:r>
              <a:rPr kumimoji="1" lang="ja-JP" altLang="en-US" dirty="0">
                <a:latin typeface="HGP明朝E" panose="02020900000000000000" pitchFamily="18" charset="-128"/>
                <a:ea typeface="HGP明朝E" panose="02020900000000000000" pitchFamily="18" charset="-128"/>
              </a:rPr>
              <a:t>日に泉健太代表は共産の志位委員長と国会内で会談。</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参院１人区での候補者調整の協議を開始することで合意</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立民支持者の</a:t>
            </a:r>
            <a:r>
              <a:rPr kumimoji="1" lang="en-US" altLang="ja-JP" dirty="0">
                <a:latin typeface="HGP明朝E" panose="02020900000000000000" pitchFamily="18" charset="-128"/>
                <a:ea typeface="HGP明朝E" panose="02020900000000000000" pitchFamily="18" charset="-128"/>
              </a:rPr>
              <a:t>60</a:t>
            </a:r>
            <a:r>
              <a:rPr kumimoji="1" lang="ja-JP" altLang="en-US" dirty="0">
                <a:latin typeface="HGP明朝E" panose="02020900000000000000" pitchFamily="18" charset="-128"/>
                <a:ea typeface="HGP明朝E" panose="02020900000000000000" pitchFamily="18" charset="-128"/>
              </a:rPr>
              <a:t>％以上が選挙協力に否定的である。（朝日の世論調査結果）</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積極的に動く長野（杉尾秀哉氏）のような選挙区も。</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広がりは望めない。</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23236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5FC251D-12B6-6736-0E9E-1CC94A98B585}"/>
              </a:ext>
            </a:extLst>
          </p:cNvPr>
          <p:cNvSpPr>
            <a:spLocks noGrp="1"/>
          </p:cNvSpPr>
          <p:nvPr>
            <p:ph idx="1"/>
          </p:nvPr>
        </p:nvSpPr>
        <p:spPr>
          <a:xfrm>
            <a:off x="838200" y="611470"/>
            <a:ext cx="10515600" cy="5565493"/>
          </a:xfrm>
        </p:spPr>
        <p:txBody>
          <a:bodyPr>
            <a:normAutofit/>
          </a:bodyPr>
          <a:lstStyle/>
          <a:p>
            <a:pPr marL="0" indent="0">
              <a:lnSpc>
                <a:spcPct val="100000"/>
              </a:lnSpc>
              <a:buNone/>
            </a:pPr>
            <a:r>
              <a:rPr kumimoji="1" lang="ja-JP" altLang="en-US" dirty="0">
                <a:latin typeface="HGP明朝E" panose="02020900000000000000" pitchFamily="18" charset="-128"/>
                <a:ea typeface="HGP明朝E" panose="02020900000000000000" pitchFamily="18" charset="-128"/>
              </a:rPr>
              <a:t>②国民</a:t>
            </a:r>
            <a:endParaRPr kumimoji="1" lang="en-US" altLang="ja-JP" dirty="0">
              <a:latin typeface="HGP明朝E" panose="02020900000000000000" pitchFamily="18" charset="-128"/>
              <a:ea typeface="HGP明朝E" panose="02020900000000000000" pitchFamily="18" charset="-128"/>
            </a:endParaRPr>
          </a:p>
          <a:p>
            <a:pPr>
              <a:lnSpc>
                <a:spcPct val="100000"/>
              </a:lnSpc>
            </a:pPr>
            <a:r>
              <a:rPr kumimoji="1" lang="ja-JP" altLang="en-US" dirty="0">
                <a:latin typeface="HGP明朝E" panose="02020900000000000000" pitchFamily="18" charset="-128"/>
                <a:ea typeface="HGP明朝E" panose="02020900000000000000" pitchFamily="18" charset="-128"/>
              </a:rPr>
              <a:t>野党共闘を揺さぶっている。</a:t>
            </a:r>
            <a:endParaRPr kumimoji="1" lang="en-US" altLang="ja-JP" dirty="0">
              <a:latin typeface="HGP明朝E" panose="02020900000000000000" pitchFamily="18" charset="-128"/>
              <a:ea typeface="HGP明朝E" panose="02020900000000000000" pitchFamily="18" charset="-128"/>
            </a:endParaRPr>
          </a:p>
          <a:p>
            <a:pPr>
              <a:lnSpc>
                <a:spcPct val="100000"/>
              </a:lnSpc>
            </a:pPr>
            <a:r>
              <a:rPr kumimoji="1" lang="en-US" altLang="ja-JP" dirty="0">
                <a:latin typeface="HGP明朝E" panose="02020900000000000000" pitchFamily="18" charset="-128"/>
                <a:ea typeface="HGP明朝E" panose="02020900000000000000" pitchFamily="18" charset="-128"/>
              </a:rPr>
              <a:t>2022</a:t>
            </a:r>
            <a:r>
              <a:rPr kumimoji="1" lang="ja-JP" altLang="en-US" dirty="0">
                <a:latin typeface="HGP明朝E" panose="02020900000000000000" pitchFamily="18" charset="-128"/>
                <a:ea typeface="HGP明朝E" panose="02020900000000000000" pitchFamily="18" charset="-128"/>
              </a:rPr>
              <a:t>年度予算案に賛成。</a:t>
            </a:r>
            <a:endParaRPr kumimoji="1" lang="en-US" altLang="ja-JP" dirty="0">
              <a:latin typeface="HGP明朝E" panose="02020900000000000000" pitchFamily="18" charset="-128"/>
              <a:ea typeface="HGP明朝E" panose="02020900000000000000" pitchFamily="18" charset="-128"/>
            </a:endParaRPr>
          </a:p>
          <a:p>
            <a:pPr>
              <a:lnSpc>
                <a:spcPct val="100000"/>
              </a:lnSpc>
            </a:pPr>
            <a:r>
              <a:rPr kumimoji="1" lang="ja-JP" altLang="en-US" dirty="0">
                <a:latin typeface="HGP明朝E" panose="02020900000000000000" pitchFamily="18" charset="-128"/>
                <a:ea typeface="HGP明朝E" panose="02020900000000000000" pitchFamily="18" charset="-128"/>
              </a:rPr>
              <a:t>象徴する選挙区が山形、静岡、京都など。</a:t>
            </a:r>
            <a:endParaRPr kumimoji="1" lang="en-US" altLang="ja-JP" dirty="0">
              <a:latin typeface="HGP明朝E" panose="02020900000000000000" pitchFamily="18" charset="-128"/>
              <a:ea typeface="HGP明朝E" panose="02020900000000000000" pitchFamily="18" charset="-128"/>
            </a:endParaRPr>
          </a:p>
          <a:p>
            <a:pPr lvl="1">
              <a:lnSpc>
                <a:spcPct val="100000"/>
              </a:lnSpc>
            </a:pPr>
            <a:r>
              <a:rPr kumimoji="1" lang="ja-JP" altLang="en-US" dirty="0">
                <a:latin typeface="HGP明朝E" panose="02020900000000000000" pitchFamily="18" charset="-128"/>
                <a:ea typeface="HGP明朝E" panose="02020900000000000000" pitchFamily="18" charset="-128"/>
              </a:rPr>
              <a:t>山形では、国民が現職候補を立てている。</a:t>
            </a:r>
            <a:endParaRPr kumimoji="1" lang="en-US" altLang="ja-JP" dirty="0">
              <a:latin typeface="HGP明朝E" panose="02020900000000000000" pitchFamily="18" charset="-128"/>
              <a:ea typeface="HGP明朝E" panose="02020900000000000000" pitchFamily="18" charset="-128"/>
            </a:endParaRPr>
          </a:p>
          <a:p>
            <a:pPr lvl="1">
              <a:lnSpc>
                <a:spcPct val="100000"/>
              </a:lnSpc>
            </a:pPr>
            <a:r>
              <a:rPr kumimoji="1" lang="ja-JP" altLang="en-US" dirty="0">
                <a:latin typeface="HGP明朝E" panose="02020900000000000000" pitchFamily="18" charset="-128"/>
                <a:ea typeface="HGP明朝E" panose="02020900000000000000" pitchFamily="18" charset="-128"/>
              </a:rPr>
              <a:t>自民党執行部は国民との関係を考慮し、擁立見送り案を検討している。</a:t>
            </a:r>
            <a:endParaRPr kumimoji="1" lang="en-US" altLang="ja-JP" dirty="0">
              <a:latin typeface="HGP明朝E" panose="02020900000000000000" pitchFamily="18" charset="-128"/>
              <a:ea typeface="HGP明朝E" panose="02020900000000000000" pitchFamily="18" charset="-128"/>
            </a:endParaRPr>
          </a:p>
          <a:p>
            <a:pPr>
              <a:lnSpc>
                <a:spcPct val="100000"/>
              </a:lnSpc>
            </a:pPr>
            <a:r>
              <a:rPr kumimoji="1" lang="ja-JP" altLang="en-US" dirty="0">
                <a:latin typeface="HGP明朝E" panose="02020900000000000000" pitchFamily="18" charset="-128"/>
                <a:ea typeface="HGP明朝E" panose="02020900000000000000" pitchFamily="18" charset="-128"/>
              </a:rPr>
              <a:t>国民は、</a:t>
            </a:r>
            <a:r>
              <a:rPr kumimoji="1" lang="en-US" altLang="ja-JP" dirty="0">
                <a:latin typeface="HGP明朝E" panose="02020900000000000000" pitchFamily="18" charset="-128"/>
                <a:ea typeface="HGP明朝E" panose="02020900000000000000" pitchFamily="18" charset="-128"/>
              </a:rPr>
              <a:t>180</a:t>
            </a:r>
            <a:r>
              <a:rPr kumimoji="1" lang="ja-JP" altLang="en-US" dirty="0">
                <a:latin typeface="HGP明朝E" panose="02020900000000000000" pitchFamily="18" charset="-128"/>
                <a:ea typeface="HGP明朝E" panose="02020900000000000000" pitchFamily="18" charset="-128"/>
              </a:rPr>
              <a:t>万人ほどの組合員を抱える</a:t>
            </a:r>
            <a:r>
              <a:rPr kumimoji="1" lang="en-US" altLang="ja-JP" dirty="0">
                <a:latin typeface="HGP明朝E" panose="02020900000000000000" pitchFamily="18" charset="-128"/>
                <a:ea typeface="HGP明朝E" panose="02020900000000000000" pitchFamily="18" charset="-128"/>
              </a:rPr>
              <a:t>UA</a:t>
            </a:r>
            <a:r>
              <a:rPr kumimoji="1" lang="ja-JP" altLang="en-US" dirty="0">
                <a:latin typeface="HGP明朝E" panose="02020900000000000000" pitchFamily="18" charset="-128"/>
                <a:ea typeface="HGP明朝E" panose="02020900000000000000" pitchFamily="18" charset="-128"/>
              </a:rPr>
              <a:t>ゼンセン（全国繊維化学食品流通サービス一般労働組合同盟）や</a:t>
            </a:r>
            <a:r>
              <a:rPr kumimoji="1" lang="en-US" altLang="ja-JP" dirty="0">
                <a:latin typeface="HGP明朝E" panose="02020900000000000000" pitchFamily="18" charset="-128"/>
                <a:ea typeface="HGP明朝E" panose="02020900000000000000" pitchFamily="18" charset="-128"/>
              </a:rPr>
              <a:t>80</a:t>
            </a:r>
            <a:r>
              <a:rPr kumimoji="1" lang="ja-JP" altLang="en-US" dirty="0">
                <a:latin typeface="HGP明朝E" panose="02020900000000000000" pitchFamily="18" charset="-128"/>
                <a:ea typeface="HGP明朝E" panose="02020900000000000000" pitchFamily="18" charset="-128"/>
              </a:rPr>
              <a:t>万人規模の自動車総連といった連合傘下の産業別労働組合が支持。</a:t>
            </a:r>
            <a:endParaRPr kumimoji="1" lang="en-US" altLang="ja-JP" dirty="0">
              <a:latin typeface="HGP明朝E" panose="02020900000000000000" pitchFamily="18" charset="-128"/>
              <a:ea typeface="HGP明朝E" panose="02020900000000000000" pitchFamily="18" charset="-128"/>
            </a:endParaRPr>
          </a:p>
          <a:p>
            <a:pPr lvl="1">
              <a:lnSpc>
                <a:spcPct val="100000"/>
              </a:lnSpc>
            </a:pPr>
            <a:r>
              <a:rPr kumimoji="1" lang="ja-JP" altLang="en-US" dirty="0">
                <a:latin typeface="HGP明朝E" panose="02020900000000000000" pitchFamily="18" charset="-128"/>
                <a:ea typeface="HGP明朝E" panose="02020900000000000000" pitchFamily="18" charset="-128"/>
              </a:rPr>
              <a:t>上記</a:t>
            </a:r>
            <a:r>
              <a:rPr kumimoji="1" lang="en-US" altLang="ja-JP" dirty="0">
                <a:latin typeface="HGP明朝E" panose="02020900000000000000" pitchFamily="18" charset="-128"/>
                <a:ea typeface="HGP明朝E" panose="02020900000000000000" pitchFamily="18" charset="-128"/>
              </a:rPr>
              <a:t>2</a:t>
            </a:r>
            <a:r>
              <a:rPr kumimoji="1" lang="ja-JP" altLang="en-US" dirty="0">
                <a:latin typeface="HGP明朝E" panose="02020900000000000000" pitchFamily="18" charset="-128"/>
                <a:ea typeface="HGP明朝E" panose="02020900000000000000" pitchFamily="18" charset="-128"/>
              </a:rPr>
              <a:t>つの組合だけで</a:t>
            </a:r>
            <a:r>
              <a:rPr kumimoji="1" lang="en-US" altLang="ja-JP" dirty="0">
                <a:latin typeface="HGP明朝E" panose="02020900000000000000" pitchFamily="18" charset="-128"/>
                <a:ea typeface="HGP明朝E" panose="02020900000000000000" pitchFamily="18" charset="-128"/>
              </a:rPr>
              <a:t>700</a:t>
            </a:r>
            <a:r>
              <a:rPr kumimoji="1" lang="ja-JP" altLang="en-US" dirty="0">
                <a:latin typeface="HGP明朝E" panose="02020900000000000000" pitchFamily="18" charset="-128"/>
                <a:ea typeface="HGP明朝E" panose="02020900000000000000" pitchFamily="18" charset="-128"/>
              </a:rPr>
              <a:t>万人程度の連合組織の４割弱を占めているのだ。</a:t>
            </a:r>
          </a:p>
          <a:p>
            <a:pPr>
              <a:lnSpc>
                <a:spcPct val="100000"/>
              </a:lnSpc>
            </a:pP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95950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CDC92EF-52FA-1725-EE20-C93DDD7F7B6B}"/>
              </a:ext>
            </a:extLst>
          </p:cNvPr>
          <p:cNvSpPr>
            <a:spLocks noGrp="1"/>
          </p:cNvSpPr>
          <p:nvPr>
            <p:ph idx="1"/>
          </p:nvPr>
        </p:nvSpPr>
        <p:spPr>
          <a:xfrm>
            <a:off x="838200" y="667568"/>
            <a:ext cx="10515600" cy="5509395"/>
          </a:xfrm>
        </p:spPr>
        <p:txBody>
          <a:bodyPr>
            <a:normAutofit/>
          </a:bodyPr>
          <a:lstStyle/>
          <a:p>
            <a:pPr marL="0" indent="0">
              <a:buNone/>
            </a:pPr>
            <a:r>
              <a:rPr kumimoji="1" lang="ja-JP" altLang="en-US" dirty="0">
                <a:latin typeface="HGP明朝E" panose="02020900000000000000" pitchFamily="18" charset="-128"/>
                <a:ea typeface="HGP明朝E" panose="02020900000000000000" pitchFamily="18" charset="-128"/>
              </a:rPr>
              <a:t>③連合（日本労働組合総連合会）の動き</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芳野友子会長は</a:t>
            </a:r>
            <a:r>
              <a:rPr kumimoji="1" lang="en-US" altLang="ja-JP" dirty="0">
                <a:latin typeface="HGP明朝E" panose="02020900000000000000" pitchFamily="18" charset="-128"/>
                <a:ea typeface="HGP明朝E" panose="02020900000000000000" pitchFamily="18" charset="-128"/>
              </a:rPr>
              <a:t>4</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18</a:t>
            </a:r>
            <a:r>
              <a:rPr kumimoji="1" lang="ja-JP" altLang="en-US" dirty="0">
                <a:latin typeface="HGP明朝E" panose="02020900000000000000" pitchFamily="18" charset="-128"/>
                <a:ea typeface="HGP明朝E" panose="02020900000000000000" pitchFamily="18" charset="-128"/>
              </a:rPr>
              <a:t>日、自民党の会議に参加。賃金の引き上げや非正規支援要求、学び直しへの支援強化。</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出席した会合は、人生</a:t>
            </a:r>
            <a:r>
              <a:rPr kumimoji="1" lang="en-US" altLang="ja-JP" dirty="0">
                <a:latin typeface="HGP明朝E" panose="02020900000000000000" pitchFamily="18" charset="-128"/>
                <a:ea typeface="HGP明朝E" panose="02020900000000000000" pitchFamily="18" charset="-128"/>
              </a:rPr>
              <a:t>100</a:t>
            </a:r>
            <a:r>
              <a:rPr kumimoji="1" lang="ja-JP" altLang="en-US" dirty="0">
                <a:latin typeface="HGP明朝E" panose="02020900000000000000" pitchFamily="18" charset="-128"/>
                <a:ea typeface="HGP明朝E" panose="02020900000000000000" pitchFamily="18" charset="-128"/>
              </a:rPr>
              <a:t>年時代戦略本部会議である。</a:t>
            </a:r>
          </a:p>
          <a:p>
            <a:r>
              <a:rPr kumimoji="1" lang="ja-JP" altLang="en-US" dirty="0">
                <a:latin typeface="HGP明朝E" panose="02020900000000000000" pitchFamily="18" charset="-128"/>
                <a:ea typeface="HGP明朝E" panose="02020900000000000000" pitchFamily="18" charset="-128"/>
              </a:rPr>
              <a:t>岸田文雄首相は、連合の</a:t>
            </a:r>
            <a:r>
              <a:rPr kumimoji="1" lang="en-US" altLang="ja-JP" dirty="0">
                <a:latin typeface="HGP明朝E" panose="02020900000000000000" pitchFamily="18" charset="-128"/>
                <a:ea typeface="HGP明朝E" panose="02020900000000000000" pitchFamily="18" charset="-128"/>
              </a:rPr>
              <a:t>1</a:t>
            </a:r>
            <a:r>
              <a:rPr kumimoji="1" lang="ja-JP" altLang="en-US" dirty="0">
                <a:latin typeface="HGP明朝E" panose="02020900000000000000" pitchFamily="18" charset="-128"/>
                <a:ea typeface="HGP明朝E" panose="02020900000000000000" pitchFamily="18" charset="-128"/>
              </a:rPr>
              <a:t>月の新年交歓会に、首相は現職として</a:t>
            </a:r>
            <a:r>
              <a:rPr kumimoji="1" lang="en-US" altLang="ja-JP" dirty="0">
                <a:latin typeface="HGP明朝E" panose="02020900000000000000" pitchFamily="18" charset="-128"/>
                <a:ea typeface="HGP明朝E" panose="02020900000000000000" pitchFamily="18" charset="-128"/>
              </a:rPr>
              <a:t>9</a:t>
            </a:r>
            <a:r>
              <a:rPr kumimoji="1" lang="ja-JP" altLang="en-US" dirty="0">
                <a:latin typeface="HGP明朝E" panose="02020900000000000000" pitchFamily="18" charset="-128"/>
                <a:ea typeface="HGP明朝E" panose="02020900000000000000" pitchFamily="18" charset="-128"/>
              </a:rPr>
              <a:t>年ぶりに参加した。</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芳野氏はまた、政府の新しい資本主義実現会議のメンバーでもある。</a:t>
            </a:r>
          </a:p>
          <a:p>
            <a:r>
              <a:rPr kumimoji="1" lang="ja-JP" altLang="en-US" dirty="0">
                <a:latin typeface="HGP明朝E" panose="02020900000000000000" pitchFamily="18" charset="-128"/>
                <a:ea typeface="HGP明朝E" panose="02020900000000000000" pitchFamily="18" charset="-128"/>
              </a:rPr>
              <a:t>松野官房長官が</a:t>
            </a:r>
            <a:r>
              <a:rPr kumimoji="1" lang="en-US" altLang="ja-JP" dirty="0">
                <a:latin typeface="HGP明朝E" panose="02020900000000000000" pitchFamily="18" charset="-128"/>
                <a:ea typeface="HGP明朝E" panose="02020900000000000000" pitchFamily="18" charset="-128"/>
              </a:rPr>
              <a:t>4</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29</a:t>
            </a:r>
            <a:r>
              <a:rPr kumimoji="1" lang="ja-JP" altLang="en-US" dirty="0">
                <a:latin typeface="HGP明朝E" panose="02020900000000000000" pitchFamily="18" charset="-128"/>
                <a:ea typeface="HGP明朝E" panose="02020900000000000000" pitchFamily="18" charset="-128"/>
              </a:rPr>
              <a:t>日、代々木公園で開かれたメーデー中央大会に政府代表として出席</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1735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58E3B9F-14E2-EE13-CCF3-E7ACA487C445}"/>
              </a:ext>
            </a:extLst>
          </p:cNvPr>
          <p:cNvSpPr>
            <a:spLocks noGrp="1"/>
          </p:cNvSpPr>
          <p:nvPr>
            <p:ph idx="1"/>
          </p:nvPr>
        </p:nvSpPr>
        <p:spPr>
          <a:xfrm>
            <a:off x="838200" y="645129"/>
            <a:ext cx="10515600" cy="5531834"/>
          </a:xfrm>
        </p:spPr>
        <p:txBody>
          <a:bodyPr>
            <a:normAutofit/>
          </a:bodyPr>
          <a:lstStyle/>
          <a:p>
            <a:pPr marL="0" indent="0">
              <a:lnSpc>
                <a:spcPct val="100000"/>
              </a:lnSpc>
              <a:buNone/>
            </a:pPr>
            <a:r>
              <a:rPr kumimoji="1" lang="ja-JP" altLang="en-US" sz="3200" dirty="0">
                <a:latin typeface="HGP明朝E" panose="02020900000000000000" pitchFamily="18" charset="-128"/>
                <a:ea typeface="HGP明朝E" panose="02020900000000000000" pitchFamily="18" charset="-128"/>
              </a:rPr>
              <a:t>④強い「共産拒否」</a:t>
            </a:r>
          </a:p>
          <a:p>
            <a:pPr>
              <a:lnSpc>
                <a:spcPct val="100000"/>
              </a:lnSpc>
            </a:pPr>
            <a:r>
              <a:rPr kumimoji="1" lang="ja-JP" altLang="en-US" sz="3200" dirty="0">
                <a:latin typeface="HGP明朝E" panose="02020900000000000000" pitchFamily="18" charset="-128"/>
                <a:ea typeface="HGP明朝E" panose="02020900000000000000" pitchFamily="18" charset="-128"/>
              </a:rPr>
              <a:t>昨年秋の衆院選は、立民・共産の「政権枠組み合意」が批判、拒否された。</a:t>
            </a:r>
            <a:endParaRPr kumimoji="1" lang="en-US" altLang="ja-JP" sz="3200" dirty="0">
              <a:latin typeface="HGP明朝E" panose="02020900000000000000" pitchFamily="18" charset="-128"/>
              <a:ea typeface="HGP明朝E" panose="02020900000000000000" pitchFamily="18" charset="-128"/>
            </a:endParaRPr>
          </a:p>
          <a:p>
            <a:pPr>
              <a:lnSpc>
                <a:spcPct val="100000"/>
              </a:lnSpc>
            </a:pPr>
            <a:endParaRPr kumimoji="1" lang="en-US" altLang="ja-JP" sz="3200" dirty="0">
              <a:latin typeface="HGP明朝E" panose="02020900000000000000" pitchFamily="18" charset="-128"/>
              <a:ea typeface="HGP明朝E" panose="02020900000000000000" pitchFamily="18" charset="-128"/>
            </a:endParaRPr>
          </a:p>
          <a:p>
            <a:pPr>
              <a:lnSpc>
                <a:spcPct val="100000"/>
              </a:lnSpc>
            </a:pPr>
            <a:r>
              <a:rPr kumimoji="1" lang="ja-JP" altLang="en-US" sz="3200" dirty="0">
                <a:latin typeface="HGP明朝E" panose="02020900000000000000" pitchFamily="18" charset="-128"/>
                <a:ea typeface="HGP明朝E" panose="02020900000000000000" pitchFamily="18" charset="-128"/>
              </a:rPr>
              <a:t>連合は参院選への基本方針で、「共産党が前面に出てきたことで、組織力が十分発揮できなかった」と言及している。</a:t>
            </a:r>
            <a:endParaRPr kumimoji="1" lang="en-US" altLang="ja-JP" sz="3200" dirty="0">
              <a:latin typeface="HGP明朝E" panose="02020900000000000000" pitchFamily="18" charset="-128"/>
              <a:ea typeface="HGP明朝E" panose="02020900000000000000" pitchFamily="18" charset="-128"/>
            </a:endParaRPr>
          </a:p>
          <a:p>
            <a:pPr>
              <a:lnSpc>
                <a:spcPct val="100000"/>
              </a:lnSpc>
            </a:pPr>
            <a:endParaRPr kumimoji="1" lang="en-US" altLang="ja-JP" sz="3200" dirty="0">
              <a:latin typeface="HGP明朝E" panose="02020900000000000000" pitchFamily="18" charset="-128"/>
              <a:ea typeface="HGP明朝E" panose="02020900000000000000" pitchFamily="18" charset="-128"/>
            </a:endParaRPr>
          </a:p>
          <a:p>
            <a:pPr>
              <a:lnSpc>
                <a:spcPct val="100000"/>
              </a:lnSpc>
            </a:pPr>
            <a:r>
              <a:rPr kumimoji="1" lang="ja-JP" altLang="en-US" sz="3200" dirty="0">
                <a:latin typeface="HGP明朝E" panose="02020900000000000000" pitchFamily="18" charset="-128"/>
                <a:ea typeface="HGP明朝E" panose="02020900000000000000" pitchFamily="18" charset="-128"/>
              </a:rPr>
              <a:t>富山、奈良、鳥取・島根などで立民と共産が競合している。</a:t>
            </a:r>
          </a:p>
          <a:p>
            <a:pPr>
              <a:lnSpc>
                <a:spcPct val="100000"/>
              </a:lnSpc>
            </a:pPr>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95640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3DA4A-8986-1CE6-B02F-EF8A3D43BCAE}"/>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いきおい保つ「改憲」政党　</a:t>
            </a:r>
          </a:p>
        </p:txBody>
      </p:sp>
      <p:sp>
        <p:nvSpPr>
          <p:cNvPr id="3" name="コンテンツ プレースホルダー 2">
            <a:extLst>
              <a:ext uri="{FF2B5EF4-FFF2-40B4-BE49-F238E27FC236}">
                <a16:creationId xmlns:a16="http://schemas.microsoft.com/office/drawing/2014/main" id="{5725E9BF-D89B-0507-AF5B-1FE60C9CFE7A}"/>
              </a:ext>
            </a:extLst>
          </p:cNvPr>
          <p:cNvSpPr>
            <a:spLocks noGrp="1"/>
          </p:cNvSpPr>
          <p:nvPr>
            <p:ph idx="1"/>
          </p:nvPr>
        </p:nvSpPr>
        <p:spPr/>
        <p:txBody>
          <a:bodyPr>
            <a:normAutofit/>
          </a:bodyPr>
          <a:lstStyle/>
          <a:p>
            <a:pPr marL="0" indent="0">
              <a:lnSpc>
                <a:spcPct val="150000"/>
              </a:lnSpc>
              <a:buNone/>
            </a:pPr>
            <a:r>
              <a:rPr kumimoji="1" lang="ja-JP" altLang="en-US" sz="3200" dirty="0">
                <a:latin typeface="HGP明朝E" panose="02020900000000000000" pitchFamily="18" charset="-128"/>
                <a:ea typeface="HGP明朝E" panose="02020900000000000000" pitchFamily="18" charset="-128"/>
              </a:rPr>
              <a:t>世論調査（「朝日」</a:t>
            </a:r>
            <a:r>
              <a:rPr kumimoji="1" lang="en-US" altLang="ja-JP" sz="3200" dirty="0">
                <a:latin typeface="HGP明朝E" panose="02020900000000000000" pitchFamily="18" charset="-128"/>
                <a:ea typeface="HGP明朝E" panose="02020900000000000000" pitchFamily="18" charset="-128"/>
              </a:rPr>
              <a:t>5</a:t>
            </a:r>
            <a:r>
              <a:rPr kumimoji="1" lang="ja-JP" altLang="en-US" sz="3200" dirty="0">
                <a:latin typeface="HGP明朝E" panose="02020900000000000000" pitchFamily="18" charset="-128"/>
                <a:ea typeface="HGP明朝E" panose="02020900000000000000" pitchFamily="18" charset="-128"/>
              </a:rPr>
              <a:t>月</a:t>
            </a:r>
            <a:r>
              <a:rPr kumimoji="1" lang="en-US" altLang="ja-JP" sz="3200" dirty="0">
                <a:latin typeface="HGP明朝E" panose="02020900000000000000" pitchFamily="18" charset="-128"/>
                <a:ea typeface="HGP明朝E" panose="02020900000000000000" pitchFamily="18" charset="-128"/>
              </a:rPr>
              <a:t>3</a:t>
            </a:r>
            <a:r>
              <a:rPr kumimoji="1" lang="ja-JP" altLang="en-US" sz="3200" dirty="0">
                <a:latin typeface="HGP明朝E" panose="02020900000000000000" pitchFamily="18" charset="-128"/>
                <a:ea typeface="HGP明朝E" panose="02020900000000000000" pitchFamily="18" charset="-128"/>
              </a:rPr>
              <a:t>日付）</a:t>
            </a:r>
            <a:endParaRPr kumimoji="1" lang="en-US" altLang="ja-JP" sz="3200" dirty="0">
              <a:latin typeface="HGP明朝E" panose="02020900000000000000" pitchFamily="18" charset="-128"/>
              <a:ea typeface="HGP明朝E" panose="02020900000000000000" pitchFamily="18" charset="-128"/>
            </a:endParaRPr>
          </a:p>
          <a:p>
            <a:pPr>
              <a:lnSpc>
                <a:spcPct val="150000"/>
              </a:lnSpc>
            </a:pPr>
            <a:r>
              <a:rPr kumimoji="1" lang="ja-JP" altLang="en-US" sz="3200" dirty="0">
                <a:latin typeface="HGP明朝E" panose="02020900000000000000" pitchFamily="18" charset="-128"/>
                <a:ea typeface="HGP明朝E" panose="02020900000000000000" pitchFamily="18" charset="-128"/>
              </a:rPr>
              <a:t>憲法改正について</a:t>
            </a:r>
            <a:endParaRPr kumimoji="1" lang="en-US" altLang="ja-JP" sz="3200" dirty="0">
              <a:latin typeface="HGP明朝E" panose="02020900000000000000" pitchFamily="18" charset="-128"/>
              <a:ea typeface="HGP明朝E" panose="02020900000000000000" pitchFamily="18" charset="-128"/>
            </a:endParaRPr>
          </a:p>
          <a:p>
            <a:pPr>
              <a:lnSpc>
                <a:spcPct val="150000"/>
              </a:lnSpc>
            </a:pPr>
            <a:r>
              <a:rPr kumimoji="1" lang="ja-JP" altLang="en-US" sz="3200" dirty="0">
                <a:highlight>
                  <a:srgbClr val="FFFF00"/>
                </a:highlight>
                <a:latin typeface="HGP明朝E" panose="02020900000000000000" pitchFamily="18" charset="-128"/>
                <a:ea typeface="HGP明朝E" panose="02020900000000000000" pitchFamily="18" charset="-128"/>
              </a:rPr>
              <a:t>今の憲法を変える必要があるが５６％</a:t>
            </a:r>
            <a:r>
              <a:rPr kumimoji="1" lang="ja-JP" altLang="en-US" sz="3200" dirty="0">
                <a:latin typeface="HGP明朝E" panose="02020900000000000000" pitchFamily="18" charset="-128"/>
                <a:ea typeface="HGP明朝E" panose="02020900000000000000" pitchFamily="18" charset="-128"/>
              </a:rPr>
              <a:t>。昨年調査は４５％</a:t>
            </a:r>
            <a:r>
              <a:rPr lang="ja-JP" altLang="en-US" sz="3200" dirty="0">
                <a:latin typeface="HGP明朝E" panose="02020900000000000000" pitchFamily="18" charset="-128"/>
                <a:ea typeface="HGP明朝E" panose="02020900000000000000" pitchFamily="18" charset="-128"/>
              </a:rPr>
              <a:t>。</a:t>
            </a:r>
            <a:endParaRPr lang="en-US" altLang="ja-JP" sz="3200" dirty="0">
              <a:latin typeface="HGP明朝E" panose="02020900000000000000" pitchFamily="18" charset="-128"/>
              <a:ea typeface="HGP明朝E" panose="02020900000000000000" pitchFamily="18" charset="-128"/>
            </a:endParaRPr>
          </a:p>
          <a:p>
            <a:pPr>
              <a:lnSpc>
                <a:spcPct val="150000"/>
              </a:lnSpc>
            </a:pPr>
            <a:r>
              <a:rPr kumimoji="1" lang="ja-JP" altLang="en-US" sz="3200" dirty="0">
                <a:solidFill>
                  <a:srgbClr val="FF0000"/>
                </a:solidFill>
                <a:latin typeface="HGP明朝E" panose="02020900000000000000" pitchFamily="18" charset="-128"/>
                <a:ea typeface="HGP明朝E" panose="02020900000000000000" pitchFamily="18" charset="-128"/>
              </a:rPr>
              <a:t>変える必要はない３５％</a:t>
            </a:r>
            <a:r>
              <a:rPr kumimoji="1" lang="ja-JP" altLang="en-US" sz="3200" dirty="0">
                <a:latin typeface="HGP明朝E" panose="02020900000000000000" pitchFamily="18" charset="-128"/>
                <a:ea typeface="HGP明朝E" panose="02020900000000000000" pitchFamily="18" charset="-128"/>
              </a:rPr>
              <a:t>で、昨年調査では４４％だった。</a:t>
            </a:r>
          </a:p>
        </p:txBody>
      </p:sp>
    </p:spTree>
    <p:extLst>
      <p:ext uri="{BB962C8B-B14F-4D97-AF65-F5344CB8AC3E}">
        <p14:creationId xmlns:p14="http://schemas.microsoft.com/office/powerpoint/2010/main" val="380176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参院選　豪徳寺塾　22年5月10日</Template>
  <TotalTime>56</TotalTime>
  <Words>1439</Words>
  <Application>Microsoft Office PowerPoint</Application>
  <PresentationFormat>ワイド画面</PresentationFormat>
  <Paragraphs>83</Paragraphs>
  <Slides>17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HGP明朝E</vt:lpstr>
      <vt:lpstr>游ゴシック</vt:lpstr>
      <vt:lpstr>游ゴシック Light</vt:lpstr>
      <vt:lpstr>Arial</vt:lpstr>
      <vt:lpstr>Office テーマ</vt:lpstr>
      <vt:lpstr>第26回参院選への動き</vt:lpstr>
      <vt:lpstr>PowerPoint プレゼンテーション</vt:lpstr>
      <vt:lpstr>動向の概要</vt:lpstr>
      <vt:lpstr>野党共闘一本化遅れ</vt:lpstr>
      <vt:lpstr>それぞれの動き</vt:lpstr>
      <vt:lpstr>PowerPoint プレゼンテーション</vt:lpstr>
      <vt:lpstr>PowerPoint プレゼンテーション</vt:lpstr>
      <vt:lpstr>PowerPoint プレゼンテーション</vt:lpstr>
      <vt:lpstr>いきおい保つ「改憲」政党　</vt:lpstr>
      <vt:lpstr>日本維新の会</vt:lpstr>
      <vt:lpstr>PowerPoint プレゼンテーション</vt:lpstr>
      <vt:lpstr>公明党</vt:lpstr>
      <vt:lpstr>自民党</vt:lpstr>
      <vt:lpstr>喫緊の課題、日米同盟刷新</vt:lpstr>
      <vt:lpstr>憲法改正は必須</vt:lpstr>
      <vt:lpstr>PowerPoint プレゼンテーション</vt:lpstr>
      <vt:lpstr>今夏の参院選で改憲勢力が圧勝し、憲法改正（自衛隊の明記、緊急事態条項新設など）を実現しなければならない。この機会を逃してはならない。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第26回参院選への動き</dc:title>
  <dc:creator>watanabe yoshio</dc:creator>
  <cp:lastModifiedBy>asd8627</cp:lastModifiedBy>
  <cp:revision>4</cp:revision>
  <cp:lastPrinted>2022-05-11T10:21:06Z</cp:lastPrinted>
  <dcterms:created xsi:type="dcterms:W3CDTF">2022-05-11T09:11:16Z</dcterms:created>
  <dcterms:modified xsi:type="dcterms:W3CDTF">2022-05-14T23:31:36Z</dcterms:modified>
</cp:coreProperties>
</file>