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2400" r:id="rId3"/>
    <p:sldId id="259" r:id="rId4"/>
    <p:sldId id="260" r:id="rId5"/>
    <p:sldId id="261" r:id="rId6"/>
    <p:sldId id="22388" r:id="rId7"/>
    <p:sldId id="22399" r:id="rId8"/>
    <p:sldId id="22389" r:id="rId9"/>
    <p:sldId id="256" r:id="rId10"/>
    <p:sldId id="22394" r:id="rId11"/>
    <p:sldId id="262" r:id="rId12"/>
    <p:sldId id="22395" r:id="rId13"/>
    <p:sldId id="22396" r:id="rId14"/>
    <p:sldId id="22397" r:id="rId15"/>
    <p:sldId id="22398"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60"/>
  </p:normalViewPr>
  <p:slideViewPr>
    <p:cSldViewPr snapToGrid="0">
      <p:cViewPr varScale="1">
        <p:scale>
          <a:sx n="80" d="100"/>
          <a:sy n="80" d="100"/>
        </p:scale>
        <p:origin x="102"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E03D44-5416-DE02-3B2C-6439743DFF3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6C775B6-FB4A-3DD1-C751-35E365E07D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C4390F4-9CF0-B228-1D60-FB4FD10F3EE7}"/>
              </a:ext>
            </a:extLst>
          </p:cNvPr>
          <p:cNvSpPr>
            <a:spLocks noGrp="1"/>
          </p:cNvSpPr>
          <p:nvPr>
            <p:ph type="dt" sz="half" idx="10"/>
          </p:nvPr>
        </p:nvSpPr>
        <p:spPr/>
        <p:txBody>
          <a:bodyPr/>
          <a:lstStyle/>
          <a:p>
            <a:fld id="{21AB5A98-B922-412F-9DCB-CAC291309CC5}" type="datetimeFigureOut">
              <a:rPr kumimoji="1" lang="ja-JP" altLang="en-US" smtClean="0"/>
              <a:t>2022/6/18</a:t>
            </a:fld>
            <a:endParaRPr kumimoji="1" lang="ja-JP" altLang="en-US"/>
          </a:p>
        </p:txBody>
      </p:sp>
      <p:sp>
        <p:nvSpPr>
          <p:cNvPr id="5" name="フッター プレースホルダー 4">
            <a:extLst>
              <a:ext uri="{FF2B5EF4-FFF2-40B4-BE49-F238E27FC236}">
                <a16:creationId xmlns:a16="http://schemas.microsoft.com/office/drawing/2014/main" id="{C2793E68-19C2-69EC-5A82-75D3DB156E2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1DE4EB-3B09-E0C4-D562-ED41B4AC3928}"/>
              </a:ext>
            </a:extLst>
          </p:cNvPr>
          <p:cNvSpPr>
            <a:spLocks noGrp="1"/>
          </p:cNvSpPr>
          <p:nvPr>
            <p:ph type="sldNum" sz="quarter" idx="12"/>
          </p:nvPr>
        </p:nvSpPr>
        <p:spPr/>
        <p:txBody>
          <a:bodyPr/>
          <a:lstStyle/>
          <a:p>
            <a:fld id="{91C85027-5B77-469A-B8FE-77106FA8209B}" type="slidenum">
              <a:rPr kumimoji="1" lang="ja-JP" altLang="en-US" smtClean="0"/>
              <a:t>‹#›</a:t>
            </a:fld>
            <a:endParaRPr kumimoji="1" lang="ja-JP" altLang="en-US"/>
          </a:p>
        </p:txBody>
      </p:sp>
    </p:spTree>
    <p:extLst>
      <p:ext uri="{BB962C8B-B14F-4D97-AF65-F5344CB8AC3E}">
        <p14:creationId xmlns:p14="http://schemas.microsoft.com/office/powerpoint/2010/main" val="257778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CCD18C-0CF7-1145-312C-6A0D3317E9A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E9DFD91-D874-E079-283C-339DEBEE880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E5D266D-383E-E24B-769E-C377D04E4D8B}"/>
              </a:ext>
            </a:extLst>
          </p:cNvPr>
          <p:cNvSpPr>
            <a:spLocks noGrp="1"/>
          </p:cNvSpPr>
          <p:nvPr>
            <p:ph type="dt" sz="half" idx="10"/>
          </p:nvPr>
        </p:nvSpPr>
        <p:spPr/>
        <p:txBody>
          <a:bodyPr/>
          <a:lstStyle/>
          <a:p>
            <a:fld id="{21AB5A98-B922-412F-9DCB-CAC291309CC5}" type="datetimeFigureOut">
              <a:rPr kumimoji="1" lang="ja-JP" altLang="en-US" smtClean="0"/>
              <a:t>2022/6/18</a:t>
            </a:fld>
            <a:endParaRPr kumimoji="1" lang="ja-JP" altLang="en-US"/>
          </a:p>
        </p:txBody>
      </p:sp>
      <p:sp>
        <p:nvSpPr>
          <p:cNvPr id="5" name="フッター プレースホルダー 4">
            <a:extLst>
              <a:ext uri="{FF2B5EF4-FFF2-40B4-BE49-F238E27FC236}">
                <a16:creationId xmlns:a16="http://schemas.microsoft.com/office/drawing/2014/main" id="{2BA8AE6A-78F3-14CC-7BBE-9140FFE3C6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0BC861-0BE2-0F20-4578-70405865F504}"/>
              </a:ext>
            </a:extLst>
          </p:cNvPr>
          <p:cNvSpPr>
            <a:spLocks noGrp="1"/>
          </p:cNvSpPr>
          <p:nvPr>
            <p:ph type="sldNum" sz="quarter" idx="12"/>
          </p:nvPr>
        </p:nvSpPr>
        <p:spPr/>
        <p:txBody>
          <a:bodyPr/>
          <a:lstStyle/>
          <a:p>
            <a:fld id="{91C85027-5B77-469A-B8FE-77106FA8209B}" type="slidenum">
              <a:rPr kumimoji="1" lang="ja-JP" altLang="en-US" smtClean="0"/>
              <a:t>‹#›</a:t>
            </a:fld>
            <a:endParaRPr kumimoji="1" lang="ja-JP" altLang="en-US"/>
          </a:p>
        </p:txBody>
      </p:sp>
    </p:spTree>
    <p:extLst>
      <p:ext uri="{BB962C8B-B14F-4D97-AF65-F5344CB8AC3E}">
        <p14:creationId xmlns:p14="http://schemas.microsoft.com/office/powerpoint/2010/main" val="340788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667DAB3-86D8-C5D5-BF18-48D19EC47BC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BF5BBBD-6D74-EE6A-CD9F-926431590EC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6D557EB-50C5-A4F7-4827-373450AE944A}"/>
              </a:ext>
            </a:extLst>
          </p:cNvPr>
          <p:cNvSpPr>
            <a:spLocks noGrp="1"/>
          </p:cNvSpPr>
          <p:nvPr>
            <p:ph type="dt" sz="half" idx="10"/>
          </p:nvPr>
        </p:nvSpPr>
        <p:spPr/>
        <p:txBody>
          <a:bodyPr/>
          <a:lstStyle/>
          <a:p>
            <a:fld id="{21AB5A98-B922-412F-9DCB-CAC291309CC5}" type="datetimeFigureOut">
              <a:rPr kumimoji="1" lang="ja-JP" altLang="en-US" smtClean="0"/>
              <a:t>2022/6/18</a:t>
            </a:fld>
            <a:endParaRPr kumimoji="1" lang="ja-JP" altLang="en-US"/>
          </a:p>
        </p:txBody>
      </p:sp>
      <p:sp>
        <p:nvSpPr>
          <p:cNvPr id="5" name="フッター プレースホルダー 4">
            <a:extLst>
              <a:ext uri="{FF2B5EF4-FFF2-40B4-BE49-F238E27FC236}">
                <a16:creationId xmlns:a16="http://schemas.microsoft.com/office/drawing/2014/main" id="{C1160D86-F6CB-B144-B1BD-9B1D42C101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240E3A-7B69-60B9-9529-6264271A7F18}"/>
              </a:ext>
            </a:extLst>
          </p:cNvPr>
          <p:cNvSpPr>
            <a:spLocks noGrp="1"/>
          </p:cNvSpPr>
          <p:nvPr>
            <p:ph type="sldNum" sz="quarter" idx="12"/>
          </p:nvPr>
        </p:nvSpPr>
        <p:spPr/>
        <p:txBody>
          <a:bodyPr/>
          <a:lstStyle/>
          <a:p>
            <a:fld id="{91C85027-5B77-469A-B8FE-77106FA8209B}" type="slidenum">
              <a:rPr kumimoji="1" lang="ja-JP" altLang="en-US" smtClean="0"/>
              <a:t>‹#›</a:t>
            </a:fld>
            <a:endParaRPr kumimoji="1" lang="ja-JP" altLang="en-US"/>
          </a:p>
        </p:txBody>
      </p:sp>
    </p:spTree>
    <p:extLst>
      <p:ext uri="{BB962C8B-B14F-4D97-AF65-F5344CB8AC3E}">
        <p14:creationId xmlns:p14="http://schemas.microsoft.com/office/powerpoint/2010/main" val="27474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41DE8F-8941-AC5B-5B3F-01CA2F99034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6D5D627-BB8E-E639-034D-31F3E859F3C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A18AF6B-D0C0-CAF7-360A-90EA32F5DC8A}"/>
              </a:ext>
            </a:extLst>
          </p:cNvPr>
          <p:cNvSpPr>
            <a:spLocks noGrp="1"/>
          </p:cNvSpPr>
          <p:nvPr>
            <p:ph type="dt" sz="half" idx="10"/>
          </p:nvPr>
        </p:nvSpPr>
        <p:spPr/>
        <p:txBody>
          <a:bodyPr/>
          <a:lstStyle/>
          <a:p>
            <a:fld id="{21AB5A98-B922-412F-9DCB-CAC291309CC5}" type="datetimeFigureOut">
              <a:rPr kumimoji="1" lang="ja-JP" altLang="en-US" smtClean="0"/>
              <a:t>2022/6/18</a:t>
            </a:fld>
            <a:endParaRPr kumimoji="1" lang="ja-JP" altLang="en-US"/>
          </a:p>
        </p:txBody>
      </p:sp>
      <p:sp>
        <p:nvSpPr>
          <p:cNvPr id="5" name="フッター プレースホルダー 4">
            <a:extLst>
              <a:ext uri="{FF2B5EF4-FFF2-40B4-BE49-F238E27FC236}">
                <a16:creationId xmlns:a16="http://schemas.microsoft.com/office/drawing/2014/main" id="{7CB43B03-6370-D35F-0F96-AE957ECE8FF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D9482E-E9E2-4C01-7B9C-C5FDB8E12BF9}"/>
              </a:ext>
            </a:extLst>
          </p:cNvPr>
          <p:cNvSpPr>
            <a:spLocks noGrp="1"/>
          </p:cNvSpPr>
          <p:nvPr>
            <p:ph type="sldNum" sz="quarter" idx="12"/>
          </p:nvPr>
        </p:nvSpPr>
        <p:spPr/>
        <p:txBody>
          <a:bodyPr/>
          <a:lstStyle/>
          <a:p>
            <a:fld id="{91C85027-5B77-469A-B8FE-77106FA8209B}" type="slidenum">
              <a:rPr kumimoji="1" lang="ja-JP" altLang="en-US" smtClean="0"/>
              <a:t>‹#›</a:t>
            </a:fld>
            <a:endParaRPr kumimoji="1" lang="ja-JP" altLang="en-US"/>
          </a:p>
        </p:txBody>
      </p:sp>
    </p:spTree>
    <p:extLst>
      <p:ext uri="{BB962C8B-B14F-4D97-AF65-F5344CB8AC3E}">
        <p14:creationId xmlns:p14="http://schemas.microsoft.com/office/powerpoint/2010/main" val="904129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D78E2A-1574-2DE0-C7E5-D9F56ED5697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9481091-59E8-BF65-A83E-B0FB747596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FB39BDE-C2E5-77DE-5FB0-6B07E98DD717}"/>
              </a:ext>
            </a:extLst>
          </p:cNvPr>
          <p:cNvSpPr>
            <a:spLocks noGrp="1"/>
          </p:cNvSpPr>
          <p:nvPr>
            <p:ph type="dt" sz="half" idx="10"/>
          </p:nvPr>
        </p:nvSpPr>
        <p:spPr/>
        <p:txBody>
          <a:bodyPr/>
          <a:lstStyle/>
          <a:p>
            <a:fld id="{21AB5A98-B922-412F-9DCB-CAC291309CC5}" type="datetimeFigureOut">
              <a:rPr kumimoji="1" lang="ja-JP" altLang="en-US" smtClean="0"/>
              <a:t>2022/6/18</a:t>
            </a:fld>
            <a:endParaRPr kumimoji="1" lang="ja-JP" altLang="en-US"/>
          </a:p>
        </p:txBody>
      </p:sp>
      <p:sp>
        <p:nvSpPr>
          <p:cNvPr id="5" name="フッター プレースホルダー 4">
            <a:extLst>
              <a:ext uri="{FF2B5EF4-FFF2-40B4-BE49-F238E27FC236}">
                <a16:creationId xmlns:a16="http://schemas.microsoft.com/office/drawing/2014/main" id="{0B4F272A-4840-F471-180D-154E9C362C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BB8E0A-47DE-B7AF-A273-614890BA2C19}"/>
              </a:ext>
            </a:extLst>
          </p:cNvPr>
          <p:cNvSpPr>
            <a:spLocks noGrp="1"/>
          </p:cNvSpPr>
          <p:nvPr>
            <p:ph type="sldNum" sz="quarter" idx="12"/>
          </p:nvPr>
        </p:nvSpPr>
        <p:spPr/>
        <p:txBody>
          <a:bodyPr/>
          <a:lstStyle/>
          <a:p>
            <a:fld id="{91C85027-5B77-469A-B8FE-77106FA8209B}" type="slidenum">
              <a:rPr kumimoji="1" lang="ja-JP" altLang="en-US" smtClean="0"/>
              <a:t>‹#›</a:t>
            </a:fld>
            <a:endParaRPr kumimoji="1" lang="ja-JP" altLang="en-US"/>
          </a:p>
        </p:txBody>
      </p:sp>
    </p:spTree>
    <p:extLst>
      <p:ext uri="{BB962C8B-B14F-4D97-AF65-F5344CB8AC3E}">
        <p14:creationId xmlns:p14="http://schemas.microsoft.com/office/powerpoint/2010/main" val="134921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9A8258-0119-9392-3E46-686D3B59BC2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3A9859D-8D43-85C6-9871-A6B437EDD01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07DECEC-6045-C74E-2789-D894E50B483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0D0D48F-061B-A6BA-46B4-C8821B217AEB}"/>
              </a:ext>
            </a:extLst>
          </p:cNvPr>
          <p:cNvSpPr>
            <a:spLocks noGrp="1"/>
          </p:cNvSpPr>
          <p:nvPr>
            <p:ph type="dt" sz="half" idx="10"/>
          </p:nvPr>
        </p:nvSpPr>
        <p:spPr/>
        <p:txBody>
          <a:bodyPr/>
          <a:lstStyle/>
          <a:p>
            <a:fld id="{21AB5A98-B922-412F-9DCB-CAC291309CC5}" type="datetimeFigureOut">
              <a:rPr kumimoji="1" lang="ja-JP" altLang="en-US" smtClean="0"/>
              <a:t>2022/6/18</a:t>
            </a:fld>
            <a:endParaRPr kumimoji="1" lang="ja-JP" altLang="en-US"/>
          </a:p>
        </p:txBody>
      </p:sp>
      <p:sp>
        <p:nvSpPr>
          <p:cNvPr id="6" name="フッター プレースホルダー 5">
            <a:extLst>
              <a:ext uri="{FF2B5EF4-FFF2-40B4-BE49-F238E27FC236}">
                <a16:creationId xmlns:a16="http://schemas.microsoft.com/office/drawing/2014/main" id="{AECFB988-C255-2886-4628-1A773329AAA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4DA27C2-06ED-6AAE-0296-A80E8AA60DD7}"/>
              </a:ext>
            </a:extLst>
          </p:cNvPr>
          <p:cNvSpPr>
            <a:spLocks noGrp="1"/>
          </p:cNvSpPr>
          <p:nvPr>
            <p:ph type="sldNum" sz="quarter" idx="12"/>
          </p:nvPr>
        </p:nvSpPr>
        <p:spPr/>
        <p:txBody>
          <a:bodyPr/>
          <a:lstStyle/>
          <a:p>
            <a:fld id="{91C85027-5B77-469A-B8FE-77106FA8209B}" type="slidenum">
              <a:rPr kumimoji="1" lang="ja-JP" altLang="en-US" smtClean="0"/>
              <a:t>‹#›</a:t>
            </a:fld>
            <a:endParaRPr kumimoji="1" lang="ja-JP" altLang="en-US"/>
          </a:p>
        </p:txBody>
      </p:sp>
    </p:spTree>
    <p:extLst>
      <p:ext uri="{BB962C8B-B14F-4D97-AF65-F5344CB8AC3E}">
        <p14:creationId xmlns:p14="http://schemas.microsoft.com/office/powerpoint/2010/main" val="3478287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05F51D-3BA0-11D2-B872-A029D1F7D6C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CE0BC1-CB1F-3686-C99B-0E8D3559E0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D19A2C7-57FA-0CE2-49A7-1717931A441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99BE4D7-C7C6-3A53-69FE-436B1B49E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7065886-DF8E-E89F-68B5-63E9EA67246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F663B18-F992-46C1-70FC-03F8EB92C534}"/>
              </a:ext>
            </a:extLst>
          </p:cNvPr>
          <p:cNvSpPr>
            <a:spLocks noGrp="1"/>
          </p:cNvSpPr>
          <p:nvPr>
            <p:ph type="dt" sz="half" idx="10"/>
          </p:nvPr>
        </p:nvSpPr>
        <p:spPr/>
        <p:txBody>
          <a:bodyPr/>
          <a:lstStyle/>
          <a:p>
            <a:fld id="{21AB5A98-B922-412F-9DCB-CAC291309CC5}" type="datetimeFigureOut">
              <a:rPr kumimoji="1" lang="ja-JP" altLang="en-US" smtClean="0"/>
              <a:t>2022/6/18</a:t>
            </a:fld>
            <a:endParaRPr kumimoji="1" lang="ja-JP" altLang="en-US"/>
          </a:p>
        </p:txBody>
      </p:sp>
      <p:sp>
        <p:nvSpPr>
          <p:cNvPr id="8" name="フッター プレースホルダー 7">
            <a:extLst>
              <a:ext uri="{FF2B5EF4-FFF2-40B4-BE49-F238E27FC236}">
                <a16:creationId xmlns:a16="http://schemas.microsoft.com/office/drawing/2014/main" id="{9D6ABFE0-ED70-4076-D1CF-EA32B56A8F3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49AE141-320F-C48A-CE1A-CDCEA91AAAC1}"/>
              </a:ext>
            </a:extLst>
          </p:cNvPr>
          <p:cNvSpPr>
            <a:spLocks noGrp="1"/>
          </p:cNvSpPr>
          <p:nvPr>
            <p:ph type="sldNum" sz="quarter" idx="12"/>
          </p:nvPr>
        </p:nvSpPr>
        <p:spPr/>
        <p:txBody>
          <a:bodyPr/>
          <a:lstStyle/>
          <a:p>
            <a:fld id="{91C85027-5B77-469A-B8FE-77106FA8209B}" type="slidenum">
              <a:rPr kumimoji="1" lang="ja-JP" altLang="en-US" smtClean="0"/>
              <a:t>‹#›</a:t>
            </a:fld>
            <a:endParaRPr kumimoji="1" lang="ja-JP" altLang="en-US"/>
          </a:p>
        </p:txBody>
      </p:sp>
    </p:spTree>
    <p:extLst>
      <p:ext uri="{BB962C8B-B14F-4D97-AF65-F5344CB8AC3E}">
        <p14:creationId xmlns:p14="http://schemas.microsoft.com/office/powerpoint/2010/main" val="181850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15807D-64B4-888B-2619-2EF6EDEF2B5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4A176BD-5079-5917-8779-48AF24BABEE7}"/>
              </a:ext>
            </a:extLst>
          </p:cNvPr>
          <p:cNvSpPr>
            <a:spLocks noGrp="1"/>
          </p:cNvSpPr>
          <p:nvPr>
            <p:ph type="dt" sz="half" idx="10"/>
          </p:nvPr>
        </p:nvSpPr>
        <p:spPr/>
        <p:txBody>
          <a:bodyPr/>
          <a:lstStyle/>
          <a:p>
            <a:fld id="{21AB5A98-B922-412F-9DCB-CAC291309CC5}" type="datetimeFigureOut">
              <a:rPr kumimoji="1" lang="ja-JP" altLang="en-US" smtClean="0"/>
              <a:t>2022/6/18</a:t>
            </a:fld>
            <a:endParaRPr kumimoji="1" lang="ja-JP" altLang="en-US"/>
          </a:p>
        </p:txBody>
      </p:sp>
      <p:sp>
        <p:nvSpPr>
          <p:cNvPr id="4" name="フッター プレースホルダー 3">
            <a:extLst>
              <a:ext uri="{FF2B5EF4-FFF2-40B4-BE49-F238E27FC236}">
                <a16:creationId xmlns:a16="http://schemas.microsoft.com/office/drawing/2014/main" id="{C4E93A38-B024-BD25-2D5F-EB3F4C77753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AB07436-B44E-5341-355D-83F7E98CABA1}"/>
              </a:ext>
            </a:extLst>
          </p:cNvPr>
          <p:cNvSpPr>
            <a:spLocks noGrp="1"/>
          </p:cNvSpPr>
          <p:nvPr>
            <p:ph type="sldNum" sz="quarter" idx="12"/>
          </p:nvPr>
        </p:nvSpPr>
        <p:spPr/>
        <p:txBody>
          <a:bodyPr/>
          <a:lstStyle/>
          <a:p>
            <a:fld id="{91C85027-5B77-469A-B8FE-77106FA8209B}" type="slidenum">
              <a:rPr kumimoji="1" lang="ja-JP" altLang="en-US" smtClean="0"/>
              <a:t>‹#›</a:t>
            </a:fld>
            <a:endParaRPr kumimoji="1" lang="ja-JP" altLang="en-US"/>
          </a:p>
        </p:txBody>
      </p:sp>
    </p:spTree>
    <p:extLst>
      <p:ext uri="{BB962C8B-B14F-4D97-AF65-F5344CB8AC3E}">
        <p14:creationId xmlns:p14="http://schemas.microsoft.com/office/powerpoint/2010/main" val="326398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8D9B84F-FB1D-D6D5-05EF-5650EFF21419}"/>
              </a:ext>
            </a:extLst>
          </p:cNvPr>
          <p:cNvSpPr>
            <a:spLocks noGrp="1"/>
          </p:cNvSpPr>
          <p:nvPr>
            <p:ph type="dt" sz="half" idx="10"/>
          </p:nvPr>
        </p:nvSpPr>
        <p:spPr/>
        <p:txBody>
          <a:bodyPr/>
          <a:lstStyle/>
          <a:p>
            <a:fld id="{21AB5A98-B922-412F-9DCB-CAC291309CC5}" type="datetimeFigureOut">
              <a:rPr kumimoji="1" lang="ja-JP" altLang="en-US" smtClean="0"/>
              <a:t>2022/6/18</a:t>
            </a:fld>
            <a:endParaRPr kumimoji="1" lang="ja-JP" altLang="en-US"/>
          </a:p>
        </p:txBody>
      </p:sp>
      <p:sp>
        <p:nvSpPr>
          <p:cNvPr id="3" name="フッター プレースホルダー 2">
            <a:extLst>
              <a:ext uri="{FF2B5EF4-FFF2-40B4-BE49-F238E27FC236}">
                <a16:creationId xmlns:a16="http://schemas.microsoft.com/office/drawing/2014/main" id="{CF4D37E7-24C2-5B8A-3464-42112CC160B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9A533BC-C98D-A283-4216-0C321FA0077A}"/>
              </a:ext>
            </a:extLst>
          </p:cNvPr>
          <p:cNvSpPr>
            <a:spLocks noGrp="1"/>
          </p:cNvSpPr>
          <p:nvPr>
            <p:ph type="sldNum" sz="quarter" idx="12"/>
          </p:nvPr>
        </p:nvSpPr>
        <p:spPr/>
        <p:txBody>
          <a:bodyPr/>
          <a:lstStyle/>
          <a:p>
            <a:fld id="{91C85027-5B77-469A-B8FE-77106FA8209B}" type="slidenum">
              <a:rPr kumimoji="1" lang="ja-JP" altLang="en-US" smtClean="0"/>
              <a:t>‹#›</a:t>
            </a:fld>
            <a:endParaRPr kumimoji="1" lang="ja-JP" altLang="en-US"/>
          </a:p>
        </p:txBody>
      </p:sp>
    </p:spTree>
    <p:extLst>
      <p:ext uri="{BB962C8B-B14F-4D97-AF65-F5344CB8AC3E}">
        <p14:creationId xmlns:p14="http://schemas.microsoft.com/office/powerpoint/2010/main" val="78357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1D12B4-9EB1-CC14-7AEA-C1E1BA32A80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CFCC3F-D73B-B675-797C-AB1FEE6433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A916D29-35EA-8F55-575C-F14B91BC1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23572FA-631F-4CFC-4B4A-8FBFD4C0E9D6}"/>
              </a:ext>
            </a:extLst>
          </p:cNvPr>
          <p:cNvSpPr>
            <a:spLocks noGrp="1"/>
          </p:cNvSpPr>
          <p:nvPr>
            <p:ph type="dt" sz="half" idx="10"/>
          </p:nvPr>
        </p:nvSpPr>
        <p:spPr/>
        <p:txBody>
          <a:bodyPr/>
          <a:lstStyle/>
          <a:p>
            <a:fld id="{21AB5A98-B922-412F-9DCB-CAC291309CC5}" type="datetimeFigureOut">
              <a:rPr kumimoji="1" lang="ja-JP" altLang="en-US" smtClean="0"/>
              <a:t>2022/6/18</a:t>
            </a:fld>
            <a:endParaRPr kumimoji="1" lang="ja-JP" altLang="en-US"/>
          </a:p>
        </p:txBody>
      </p:sp>
      <p:sp>
        <p:nvSpPr>
          <p:cNvPr id="6" name="フッター プレースホルダー 5">
            <a:extLst>
              <a:ext uri="{FF2B5EF4-FFF2-40B4-BE49-F238E27FC236}">
                <a16:creationId xmlns:a16="http://schemas.microsoft.com/office/drawing/2014/main" id="{7CEE12F6-296F-A7F3-1D31-DD27E188B0F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5EDA49D-3730-02C2-677A-B519517F33EF}"/>
              </a:ext>
            </a:extLst>
          </p:cNvPr>
          <p:cNvSpPr>
            <a:spLocks noGrp="1"/>
          </p:cNvSpPr>
          <p:nvPr>
            <p:ph type="sldNum" sz="quarter" idx="12"/>
          </p:nvPr>
        </p:nvSpPr>
        <p:spPr/>
        <p:txBody>
          <a:bodyPr/>
          <a:lstStyle/>
          <a:p>
            <a:fld id="{91C85027-5B77-469A-B8FE-77106FA8209B}" type="slidenum">
              <a:rPr kumimoji="1" lang="ja-JP" altLang="en-US" smtClean="0"/>
              <a:t>‹#›</a:t>
            </a:fld>
            <a:endParaRPr kumimoji="1" lang="ja-JP" altLang="en-US"/>
          </a:p>
        </p:txBody>
      </p:sp>
    </p:spTree>
    <p:extLst>
      <p:ext uri="{BB962C8B-B14F-4D97-AF65-F5344CB8AC3E}">
        <p14:creationId xmlns:p14="http://schemas.microsoft.com/office/powerpoint/2010/main" val="824669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E64B33-B37F-B32C-885D-5964AD6327B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6A811CE-5FAB-9B02-3618-A4E882A41F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687D6B8-4787-B50A-B351-6C716AD8EA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0D2EE1E-16F2-D237-3397-A495DEF3C414}"/>
              </a:ext>
            </a:extLst>
          </p:cNvPr>
          <p:cNvSpPr>
            <a:spLocks noGrp="1"/>
          </p:cNvSpPr>
          <p:nvPr>
            <p:ph type="dt" sz="half" idx="10"/>
          </p:nvPr>
        </p:nvSpPr>
        <p:spPr/>
        <p:txBody>
          <a:bodyPr/>
          <a:lstStyle/>
          <a:p>
            <a:fld id="{21AB5A98-B922-412F-9DCB-CAC291309CC5}" type="datetimeFigureOut">
              <a:rPr kumimoji="1" lang="ja-JP" altLang="en-US" smtClean="0"/>
              <a:t>2022/6/18</a:t>
            </a:fld>
            <a:endParaRPr kumimoji="1" lang="ja-JP" altLang="en-US"/>
          </a:p>
        </p:txBody>
      </p:sp>
      <p:sp>
        <p:nvSpPr>
          <p:cNvPr id="6" name="フッター プレースホルダー 5">
            <a:extLst>
              <a:ext uri="{FF2B5EF4-FFF2-40B4-BE49-F238E27FC236}">
                <a16:creationId xmlns:a16="http://schemas.microsoft.com/office/drawing/2014/main" id="{32F3119F-EC40-603C-BCE4-EA450EE8FED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D28C750-3C26-83B9-693F-1D337006618B}"/>
              </a:ext>
            </a:extLst>
          </p:cNvPr>
          <p:cNvSpPr>
            <a:spLocks noGrp="1"/>
          </p:cNvSpPr>
          <p:nvPr>
            <p:ph type="sldNum" sz="quarter" idx="12"/>
          </p:nvPr>
        </p:nvSpPr>
        <p:spPr/>
        <p:txBody>
          <a:bodyPr/>
          <a:lstStyle/>
          <a:p>
            <a:fld id="{91C85027-5B77-469A-B8FE-77106FA8209B}" type="slidenum">
              <a:rPr kumimoji="1" lang="ja-JP" altLang="en-US" smtClean="0"/>
              <a:t>‹#›</a:t>
            </a:fld>
            <a:endParaRPr kumimoji="1" lang="ja-JP" altLang="en-US"/>
          </a:p>
        </p:txBody>
      </p:sp>
    </p:spTree>
    <p:extLst>
      <p:ext uri="{BB962C8B-B14F-4D97-AF65-F5344CB8AC3E}">
        <p14:creationId xmlns:p14="http://schemas.microsoft.com/office/powerpoint/2010/main" val="316913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4B25FDA-13CD-5A0F-DF1A-FD59E532AA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4707619-48DA-8D5C-85E1-B711F54FC1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D7BF97A-1A20-AD1A-8F50-9073671CE8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B5A98-B922-412F-9DCB-CAC291309CC5}" type="datetimeFigureOut">
              <a:rPr kumimoji="1" lang="ja-JP" altLang="en-US" smtClean="0"/>
              <a:t>2022/6/18</a:t>
            </a:fld>
            <a:endParaRPr kumimoji="1" lang="ja-JP" altLang="en-US"/>
          </a:p>
        </p:txBody>
      </p:sp>
      <p:sp>
        <p:nvSpPr>
          <p:cNvPr id="5" name="フッター プレースホルダー 4">
            <a:extLst>
              <a:ext uri="{FF2B5EF4-FFF2-40B4-BE49-F238E27FC236}">
                <a16:creationId xmlns:a16="http://schemas.microsoft.com/office/drawing/2014/main" id="{F9B572A3-C4C6-E7F5-3A1F-4EA5F97E9D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ABE432E-2006-D2DA-F948-0FBA0D91B4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85027-5B77-469A-B8FE-77106FA8209B}" type="slidenum">
              <a:rPr kumimoji="1" lang="ja-JP" altLang="en-US" smtClean="0"/>
              <a:t>‹#›</a:t>
            </a:fld>
            <a:endParaRPr kumimoji="1" lang="ja-JP" altLang="en-US"/>
          </a:p>
        </p:txBody>
      </p:sp>
    </p:spTree>
    <p:extLst>
      <p:ext uri="{BB962C8B-B14F-4D97-AF65-F5344CB8AC3E}">
        <p14:creationId xmlns:p14="http://schemas.microsoft.com/office/powerpoint/2010/main" val="1902064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F24F4-38B9-8403-4136-807E4A52049C}"/>
              </a:ext>
            </a:extLst>
          </p:cNvPr>
          <p:cNvSpPr>
            <a:spLocks noGrp="1"/>
          </p:cNvSpPr>
          <p:nvPr>
            <p:ph type="ctrTitle"/>
          </p:nvPr>
        </p:nvSpPr>
        <p:spPr/>
        <p:txBody>
          <a:bodyPr>
            <a:normAutofit/>
          </a:bodyPr>
          <a:lstStyle/>
          <a:p>
            <a:r>
              <a:rPr lang="ja-JP" altLang="en-US" dirty="0">
                <a:latin typeface="HGP明朝E" panose="02020900000000000000" pitchFamily="18" charset="-128"/>
                <a:ea typeface="HGP明朝E" panose="02020900000000000000" pitchFamily="18" charset="-128"/>
              </a:rPr>
              <a:t>中国、南太平洋に攻勢</a:t>
            </a:r>
            <a:br>
              <a:rPr lang="en-US" altLang="ja-JP" dirty="0">
                <a:latin typeface="HGP明朝E" panose="02020900000000000000" pitchFamily="18" charset="-128"/>
                <a:ea typeface="HGP明朝E" panose="02020900000000000000" pitchFamily="18" charset="-128"/>
              </a:rPr>
            </a:br>
            <a:r>
              <a:rPr lang="ja-JP" altLang="en-US" sz="3600" dirty="0">
                <a:latin typeface="HGP明朝E" panose="02020900000000000000" pitchFamily="18" charset="-128"/>
                <a:ea typeface="HGP明朝E" panose="02020900000000000000" pitchFamily="18" charset="-128"/>
              </a:rPr>
              <a:t>進む中国の海軍発展戦略</a:t>
            </a:r>
            <a:endParaRPr lang="ja-JP" altLang="en-US" dirty="0">
              <a:latin typeface="HGP明朝E" panose="02020900000000000000" pitchFamily="18" charset="-128"/>
              <a:ea typeface="HGP明朝E" panose="02020900000000000000" pitchFamily="18" charset="-128"/>
            </a:endParaRPr>
          </a:p>
        </p:txBody>
      </p:sp>
      <p:sp>
        <p:nvSpPr>
          <p:cNvPr id="3" name="字幕 2">
            <a:extLst>
              <a:ext uri="{FF2B5EF4-FFF2-40B4-BE49-F238E27FC236}">
                <a16:creationId xmlns:a16="http://schemas.microsoft.com/office/drawing/2014/main" id="{3B7AF768-2627-A259-4728-2246DE35D750}"/>
              </a:ext>
            </a:extLst>
          </p:cNvPr>
          <p:cNvSpPr>
            <a:spLocks noGrp="1"/>
          </p:cNvSpPr>
          <p:nvPr>
            <p:ph type="subTitle" idx="1"/>
          </p:nvPr>
        </p:nvSpPr>
        <p:spPr>
          <a:xfrm>
            <a:off x="1524000" y="4291251"/>
            <a:ext cx="9144000" cy="1655762"/>
          </a:xfrm>
        </p:spPr>
        <p:txBody>
          <a:bodyPr/>
          <a:lstStyle/>
          <a:p>
            <a:r>
              <a:rPr lang="ja-JP" altLang="en-US" dirty="0">
                <a:latin typeface="HGP明朝E" panose="02020900000000000000" pitchFamily="18" charset="-128"/>
                <a:ea typeface="HGP明朝E" panose="02020900000000000000" pitchFamily="18" charset="-128"/>
              </a:rPr>
              <a:t>情報パック</a:t>
            </a:r>
            <a:r>
              <a:rPr lang="en-US" altLang="ja-JP" dirty="0">
                <a:latin typeface="HGP明朝E" panose="02020900000000000000" pitchFamily="18" charset="-128"/>
                <a:ea typeface="HGP明朝E" panose="02020900000000000000" pitchFamily="18" charset="-128"/>
              </a:rPr>
              <a:t>6</a:t>
            </a:r>
            <a:r>
              <a:rPr lang="ja-JP" altLang="en-US" dirty="0">
                <a:latin typeface="HGP明朝E" panose="02020900000000000000" pitchFamily="18" charset="-128"/>
                <a:ea typeface="HGP明朝E" panose="02020900000000000000" pitchFamily="18" charset="-128"/>
              </a:rPr>
              <a:t>月号</a:t>
            </a:r>
          </a:p>
        </p:txBody>
      </p:sp>
    </p:spTree>
    <p:extLst>
      <p:ext uri="{BB962C8B-B14F-4D97-AF65-F5344CB8AC3E}">
        <p14:creationId xmlns:p14="http://schemas.microsoft.com/office/powerpoint/2010/main" val="3616645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057" name="Rectangle 205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059" name="Rectangle 205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061" name="Rectangle 206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pic>
        <p:nvPicPr>
          <p:cNvPr id="2050" name="Picture 2" descr="中国、南太平洋で勢力伸長 キリバスで滑走路改修支援: 日本経済新聞">
            <a:extLst>
              <a:ext uri="{FF2B5EF4-FFF2-40B4-BE49-F238E27FC236}">
                <a16:creationId xmlns:a16="http://schemas.microsoft.com/office/drawing/2014/main" id="{2309145B-AFC2-A99E-D460-0B952D9265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1120" y="457200"/>
            <a:ext cx="950976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2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036BF06-DA25-A89C-5E4C-39AB92B15861}"/>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中国海軍発展戦略の実行</a:t>
            </a:r>
          </a:p>
        </p:txBody>
      </p:sp>
      <p:sp>
        <p:nvSpPr>
          <p:cNvPr id="5" name="コンテンツ プレースホルダー 4">
            <a:extLst>
              <a:ext uri="{FF2B5EF4-FFF2-40B4-BE49-F238E27FC236}">
                <a16:creationId xmlns:a16="http://schemas.microsoft.com/office/drawing/2014/main" id="{271D8ADC-C087-78F8-B324-E6EFCEAAB777}"/>
              </a:ext>
            </a:extLst>
          </p:cNvPr>
          <p:cNvSpPr>
            <a:spLocks noGrp="1"/>
          </p:cNvSpPr>
          <p:nvPr>
            <p:ph idx="1"/>
          </p:nvPr>
        </p:nvSpPr>
        <p:spPr/>
        <p:txBody>
          <a:bodyPr/>
          <a:lstStyle/>
          <a:p>
            <a:pPr marL="0" indent="0">
              <a:buNone/>
            </a:pPr>
            <a:r>
              <a:rPr lang="ja-JP" altLang="en-US" dirty="0">
                <a:latin typeface="HGP明朝E" panose="02020900000000000000" pitchFamily="18" charset="-128"/>
                <a:ea typeface="HGP明朝E" panose="02020900000000000000" pitchFamily="18" charset="-128"/>
              </a:rPr>
              <a:t>中国の海軍発展戦略</a:t>
            </a:r>
            <a:endParaRPr lang="en-US" altLang="ja-JP" dirty="0">
              <a:latin typeface="HGP明朝E" panose="02020900000000000000" pitchFamily="18" charset="-128"/>
              <a:ea typeface="HGP明朝E" panose="02020900000000000000" pitchFamily="18" charset="-128"/>
            </a:endParaRPr>
          </a:p>
          <a:p>
            <a:pPr marL="0" indent="0">
              <a:buNone/>
            </a:pPr>
            <a:endParaRPr lang="ja-JP" altLang="en-US" dirty="0">
              <a:latin typeface="HGP明朝E" panose="02020900000000000000" pitchFamily="18" charset="-128"/>
              <a:ea typeface="HGP明朝E" panose="02020900000000000000" pitchFamily="18" charset="-128"/>
            </a:endParaRPr>
          </a:p>
          <a:p>
            <a:r>
              <a:rPr lang="en-US" altLang="ja-JP" dirty="0">
                <a:latin typeface="HGP明朝E" panose="02020900000000000000" pitchFamily="18" charset="-128"/>
                <a:ea typeface="HGP明朝E" panose="02020900000000000000" pitchFamily="18" charset="-128"/>
              </a:rPr>
              <a:t>1997</a:t>
            </a:r>
            <a:r>
              <a:rPr lang="ja-JP" altLang="en-US" dirty="0">
                <a:latin typeface="HGP明朝E" panose="02020900000000000000" pitchFamily="18" charset="-128"/>
                <a:ea typeface="HGP明朝E" panose="02020900000000000000" pitchFamily="18" charset="-128"/>
              </a:rPr>
              <a:t>年迄中央軍事委員会常務副主席であった</a:t>
            </a:r>
            <a:r>
              <a:rPr lang="ja-JP" altLang="en-US" dirty="0">
                <a:highlight>
                  <a:srgbClr val="FFFF00"/>
                </a:highlight>
                <a:latin typeface="HGP明朝E" panose="02020900000000000000" pitchFamily="18" charset="-128"/>
                <a:ea typeface="HGP明朝E" panose="02020900000000000000" pitchFamily="18" charset="-128"/>
              </a:rPr>
              <a:t>劉華清</a:t>
            </a:r>
            <a:r>
              <a:rPr lang="ja-JP" altLang="en-US" dirty="0">
                <a:latin typeface="HGP明朝E" panose="02020900000000000000" pitchFamily="18" charset="-128"/>
                <a:ea typeface="HGP明朝E" panose="02020900000000000000" pitchFamily="18" charset="-128"/>
              </a:rPr>
              <a:t>が鄧小平氏の意向をうけて打ち出した方針といわれている</a:t>
            </a:r>
          </a:p>
          <a:p>
            <a:r>
              <a:rPr lang="ja-JP" altLang="en-US" dirty="0">
                <a:latin typeface="HGP明朝E" panose="02020900000000000000" pitchFamily="18" charset="-128"/>
                <a:ea typeface="HGP明朝E" panose="02020900000000000000" pitchFamily="18" charset="-128"/>
              </a:rPr>
              <a:t>副主席は事実上の軍のトップ：劉華清は異例の海軍出身の副主席</a:t>
            </a:r>
          </a:p>
          <a:p>
            <a:r>
              <a:rPr lang="ja-JP" altLang="en-US" dirty="0">
                <a:latin typeface="HGP明朝E" panose="02020900000000000000" pitchFamily="18" charset="-128"/>
                <a:ea typeface="HGP明朝E" panose="02020900000000000000" pitchFamily="18" charset="-128"/>
              </a:rPr>
              <a:t>海軍戦略は公式に対外的にアナウンスされてものではないが人民解放軍内部の国防方針　（防衛省防衛研究所の見解）</a:t>
            </a:r>
          </a:p>
          <a:p>
            <a:endParaRPr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4091075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図 3">
            <a:extLst>
              <a:ext uri="{FF2B5EF4-FFF2-40B4-BE49-F238E27FC236}">
                <a16:creationId xmlns:a16="http://schemas.microsoft.com/office/drawing/2014/main" id="{E220ED1A-889C-4DD0-9E0E-3EB31B88576E}"/>
              </a:ext>
            </a:extLst>
          </p:cNvPr>
          <p:cNvPicPr>
            <a:picLocks noChangeAspect="1"/>
          </p:cNvPicPr>
          <p:nvPr/>
        </p:nvPicPr>
        <p:blipFill rotWithShape="1">
          <a:blip r:embed="rId2"/>
          <a:srcRect t="12335" r="1" b="30336"/>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826127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8DE58D-5FDC-CD5B-C601-F4238CBC2C38}"/>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劉華清の海軍建設タイムスケジュール</a:t>
            </a:r>
          </a:p>
        </p:txBody>
      </p:sp>
      <p:sp>
        <p:nvSpPr>
          <p:cNvPr id="7" name="コンテンツ プレースホルダー 2">
            <a:extLst>
              <a:ext uri="{FF2B5EF4-FFF2-40B4-BE49-F238E27FC236}">
                <a16:creationId xmlns:a16="http://schemas.microsoft.com/office/drawing/2014/main" id="{3C6EC89F-A98A-6192-9340-F36C5960632D}"/>
              </a:ext>
            </a:extLst>
          </p:cNvPr>
          <p:cNvSpPr>
            <a:spLocks noGrp="1"/>
          </p:cNvSpPr>
          <p:nvPr>
            <p:ph idx="1"/>
          </p:nvPr>
        </p:nvSpPr>
        <p:spPr>
          <a:xfrm>
            <a:off x="619626" y="1813594"/>
            <a:ext cx="10952747" cy="4351338"/>
          </a:xfrm>
        </p:spPr>
        <p:txBody>
          <a:bodyPr>
            <a:normAutofit/>
          </a:bodyPr>
          <a:lstStyle/>
          <a:p>
            <a:pPr marL="0" indent="0">
              <a:buNone/>
            </a:pPr>
            <a:r>
              <a:rPr lang="ja-JP" altLang="en-US" dirty="0">
                <a:latin typeface="HGP明朝E" panose="02020900000000000000" pitchFamily="18" charset="-128"/>
                <a:ea typeface="HGP明朝E" panose="02020900000000000000" pitchFamily="18" charset="-128"/>
              </a:rPr>
              <a:t>①再建期　　 </a:t>
            </a:r>
            <a:r>
              <a:rPr lang="en-US" altLang="ja-JP" dirty="0">
                <a:latin typeface="HGP明朝E" panose="02020900000000000000" pitchFamily="18" charset="-128"/>
                <a:ea typeface="HGP明朝E" panose="02020900000000000000" pitchFamily="18" charset="-128"/>
              </a:rPr>
              <a:t>1982</a:t>
            </a:r>
            <a:r>
              <a:rPr lang="ja-JP" altLang="en-US" dirty="0">
                <a:latin typeface="HGP明朝E" panose="02020900000000000000" pitchFamily="18" charset="-128"/>
                <a:ea typeface="HGP明朝E" panose="02020900000000000000" pitchFamily="18" charset="-128"/>
              </a:rPr>
              <a:t>～</a:t>
            </a:r>
            <a:r>
              <a:rPr lang="en-US" altLang="ja-JP" dirty="0">
                <a:latin typeface="HGP明朝E" panose="02020900000000000000" pitchFamily="18" charset="-128"/>
                <a:ea typeface="HGP明朝E" panose="02020900000000000000" pitchFamily="18" charset="-128"/>
              </a:rPr>
              <a:t>2000</a:t>
            </a:r>
            <a:r>
              <a:rPr lang="ja-JP" altLang="en-US" dirty="0">
                <a:latin typeface="HGP明朝E" panose="02020900000000000000" pitchFamily="18" charset="-128"/>
                <a:ea typeface="HGP明朝E" panose="02020900000000000000" pitchFamily="18" charset="-128"/>
              </a:rPr>
              <a:t>年　中国沿岸海の完全な防備体制を整備</a:t>
            </a:r>
          </a:p>
          <a:p>
            <a:pPr marL="0" indent="0">
              <a:buNone/>
            </a:pPr>
            <a:r>
              <a:rPr lang="ja-JP" altLang="en-US" dirty="0">
                <a:latin typeface="HGP明朝E" panose="02020900000000000000" pitchFamily="18" charset="-128"/>
                <a:ea typeface="HGP明朝E" panose="02020900000000000000" pitchFamily="18" charset="-128"/>
              </a:rPr>
              <a:t>②躍進前期　</a:t>
            </a:r>
            <a:r>
              <a:rPr lang="en-US" altLang="ja-JP" dirty="0">
                <a:latin typeface="HGP明朝E" panose="02020900000000000000" pitchFamily="18" charset="-128"/>
                <a:ea typeface="HGP明朝E" panose="02020900000000000000" pitchFamily="18" charset="-128"/>
              </a:rPr>
              <a:t>2000</a:t>
            </a:r>
            <a:r>
              <a:rPr lang="ja-JP" altLang="en-US" dirty="0">
                <a:latin typeface="HGP明朝E" panose="02020900000000000000" pitchFamily="18" charset="-128"/>
                <a:ea typeface="HGP明朝E" panose="02020900000000000000" pitchFamily="18" charset="-128"/>
              </a:rPr>
              <a:t>～</a:t>
            </a:r>
            <a:r>
              <a:rPr lang="en-US" altLang="ja-JP" dirty="0">
                <a:latin typeface="HGP明朝E" panose="02020900000000000000" pitchFamily="18" charset="-128"/>
                <a:ea typeface="HGP明朝E" panose="02020900000000000000" pitchFamily="18" charset="-128"/>
              </a:rPr>
              <a:t>2010</a:t>
            </a:r>
            <a:r>
              <a:rPr lang="ja-JP" altLang="en-US" dirty="0">
                <a:latin typeface="HGP明朝E" panose="02020900000000000000" pitchFamily="18" charset="-128"/>
                <a:ea typeface="HGP明朝E" panose="02020900000000000000" pitchFamily="18" charset="-128"/>
              </a:rPr>
              <a:t>年　第１列島線内部（近海）の制海権確保</a:t>
            </a:r>
          </a:p>
          <a:p>
            <a:pPr marL="0" indent="0">
              <a:buNone/>
            </a:pPr>
            <a:r>
              <a:rPr lang="ja-JP" altLang="en-US" dirty="0">
                <a:latin typeface="HGP明朝E" panose="02020900000000000000" pitchFamily="18" charset="-128"/>
                <a:ea typeface="HGP明朝E" panose="02020900000000000000" pitchFamily="18" charset="-128"/>
              </a:rPr>
              <a:t>③躍進後期　</a:t>
            </a:r>
            <a:r>
              <a:rPr lang="en-US" altLang="ja-JP" dirty="0">
                <a:latin typeface="HGP明朝E" panose="02020900000000000000" pitchFamily="18" charset="-128"/>
                <a:ea typeface="HGP明朝E" panose="02020900000000000000" pitchFamily="18" charset="-128"/>
              </a:rPr>
              <a:t>2010</a:t>
            </a:r>
            <a:r>
              <a:rPr lang="ja-JP" altLang="en-US" dirty="0">
                <a:latin typeface="HGP明朝E" panose="02020900000000000000" pitchFamily="18" charset="-128"/>
                <a:ea typeface="HGP明朝E" panose="02020900000000000000" pitchFamily="18" charset="-128"/>
              </a:rPr>
              <a:t>～</a:t>
            </a:r>
            <a:r>
              <a:rPr lang="en-US" altLang="ja-JP" dirty="0">
                <a:latin typeface="HGP明朝E" panose="02020900000000000000" pitchFamily="18" charset="-128"/>
                <a:ea typeface="HGP明朝E" panose="02020900000000000000" pitchFamily="18" charset="-128"/>
              </a:rPr>
              <a:t>2020</a:t>
            </a:r>
            <a:r>
              <a:rPr lang="ja-JP" altLang="en-US" dirty="0">
                <a:latin typeface="HGP明朝E" panose="02020900000000000000" pitchFamily="18" charset="-128"/>
                <a:ea typeface="HGP明朝E" panose="02020900000000000000" pitchFamily="18" charset="-128"/>
              </a:rPr>
              <a:t>年　第２列島線内部の制海権確保。</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航空母艦建造</a:t>
            </a:r>
          </a:p>
          <a:p>
            <a:r>
              <a:rPr lang="ja-JP" altLang="en-US" dirty="0">
                <a:latin typeface="HGP明朝E" panose="02020900000000000000" pitchFamily="18" charset="-128"/>
                <a:ea typeface="HGP明朝E" panose="02020900000000000000" pitchFamily="18" charset="-128"/>
              </a:rPr>
              <a:t>完成期　    </a:t>
            </a:r>
            <a:r>
              <a:rPr lang="en-US" altLang="ja-JP" dirty="0">
                <a:latin typeface="HGP明朝E" panose="02020900000000000000" pitchFamily="18" charset="-128"/>
                <a:ea typeface="HGP明朝E" panose="02020900000000000000" pitchFamily="18" charset="-128"/>
              </a:rPr>
              <a:t>2020</a:t>
            </a:r>
            <a:r>
              <a:rPr lang="ja-JP" altLang="en-US" dirty="0">
                <a:latin typeface="HGP明朝E" panose="02020900000000000000" pitchFamily="18" charset="-128"/>
                <a:ea typeface="HGP明朝E" panose="02020900000000000000" pitchFamily="18" charset="-128"/>
              </a:rPr>
              <a:t>～</a:t>
            </a:r>
            <a:r>
              <a:rPr lang="en-US" altLang="ja-JP" dirty="0">
                <a:latin typeface="HGP明朝E" panose="02020900000000000000" pitchFamily="18" charset="-128"/>
                <a:ea typeface="HGP明朝E" panose="02020900000000000000" pitchFamily="18" charset="-128"/>
              </a:rPr>
              <a:t>2040</a:t>
            </a:r>
            <a:r>
              <a:rPr lang="ja-JP" altLang="en-US" dirty="0">
                <a:latin typeface="HGP明朝E" panose="02020900000000000000" pitchFamily="18" charset="-128"/>
                <a:ea typeface="HGP明朝E" panose="02020900000000000000" pitchFamily="18" charset="-128"/>
              </a:rPr>
              <a:t>年　米海軍による太平洋、インド洋の独占的</a:t>
            </a:r>
            <a:br>
              <a:rPr lang="en-US" altLang="ja-JP" dirty="0">
                <a:latin typeface="HGP明朝E" panose="02020900000000000000" pitchFamily="18" charset="-128"/>
                <a:ea typeface="HGP明朝E" panose="02020900000000000000" pitchFamily="18" charset="-128"/>
              </a:rPr>
            </a:br>
            <a:r>
              <a:rPr lang="ja-JP" altLang="en-US" dirty="0">
                <a:latin typeface="HGP明朝E" panose="02020900000000000000" pitchFamily="18" charset="-128"/>
                <a:ea typeface="HGP明朝E" panose="02020900000000000000" pitchFamily="18" charset="-128"/>
              </a:rPr>
              <a:t>　　　　　　　　　　　　　　　　　 支配を阻止</a:t>
            </a:r>
            <a:endParaRPr lang="en-US" altLang="ja-JP" dirty="0">
              <a:latin typeface="HGP明朝E" panose="02020900000000000000" pitchFamily="18" charset="-128"/>
              <a:ea typeface="HGP明朝E" panose="02020900000000000000" pitchFamily="18" charset="-128"/>
            </a:endParaRPr>
          </a:p>
          <a:p>
            <a:pPr marL="0" indent="0">
              <a:buNone/>
            </a:pPr>
            <a:endParaRPr lang="ja-JP" altLang="en-US" dirty="0">
              <a:latin typeface="HGP明朝E" panose="02020900000000000000" pitchFamily="18" charset="-128"/>
              <a:ea typeface="HGP明朝E" panose="02020900000000000000" pitchFamily="18" charset="-128"/>
            </a:endParaRPr>
          </a:p>
          <a:p>
            <a:r>
              <a:rPr lang="en-US" altLang="ja-JP" dirty="0">
                <a:highlight>
                  <a:srgbClr val="FFFF00"/>
                </a:highlight>
                <a:latin typeface="HGP明朝E" panose="02020900000000000000" pitchFamily="18" charset="-128"/>
                <a:ea typeface="HGP明朝E" panose="02020900000000000000" pitchFamily="18" charset="-128"/>
              </a:rPr>
              <a:t>2040</a:t>
            </a:r>
            <a:r>
              <a:rPr lang="ja-JP" altLang="en-US" dirty="0">
                <a:highlight>
                  <a:srgbClr val="FFFF00"/>
                </a:highlight>
                <a:latin typeface="HGP明朝E" panose="02020900000000000000" pitchFamily="18" charset="-128"/>
                <a:ea typeface="HGP明朝E" panose="02020900000000000000" pitchFamily="18" charset="-128"/>
              </a:rPr>
              <a:t>年　アメリカ海軍と対等な海軍建設</a:t>
            </a:r>
          </a:p>
        </p:txBody>
      </p:sp>
    </p:spTree>
    <p:extLst>
      <p:ext uri="{BB962C8B-B14F-4D97-AF65-F5344CB8AC3E}">
        <p14:creationId xmlns:p14="http://schemas.microsoft.com/office/powerpoint/2010/main" val="90639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5A669F3E-BA80-FECB-D813-A45E06CDAF2F}"/>
              </a:ext>
            </a:extLst>
          </p:cNvPr>
          <p:cNvSpPr>
            <a:spLocks noGrp="1"/>
          </p:cNvSpPr>
          <p:nvPr>
            <p:ph idx="1"/>
          </p:nvPr>
        </p:nvSpPr>
        <p:spPr>
          <a:xfrm>
            <a:off x="838200" y="892098"/>
            <a:ext cx="10515600" cy="5284865"/>
          </a:xfrm>
        </p:spPr>
        <p:txBody>
          <a:bodyPr>
            <a:normAutofit/>
          </a:bodyPr>
          <a:lstStyle/>
          <a:p>
            <a:r>
              <a:rPr kumimoji="1" lang="ja-JP" altLang="en-US" sz="3600" dirty="0">
                <a:latin typeface="HGP明朝E" panose="02020900000000000000" pitchFamily="18" charset="-128"/>
                <a:ea typeface="HGP明朝E" panose="02020900000000000000" pitchFamily="18" charset="-128"/>
              </a:rPr>
              <a:t>中国は第３列島線より自国側の海洋で、米軍の介入を阻むことを中期目標としているとされる</a:t>
            </a:r>
            <a:endParaRPr kumimoji="1" lang="en-US" altLang="ja-JP" sz="3600" dirty="0">
              <a:latin typeface="HGP明朝E" panose="02020900000000000000" pitchFamily="18" charset="-128"/>
              <a:ea typeface="HGP明朝E" panose="02020900000000000000" pitchFamily="18" charset="-128"/>
            </a:endParaRPr>
          </a:p>
          <a:p>
            <a:endParaRPr kumimoji="1" lang="ja-JP" altLang="en-US" sz="3600" dirty="0">
              <a:latin typeface="HGP明朝E" panose="02020900000000000000" pitchFamily="18" charset="-128"/>
              <a:ea typeface="HGP明朝E" panose="02020900000000000000" pitchFamily="18" charset="-128"/>
            </a:endParaRPr>
          </a:p>
          <a:p>
            <a:r>
              <a:rPr kumimoji="1" lang="ja-JP" altLang="en-US" sz="3600" dirty="0">
                <a:latin typeface="HGP明朝E" panose="02020900000000000000" pitchFamily="18" charset="-128"/>
                <a:ea typeface="HGP明朝E" panose="02020900000000000000" pitchFamily="18" charset="-128"/>
              </a:rPr>
              <a:t>第２、第３列島線にまたがる南太平洋に基地を設け、事実上の不沈空母として活用できるようになれば、</a:t>
            </a:r>
            <a:br>
              <a:rPr kumimoji="1" lang="en-US" altLang="ja-JP" sz="3600" dirty="0">
                <a:latin typeface="HGP明朝E" panose="02020900000000000000" pitchFamily="18" charset="-128"/>
                <a:ea typeface="HGP明朝E" panose="02020900000000000000" pitchFamily="18" charset="-128"/>
              </a:rPr>
            </a:br>
            <a:r>
              <a:rPr kumimoji="1" lang="ja-JP" altLang="en-US" sz="3600" dirty="0">
                <a:latin typeface="HGP明朝E" panose="02020900000000000000" pitchFamily="18" charset="-128"/>
                <a:ea typeface="HGP明朝E" panose="02020900000000000000" pitchFamily="18" charset="-128"/>
              </a:rPr>
              <a:t>この目標に近づく</a:t>
            </a:r>
          </a:p>
          <a:p>
            <a:endParaRPr kumimoji="1" lang="ja-JP" altLang="en-US" sz="3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863459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7FC3BAB-9552-DD9B-BB4E-23E009D785A2}"/>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台湾奪回の環境づくり</a:t>
            </a:r>
          </a:p>
        </p:txBody>
      </p:sp>
      <p:sp>
        <p:nvSpPr>
          <p:cNvPr id="5" name="テキスト プレースホルダー 4">
            <a:extLst>
              <a:ext uri="{FF2B5EF4-FFF2-40B4-BE49-F238E27FC236}">
                <a16:creationId xmlns:a16="http://schemas.microsoft.com/office/drawing/2014/main" id="{F94477E5-0087-06FD-A88C-0840BAAB63D6}"/>
              </a:ext>
            </a:extLst>
          </p:cNvPr>
          <p:cNvSpPr>
            <a:spLocks noGrp="1"/>
          </p:cNvSpPr>
          <p:nvPr>
            <p:ph type="body" idx="1"/>
          </p:nvPr>
        </p:nvSpPr>
        <p:spPr/>
        <p:txBody>
          <a:bodyPr/>
          <a:lstStyle/>
          <a:p>
            <a:endParaRPr lang="en-US" altLang="ja-JP" dirty="0">
              <a:latin typeface="HGP明朝E" panose="02020900000000000000" pitchFamily="18" charset="-128"/>
              <a:ea typeface="HGP明朝E" panose="02020900000000000000" pitchFamily="18" charset="-128"/>
            </a:endParaRPr>
          </a:p>
          <a:p>
            <a:r>
              <a:rPr lang="ja-JP" altLang="en-US">
                <a:latin typeface="HGP明朝E" panose="02020900000000000000" pitchFamily="18" charset="-128"/>
                <a:ea typeface="HGP明朝E" panose="02020900000000000000" pitchFamily="18" charset="-128"/>
              </a:rPr>
              <a:t>「アジア太平洋ユニオン」の実体化　日本の役割が大きい</a:t>
            </a:r>
          </a:p>
        </p:txBody>
      </p:sp>
    </p:spTree>
    <p:extLst>
      <p:ext uri="{BB962C8B-B14F-4D97-AF65-F5344CB8AC3E}">
        <p14:creationId xmlns:p14="http://schemas.microsoft.com/office/powerpoint/2010/main" val="409765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B38AF3-773F-97A1-D706-D530906380B8}"/>
              </a:ext>
            </a:extLst>
          </p:cNvPr>
          <p:cNvSpPr>
            <a:spLocks noGrp="1"/>
          </p:cNvSpPr>
          <p:nvPr>
            <p:ph type="title"/>
          </p:nvPr>
        </p:nvSpPr>
        <p:spPr>
          <a:xfrm>
            <a:off x="471494" y="386280"/>
            <a:ext cx="4834288" cy="1809538"/>
          </a:xfrm>
        </p:spPr>
        <p:txBody>
          <a:bodyPr anchor="b">
            <a:normAutofit/>
          </a:bodyPr>
          <a:lstStyle/>
          <a:p>
            <a:r>
              <a:rPr kumimoji="1" lang="ja-JP" altLang="en-US" sz="5400" dirty="0">
                <a:latin typeface="HGP明朝E" panose="02020900000000000000" pitchFamily="18" charset="-128"/>
                <a:ea typeface="HGP明朝E" panose="02020900000000000000" pitchFamily="18" charset="-128"/>
              </a:rPr>
              <a:t>ロシア軍事行動の本音</a:t>
            </a:r>
          </a:p>
        </p:txBody>
      </p:sp>
      <p:sp>
        <p:nvSpPr>
          <p:cNvPr id="3" name="コンテンツ プレースホルダー 2">
            <a:extLst>
              <a:ext uri="{FF2B5EF4-FFF2-40B4-BE49-F238E27FC236}">
                <a16:creationId xmlns:a16="http://schemas.microsoft.com/office/drawing/2014/main" id="{1EA9817A-4922-C714-0763-AC12ECC70373}"/>
              </a:ext>
            </a:extLst>
          </p:cNvPr>
          <p:cNvSpPr>
            <a:spLocks noGrp="1"/>
          </p:cNvSpPr>
          <p:nvPr>
            <p:ph idx="1"/>
          </p:nvPr>
        </p:nvSpPr>
        <p:spPr>
          <a:xfrm>
            <a:off x="313899" y="2872899"/>
            <a:ext cx="4933665" cy="3686760"/>
          </a:xfrm>
        </p:spPr>
        <p:txBody>
          <a:bodyPr>
            <a:normAutofit/>
          </a:bodyPr>
          <a:lstStyle/>
          <a:p>
            <a:r>
              <a:rPr kumimoji="1" lang="en-US" altLang="ja-JP" sz="1800" dirty="0">
                <a:latin typeface="HGP明朝E" panose="02020900000000000000" pitchFamily="18" charset="-128"/>
                <a:ea typeface="HGP明朝E" panose="02020900000000000000" pitchFamily="18" charset="-128"/>
              </a:rPr>
              <a:t>NATO</a:t>
            </a:r>
            <a:r>
              <a:rPr kumimoji="1" lang="ja-JP" altLang="en-US" sz="1800" dirty="0">
                <a:latin typeface="HGP明朝E" panose="02020900000000000000" pitchFamily="18" charset="-128"/>
                <a:ea typeface="HGP明朝E" panose="02020900000000000000" pitchFamily="18" charset="-128"/>
              </a:rPr>
              <a:t>問題でなく「領土の奪還」戦争だったのか</a:t>
            </a:r>
            <a:endParaRPr kumimoji="1" lang="en-US" altLang="ja-JP" sz="1800" dirty="0">
              <a:latin typeface="HGP明朝E" panose="02020900000000000000" pitchFamily="18" charset="-128"/>
              <a:ea typeface="HGP明朝E" panose="02020900000000000000" pitchFamily="18" charset="-128"/>
            </a:endParaRPr>
          </a:p>
          <a:p>
            <a:endParaRPr kumimoji="1" lang="en-US" altLang="ja-JP" sz="1800" dirty="0">
              <a:latin typeface="HGP明朝E" panose="02020900000000000000" pitchFamily="18" charset="-128"/>
              <a:ea typeface="HGP明朝E" panose="02020900000000000000" pitchFamily="18" charset="-128"/>
            </a:endParaRPr>
          </a:p>
          <a:p>
            <a:r>
              <a:rPr kumimoji="1" lang="ja-JP" altLang="en-US" sz="1800" dirty="0">
                <a:latin typeface="HGP明朝E" panose="02020900000000000000" pitchFamily="18" charset="-128"/>
                <a:ea typeface="HGP明朝E" panose="02020900000000000000" pitchFamily="18" charset="-128"/>
              </a:rPr>
              <a:t>６月</a:t>
            </a:r>
            <a:r>
              <a:rPr kumimoji="1" lang="en-US" altLang="ja-JP" sz="1800" dirty="0">
                <a:latin typeface="HGP明朝E" panose="02020900000000000000" pitchFamily="18" charset="-128"/>
                <a:ea typeface="HGP明朝E" panose="02020900000000000000" pitchFamily="18" charset="-128"/>
              </a:rPr>
              <a:t>9</a:t>
            </a:r>
            <a:r>
              <a:rPr kumimoji="1" lang="ja-JP" altLang="en-US" sz="1800" dirty="0">
                <a:latin typeface="HGP明朝E" panose="02020900000000000000" pitchFamily="18" charset="-128"/>
                <a:ea typeface="HGP明朝E" panose="02020900000000000000" pitchFamily="18" charset="-128"/>
              </a:rPr>
              <a:t>日の会合で　プーチン大統領　</a:t>
            </a:r>
          </a:p>
          <a:p>
            <a:pPr lvl="1"/>
            <a:r>
              <a:rPr kumimoji="1" lang="ja-JP" altLang="en-US" sz="1400" dirty="0">
                <a:latin typeface="HGP明朝E" panose="02020900000000000000" pitchFamily="18" charset="-128"/>
                <a:ea typeface="HGP明朝E" panose="02020900000000000000" pitchFamily="18" charset="-128"/>
              </a:rPr>
              <a:t>ピョートル１世率いるロシアが</a:t>
            </a:r>
            <a:r>
              <a:rPr kumimoji="1" lang="en-US" altLang="ja-JP" sz="1400" dirty="0">
                <a:latin typeface="HGP明朝E" panose="02020900000000000000" pitchFamily="18" charset="-128"/>
                <a:ea typeface="HGP明朝E" panose="02020900000000000000" pitchFamily="18" charset="-128"/>
              </a:rPr>
              <a:t>1721</a:t>
            </a:r>
            <a:r>
              <a:rPr kumimoji="1" lang="ja-JP" altLang="en-US" sz="1400" dirty="0">
                <a:latin typeface="HGP明朝E" panose="02020900000000000000" pitchFamily="18" charset="-128"/>
                <a:ea typeface="HGP明朝E" panose="02020900000000000000" pitchFamily="18" charset="-128"/>
              </a:rPr>
              <a:t>年、スウェーデンとの北方戦争に勝利したことに触れ、「彼は何かを奪ったのではない。奪還して強固にしたのだ」と指摘</a:t>
            </a:r>
          </a:p>
          <a:p>
            <a:pPr lvl="1"/>
            <a:r>
              <a:rPr kumimoji="1" lang="ja-JP" altLang="en-US" sz="1400" dirty="0">
                <a:highlight>
                  <a:srgbClr val="FFFF00"/>
                </a:highlight>
                <a:latin typeface="HGP明朝E" panose="02020900000000000000" pitchFamily="18" charset="-128"/>
                <a:ea typeface="HGP明朝E" panose="02020900000000000000" pitchFamily="18" charset="-128"/>
              </a:rPr>
              <a:t>「領土を奪還し、強固にすることは我々の任務だ」とも</a:t>
            </a:r>
          </a:p>
          <a:p>
            <a:pPr lvl="1"/>
            <a:r>
              <a:rPr kumimoji="1" lang="ja-JP" altLang="en-US" sz="1400" dirty="0">
                <a:latin typeface="HGP明朝E" panose="02020900000000000000" pitchFamily="18" charset="-128"/>
                <a:ea typeface="HGP明朝E" panose="02020900000000000000" pitchFamily="18" charset="-128"/>
              </a:rPr>
              <a:t>この日が生誕</a:t>
            </a:r>
            <a:r>
              <a:rPr kumimoji="1" lang="en-US" altLang="ja-JP" sz="1400" dirty="0">
                <a:latin typeface="HGP明朝E" panose="02020900000000000000" pitchFamily="18" charset="-128"/>
                <a:ea typeface="HGP明朝E" panose="02020900000000000000" pitchFamily="18" charset="-128"/>
              </a:rPr>
              <a:t>350</a:t>
            </a:r>
            <a:r>
              <a:rPr kumimoji="1" lang="ja-JP" altLang="en-US" sz="1400" dirty="0">
                <a:latin typeface="HGP明朝E" panose="02020900000000000000" pitchFamily="18" charset="-128"/>
                <a:ea typeface="HGP明朝E" panose="02020900000000000000" pitchFamily="18" charset="-128"/>
              </a:rPr>
              <a:t>年の節目だったピョートル</a:t>
            </a:r>
            <a:r>
              <a:rPr kumimoji="1" lang="en-US" altLang="ja-JP" sz="1400" dirty="0">
                <a:latin typeface="HGP明朝E" panose="02020900000000000000" pitchFamily="18" charset="-128"/>
                <a:ea typeface="HGP明朝E" panose="02020900000000000000" pitchFamily="18" charset="-128"/>
              </a:rPr>
              <a:t>1</a:t>
            </a:r>
            <a:r>
              <a:rPr kumimoji="1" lang="ja-JP" altLang="en-US" sz="1400" dirty="0">
                <a:latin typeface="HGP明朝E" panose="02020900000000000000" pitchFamily="18" charset="-128"/>
                <a:ea typeface="HGP明朝E" panose="02020900000000000000" pitchFamily="18" charset="-128"/>
              </a:rPr>
              <a:t>世を自身に重ね合わせた</a:t>
            </a:r>
            <a:endParaRPr kumimoji="1" lang="en-US" altLang="ja-JP" sz="1400" dirty="0">
              <a:latin typeface="HGP明朝E" panose="02020900000000000000" pitchFamily="18" charset="-128"/>
              <a:ea typeface="HGP明朝E" panose="02020900000000000000" pitchFamily="18" charset="-128"/>
            </a:endParaRPr>
          </a:p>
          <a:p>
            <a:pPr lvl="1"/>
            <a:endParaRPr kumimoji="1" lang="en-US" altLang="ja-JP" sz="1400" dirty="0">
              <a:latin typeface="HGP明朝E" panose="02020900000000000000" pitchFamily="18" charset="-128"/>
              <a:ea typeface="HGP明朝E" panose="02020900000000000000" pitchFamily="18" charset="-128"/>
            </a:endParaRPr>
          </a:p>
          <a:p>
            <a:r>
              <a:rPr kumimoji="1" lang="ja-JP" altLang="en-US" sz="1800" dirty="0">
                <a:latin typeface="HGP明朝E" panose="02020900000000000000" pitchFamily="18" charset="-128"/>
                <a:ea typeface="HGP明朝E" panose="02020900000000000000" pitchFamily="18" charset="-128"/>
              </a:rPr>
              <a:t>これまでプーチン氏は「領土奪還」について言及したことはなかった</a:t>
            </a:r>
          </a:p>
          <a:p>
            <a:endParaRPr kumimoji="1" lang="ja-JP" altLang="en-US" sz="1800" dirty="0">
              <a:latin typeface="HGP明朝E" panose="02020900000000000000" pitchFamily="18" charset="-128"/>
              <a:ea typeface="HGP明朝E" panose="02020900000000000000" pitchFamily="18" charset="-128"/>
            </a:endParaRPr>
          </a:p>
          <a:p>
            <a:endParaRPr kumimoji="1" lang="ja-JP" altLang="en-US" sz="1800" dirty="0">
              <a:latin typeface="HGP明朝E" panose="02020900000000000000" pitchFamily="18" charset="-128"/>
              <a:ea typeface="HGP明朝E" panose="02020900000000000000" pitchFamily="18" charset="-128"/>
            </a:endParaRPr>
          </a:p>
          <a:p>
            <a:pPr marL="0" indent="0">
              <a:buNone/>
            </a:pPr>
            <a:endParaRPr kumimoji="1" lang="ja-JP" altLang="en-US" sz="1800" dirty="0">
              <a:latin typeface="HGP明朝E" panose="02020900000000000000" pitchFamily="18" charset="-128"/>
              <a:ea typeface="HGP明朝E" panose="02020900000000000000" pitchFamily="18" charset="-128"/>
            </a:endParaRPr>
          </a:p>
        </p:txBody>
      </p:sp>
      <p:pic>
        <p:nvPicPr>
          <p:cNvPr id="1026" name="Picture 2" descr="ソース画像を表示">
            <a:extLst>
              <a:ext uri="{FF2B5EF4-FFF2-40B4-BE49-F238E27FC236}">
                <a16:creationId xmlns:a16="http://schemas.microsoft.com/office/drawing/2014/main" id="{7F4CB3F4-FC52-DCFE-B2D3-90838262FB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67" r="20018" b="1"/>
          <a:stretch/>
        </p:blipFill>
        <p:spPr bwMode="auto">
          <a:xfrm>
            <a:off x="5311703" y="10"/>
            <a:ext cx="6871328" cy="685056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0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633ABC-BED0-73D9-34D9-0FB17E7E04B1}"/>
              </a:ext>
            </a:extLst>
          </p:cNvPr>
          <p:cNvSpPr>
            <a:spLocks noGrp="1"/>
          </p:cNvSpPr>
          <p:nvPr>
            <p:ph idx="1"/>
          </p:nvPr>
        </p:nvSpPr>
        <p:spPr>
          <a:xfrm>
            <a:off x="838200" y="800100"/>
            <a:ext cx="10515600" cy="5376863"/>
          </a:xfrm>
        </p:spPr>
        <p:txBody>
          <a:bodyPr/>
          <a:lstStyle/>
          <a:p>
            <a:r>
              <a:rPr kumimoji="1" lang="ja-JP" altLang="en-US" dirty="0">
                <a:latin typeface="HGP明朝E" panose="02020900000000000000" pitchFamily="18" charset="-128"/>
                <a:ea typeface="HGP明朝E" panose="02020900000000000000" pitchFamily="18" charset="-128"/>
              </a:rPr>
              <a:t>米</a:t>
            </a:r>
            <a:r>
              <a:rPr kumimoji="1" lang="en-US" altLang="ja-JP" dirty="0">
                <a:latin typeface="HGP明朝E" panose="02020900000000000000" pitchFamily="18" charset="-128"/>
                <a:ea typeface="HGP明朝E" panose="02020900000000000000" pitchFamily="18" charset="-128"/>
              </a:rPr>
              <a:t>CNN</a:t>
            </a:r>
            <a:r>
              <a:rPr kumimoji="1" lang="ja-JP" altLang="en-US" dirty="0">
                <a:latin typeface="HGP明朝E" panose="02020900000000000000" pitchFamily="18" charset="-128"/>
                <a:ea typeface="HGP明朝E" panose="02020900000000000000" pitchFamily="18" charset="-128"/>
              </a:rPr>
              <a:t>　</a:t>
            </a:r>
            <a:endParaRPr kumimoji="1" lang="en-US" altLang="ja-JP"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プーチン氏の侵攻目的が「帝政ロシア」の復活であることが明確になったと分析</a:t>
            </a:r>
          </a:p>
          <a:p>
            <a:endParaRPr kumimoji="1" lang="en-US" altLang="ja-JP"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停戦協議を担当してきたウクライナ大統領府のミハイロ・ポドリャク顧問（</a:t>
            </a:r>
            <a:r>
              <a:rPr lang="en-US" altLang="ja-JP" dirty="0">
                <a:latin typeface="HGP明朝E" panose="02020900000000000000" pitchFamily="18" charset="-128"/>
                <a:ea typeface="HGP明朝E" panose="02020900000000000000" pitchFamily="18" charset="-128"/>
              </a:rPr>
              <a:t>6</a:t>
            </a:r>
            <a:r>
              <a:rPr lang="ja-JP" altLang="en-US" dirty="0">
                <a:latin typeface="HGP明朝E" panose="02020900000000000000" pitchFamily="18" charset="-128"/>
                <a:ea typeface="HGP明朝E" panose="02020900000000000000" pitchFamily="18" charset="-128"/>
              </a:rPr>
              <a:t>月</a:t>
            </a:r>
            <a:r>
              <a:rPr kumimoji="1" lang="en-US" altLang="ja-JP" dirty="0">
                <a:latin typeface="HGP明朝E" panose="02020900000000000000" pitchFamily="18" charset="-128"/>
                <a:ea typeface="HGP明朝E" panose="02020900000000000000" pitchFamily="18" charset="-128"/>
              </a:rPr>
              <a:t>11</a:t>
            </a:r>
            <a:r>
              <a:rPr kumimoji="1" lang="ja-JP" altLang="en-US" dirty="0">
                <a:latin typeface="HGP明朝E" panose="02020900000000000000" pitchFamily="18" charset="-128"/>
                <a:ea typeface="HGP明朝E" panose="02020900000000000000" pitchFamily="18" charset="-128"/>
              </a:rPr>
              <a:t>日）</a:t>
            </a:r>
            <a:endParaRPr kumimoji="1" lang="en-US" altLang="ja-JP" dirty="0">
              <a:latin typeface="HGP明朝E" panose="02020900000000000000" pitchFamily="18" charset="-128"/>
              <a:ea typeface="HGP明朝E" panose="02020900000000000000" pitchFamily="18" charset="-128"/>
            </a:endParaRPr>
          </a:p>
          <a:p>
            <a:endParaRPr kumimoji="1" lang="ja-JP" altLang="en-US" dirty="0">
              <a:latin typeface="HGP明朝E" panose="02020900000000000000" pitchFamily="18" charset="-128"/>
              <a:ea typeface="HGP明朝E" panose="02020900000000000000" pitchFamily="18" charset="-128"/>
            </a:endParaRPr>
          </a:p>
          <a:p>
            <a:pPr lvl="1"/>
            <a:r>
              <a:rPr kumimoji="1" lang="en-US" altLang="ja-JP" dirty="0">
                <a:latin typeface="HGP明朝E" panose="02020900000000000000" pitchFamily="18" charset="-128"/>
                <a:ea typeface="HGP明朝E" panose="02020900000000000000" pitchFamily="18" charset="-128"/>
              </a:rPr>
              <a:t>SNS</a:t>
            </a:r>
            <a:r>
              <a:rPr kumimoji="1" lang="ja-JP" altLang="en-US" dirty="0">
                <a:latin typeface="HGP明朝E" panose="02020900000000000000" pitchFamily="18" charset="-128"/>
                <a:ea typeface="HGP明朝E" panose="02020900000000000000" pitchFamily="18" charset="-128"/>
              </a:rPr>
              <a:t>でロシアの「真の狙い」は領土獲得や大量殺害などにあると指摘</a:t>
            </a:r>
          </a:p>
          <a:p>
            <a:pPr lvl="1"/>
            <a:r>
              <a:rPr kumimoji="1" lang="ja-JP" altLang="en-US" dirty="0">
                <a:latin typeface="HGP明朝E" panose="02020900000000000000" pitchFamily="18" charset="-128"/>
                <a:ea typeface="HGP明朝E" panose="02020900000000000000" pitchFamily="18" charset="-128"/>
              </a:rPr>
              <a:t>「自分たちを殺しに来る人と何を協議すればいいのか」と不快感をあらわにした</a:t>
            </a: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02184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94E0CC-4564-D333-BC98-A09476875BB9}"/>
              </a:ext>
            </a:extLst>
          </p:cNvPr>
          <p:cNvSpPr>
            <a:spLocks noGrp="1"/>
          </p:cNvSpPr>
          <p:nvPr>
            <p:ph type="title"/>
          </p:nvPr>
        </p:nvSpPr>
        <p:spPr/>
        <p:txBody>
          <a:bodyPr/>
          <a:lstStyle/>
          <a:p>
            <a:r>
              <a:rPr kumimoji="1" lang="ja-JP" altLang="en-US" dirty="0">
                <a:highlight>
                  <a:srgbClr val="FFFF00"/>
                </a:highlight>
                <a:latin typeface="HGP明朝E" panose="02020900000000000000" pitchFamily="18" charset="-128"/>
                <a:ea typeface="HGP明朝E" panose="02020900000000000000" pitchFamily="18" charset="-128"/>
              </a:rPr>
              <a:t>ロシアと中国の連携</a:t>
            </a:r>
          </a:p>
        </p:txBody>
      </p:sp>
      <p:sp>
        <p:nvSpPr>
          <p:cNvPr id="3" name="コンテンツ プレースホルダー 2">
            <a:extLst>
              <a:ext uri="{FF2B5EF4-FFF2-40B4-BE49-F238E27FC236}">
                <a16:creationId xmlns:a16="http://schemas.microsoft.com/office/drawing/2014/main" id="{42D8178A-39B4-8D7A-4A1F-2BDFBC65B0D2}"/>
              </a:ext>
            </a:extLst>
          </p:cNvPr>
          <p:cNvSpPr>
            <a:spLocks noGrp="1"/>
          </p:cNvSpPr>
          <p:nvPr>
            <p:ph idx="1"/>
          </p:nvPr>
        </p:nvSpPr>
        <p:spPr/>
        <p:txBody>
          <a:bodyPr>
            <a:normAutofit/>
          </a:bodyPr>
          <a:lstStyle/>
          <a:p>
            <a:r>
              <a:rPr kumimoji="1" lang="ja-JP" altLang="en-US" sz="3600" dirty="0">
                <a:latin typeface="HGP明朝E" panose="02020900000000000000" pitchFamily="18" charset="-128"/>
                <a:ea typeface="HGP明朝E" panose="02020900000000000000" pitchFamily="18" charset="-128"/>
              </a:rPr>
              <a:t>中露は「新時代の包括的・戦略的協力パートナーシップ」と呼んでいる</a:t>
            </a:r>
            <a:endParaRPr kumimoji="1" lang="en-US" altLang="ja-JP" sz="3600" dirty="0">
              <a:latin typeface="HGP明朝E" panose="02020900000000000000" pitchFamily="18" charset="-128"/>
              <a:ea typeface="HGP明朝E" panose="02020900000000000000" pitchFamily="18" charset="-128"/>
            </a:endParaRPr>
          </a:p>
          <a:p>
            <a:endParaRPr kumimoji="1" lang="ja-JP" altLang="en-US" sz="3600" dirty="0">
              <a:latin typeface="HGP明朝E" panose="02020900000000000000" pitchFamily="18" charset="-128"/>
              <a:ea typeface="HGP明朝E" panose="02020900000000000000" pitchFamily="18" charset="-128"/>
            </a:endParaRPr>
          </a:p>
          <a:p>
            <a:r>
              <a:rPr kumimoji="1" lang="ja-JP" altLang="en-US" sz="3600" dirty="0">
                <a:latin typeface="HGP明朝E" panose="02020900000000000000" pitchFamily="18" charset="-128"/>
                <a:ea typeface="HGP明朝E" panose="02020900000000000000" pitchFamily="18" charset="-128"/>
              </a:rPr>
              <a:t>ロシアのプーチン大統領はかつて中国との軍事同盟を形成する可能性を「理論的には十分想像できる」と述べていた</a:t>
            </a:r>
          </a:p>
          <a:p>
            <a:endParaRPr kumimoji="1" lang="ja-JP" altLang="en-US" sz="3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34767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5163C8-2E27-25E2-86AB-544D07FC1D26}"/>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中露首脳会談　共同声明（</a:t>
            </a:r>
            <a:r>
              <a:rPr kumimoji="1" lang="en-US" altLang="ja-JP" dirty="0">
                <a:latin typeface="HGP明朝E" panose="02020900000000000000" pitchFamily="18" charset="-128"/>
                <a:ea typeface="HGP明朝E" panose="02020900000000000000" pitchFamily="18" charset="-128"/>
              </a:rPr>
              <a:t>2</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4</a:t>
            </a:r>
            <a:r>
              <a:rPr lang="ja-JP" altLang="en-US" dirty="0">
                <a:latin typeface="HGP明朝E" panose="02020900000000000000" pitchFamily="18" charset="-128"/>
                <a:ea typeface="HGP明朝E" panose="02020900000000000000" pitchFamily="18" charset="-128"/>
              </a:rPr>
              <a:t>日）</a:t>
            </a:r>
            <a:endParaRPr kumimoji="1" lang="ja-JP" altLang="en-US" dirty="0">
              <a:latin typeface="HGP明朝E" panose="02020900000000000000" pitchFamily="18" charset="-128"/>
              <a:ea typeface="HGP明朝E" panose="02020900000000000000" pitchFamily="18" charset="-128"/>
            </a:endParaRPr>
          </a:p>
        </p:txBody>
      </p:sp>
      <p:sp>
        <p:nvSpPr>
          <p:cNvPr id="3" name="コンテンツ プレースホルダー 2">
            <a:extLst>
              <a:ext uri="{FF2B5EF4-FFF2-40B4-BE49-F238E27FC236}">
                <a16:creationId xmlns:a16="http://schemas.microsoft.com/office/drawing/2014/main" id="{A9F8748C-158C-8D7E-47E5-A22D2776FDD5}"/>
              </a:ext>
            </a:extLst>
          </p:cNvPr>
          <p:cNvSpPr>
            <a:spLocks noGrp="1"/>
          </p:cNvSpPr>
          <p:nvPr>
            <p:ph idx="1"/>
          </p:nvPr>
        </p:nvSpPr>
        <p:spPr/>
        <p:txBody>
          <a:bodyPr>
            <a:normAutofit lnSpcReduction="10000"/>
          </a:bodyPr>
          <a:lstStyle/>
          <a:p>
            <a:r>
              <a:rPr kumimoji="1" lang="ja-JP" altLang="en-US" dirty="0">
                <a:latin typeface="HGP明朝E" panose="02020900000000000000" pitchFamily="18" charset="-128"/>
                <a:ea typeface="HGP明朝E" panose="02020900000000000000" pitchFamily="18" charset="-128"/>
              </a:rPr>
              <a:t>中露の新型の国際関係は冷戦期の軍事・政治同盟を超えている</a:t>
            </a:r>
          </a:p>
          <a:p>
            <a:pPr lvl="1"/>
            <a:r>
              <a:rPr kumimoji="1" lang="ja-JP" altLang="en-US" dirty="0">
                <a:latin typeface="HGP明朝E" panose="02020900000000000000" pitchFamily="18" charset="-128"/>
                <a:ea typeface="HGP明朝E" panose="02020900000000000000" pitchFamily="18" charset="-128"/>
              </a:rPr>
              <a:t>新型関係は、国際関係の多極化や相互尊重、平和的共存を目指すという</a:t>
            </a:r>
          </a:p>
          <a:p>
            <a:r>
              <a:rPr kumimoji="1" lang="ja-JP" altLang="en-US" dirty="0">
                <a:latin typeface="HGP明朝E" panose="02020900000000000000" pitchFamily="18" charset="-128"/>
                <a:ea typeface="HGP明朝E" panose="02020900000000000000" pitchFamily="18" charset="-128"/>
              </a:rPr>
              <a:t>民主主義や人権を口実にした内政干渉に反対</a:t>
            </a:r>
          </a:p>
          <a:p>
            <a:r>
              <a:rPr kumimoji="1" lang="ja-JP" altLang="en-US" dirty="0">
                <a:solidFill>
                  <a:srgbClr val="FF0000"/>
                </a:solidFill>
                <a:latin typeface="HGP明朝E" panose="02020900000000000000" pitchFamily="18" charset="-128"/>
                <a:ea typeface="HGP明朝E" panose="02020900000000000000" pitchFamily="18" charset="-128"/>
              </a:rPr>
              <a:t>核心的利益、国家主権、領土の一体性について相互支援</a:t>
            </a:r>
          </a:p>
          <a:p>
            <a:r>
              <a:rPr kumimoji="1" lang="ja-JP" altLang="en-US" dirty="0">
                <a:solidFill>
                  <a:srgbClr val="FF0000"/>
                </a:solidFill>
                <a:latin typeface="HGP明朝E" panose="02020900000000000000" pitchFamily="18" charset="-128"/>
                <a:ea typeface="HGP明朝E" panose="02020900000000000000" pitchFamily="18" charset="-128"/>
              </a:rPr>
              <a:t>ロシアは「一つの中国」の原則を確認、台湾の独立に反対</a:t>
            </a:r>
          </a:p>
          <a:p>
            <a:r>
              <a:rPr kumimoji="1" lang="en-US" altLang="ja-JP" dirty="0">
                <a:solidFill>
                  <a:srgbClr val="FF0000"/>
                </a:solidFill>
                <a:latin typeface="HGP明朝E" panose="02020900000000000000" pitchFamily="18" charset="-128"/>
                <a:ea typeface="HGP明朝E" panose="02020900000000000000" pitchFamily="18" charset="-128"/>
              </a:rPr>
              <a:t>NATO</a:t>
            </a:r>
            <a:r>
              <a:rPr kumimoji="1" lang="ja-JP" altLang="en-US" dirty="0">
                <a:solidFill>
                  <a:srgbClr val="FF0000"/>
                </a:solidFill>
                <a:latin typeface="HGP明朝E" panose="02020900000000000000" pitchFamily="18" charset="-128"/>
                <a:ea typeface="HGP明朝E" panose="02020900000000000000" pitchFamily="18" charset="-128"/>
              </a:rPr>
              <a:t>の拡大に反対、中国は欧州安保に関するロシアの提案を支持</a:t>
            </a:r>
          </a:p>
          <a:p>
            <a:r>
              <a:rPr kumimoji="1" lang="ja-JP" altLang="en-US" dirty="0">
                <a:latin typeface="HGP明朝E" panose="02020900000000000000" pitchFamily="18" charset="-128"/>
                <a:ea typeface="HGP明朝E" panose="02020900000000000000" pitchFamily="18" charset="-128"/>
              </a:rPr>
              <a:t>米英豪による安保の枠組み「</a:t>
            </a:r>
            <a:r>
              <a:rPr kumimoji="1" lang="en-US" altLang="ja-JP" dirty="0">
                <a:latin typeface="HGP明朝E" panose="02020900000000000000" pitchFamily="18" charset="-128"/>
                <a:ea typeface="HGP明朝E" panose="02020900000000000000" pitchFamily="18" charset="-128"/>
              </a:rPr>
              <a:t>AUKUS</a:t>
            </a:r>
            <a:r>
              <a:rPr kumimoji="1" lang="ja-JP" altLang="en-US" dirty="0">
                <a:latin typeface="HGP明朝E" panose="02020900000000000000" pitchFamily="18" charset="-128"/>
                <a:ea typeface="HGP明朝E" panose="02020900000000000000" pitchFamily="18" charset="-128"/>
              </a:rPr>
              <a:t>」に懸念</a:t>
            </a:r>
          </a:p>
          <a:p>
            <a:r>
              <a:rPr kumimoji="1" lang="ja-JP" altLang="en-US" dirty="0">
                <a:latin typeface="HGP明朝E" panose="02020900000000000000" pitchFamily="18" charset="-128"/>
                <a:ea typeface="HGP明朝E" panose="02020900000000000000" pitchFamily="18" charset="-128"/>
              </a:rPr>
              <a:t>福島第一原発の処理水の海洋放出に懸念</a:t>
            </a:r>
          </a:p>
          <a:p>
            <a:r>
              <a:rPr kumimoji="1" lang="ja-JP" altLang="en-US" dirty="0">
                <a:latin typeface="HGP明朝E" panose="02020900000000000000" pitchFamily="18" charset="-128"/>
                <a:ea typeface="HGP明朝E" panose="02020900000000000000" pitchFamily="18" charset="-128"/>
              </a:rPr>
              <a:t>米国はアジア太平洋・欧州へのミサイル配備計画の放棄を</a:t>
            </a: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845941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0C436C4-DCF0-4C83-BB6D-2285EBE2C494}"/>
              </a:ext>
            </a:extLst>
          </p:cNvPr>
          <p:cNvSpPr>
            <a:spLocks noGrp="1"/>
          </p:cNvSpPr>
          <p:nvPr>
            <p:ph type="title"/>
          </p:nvPr>
        </p:nvSpPr>
        <p:spPr/>
        <p:txBody>
          <a:bodyPr/>
          <a:lstStyle/>
          <a:p>
            <a:r>
              <a:rPr lang="ja-JP" altLang="en-US" dirty="0">
                <a:solidFill>
                  <a:srgbClr val="FF0000"/>
                </a:solidFill>
                <a:latin typeface="HGP明朝E" panose="02020900000000000000" pitchFamily="18" charset="-128"/>
                <a:ea typeface="HGP明朝E" panose="02020900000000000000" pitchFamily="18" charset="-128"/>
              </a:rPr>
              <a:t>中国</a:t>
            </a:r>
            <a:r>
              <a:rPr lang="ja-JP" altLang="en-US" dirty="0">
                <a:latin typeface="HGP明朝E" panose="02020900000000000000" pitchFamily="18" charset="-128"/>
                <a:ea typeface="HGP明朝E" panose="02020900000000000000" pitchFamily="18" charset="-128"/>
              </a:rPr>
              <a:t>、太平洋島嶼国と「安全保障協定」を</a:t>
            </a:r>
          </a:p>
        </p:txBody>
      </p:sp>
      <p:sp>
        <p:nvSpPr>
          <p:cNvPr id="5" name="コンテンツ プレースホルダー 4">
            <a:extLst>
              <a:ext uri="{FF2B5EF4-FFF2-40B4-BE49-F238E27FC236}">
                <a16:creationId xmlns:a16="http://schemas.microsoft.com/office/drawing/2014/main" id="{BB5BD78F-C310-0784-9B34-434AD09C048F}"/>
              </a:ext>
            </a:extLst>
          </p:cNvPr>
          <p:cNvSpPr>
            <a:spLocks noGrp="1"/>
          </p:cNvSpPr>
          <p:nvPr>
            <p:ph idx="1"/>
          </p:nvPr>
        </p:nvSpPr>
        <p:spPr>
          <a:xfrm>
            <a:off x="838200" y="1825624"/>
            <a:ext cx="10515600" cy="4625663"/>
          </a:xfrm>
        </p:spPr>
        <p:txBody>
          <a:bodyPr>
            <a:normAutofit/>
          </a:bodyPr>
          <a:lstStyle/>
          <a:p>
            <a:pPr marL="0" indent="0">
              <a:buNone/>
            </a:pPr>
            <a:r>
              <a:rPr lang="ja-JP" altLang="en-US" dirty="0">
                <a:latin typeface="HGP明朝E" panose="02020900000000000000" pitchFamily="18" charset="-128"/>
                <a:ea typeface="HGP明朝E" panose="02020900000000000000" pitchFamily="18" charset="-128"/>
              </a:rPr>
              <a:t>①中国政府が</a:t>
            </a:r>
            <a:r>
              <a:rPr lang="en-US" altLang="ja-JP" dirty="0">
                <a:latin typeface="HGP明朝E" panose="02020900000000000000" pitchFamily="18" charset="-128"/>
                <a:ea typeface="HGP明朝E" panose="02020900000000000000" pitchFamily="18" charset="-128"/>
              </a:rPr>
              <a:t>4</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19</a:t>
            </a:r>
            <a:r>
              <a:rPr lang="ja-JP" altLang="en-US" dirty="0">
                <a:latin typeface="HGP明朝E" panose="02020900000000000000" pitchFamily="18" charset="-128"/>
                <a:ea typeface="HGP明朝E" panose="02020900000000000000" pitchFamily="18" charset="-128"/>
              </a:rPr>
              <a:t>日、ソロモン諸島との安全保障協定締結を発表</a:t>
            </a:r>
          </a:p>
          <a:p>
            <a:pPr marL="0" indent="0">
              <a:buNone/>
            </a:pPr>
            <a:r>
              <a:rPr lang="ja-JP" altLang="en-US" dirty="0">
                <a:latin typeface="HGP明朝E" panose="02020900000000000000" pitchFamily="18" charset="-128"/>
                <a:ea typeface="HGP明朝E" panose="02020900000000000000" pitchFamily="18" charset="-128"/>
              </a:rPr>
              <a:t>・協定内容は非公開。</a:t>
            </a:r>
            <a:r>
              <a:rPr lang="en-US" altLang="ja-JP" dirty="0">
                <a:latin typeface="HGP明朝E" panose="02020900000000000000" pitchFamily="18" charset="-128"/>
                <a:ea typeface="HGP明朝E" panose="02020900000000000000" pitchFamily="18" charset="-128"/>
              </a:rPr>
              <a:t>3</a:t>
            </a:r>
            <a:r>
              <a:rPr lang="ja-JP" altLang="en-US" dirty="0">
                <a:latin typeface="HGP明朝E" panose="02020900000000000000" pitchFamily="18" charset="-128"/>
                <a:ea typeface="HGP明朝E" panose="02020900000000000000" pitchFamily="18" charset="-128"/>
              </a:rPr>
              <a:t>月に</a:t>
            </a:r>
            <a:r>
              <a:rPr lang="en-US" altLang="ja-JP" dirty="0">
                <a:latin typeface="HGP明朝E" panose="02020900000000000000" pitchFamily="18" charset="-128"/>
                <a:ea typeface="HGP明朝E" panose="02020900000000000000" pitchFamily="18" charset="-128"/>
              </a:rPr>
              <a:t>SNS</a:t>
            </a:r>
            <a:r>
              <a:rPr lang="ja-JP" altLang="en-US" dirty="0">
                <a:latin typeface="HGP明朝E" panose="02020900000000000000" pitchFamily="18" charset="-128"/>
                <a:ea typeface="HGP明朝E" panose="02020900000000000000" pitchFamily="18" charset="-128"/>
              </a:rPr>
              <a:t>で漏洩した情報では「ソロモン諸島は</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中国に警察や軍人の派遣を要請できる」「中国は船舶の寄港や補給</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ができる」など、中国の軍事的な関与を認める内容。</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・米国、オーストラリアなどが強く警戒。米国は政府代表団を派遣し、</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a:t>
            </a:r>
            <a:r>
              <a:rPr lang="en-US" altLang="ja-JP" dirty="0">
                <a:latin typeface="HGP明朝E" panose="02020900000000000000" pitchFamily="18" charset="-128"/>
                <a:ea typeface="HGP明朝E" panose="02020900000000000000" pitchFamily="18" charset="-128"/>
              </a:rPr>
              <a:t>4</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18</a:t>
            </a:r>
            <a:r>
              <a:rPr lang="ja-JP" altLang="en-US" dirty="0">
                <a:latin typeface="HGP明朝E" panose="02020900000000000000" pitchFamily="18" charset="-128"/>
                <a:ea typeface="HGP明朝E" panose="02020900000000000000" pitchFamily="18" charset="-128"/>
              </a:rPr>
              <a:t>日にハワイで日本、オーストラリア、ニュージーランドの政府高</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官らと協議を行っていた。</a:t>
            </a:r>
            <a:endParaRPr lang="en-US" altLang="ja-JP" dirty="0">
              <a:latin typeface="HGP明朝E" panose="02020900000000000000" pitchFamily="18" charset="-128"/>
              <a:ea typeface="HGP明朝E" panose="02020900000000000000" pitchFamily="18" charset="-128"/>
            </a:endParaRPr>
          </a:p>
          <a:p>
            <a:r>
              <a:rPr lang="ja-JP" altLang="en-US" dirty="0">
                <a:solidFill>
                  <a:srgbClr val="FF0000"/>
                </a:solidFill>
                <a:latin typeface="HGP明朝E" panose="02020900000000000000" pitchFamily="18" charset="-128"/>
                <a:ea typeface="HGP明朝E" panose="02020900000000000000" pitchFamily="18" charset="-128"/>
              </a:rPr>
              <a:t>王毅外相は</a:t>
            </a:r>
            <a:r>
              <a:rPr lang="en-US" altLang="ja-JP" dirty="0">
                <a:solidFill>
                  <a:srgbClr val="FF0000"/>
                </a:solidFill>
                <a:latin typeface="HGP明朝E" panose="02020900000000000000" pitchFamily="18" charset="-128"/>
                <a:ea typeface="HGP明朝E" panose="02020900000000000000" pitchFamily="18" charset="-128"/>
              </a:rPr>
              <a:t>5</a:t>
            </a:r>
            <a:r>
              <a:rPr lang="ja-JP" altLang="en-US" dirty="0">
                <a:solidFill>
                  <a:srgbClr val="FF0000"/>
                </a:solidFill>
                <a:latin typeface="HGP明朝E" panose="02020900000000000000" pitchFamily="18" charset="-128"/>
                <a:ea typeface="HGP明朝E" panose="02020900000000000000" pitchFamily="18" charset="-128"/>
              </a:rPr>
              <a:t>月</a:t>
            </a:r>
            <a:r>
              <a:rPr lang="en-US" altLang="ja-JP" dirty="0">
                <a:solidFill>
                  <a:srgbClr val="FF0000"/>
                </a:solidFill>
                <a:latin typeface="HGP明朝E" panose="02020900000000000000" pitchFamily="18" charset="-128"/>
                <a:ea typeface="HGP明朝E" panose="02020900000000000000" pitchFamily="18" charset="-128"/>
              </a:rPr>
              <a:t>30</a:t>
            </a:r>
            <a:r>
              <a:rPr lang="ja-JP" altLang="en-US" dirty="0">
                <a:solidFill>
                  <a:srgbClr val="FF0000"/>
                </a:solidFill>
                <a:latin typeface="HGP明朝E" panose="02020900000000000000" pitchFamily="18" charset="-128"/>
                <a:ea typeface="HGP明朝E" panose="02020900000000000000" pitchFamily="18" charset="-128"/>
              </a:rPr>
              <a:t>日、フィジーで</a:t>
            </a:r>
            <a:r>
              <a:rPr lang="en-US" altLang="ja-JP" dirty="0">
                <a:solidFill>
                  <a:srgbClr val="FF0000"/>
                </a:solidFill>
                <a:latin typeface="HGP明朝E" panose="02020900000000000000" pitchFamily="18" charset="-128"/>
                <a:ea typeface="HGP明朝E" panose="02020900000000000000" pitchFamily="18" charset="-128"/>
              </a:rPr>
              <a:t>10</a:t>
            </a:r>
            <a:r>
              <a:rPr lang="ja-JP" altLang="en-US" dirty="0">
                <a:solidFill>
                  <a:srgbClr val="FF0000"/>
                </a:solidFill>
                <a:latin typeface="HGP明朝E" panose="02020900000000000000" pitchFamily="18" charset="-128"/>
                <a:ea typeface="HGP明朝E" panose="02020900000000000000" pitchFamily="18" charset="-128"/>
              </a:rPr>
              <a:t>ケ国が参加したオンライン会議で</a:t>
            </a:r>
            <a:endParaRPr lang="en-US" altLang="ja-JP" dirty="0">
              <a:solidFill>
                <a:srgbClr val="FF0000"/>
              </a:solidFill>
              <a:latin typeface="HGP明朝E" panose="02020900000000000000" pitchFamily="18" charset="-128"/>
              <a:ea typeface="HGP明朝E" panose="02020900000000000000" pitchFamily="18" charset="-128"/>
            </a:endParaRPr>
          </a:p>
          <a:p>
            <a:pPr marL="0" indent="0">
              <a:buNone/>
            </a:pPr>
            <a:r>
              <a:rPr lang="ja-JP" altLang="en-US" dirty="0">
                <a:solidFill>
                  <a:srgbClr val="FF0000"/>
                </a:solidFill>
                <a:latin typeface="HGP明朝E" panose="02020900000000000000" pitchFamily="18" charset="-128"/>
                <a:ea typeface="HGP明朝E" panose="02020900000000000000" pitchFamily="18" charset="-128"/>
              </a:rPr>
              <a:t>　安全保障協定の締結を目指したがとん挫</a:t>
            </a:r>
          </a:p>
          <a:p>
            <a:endParaRPr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022027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図 3">
            <a:extLst>
              <a:ext uri="{FF2B5EF4-FFF2-40B4-BE49-F238E27FC236}">
                <a16:creationId xmlns:a16="http://schemas.microsoft.com/office/drawing/2014/main" id="{E555EAB9-F81A-BEE2-FD61-D977657DB8E8}"/>
              </a:ext>
            </a:extLst>
          </p:cNvPr>
          <p:cNvPicPr>
            <a:picLocks noChangeAspect="1"/>
          </p:cNvPicPr>
          <p:nvPr/>
        </p:nvPicPr>
        <p:blipFill rotWithShape="1">
          <a:blip r:embed="rId2"/>
          <a:srcRect r="10104"/>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417804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D835A7D-30FF-60A2-6A56-62109DD3C1C4}"/>
              </a:ext>
            </a:extLst>
          </p:cNvPr>
          <p:cNvSpPr>
            <a:spLocks noGrp="1"/>
          </p:cNvSpPr>
          <p:nvPr>
            <p:ph idx="1"/>
          </p:nvPr>
        </p:nvSpPr>
        <p:spPr>
          <a:xfrm>
            <a:off x="838200" y="990600"/>
            <a:ext cx="10515600" cy="5186363"/>
          </a:xfrm>
        </p:spPr>
        <p:txBody>
          <a:bodyPr>
            <a:normAutofit fontScale="92500" lnSpcReduction="20000"/>
          </a:bodyPr>
          <a:lstStyle/>
          <a:p>
            <a:pPr marL="0" indent="0">
              <a:buNone/>
            </a:pPr>
            <a:r>
              <a:rPr kumimoji="1" lang="ja-JP" altLang="en-US" dirty="0">
                <a:latin typeface="HGP明朝E" panose="02020900000000000000" pitchFamily="18" charset="-128"/>
                <a:ea typeface="HGP明朝E" panose="02020900000000000000" pitchFamily="18" charset="-128"/>
              </a:rPr>
              <a:t>②中国とキリバスの接近</a:t>
            </a:r>
            <a:endParaRPr kumimoji="1" lang="en-US" altLang="ja-JP" dirty="0">
              <a:latin typeface="HGP明朝E" panose="02020900000000000000" pitchFamily="18" charset="-128"/>
              <a:ea typeface="HGP明朝E" panose="02020900000000000000" pitchFamily="18" charset="-128"/>
            </a:endParaRPr>
          </a:p>
          <a:p>
            <a:pPr marL="0" indent="0">
              <a:buNone/>
            </a:pPr>
            <a:endParaRPr kumimoji="1" lang="ja-JP" altLang="en-US" dirty="0">
              <a:latin typeface="HGP明朝E" panose="02020900000000000000" pitchFamily="18" charset="-128"/>
              <a:ea typeface="HGP明朝E" panose="02020900000000000000" pitchFamily="18" charset="-128"/>
            </a:endParaRPr>
          </a:p>
          <a:p>
            <a:pPr marL="0" indent="0">
              <a:buNone/>
            </a:pPr>
            <a:r>
              <a:rPr kumimoji="1" lang="ja-JP" altLang="en-US" dirty="0">
                <a:latin typeface="HGP明朝E" panose="02020900000000000000" pitchFamily="18" charset="-128"/>
                <a:ea typeface="HGP明朝E" panose="02020900000000000000" pitchFamily="18" charset="-128"/>
              </a:rPr>
              <a:t>・中国王毅外相が</a:t>
            </a:r>
            <a:r>
              <a:rPr kumimoji="1" lang="en-US" altLang="ja-JP" dirty="0">
                <a:latin typeface="HGP明朝E" panose="02020900000000000000" pitchFamily="18" charset="-128"/>
                <a:ea typeface="HGP明朝E" panose="02020900000000000000" pitchFamily="18" charset="-128"/>
              </a:rPr>
              <a:t>5</a:t>
            </a:r>
            <a:r>
              <a:rPr kumimoji="1" lang="ja-JP" altLang="en-US" dirty="0">
                <a:latin typeface="HGP明朝E" panose="02020900000000000000" pitchFamily="18" charset="-128"/>
                <a:ea typeface="HGP明朝E" panose="02020900000000000000" pitchFamily="18" charset="-128"/>
              </a:rPr>
              <a:t>月</a:t>
            </a:r>
            <a:r>
              <a:rPr kumimoji="1" lang="en-US" altLang="ja-JP" dirty="0">
                <a:latin typeface="HGP明朝E" panose="02020900000000000000" pitchFamily="18" charset="-128"/>
                <a:ea typeface="HGP明朝E" panose="02020900000000000000" pitchFamily="18" charset="-128"/>
              </a:rPr>
              <a:t>27</a:t>
            </a:r>
            <a:r>
              <a:rPr kumimoji="1" lang="ja-JP" altLang="en-US" dirty="0">
                <a:latin typeface="HGP明朝E" panose="02020900000000000000" pitchFamily="18" charset="-128"/>
                <a:ea typeface="HGP明朝E" panose="02020900000000000000" pitchFamily="18" charset="-128"/>
              </a:rPr>
              <a:t>日、キリバスを訪問。中国が米ハワイに近い島</a:t>
            </a:r>
            <a:endParaRPr kumimoji="1"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a:t>
            </a:r>
            <a:r>
              <a:rPr kumimoji="1" lang="ja-JP" altLang="en-US" dirty="0">
                <a:latin typeface="HGP明朝E" panose="02020900000000000000" pitchFamily="18" charset="-128"/>
                <a:ea typeface="HGP明朝E" panose="02020900000000000000" pitchFamily="18" charset="-128"/>
              </a:rPr>
              <a:t>での滑走路の改修事業を支援する意向を示した。</a:t>
            </a:r>
            <a:endParaRPr kumimoji="1" lang="en-US" altLang="ja-JP" dirty="0">
              <a:latin typeface="HGP明朝E" panose="02020900000000000000" pitchFamily="18" charset="-128"/>
              <a:ea typeface="HGP明朝E" panose="02020900000000000000" pitchFamily="18" charset="-128"/>
            </a:endParaRPr>
          </a:p>
          <a:p>
            <a:pPr marL="0" indent="0">
              <a:buNone/>
            </a:pPr>
            <a:endParaRPr kumimoji="1" lang="ja-JP" altLang="en-US" dirty="0">
              <a:latin typeface="HGP明朝E" panose="02020900000000000000" pitchFamily="18" charset="-128"/>
              <a:ea typeface="HGP明朝E" panose="02020900000000000000" pitchFamily="18" charset="-128"/>
            </a:endParaRPr>
          </a:p>
          <a:p>
            <a:pPr marL="0" indent="0">
              <a:buNone/>
            </a:pPr>
            <a:r>
              <a:rPr kumimoji="1" lang="ja-JP" altLang="en-US" dirty="0">
                <a:latin typeface="HGP明朝E" panose="02020900000000000000" pitchFamily="18" charset="-128"/>
                <a:ea typeface="HGP明朝E" panose="02020900000000000000" pitchFamily="18" charset="-128"/>
              </a:rPr>
              <a:t>・中国外務省によれば、中国が提唱する広域経済圏「一帯一路」の共</a:t>
            </a:r>
            <a:endParaRPr kumimoji="1"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a:t>
            </a:r>
            <a:r>
              <a:rPr kumimoji="1" lang="ja-JP" altLang="en-US" dirty="0">
                <a:latin typeface="HGP明朝E" panose="02020900000000000000" pitchFamily="18" charset="-128"/>
                <a:ea typeface="HGP明朝E" panose="02020900000000000000" pitchFamily="18" charset="-128"/>
              </a:rPr>
              <a:t>同建設や、気候変動に伴う防災対策、インフラ整備などを巡る協力</a:t>
            </a:r>
            <a:endParaRPr kumimoji="1"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a:t>
            </a:r>
            <a:r>
              <a:rPr kumimoji="1" lang="ja-JP" altLang="en-US" dirty="0">
                <a:latin typeface="HGP明朝E" panose="02020900000000000000" pitchFamily="18" charset="-128"/>
                <a:ea typeface="HGP明朝E" panose="02020900000000000000" pitchFamily="18" charset="-128"/>
              </a:rPr>
              <a:t>文書に調印。</a:t>
            </a:r>
          </a:p>
          <a:p>
            <a:pPr marL="0" indent="0">
              <a:buNone/>
            </a:pPr>
            <a:endParaRPr kumimoji="1" lang="en-US" altLang="ja-JP" dirty="0">
              <a:latin typeface="HGP明朝E" panose="02020900000000000000" pitchFamily="18" charset="-128"/>
              <a:ea typeface="HGP明朝E" panose="02020900000000000000" pitchFamily="18" charset="-128"/>
            </a:endParaRPr>
          </a:p>
          <a:p>
            <a:pPr marL="0" indent="0">
              <a:buNone/>
            </a:pPr>
            <a:r>
              <a:rPr kumimoji="1" lang="ja-JP" altLang="en-US" dirty="0">
                <a:latin typeface="HGP明朝E" panose="02020900000000000000" pitchFamily="18" charset="-128"/>
                <a:ea typeface="HGP明朝E" panose="02020900000000000000" pitchFamily="18" charset="-128"/>
              </a:rPr>
              <a:t>・中国が注目するのが、キリバスのカントン島の滑走路改修支援。キリ</a:t>
            </a:r>
            <a:endParaRPr kumimoji="1"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a:t>
            </a:r>
            <a:r>
              <a:rPr kumimoji="1" lang="ja-JP" altLang="en-US" dirty="0">
                <a:latin typeface="HGP明朝E" panose="02020900000000000000" pitchFamily="18" charset="-128"/>
                <a:ea typeface="HGP明朝E" panose="02020900000000000000" pitchFamily="18" charset="-128"/>
              </a:rPr>
              <a:t>バス政府は</a:t>
            </a:r>
            <a:r>
              <a:rPr kumimoji="1" lang="en-US" altLang="ja-JP" dirty="0">
                <a:latin typeface="HGP明朝E" panose="02020900000000000000" pitchFamily="18" charset="-128"/>
                <a:ea typeface="HGP明朝E" panose="02020900000000000000" pitchFamily="18" charset="-128"/>
              </a:rPr>
              <a:t>2021</a:t>
            </a:r>
            <a:r>
              <a:rPr kumimoji="1" lang="ja-JP" altLang="en-US" dirty="0">
                <a:latin typeface="HGP明朝E" panose="02020900000000000000" pitchFamily="18" charset="-128"/>
                <a:ea typeface="HGP明朝E" panose="02020900000000000000" pitchFamily="18" charset="-128"/>
              </a:rPr>
              <a:t>年</a:t>
            </a:r>
            <a:r>
              <a:rPr kumimoji="1" lang="en-US" altLang="ja-JP" dirty="0">
                <a:latin typeface="HGP明朝E" panose="02020900000000000000" pitchFamily="18" charset="-128"/>
                <a:ea typeface="HGP明朝E" panose="02020900000000000000" pitchFamily="18" charset="-128"/>
              </a:rPr>
              <a:t>5</a:t>
            </a:r>
            <a:r>
              <a:rPr kumimoji="1" lang="ja-JP" altLang="en-US" dirty="0">
                <a:latin typeface="HGP明朝E" panose="02020900000000000000" pitchFamily="18" charset="-128"/>
                <a:ea typeface="HGP明朝E" panose="02020900000000000000" pitchFamily="18" charset="-128"/>
              </a:rPr>
              <a:t>月、改修の事業化調査について中国から資金</a:t>
            </a:r>
            <a:endParaRPr kumimoji="1"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　</a:t>
            </a:r>
            <a:r>
              <a:rPr kumimoji="1" lang="ja-JP" altLang="en-US" dirty="0">
                <a:latin typeface="HGP明朝E" panose="02020900000000000000" pitchFamily="18" charset="-128"/>
                <a:ea typeface="HGP明朝E" panose="02020900000000000000" pitchFamily="18" charset="-128"/>
              </a:rPr>
              <a:t>援助を受けることを認めている。</a:t>
            </a:r>
          </a:p>
          <a:p>
            <a:endParaRPr kumimoji="1" lang="ja-JP" altLang="en-US" dirty="0">
              <a:latin typeface="HGP明朝E" panose="02020900000000000000" pitchFamily="18" charset="-128"/>
              <a:ea typeface="HGP明朝E" panose="02020900000000000000" pitchFamily="18" charset="-128"/>
            </a:endParaRPr>
          </a:p>
          <a:p>
            <a:endParaRPr kumimoji="1" lang="en-US" altLang="ja-JP" dirty="0">
              <a:latin typeface="HGP明朝E" panose="02020900000000000000" pitchFamily="18" charset="-128"/>
              <a:ea typeface="HGP明朝E" panose="02020900000000000000" pitchFamily="18" charset="-128"/>
            </a:endParaRPr>
          </a:p>
          <a:p>
            <a:endParaRPr lang="en-US" altLang="ja-JP" dirty="0">
              <a:latin typeface="HGP明朝E" panose="02020900000000000000" pitchFamily="18" charset="-128"/>
              <a:ea typeface="HGP明朝E" panose="02020900000000000000" pitchFamily="18" charset="-128"/>
            </a:endParaRP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51416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a:extLst>
              <a:ext uri="{FF2B5EF4-FFF2-40B4-BE49-F238E27FC236}">
                <a16:creationId xmlns:a16="http://schemas.microsoft.com/office/drawing/2014/main" id="{2424384A-F608-ACE7-3DFB-0CFB5924359D}"/>
              </a:ext>
            </a:extLst>
          </p:cNvPr>
          <p:cNvPicPr>
            <a:picLocks noChangeAspect="1"/>
          </p:cNvPicPr>
          <p:nvPr/>
        </p:nvPicPr>
        <p:blipFill>
          <a:blip r:embed="rId2"/>
          <a:stretch>
            <a:fillRect/>
          </a:stretch>
        </p:blipFill>
        <p:spPr>
          <a:xfrm>
            <a:off x="2064327" y="152399"/>
            <a:ext cx="8114663" cy="6512017"/>
          </a:xfrm>
          <a:prstGeom prst="rect">
            <a:avLst/>
          </a:prstGeom>
        </p:spPr>
      </p:pic>
    </p:spTree>
    <p:extLst>
      <p:ext uri="{BB962C8B-B14F-4D97-AF65-F5344CB8AC3E}">
        <p14:creationId xmlns:p14="http://schemas.microsoft.com/office/powerpoint/2010/main" val="22340911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935</Words>
  <Application>Microsoft Office PowerPoint</Application>
  <PresentationFormat>ワイド画面</PresentationFormat>
  <Paragraphs>77</Paragraphs>
  <Slides>15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HGP明朝E</vt:lpstr>
      <vt:lpstr>游ゴシック</vt:lpstr>
      <vt:lpstr>游ゴシック Light</vt:lpstr>
      <vt:lpstr>Arial</vt:lpstr>
      <vt:lpstr>Office テーマ</vt:lpstr>
      <vt:lpstr>中国、南太平洋に攻勢 進む中国の海軍発展戦略</vt:lpstr>
      <vt:lpstr>ロシア軍事行動の本音</vt:lpstr>
      <vt:lpstr>PowerPoint プレゼンテーション</vt:lpstr>
      <vt:lpstr>ロシアと中国の連携</vt:lpstr>
      <vt:lpstr>中露首脳会談　共同声明（2月4日）</vt:lpstr>
      <vt:lpstr>中国、太平洋島嶼国と「安全保障協定」を</vt:lpstr>
      <vt:lpstr>PowerPoint プレゼンテーション</vt:lpstr>
      <vt:lpstr>PowerPoint プレゼンテーション</vt:lpstr>
      <vt:lpstr>PowerPoint プレゼンテーション</vt:lpstr>
      <vt:lpstr>PowerPoint プレゼンテーション</vt:lpstr>
      <vt:lpstr>中国海軍発展戦略の実行</vt:lpstr>
      <vt:lpstr>PowerPoint プレゼンテーション</vt:lpstr>
      <vt:lpstr>劉華清の海軍建設タイムスケジュール</vt:lpstr>
      <vt:lpstr>PowerPoint プレゼンテーション</vt:lpstr>
      <vt:lpstr>台湾奪回の環境づくり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watanabe yoshio</dc:creator>
  <cp:lastModifiedBy>asd8627</cp:lastModifiedBy>
  <cp:revision>5</cp:revision>
  <dcterms:created xsi:type="dcterms:W3CDTF">2022-06-14T14:27:09Z</dcterms:created>
  <dcterms:modified xsi:type="dcterms:W3CDTF">2022-06-17T21:05:41Z</dcterms:modified>
</cp:coreProperties>
</file>