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58" r:id="rId6"/>
    <p:sldId id="265" r:id="rId7"/>
    <p:sldId id="264" r:id="rId8"/>
    <p:sldId id="261" r:id="rId9"/>
    <p:sldId id="263" r:id="rId10"/>
    <p:sldId id="262" r:id="rId1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7" autoAdjust="0"/>
    <p:restoredTop sz="94660"/>
  </p:normalViewPr>
  <p:slideViewPr>
    <p:cSldViewPr snapToGrid="0">
      <p:cViewPr varScale="1">
        <p:scale>
          <a:sx n="83" d="100"/>
          <a:sy n="83" d="100"/>
        </p:scale>
        <p:origin x="108"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56C960-6D08-33DA-500A-9BF2F093C7A8}"/>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32E2F72-7412-4A64-E40E-AE4CCBE0CB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5995747-E08A-DCF3-F28E-23E8BACC32EF}"/>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5" name="フッター プレースホルダー 4">
            <a:extLst>
              <a:ext uri="{FF2B5EF4-FFF2-40B4-BE49-F238E27FC236}">
                <a16:creationId xmlns:a16="http://schemas.microsoft.com/office/drawing/2014/main" id="{9C9D310D-693A-749E-385E-7FB82D45EE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CCFBDFB-34ED-31D6-C763-2F6B818F7B35}"/>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215531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B529C9-FC1D-367F-284A-0DB1401CEE9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024C7E4-FF06-A1A6-6037-8E044A91D4E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560FE6-C5DB-F201-251B-549E7530A0F1}"/>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5" name="フッター プレースホルダー 4">
            <a:extLst>
              <a:ext uri="{FF2B5EF4-FFF2-40B4-BE49-F238E27FC236}">
                <a16:creationId xmlns:a16="http://schemas.microsoft.com/office/drawing/2014/main" id="{D3A032B1-713E-285E-2E60-DD990517EC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F5616E-7E00-2932-E342-2812F08D152C}"/>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911997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D2AD72F-E915-224B-0B8B-4FDC7A78741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1382459-BC74-2253-2EE1-0AA3F19244F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7A46565-E394-B3F5-ADD8-2B7EB398FB0F}"/>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5" name="フッター プレースホルダー 4">
            <a:extLst>
              <a:ext uri="{FF2B5EF4-FFF2-40B4-BE49-F238E27FC236}">
                <a16:creationId xmlns:a16="http://schemas.microsoft.com/office/drawing/2014/main" id="{2F1CB7DE-F8C9-8179-DC15-C26DADA737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909DCD0-01FF-B14E-2CEC-920D15341506}"/>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820325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03C7D0-D8B8-3640-A26A-E912136784A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304FC3A-0F22-80C4-AEB8-70FADD2ADEB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E9E529-99E4-4F48-B8B9-EE944538B0B8}"/>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5" name="フッター プレースホルダー 4">
            <a:extLst>
              <a:ext uri="{FF2B5EF4-FFF2-40B4-BE49-F238E27FC236}">
                <a16:creationId xmlns:a16="http://schemas.microsoft.com/office/drawing/2014/main" id="{6FE3FDF7-3A6B-8BFB-4C92-851620F208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0ED3D44-21F6-2D21-1F51-9AE4C515D783}"/>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353987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1B6378-A204-30FF-433A-CDEF5447C3A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4DCC2C-6698-3CB8-A33A-5224E8E0D2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AE831EC9-540A-2B70-56C3-3BC4B21029F1}"/>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5" name="フッター プレースホルダー 4">
            <a:extLst>
              <a:ext uri="{FF2B5EF4-FFF2-40B4-BE49-F238E27FC236}">
                <a16:creationId xmlns:a16="http://schemas.microsoft.com/office/drawing/2014/main" id="{D07FFED9-EDF6-815E-F318-F660FA2D56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EDCB7B7-88CC-3545-C15F-595DD1DEC533}"/>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46033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C52C76-74F5-A384-69E0-6A20076F968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DCF58CF-810E-E20B-9B42-393E37DB0CB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4BDB4485-EDBB-106A-0BFA-7CD7E7393F9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D59EC5-C4DA-DD51-9521-E6005FA401A0}"/>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6" name="フッター プレースホルダー 5">
            <a:extLst>
              <a:ext uri="{FF2B5EF4-FFF2-40B4-BE49-F238E27FC236}">
                <a16:creationId xmlns:a16="http://schemas.microsoft.com/office/drawing/2014/main" id="{FEC379CC-63B8-D7F4-65F3-150879409D1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607A96-AC33-331B-0AC8-40A0CC16BACC}"/>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3335276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7DA125-110E-8A9D-DC40-1D5D0CAC463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995A861-BD36-3664-2202-79C5F179C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30050F6-2D01-24D8-BA57-096322BC19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DAF2E3F-3F31-B76B-8455-D69A940E6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79E412F-1956-49D1-7224-A84FCDF5830A}"/>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F1B68BF-E03F-358B-C716-FE3D8CF9CFD9}"/>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8" name="フッター プレースホルダー 7">
            <a:extLst>
              <a:ext uri="{FF2B5EF4-FFF2-40B4-BE49-F238E27FC236}">
                <a16:creationId xmlns:a16="http://schemas.microsoft.com/office/drawing/2014/main" id="{17798728-5CE0-41DF-11C6-55E4BC05B79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54C0000-8A1A-39C3-1485-A65D51FDA593}"/>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278165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410559-472E-9DA2-4294-5CD7F2169C66}"/>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6EE8910-6FA1-5605-615A-FD4E01C5A519}"/>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4" name="フッター プレースホルダー 3">
            <a:extLst>
              <a:ext uri="{FF2B5EF4-FFF2-40B4-BE49-F238E27FC236}">
                <a16:creationId xmlns:a16="http://schemas.microsoft.com/office/drawing/2014/main" id="{D3EEC7E3-E038-10D1-DB34-93C15EDEC9B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1330F32-D087-F161-917C-D6ABE9344512}"/>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3045338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69D7CEB-F04F-8C72-A9EC-67505F69397A}"/>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3" name="フッター プレースホルダー 2">
            <a:extLst>
              <a:ext uri="{FF2B5EF4-FFF2-40B4-BE49-F238E27FC236}">
                <a16:creationId xmlns:a16="http://schemas.microsoft.com/office/drawing/2014/main" id="{C6951410-26D2-7F62-DF05-81EB3F644BA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24829A9-C60A-8889-CD81-52E3A57B95FA}"/>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3267316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EF9418-2855-A2BC-2BEA-278C4CEEC5B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38F72D8-79CB-E423-4213-D8186C4F27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D872332-7E24-33D7-9AC8-AB3205A61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BEB2DC1-38C7-6675-B03A-81FEDBDF7A36}"/>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6" name="フッター プレースホルダー 5">
            <a:extLst>
              <a:ext uri="{FF2B5EF4-FFF2-40B4-BE49-F238E27FC236}">
                <a16:creationId xmlns:a16="http://schemas.microsoft.com/office/drawing/2014/main" id="{9672FC83-6857-E625-205F-272F9F04E7F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0200CAB-A038-4745-D94E-DF6666542B59}"/>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1555586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0B9A98-2E6E-265A-43A4-3BA98B1439C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0FB49C6-A57E-7DF3-504A-5952EA2B95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268C44-836E-2BA7-27E7-CA50758C33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0414742-9D54-9775-AC23-48814A8D8B98}"/>
              </a:ext>
            </a:extLst>
          </p:cNvPr>
          <p:cNvSpPr>
            <a:spLocks noGrp="1"/>
          </p:cNvSpPr>
          <p:nvPr>
            <p:ph type="dt" sz="half" idx="10"/>
          </p:nvPr>
        </p:nvSpPr>
        <p:spPr/>
        <p:txBody>
          <a:bodyPr/>
          <a:lstStyle/>
          <a:p>
            <a:fld id="{C547869F-CB0D-407B-A204-CF035E124B31}" type="datetimeFigureOut">
              <a:rPr kumimoji="1" lang="ja-JP" altLang="en-US" smtClean="0"/>
              <a:t>2022/7/20</a:t>
            </a:fld>
            <a:endParaRPr kumimoji="1" lang="ja-JP" altLang="en-US"/>
          </a:p>
        </p:txBody>
      </p:sp>
      <p:sp>
        <p:nvSpPr>
          <p:cNvPr id="6" name="フッター プレースホルダー 5">
            <a:extLst>
              <a:ext uri="{FF2B5EF4-FFF2-40B4-BE49-F238E27FC236}">
                <a16:creationId xmlns:a16="http://schemas.microsoft.com/office/drawing/2014/main" id="{5C0569C5-8AF9-6E78-EA94-9261FBFDBA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57E336B-8D0F-2161-1F91-F9BC84939871}"/>
              </a:ext>
            </a:extLst>
          </p:cNvPr>
          <p:cNvSpPr>
            <a:spLocks noGrp="1"/>
          </p:cNvSpPr>
          <p:nvPr>
            <p:ph type="sldNum" sz="quarter" idx="12"/>
          </p:nvPr>
        </p:nvSpPr>
        <p:spPr/>
        <p:txBody>
          <a:body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829707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D6CC617-7AD8-4E87-6281-52355BC96E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E8A1A53-1497-EDCA-5F42-C464A7C5A0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5B8F29D-7B1B-C5B3-6DBC-7F205B7BE2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7869F-CB0D-407B-A204-CF035E124B31}" type="datetimeFigureOut">
              <a:rPr kumimoji="1" lang="ja-JP" altLang="en-US" smtClean="0"/>
              <a:t>2022/7/20</a:t>
            </a:fld>
            <a:endParaRPr kumimoji="1" lang="ja-JP" altLang="en-US"/>
          </a:p>
        </p:txBody>
      </p:sp>
      <p:sp>
        <p:nvSpPr>
          <p:cNvPr id="5" name="フッター プレースホルダー 4">
            <a:extLst>
              <a:ext uri="{FF2B5EF4-FFF2-40B4-BE49-F238E27FC236}">
                <a16:creationId xmlns:a16="http://schemas.microsoft.com/office/drawing/2014/main" id="{C24FDB93-4186-7D28-BD2E-4C7DA13368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1967DC7-41C8-1311-8BDE-E9A9F42D89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CE243-4E4E-4821-9363-9F5D4E66D88C}" type="slidenum">
              <a:rPr kumimoji="1" lang="ja-JP" altLang="en-US" smtClean="0"/>
              <a:t>‹#›</a:t>
            </a:fld>
            <a:endParaRPr kumimoji="1" lang="ja-JP" altLang="en-US"/>
          </a:p>
        </p:txBody>
      </p:sp>
    </p:spTree>
    <p:extLst>
      <p:ext uri="{BB962C8B-B14F-4D97-AF65-F5344CB8AC3E}">
        <p14:creationId xmlns:p14="http://schemas.microsoft.com/office/powerpoint/2010/main" val="1969184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9C055F3-7D38-30B3-38FD-D87D9FE41139}"/>
              </a:ext>
            </a:extLst>
          </p:cNvPr>
          <p:cNvSpPr>
            <a:spLocks noGrp="1"/>
          </p:cNvSpPr>
          <p:nvPr>
            <p:ph type="ctrTitle"/>
          </p:nvPr>
        </p:nvSpPr>
        <p:spPr/>
        <p:txBody>
          <a:bodyPr/>
          <a:lstStyle/>
          <a:p>
            <a:r>
              <a:rPr kumimoji="1" lang="ja-JP" altLang="en-US" dirty="0">
                <a:latin typeface="HGP明朝E" panose="02020900000000000000" pitchFamily="18" charset="-128"/>
                <a:ea typeface="HGP明朝E" panose="02020900000000000000" pitchFamily="18" charset="-128"/>
              </a:rPr>
              <a:t>参院選　</a:t>
            </a:r>
            <a:br>
              <a:rPr kumimoji="1" lang="en-US" altLang="ja-JP" dirty="0">
                <a:latin typeface="HGP明朝E" panose="02020900000000000000" pitchFamily="18" charset="-128"/>
                <a:ea typeface="HGP明朝E" panose="02020900000000000000" pitchFamily="18" charset="-128"/>
              </a:rPr>
            </a:br>
            <a:r>
              <a:rPr kumimoji="1" lang="ja-JP" altLang="en-US" dirty="0">
                <a:latin typeface="HGP明朝E" panose="02020900000000000000" pitchFamily="18" charset="-128"/>
                <a:ea typeface="HGP明朝E" panose="02020900000000000000" pitchFamily="18" charset="-128"/>
              </a:rPr>
              <a:t>日本のこれから</a:t>
            </a:r>
          </a:p>
        </p:txBody>
      </p:sp>
      <p:sp>
        <p:nvSpPr>
          <p:cNvPr id="3" name="字幕 2">
            <a:extLst>
              <a:ext uri="{FF2B5EF4-FFF2-40B4-BE49-F238E27FC236}">
                <a16:creationId xmlns:a16="http://schemas.microsoft.com/office/drawing/2014/main" id="{F850C1AA-96E9-F2D3-6CCD-AB6258DC141F}"/>
              </a:ext>
            </a:extLst>
          </p:cNvPr>
          <p:cNvSpPr>
            <a:spLocks noGrp="1"/>
          </p:cNvSpPr>
          <p:nvPr>
            <p:ph type="subTitle" idx="1"/>
          </p:nvPr>
        </p:nvSpPr>
        <p:spPr/>
        <p:txBody>
          <a:bodyPr/>
          <a:lstStyle/>
          <a:p>
            <a:r>
              <a:rPr kumimoji="1" lang="ja-JP" altLang="en-US" dirty="0">
                <a:latin typeface="HGP明朝E" panose="02020900000000000000" pitchFamily="18" charset="-128"/>
                <a:ea typeface="HGP明朝E" panose="02020900000000000000" pitchFamily="18" charset="-128"/>
              </a:rPr>
              <a:t>情報パック</a:t>
            </a:r>
            <a:r>
              <a:rPr kumimoji="1" lang="en-US" altLang="ja-JP" dirty="0">
                <a:latin typeface="HGP明朝E" panose="02020900000000000000" pitchFamily="18" charset="-128"/>
                <a:ea typeface="HGP明朝E" panose="02020900000000000000" pitchFamily="18" charset="-128"/>
              </a:rPr>
              <a:t>7</a:t>
            </a:r>
            <a:r>
              <a:rPr kumimoji="1" lang="ja-JP" altLang="en-US" dirty="0">
                <a:latin typeface="HGP明朝E" panose="02020900000000000000" pitchFamily="18" charset="-128"/>
                <a:ea typeface="HGP明朝E" panose="02020900000000000000" pitchFamily="18" charset="-128"/>
              </a:rPr>
              <a:t>月号</a:t>
            </a:r>
          </a:p>
        </p:txBody>
      </p:sp>
    </p:spTree>
    <p:extLst>
      <p:ext uri="{BB962C8B-B14F-4D97-AF65-F5344CB8AC3E}">
        <p14:creationId xmlns:p14="http://schemas.microsoft.com/office/powerpoint/2010/main" val="2594003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95FCE98-804F-985F-4D63-AE2095479404}"/>
              </a:ext>
            </a:extLst>
          </p:cNvPr>
          <p:cNvSpPr>
            <a:spLocks noGrp="1"/>
          </p:cNvSpPr>
          <p:nvPr>
            <p:ph type="title"/>
          </p:nvPr>
        </p:nvSpPr>
        <p:spPr/>
        <p:txBody>
          <a:bodyPr>
            <a:noAutofit/>
          </a:bodyPr>
          <a:lstStyle/>
          <a:p>
            <a:r>
              <a:rPr lang="ja-JP" altLang="en-US" sz="4000" dirty="0">
                <a:latin typeface="HGP明朝E" panose="02020900000000000000" pitchFamily="18" charset="-128"/>
                <a:ea typeface="HGP明朝E" panose="02020900000000000000" pitchFamily="18" charset="-128"/>
              </a:rPr>
              <a:t>「</a:t>
            </a:r>
            <a:r>
              <a:rPr lang="ja-JP" altLang="en-US" sz="4000" dirty="0">
                <a:highlight>
                  <a:srgbClr val="FFFF00"/>
                </a:highlight>
                <a:latin typeface="HGP明朝E" panose="02020900000000000000" pitchFamily="18" charset="-128"/>
                <a:ea typeface="HGP明朝E" panose="02020900000000000000" pitchFamily="18" charset="-128"/>
              </a:rPr>
              <a:t>背負った十字架の重さを自覚</a:t>
            </a:r>
            <a:r>
              <a:rPr lang="ja-JP" altLang="en-US" sz="4000" dirty="0">
                <a:latin typeface="HGP明朝E" panose="02020900000000000000" pitchFamily="18" charset="-128"/>
                <a:ea typeface="HGP明朝E" panose="02020900000000000000" pitchFamily="18" charset="-128"/>
              </a:rPr>
              <a:t>し、現場に足を運び続けた。逃げずにその姿勢を示したことが安倍さんの失地回復の足掛かりとなった」</a:t>
            </a:r>
            <a:br>
              <a:rPr lang="ja-JP" altLang="en-US" sz="4000" dirty="0">
                <a:latin typeface="HGP明朝E" panose="02020900000000000000" pitchFamily="18" charset="-128"/>
                <a:ea typeface="HGP明朝E" panose="02020900000000000000" pitchFamily="18" charset="-128"/>
              </a:rPr>
            </a:br>
            <a:endParaRPr lang="ja-JP" altLang="en-US" sz="4000" dirty="0">
              <a:latin typeface="HGP明朝E" panose="02020900000000000000" pitchFamily="18" charset="-128"/>
              <a:ea typeface="HGP明朝E" panose="02020900000000000000" pitchFamily="18" charset="-128"/>
            </a:endParaRPr>
          </a:p>
        </p:txBody>
      </p:sp>
      <p:sp>
        <p:nvSpPr>
          <p:cNvPr id="5" name="テキスト プレースホルダー 4">
            <a:extLst>
              <a:ext uri="{FF2B5EF4-FFF2-40B4-BE49-F238E27FC236}">
                <a16:creationId xmlns:a16="http://schemas.microsoft.com/office/drawing/2014/main" id="{755CE5F0-EE70-191B-9902-C53B1586811F}"/>
              </a:ext>
            </a:extLst>
          </p:cNvPr>
          <p:cNvSpPr>
            <a:spLocks noGrp="1"/>
          </p:cNvSpPr>
          <p:nvPr>
            <p:ph type="body" idx="1"/>
          </p:nvPr>
        </p:nvSpPr>
        <p:spPr/>
        <p:txBody>
          <a:bodyPr/>
          <a:lstStyle/>
          <a:p>
            <a:endParaRPr lang="ja-JP" altLang="en-US"/>
          </a:p>
        </p:txBody>
      </p:sp>
    </p:spTree>
    <p:extLst>
      <p:ext uri="{BB962C8B-B14F-4D97-AF65-F5344CB8AC3E}">
        <p14:creationId xmlns:p14="http://schemas.microsoft.com/office/powerpoint/2010/main" val="4160644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図 3">
            <a:extLst>
              <a:ext uri="{FF2B5EF4-FFF2-40B4-BE49-F238E27FC236}">
                <a16:creationId xmlns:a16="http://schemas.microsoft.com/office/drawing/2014/main" id="{377B5FC3-4B91-C2AE-9EF8-C8D139B2E7DE}"/>
              </a:ext>
            </a:extLst>
          </p:cNvPr>
          <p:cNvPicPr>
            <a:picLocks noChangeAspect="1"/>
          </p:cNvPicPr>
          <p:nvPr/>
        </p:nvPicPr>
        <p:blipFill>
          <a:blip r:embed="rId2"/>
          <a:stretch>
            <a:fillRect/>
          </a:stretch>
        </p:blipFill>
        <p:spPr>
          <a:xfrm>
            <a:off x="3719945" y="29231"/>
            <a:ext cx="4772891" cy="6770060"/>
          </a:xfrm>
          <a:prstGeom prst="rect">
            <a:avLst/>
          </a:prstGeom>
        </p:spPr>
      </p:pic>
    </p:spTree>
    <p:extLst>
      <p:ext uri="{BB962C8B-B14F-4D97-AF65-F5344CB8AC3E}">
        <p14:creationId xmlns:p14="http://schemas.microsoft.com/office/powerpoint/2010/main" val="46310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7DCFEF-DF14-C22D-268F-2C253C0DC0EA}"/>
              </a:ext>
            </a:extLst>
          </p:cNvPr>
          <p:cNvSpPr>
            <a:spLocks noGrp="1"/>
          </p:cNvSpPr>
          <p:nvPr>
            <p:ph type="title"/>
          </p:nvPr>
        </p:nvSpPr>
        <p:spPr/>
        <p:txBody>
          <a:bodyPr/>
          <a:lstStyle/>
          <a:p>
            <a:r>
              <a:rPr lang="ja-JP" altLang="en-US" dirty="0">
                <a:latin typeface="HGP明朝E" panose="02020900000000000000" pitchFamily="18" charset="-128"/>
                <a:ea typeface="HGP明朝E" panose="02020900000000000000" pitchFamily="18" charset="-128"/>
              </a:rPr>
              <a:t>総合評価</a:t>
            </a:r>
          </a:p>
        </p:txBody>
      </p:sp>
      <p:sp>
        <p:nvSpPr>
          <p:cNvPr id="3" name="コンテンツ プレースホルダー 2">
            <a:extLst>
              <a:ext uri="{FF2B5EF4-FFF2-40B4-BE49-F238E27FC236}">
                <a16:creationId xmlns:a16="http://schemas.microsoft.com/office/drawing/2014/main" id="{682D80D7-8949-D7EC-B010-870C301C0E7E}"/>
              </a:ext>
            </a:extLst>
          </p:cNvPr>
          <p:cNvSpPr>
            <a:spLocks noGrp="1"/>
          </p:cNvSpPr>
          <p:nvPr>
            <p:ph idx="1"/>
          </p:nvPr>
        </p:nvSpPr>
        <p:spPr/>
        <p:txBody>
          <a:bodyPr/>
          <a:lstStyle/>
          <a:p>
            <a:r>
              <a:rPr lang="ja-JP" altLang="en-US" dirty="0">
                <a:latin typeface="HGP明朝E" panose="02020900000000000000" pitchFamily="18" charset="-128"/>
                <a:ea typeface="HGP明朝E" panose="02020900000000000000" pitchFamily="18" charset="-128"/>
              </a:rPr>
              <a:t>自民改選議席の単独過半数　６３</a:t>
            </a:r>
          </a:p>
          <a:p>
            <a:r>
              <a:rPr lang="en-US" altLang="ja-JP" dirty="0">
                <a:latin typeface="HGP明朝E" panose="02020900000000000000" pitchFamily="18" charset="-128"/>
                <a:ea typeface="HGP明朝E" panose="02020900000000000000" pitchFamily="18" charset="-128"/>
              </a:rPr>
              <a:t>32</a:t>
            </a:r>
            <a:r>
              <a:rPr lang="ja-JP" altLang="en-US" dirty="0">
                <a:latin typeface="HGP明朝E" panose="02020900000000000000" pitchFamily="18" charset="-128"/>
                <a:ea typeface="HGP明朝E" panose="02020900000000000000" pitchFamily="18" charset="-128"/>
              </a:rPr>
              <a:t>ある改選１人区　</a:t>
            </a:r>
            <a:r>
              <a:rPr lang="en-US" altLang="ja-JP" dirty="0">
                <a:latin typeface="HGP明朝E" panose="02020900000000000000" pitchFamily="18" charset="-128"/>
                <a:ea typeface="HGP明朝E" panose="02020900000000000000" pitchFamily="18" charset="-128"/>
              </a:rPr>
              <a:t>28</a:t>
            </a:r>
            <a:r>
              <a:rPr lang="ja-JP" altLang="en-US" dirty="0">
                <a:latin typeface="HGP明朝E" panose="02020900000000000000" pitchFamily="18" charset="-128"/>
                <a:ea typeface="HGP明朝E" panose="02020900000000000000" pitchFamily="18" charset="-128"/>
              </a:rPr>
              <a:t>勝</a:t>
            </a:r>
            <a:r>
              <a:rPr lang="en-US" altLang="ja-JP" dirty="0">
                <a:latin typeface="HGP明朝E" panose="02020900000000000000" pitchFamily="18" charset="-128"/>
                <a:ea typeface="HGP明朝E" panose="02020900000000000000" pitchFamily="18" charset="-128"/>
              </a:rPr>
              <a:t>4</a:t>
            </a:r>
            <a:r>
              <a:rPr lang="ja-JP" altLang="en-US" dirty="0">
                <a:latin typeface="HGP明朝E" panose="02020900000000000000" pitchFamily="18" charset="-128"/>
                <a:ea typeface="HGP明朝E" panose="02020900000000000000" pitchFamily="18" charset="-128"/>
              </a:rPr>
              <a:t>敗　</a:t>
            </a:r>
            <a:endParaRPr lang="en-US" altLang="ja-JP" dirty="0">
              <a:latin typeface="HGP明朝E" panose="02020900000000000000" pitchFamily="18" charset="-128"/>
              <a:ea typeface="HGP明朝E" panose="02020900000000000000" pitchFamily="18" charset="-128"/>
            </a:endParaRPr>
          </a:p>
          <a:p>
            <a:pPr lvl="1"/>
            <a:r>
              <a:rPr lang="ja-JP" altLang="en-US" dirty="0">
                <a:latin typeface="HGP明朝E" panose="02020900000000000000" pitchFamily="18" charset="-128"/>
                <a:ea typeface="HGP明朝E" panose="02020900000000000000" pitchFamily="18" charset="-128"/>
              </a:rPr>
              <a:t>令和元年に敗れた岩手、宮城、大分などを制した</a:t>
            </a:r>
          </a:p>
          <a:p>
            <a:pPr lvl="1"/>
            <a:r>
              <a:rPr lang="ja-JP" altLang="en-US" dirty="0">
                <a:latin typeface="HGP明朝E" panose="02020900000000000000" pitchFamily="18" charset="-128"/>
                <a:ea typeface="HGP明朝E" panose="02020900000000000000" pitchFamily="18" charset="-128"/>
              </a:rPr>
              <a:t>敗北は青森、山形、長野、沖縄のみ</a:t>
            </a:r>
          </a:p>
          <a:p>
            <a:r>
              <a:rPr lang="ja-JP" altLang="en-US" dirty="0">
                <a:latin typeface="HGP明朝E" panose="02020900000000000000" pitchFamily="18" charset="-128"/>
                <a:ea typeface="HGP明朝E" panose="02020900000000000000" pitchFamily="18" charset="-128"/>
              </a:rPr>
              <a:t>自民　比例一減　１８</a:t>
            </a:r>
            <a:endParaRPr lang="en-US" altLang="ja-JP" dirty="0">
              <a:latin typeface="HGP明朝E" panose="02020900000000000000" pitchFamily="18" charset="-128"/>
              <a:ea typeface="HGP明朝E" panose="02020900000000000000" pitchFamily="18" charset="-128"/>
            </a:endParaRPr>
          </a:p>
          <a:p>
            <a:endParaRPr lang="ja-JP" altLang="en-US" dirty="0">
              <a:latin typeface="HGP明朝E" panose="02020900000000000000" pitchFamily="18" charset="-128"/>
              <a:ea typeface="HGP明朝E" panose="02020900000000000000" pitchFamily="18" charset="-128"/>
            </a:endParaRPr>
          </a:p>
          <a:p>
            <a:r>
              <a:rPr lang="ja-JP" altLang="en-US" dirty="0">
                <a:highlight>
                  <a:srgbClr val="FFFF00"/>
                </a:highlight>
                <a:latin typeface="HGP明朝E" panose="02020900000000000000" pitchFamily="18" charset="-128"/>
                <a:ea typeface="HGP明朝E" panose="02020900000000000000" pitchFamily="18" charset="-128"/>
              </a:rPr>
              <a:t>改憲勢力　</a:t>
            </a:r>
            <a:r>
              <a:rPr lang="ja-JP" altLang="en-US" dirty="0">
                <a:latin typeface="HGP明朝E" panose="02020900000000000000" pitchFamily="18" charset="-128"/>
                <a:ea typeface="HGP明朝E" panose="02020900000000000000" pitchFamily="18" charset="-128"/>
              </a:rPr>
              <a:t>国会発議に必要な３分の２以上の議席を維持</a:t>
            </a:r>
          </a:p>
          <a:p>
            <a:pPr lvl="1"/>
            <a:r>
              <a:rPr lang="ja-JP" altLang="en-US" dirty="0">
                <a:latin typeface="HGP明朝E" panose="02020900000000000000" pitchFamily="18" charset="-128"/>
                <a:ea typeface="HGP明朝E" panose="02020900000000000000" pitchFamily="18" charset="-128"/>
              </a:rPr>
              <a:t>自公、維新、国民の</a:t>
            </a:r>
            <a:r>
              <a:rPr lang="en-US" altLang="ja-JP" dirty="0">
                <a:latin typeface="HGP明朝E" panose="02020900000000000000" pitchFamily="18" charset="-128"/>
                <a:ea typeface="HGP明朝E" panose="02020900000000000000" pitchFamily="18" charset="-128"/>
              </a:rPr>
              <a:t>4</a:t>
            </a:r>
            <a:r>
              <a:rPr lang="ja-JP" altLang="en-US" dirty="0">
                <a:latin typeface="HGP明朝E" panose="02020900000000000000" pitchFamily="18" charset="-128"/>
                <a:ea typeface="HGP明朝E" panose="02020900000000000000" pitchFamily="18" charset="-128"/>
              </a:rPr>
              <a:t>党　プラス　改憲に前向きな無所属を含めて９５議席</a:t>
            </a:r>
            <a:endParaRPr lang="en-US" altLang="ja-JP" dirty="0">
              <a:latin typeface="HGP明朝E" panose="02020900000000000000" pitchFamily="18" charset="-128"/>
              <a:ea typeface="HGP明朝E" panose="02020900000000000000" pitchFamily="18" charset="-128"/>
            </a:endParaRPr>
          </a:p>
          <a:p>
            <a:pPr lvl="1"/>
            <a:r>
              <a:rPr lang="ja-JP" altLang="en-US" dirty="0">
                <a:latin typeface="HGP明朝E" panose="02020900000000000000" pitchFamily="18" charset="-128"/>
                <a:ea typeface="HGP明朝E" panose="02020900000000000000" pitchFamily="18" charset="-128"/>
              </a:rPr>
              <a:t>非改選の</a:t>
            </a:r>
            <a:r>
              <a:rPr lang="en-US" altLang="ja-JP" dirty="0">
                <a:latin typeface="HGP明朝E" panose="02020900000000000000" pitchFamily="18" charset="-128"/>
                <a:ea typeface="HGP明朝E" panose="02020900000000000000" pitchFamily="18" charset="-128"/>
              </a:rPr>
              <a:t>84</a:t>
            </a:r>
            <a:r>
              <a:rPr lang="ja-JP" altLang="en-US" dirty="0">
                <a:latin typeface="HGP明朝E" panose="02020900000000000000" pitchFamily="18" charset="-128"/>
                <a:ea typeface="HGP明朝E" panose="02020900000000000000" pitchFamily="18" charset="-128"/>
              </a:rPr>
              <a:t>議席を合わせて</a:t>
            </a:r>
            <a:r>
              <a:rPr lang="en-US" altLang="ja-JP" dirty="0">
                <a:latin typeface="HGP明朝E" panose="02020900000000000000" pitchFamily="18" charset="-128"/>
                <a:ea typeface="HGP明朝E" panose="02020900000000000000" pitchFamily="18" charset="-128"/>
              </a:rPr>
              <a:t>179</a:t>
            </a:r>
            <a:r>
              <a:rPr lang="ja-JP" altLang="en-US" dirty="0">
                <a:latin typeface="HGP明朝E" panose="02020900000000000000" pitchFamily="18" charset="-128"/>
                <a:ea typeface="HGP明朝E" panose="02020900000000000000" pitchFamily="18" charset="-128"/>
              </a:rPr>
              <a:t>議席に　３分の２　</a:t>
            </a:r>
            <a:r>
              <a:rPr lang="en-US" altLang="ja-JP" dirty="0">
                <a:latin typeface="HGP明朝E" panose="02020900000000000000" pitchFamily="18" charset="-128"/>
                <a:ea typeface="HGP明朝E" panose="02020900000000000000" pitchFamily="18" charset="-128"/>
              </a:rPr>
              <a:t>166</a:t>
            </a:r>
            <a:r>
              <a:rPr lang="ja-JP" altLang="en-US" dirty="0">
                <a:latin typeface="HGP明朝E" panose="02020900000000000000" pitchFamily="18" charset="-128"/>
                <a:ea typeface="HGP明朝E" panose="02020900000000000000" pitchFamily="18" charset="-128"/>
              </a:rPr>
              <a:t>議席をこえた</a:t>
            </a:r>
          </a:p>
          <a:p>
            <a:endParaRPr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387955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90ACD39-4740-56BA-8260-C29EE699C67A}"/>
              </a:ext>
            </a:extLst>
          </p:cNvPr>
          <p:cNvPicPr>
            <a:picLocks noChangeAspect="1"/>
          </p:cNvPicPr>
          <p:nvPr/>
        </p:nvPicPr>
        <p:blipFill rotWithShape="1">
          <a:blip r:embed="rId2"/>
          <a:srcRect l="10833" t="18688" r="-606" b="20000"/>
          <a:stretch/>
        </p:blipFill>
        <p:spPr>
          <a:xfrm>
            <a:off x="699655" y="200504"/>
            <a:ext cx="11036933" cy="6312424"/>
          </a:xfrm>
          <a:prstGeom prst="rect">
            <a:avLst/>
          </a:prstGeom>
        </p:spPr>
      </p:pic>
      <p:cxnSp>
        <p:nvCxnSpPr>
          <p:cNvPr id="8" name="直線コネクタ 7">
            <a:extLst>
              <a:ext uri="{FF2B5EF4-FFF2-40B4-BE49-F238E27FC236}">
                <a16:creationId xmlns:a16="http://schemas.microsoft.com/office/drawing/2014/main" id="{0197D36E-2337-399D-3FC5-A6D0E53465C0}"/>
              </a:ext>
            </a:extLst>
          </p:cNvPr>
          <p:cNvCxnSpPr/>
          <p:nvPr/>
        </p:nvCxnSpPr>
        <p:spPr>
          <a:xfrm flipV="1">
            <a:off x="785374" y="2249536"/>
            <a:ext cx="10669870" cy="392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1747C254-15EE-A10E-5625-3F8111DEF07C}"/>
              </a:ext>
            </a:extLst>
          </p:cNvPr>
          <p:cNvCxnSpPr/>
          <p:nvPr/>
        </p:nvCxnSpPr>
        <p:spPr>
          <a:xfrm flipV="1">
            <a:off x="814354" y="3849273"/>
            <a:ext cx="10669870" cy="392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814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9498D71-3854-8C20-F550-AF6621F2EE3C}"/>
              </a:ext>
            </a:extLst>
          </p:cNvPr>
          <p:cNvPicPr>
            <a:picLocks noChangeAspect="1"/>
          </p:cNvPicPr>
          <p:nvPr/>
        </p:nvPicPr>
        <p:blipFill rotWithShape="1">
          <a:blip r:embed="rId2"/>
          <a:srcRect l="4750" t="7478" r="32738" b="19757"/>
          <a:stretch/>
        </p:blipFill>
        <p:spPr>
          <a:xfrm>
            <a:off x="3284802" y="-767976"/>
            <a:ext cx="5622396" cy="8532512"/>
          </a:xfrm>
          <a:prstGeom prst="rect">
            <a:avLst/>
          </a:prstGeom>
        </p:spPr>
      </p:pic>
    </p:spTree>
    <p:extLst>
      <p:ext uri="{BB962C8B-B14F-4D97-AF65-F5344CB8AC3E}">
        <p14:creationId xmlns:p14="http://schemas.microsoft.com/office/powerpoint/2010/main" val="3720926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975A4D-6D93-0FFB-1EB0-224707C2EAEE}"/>
              </a:ext>
            </a:extLst>
          </p:cNvPr>
          <p:cNvSpPr>
            <a:spLocks noGrp="1"/>
          </p:cNvSpPr>
          <p:nvPr>
            <p:ph type="title"/>
          </p:nvPr>
        </p:nvSpPr>
        <p:spPr/>
        <p:txBody>
          <a:bodyPr/>
          <a:lstStyle/>
          <a:p>
            <a:r>
              <a:rPr lang="ja-JP" altLang="en-US" dirty="0">
                <a:latin typeface="HGP明朝E" panose="02020900000000000000" pitchFamily="18" charset="-128"/>
                <a:ea typeface="HGP明朝E" panose="02020900000000000000" pitchFamily="18" charset="-128"/>
              </a:rPr>
              <a:t>日本共産党　創党</a:t>
            </a:r>
            <a:r>
              <a:rPr lang="en-US" altLang="ja-JP" dirty="0">
                <a:latin typeface="HGP明朝E" panose="02020900000000000000" pitchFamily="18" charset="-128"/>
                <a:ea typeface="HGP明朝E" panose="02020900000000000000" pitchFamily="18" charset="-128"/>
              </a:rPr>
              <a:t>100</a:t>
            </a:r>
            <a:r>
              <a:rPr lang="ja-JP" altLang="en-US" dirty="0">
                <a:latin typeface="HGP明朝E" panose="02020900000000000000" pitchFamily="18" charset="-128"/>
                <a:ea typeface="HGP明朝E" panose="02020900000000000000" pitchFamily="18" charset="-128"/>
              </a:rPr>
              <a:t>年　</a:t>
            </a:r>
            <a:r>
              <a:rPr lang="en-US" altLang="ja-JP" dirty="0">
                <a:latin typeface="HGP明朝E" panose="02020900000000000000" pitchFamily="18" charset="-128"/>
                <a:ea typeface="HGP明朝E" panose="02020900000000000000" pitchFamily="18" charset="-128"/>
              </a:rPr>
              <a:t>7</a:t>
            </a:r>
            <a:r>
              <a:rPr lang="ja-JP" altLang="en-US" dirty="0">
                <a:latin typeface="HGP明朝E" panose="02020900000000000000" pitchFamily="18" charset="-128"/>
                <a:ea typeface="HGP明朝E" panose="02020900000000000000" pitchFamily="18" charset="-128"/>
              </a:rPr>
              <a:t>月</a:t>
            </a:r>
            <a:r>
              <a:rPr lang="en-US" altLang="ja-JP" dirty="0">
                <a:latin typeface="HGP明朝E" panose="02020900000000000000" pitchFamily="18" charset="-128"/>
                <a:ea typeface="HGP明朝E" panose="02020900000000000000" pitchFamily="18" charset="-128"/>
              </a:rPr>
              <a:t>15</a:t>
            </a:r>
            <a:r>
              <a:rPr lang="ja-JP" altLang="en-US" dirty="0">
                <a:latin typeface="HGP明朝E" panose="02020900000000000000" pitchFamily="18" charset="-128"/>
                <a:ea typeface="HGP明朝E" panose="02020900000000000000" pitchFamily="18" charset="-128"/>
              </a:rPr>
              <a:t>日</a:t>
            </a:r>
          </a:p>
        </p:txBody>
      </p:sp>
      <p:sp>
        <p:nvSpPr>
          <p:cNvPr id="3" name="コンテンツ プレースホルダー 2">
            <a:extLst>
              <a:ext uri="{FF2B5EF4-FFF2-40B4-BE49-F238E27FC236}">
                <a16:creationId xmlns:a16="http://schemas.microsoft.com/office/drawing/2014/main" id="{52A9417F-82C6-C06E-D8E5-0B194C59E855}"/>
              </a:ext>
            </a:extLst>
          </p:cNvPr>
          <p:cNvSpPr>
            <a:spLocks noGrp="1"/>
          </p:cNvSpPr>
          <p:nvPr>
            <p:ph idx="1"/>
          </p:nvPr>
        </p:nvSpPr>
        <p:spPr/>
        <p:txBody>
          <a:bodyPr>
            <a:normAutofit/>
          </a:bodyPr>
          <a:lstStyle/>
          <a:p>
            <a:r>
              <a:rPr lang="ja-JP" altLang="en-US" dirty="0">
                <a:latin typeface="HGP明朝E" panose="02020900000000000000" pitchFamily="18" charset="-128"/>
                <a:ea typeface="HGP明朝E" panose="02020900000000000000" pitchFamily="18" charset="-128"/>
              </a:rPr>
              <a:t>参院選　</a:t>
            </a:r>
            <a:endParaRPr lang="en-US" altLang="ja-JP" dirty="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比例区目標　</a:t>
            </a:r>
            <a:r>
              <a:rPr lang="en-US" altLang="ja-JP" dirty="0">
                <a:latin typeface="HGP明朝E" panose="02020900000000000000" pitchFamily="18" charset="-128"/>
                <a:ea typeface="HGP明朝E" panose="02020900000000000000" pitchFamily="18" charset="-128"/>
              </a:rPr>
              <a:t>650</a:t>
            </a:r>
            <a:r>
              <a:rPr lang="ja-JP" altLang="en-US" dirty="0">
                <a:latin typeface="HGP明朝E" panose="02020900000000000000" pitchFamily="18" charset="-128"/>
                <a:ea typeface="HGP明朝E" panose="02020900000000000000" pitchFamily="18" charset="-128"/>
              </a:rPr>
              <a:t>万票　約</a:t>
            </a:r>
            <a:r>
              <a:rPr lang="en-US" altLang="ja-JP" dirty="0">
                <a:latin typeface="HGP明朝E" panose="02020900000000000000" pitchFamily="18" charset="-128"/>
                <a:ea typeface="HGP明朝E" panose="02020900000000000000" pitchFamily="18" charset="-128"/>
              </a:rPr>
              <a:t>362</a:t>
            </a:r>
            <a:r>
              <a:rPr lang="ja-JP" altLang="en-US" dirty="0">
                <a:latin typeface="HGP明朝E" panose="02020900000000000000" pitchFamily="18" charset="-128"/>
                <a:ea typeface="HGP明朝E" panose="02020900000000000000" pitchFamily="18" charset="-128"/>
              </a:rPr>
              <a:t>万票</a:t>
            </a:r>
          </a:p>
          <a:p>
            <a:r>
              <a:rPr lang="ja-JP" altLang="en-US" dirty="0">
                <a:latin typeface="HGP明朝E" panose="02020900000000000000" pitchFamily="18" charset="-128"/>
                <a:ea typeface="HGP明朝E" panose="02020900000000000000" pitchFamily="18" charset="-128"/>
              </a:rPr>
              <a:t>改選６議席から</a:t>
            </a:r>
            <a:r>
              <a:rPr lang="en-US" altLang="ja-JP" dirty="0">
                <a:latin typeface="HGP明朝E" panose="02020900000000000000" pitchFamily="18" charset="-128"/>
                <a:ea typeface="HGP明朝E" panose="02020900000000000000" pitchFamily="18" charset="-128"/>
              </a:rPr>
              <a:t>4</a:t>
            </a:r>
            <a:r>
              <a:rPr lang="ja-JP" altLang="en-US" dirty="0">
                <a:latin typeface="HGP明朝E" panose="02020900000000000000" pitchFamily="18" charset="-128"/>
                <a:ea typeface="HGP明朝E" panose="02020900000000000000" pitchFamily="18" charset="-128"/>
              </a:rPr>
              <a:t>議席に後退</a:t>
            </a:r>
          </a:p>
          <a:p>
            <a:endParaRPr lang="en-US" altLang="ja-JP" dirty="0">
              <a:latin typeface="HGP明朝E" panose="02020900000000000000" pitchFamily="18" charset="-128"/>
              <a:ea typeface="HGP明朝E" panose="02020900000000000000" pitchFamily="18" charset="-128"/>
            </a:endParaRPr>
          </a:p>
          <a:p>
            <a:r>
              <a:rPr lang="ja-JP" altLang="en-US" dirty="0">
                <a:highlight>
                  <a:srgbClr val="FFFF00"/>
                </a:highlight>
                <a:latin typeface="HGP明朝E" panose="02020900000000000000" pitchFamily="18" charset="-128"/>
                <a:ea typeface="HGP明朝E" panose="02020900000000000000" pitchFamily="18" charset="-128"/>
              </a:rPr>
              <a:t>平成</a:t>
            </a:r>
            <a:r>
              <a:rPr lang="en-US" altLang="ja-JP" dirty="0">
                <a:highlight>
                  <a:srgbClr val="FFFF00"/>
                </a:highlight>
                <a:latin typeface="HGP明朝E" panose="02020900000000000000" pitchFamily="18" charset="-128"/>
                <a:ea typeface="HGP明朝E" panose="02020900000000000000" pitchFamily="18" charset="-128"/>
              </a:rPr>
              <a:t>2</a:t>
            </a:r>
            <a:r>
              <a:rPr lang="ja-JP" altLang="en-US" dirty="0">
                <a:highlight>
                  <a:srgbClr val="FFFF00"/>
                </a:highlight>
                <a:latin typeface="HGP明朝E" panose="02020900000000000000" pitchFamily="18" charset="-128"/>
                <a:ea typeface="HGP明朝E" panose="02020900000000000000" pitchFamily="18" charset="-128"/>
              </a:rPr>
              <a:t>年</a:t>
            </a:r>
            <a:r>
              <a:rPr lang="ja-JP" altLang="en-US" dirty="0">
                <a:latin typeface="HGP明朝E" panose="02020900000000000000" pitchFamily="18" charset="-128"/>
                <a:ea typeface="HGP明朝E" panose="02020900000000000000" pitchFamily="18" charset="-128"/>
              </a:rPr>
              <a:t>に約</a:t>
            </a:r>
            <a:r>
              <a:rPr lang="en-US" altLang="ja-JP" dirty="0">
                <a:latin typeface="HGP明朝E" panose="02020900000000000000" pitchFamily="18" charset="-128"/>
                <a:ea typeface="HGP明朝E" panose="02020900000000000000" pitchFamily="18" charset="-128"/>
              </a:rPr>
              <a:t>50</a:t>
            </a:r>
            <a:r>
              <a:rPr lang="ja-JP" altLang="en-US" dirty="0">
                <a:latin typeface="HGP明朝E" panose="02020900000000000000" pitchFamily="18" charset="-128"/>
                <a:ea typeface="HGP明朝E" panose="02020900000000000000" pitchFamily="18" charset="-128"/>
              </a:rPr>
              <a:t>万人の党員　</a:t>
            </a:r>
            <a:r>
              <a:rPr lang="ja-JP" altLang="en-US" dirty="0">
                <a:highlight>
                  <a:srgbClr val="FFFF00"/>
                </a:highlight>
                <a:latin typeface="HGP明朝E" panose="02020900000000000000" pitchFamily="18" charset="-128"/>
                <a:ea typeface="HGP明朝E" panose="02020900000000000000" pitchFamily="18" charset="-128"/>
              </a:rPr>
              <a:t>令和</a:t>
            </a:r>
            <a:r>
              <a:rPr lang="en-US" altLang="ja-JP" dirty="0">
                <a:highlight>
                  <a:srgbClr val="FFFF00"/>
                </a:highlight>
                <a:latin typeface="HGP明朝E" panose="02020900000000000000" pitchFamily="18" charset="-128"/>
                <a:ea typeface="HGP明朝E" panose="02020900000000000000" pitchFamily="18" charset="-128"/>
              </a:rPr>
              <a:t>2</a:t>
            </a:r>
            <a:r>
              <a:rPr lang="ja-JP" altLang="en-US" dirty="0">
                <a:highlight>
                  <a:srgbClr val="FFFF00"/>
                </a:highlight>
                <a:latin typeface="HGP明朝E" panose="02020900000000000000" pitchFamily="18" charset="-128"/>
                <a:ea typeface="HGP明朝E" panose="02020900000000000000" pitchFamily="18" charset="-128"/>
              </a:rPr>
              <a:t>年</a:t>
            </a:r>
            <a:r>
              <a:rPr lang="ja-JP" altLang="en-US" dirty="0">
                <a:latin typeface="HGP明朝E" panose="02020900000000000000" pitchFamily="18" charset="-128"/>
                <a:ea typeface="HGP明朝E" panose="02020900000000000000" pitchFamily="18" charset="-128"/>
              </a:rPr>
              <a:t>には約</a:t>
            </a:r>
            <a:r>
              <a:rPr lang="en-US" altLang="ja-JP" dirty="0">
                <a:latin typeface="HGP明朝E" panose="02020900000000000000" pitchFamily="18" charset="-128"/>
                <a:ea typeface="HGP明朝E" panose="02020900000000000000" pitchFamily="18" charset="-128"/>
              </a:rPr>
              <a:t>27</a:t>
            </a:r>
            <a:r>
              <a:rPr lang="ja-JP" altLang="en-US" dirty="0">
                <a:latin typeface="HGP明朝E" panose="02020900000000000000" pitchFamily="18" charset="-128"/>
                <a:ea typeface="HGP明朝E" panose="02020900000000000000" pitchFamily="18" charset="-128"/>
              </a:rPr>
              <a:t>万人党員</a:t>
            </a:r>
          </a:p>
          <a:p>
            <a:r>
              <a:rPr lang="ja-JP" altLang="en-US" dirty="0">
                <a:latin typeface="HGP明朝E" panose="02020900000000000000" pitchFamily="18" charset="-128"/>
                <a:ea typeface="HGP明朝E" panose="02020900000000000000" pitchFamily="18" charset="-128"/>
              </a:rPr>
              <a:t>赤旗読者数　昭和</a:t>
            </a:r>
            <a:r>
              <a:rPr lang="en-US" altLang="ja-JP" dirty="0">
                <a:latin typeface="HGP明朝E" panose="02020900000000000000" pitchFamily="18" charset="-128"/>
                <a:ea typeface="HGP明朝E" panose="02020900000000000000" pitchFamily="18" charset="-128"/>
              </a:rPr>
              <a:t>55</a:t>
            </a:r>
            <a:r>
              <a:rPr lang="ja-JP" altLang="en-US" dirty="0">
                <a:latin typeface="HGP明朝E" panose="02020900000000000000" pitchFamily="18" charset="-128"/>
                <a:ea typeface="HGP明朝E" panose="02020900000000000000" pitchFamily="18" charset="-128"/>
              </a:rPr>
              <a:t>年の</a:t>
            </a:r>
            <a:r>
              <a:rPr lang="en-US" altLang="ja-JP" dirty="0">
                <a:latin typeface="HGP明朝E" panose="02020900000000000000" pitchFamily="18" charset="-128"/>
                <a:ea typeface="HGP明朝E" panose="02020900000000000000" pitchFamily="18" charset="-128"/>
              </a:rPr>
              <a:t>355</a:t>
            </a:r>
            <a:r>
              <a:rPr lang="ja-JP" altLang="en-US" dirty="0">
                <a:latin typeface="HGP明朝E" panose="02020900000000000000" pitchFamily="18" charset="-128"/>
                <a:ea typeface="HGP明朝E" panose="02020900000000000000" pitchFamily="18" charset="-128"/>
              </a:rPr>
              <a:t>万人をピークに現在</a:t>
            </a:r>
            <a:r>
              <a:rPr lang="en-US" altLang="ja-JP" dirty="0">
                <a:latin typeface="HGP明朝E" panose="02020900000000000000" pitchFamily="18" charset="-128"/>
                <a:ea typeface="HGP明朝E" panose="02020900000000000000" pitchFamily="18" charset="-128"/>
              </a:rPr>
              <a:t>100</a:t>
            </a:r>
            <a:r>
              <a:rPr lang="ja-JP" altLang="en-US" dirty="0">
                <a:latin typeface="HGP明朝E" panose="02020900000000000000" pitchFamily="18" charset="-128"/>
                <a:ea typeface="HGP明朝E" panose="02020900000000000000" pitchFamily="18" charset="-128"/>
              </a:rPr>
              <a:t>万人以下</a:t>
            </a:r>
          </a:p>
          <a:p>
            <a:r>
              <a:rPr lang="ja-JP" altLang="en-US" dirty="0">
                <a:latin typeface="HGP明朝E" panose="02020900000000000000" pitchFamily="18" charset="-128"/>
                <a:ea typeface="HGP明朝E" panose="02020900000000000000" pitchFamily="18" charset="-128"/>
              </a:rPr>
              <a:t>党員が毎月払う「実収入の１％」の党費と、機関紙誌の購読料が財政を支える両輪</a:t>
            </a:r>
          </a:p>
          <a:p>
            <a:endParaRPr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207952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B4F42CA7-6CA3-5A0A-2914-490B7CD54D12}"/>
              </a:ext>
            </a:extLst>
          </p:cNvPr>
          <p:cNvSpPr>
            <a:spLocks noGrp="1"/>
          </p:cNvSpPr>
          <p:nvPr>
            <p:ph type="title"/>
          </p:nvPr>
        </p:nvSpPr>
        <p:spPr>
          <a:xfrm>
            <a:off x="640080" y="325369"/>
            <a:ext cx="4368602" cy="1956841"/>
          </a:xfrm>
        </p:spPr>
        <p:txBody>
          <a:bodyPr anchor="b">
            <a:normAutofit/>
          </a:bodyPr>
          <a:lstStyle/>
          <a:p>
            <a:r>
              <a:rPr lang="ja-JP" altLang="en-US" sz="6600">
                <a:latin typeface="HGP明朝E" panose="02020900000000000000" pitchFamily="18" charset="-128"/>
                <a:ea typeface="HGP明朝E" panose="02020900000000000000" pitchFamily="18" charset="-128"/>
              </a:rPr>
              <a:t>公明党</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a:extLst>
              <a:ext uri="{FF2B5EF4-FFF2-40B4-BE49-F238E27FC236}">
                <a16:creationId xmlns:a16="http://schemas.microsoft.com/office/drawing/2014/main" id="{50AC863B-68B4-07BD-948B-1C6CA2912524}"/>
              </a:ext>
            </a:extLst>
          </p:cNvPr>
          <p:cNvSpPr>
            <a:spLocks noGrp="1"/>
          </p:cNvSpPr>
          <p:nvPr>
            <p:ph idx="1"/>
          </p:nvPr>
        </p:nvSpPr>
        <p:spPr>
          <a:xfrm>
            <a:off x="640080" y="2872899"/>
            <a:ext cx="4243589" cy="3320668"/>
          </a:xfrm>
        </p:spPr>
        <p:txBody>
          <a:bodyPr>
            <a:normAutofit/>
          </a:bodyPr>
          <a:lstStyle/>
          <a:p>
            <a:r>
              <a:rPr lang="ja-JP" altLang="en-US">
                <a:latin typeface="HGP明朝E" panose="02020900000000000000" pitchFamily="18" charset="-128"/>
                <a:ea typeface="HGP明朝E" panose="02020900000000000000" pitchFamily="18" charset="-128"/>
              </a:rPr>
              <a:t>比例</a:t>
            </a:r>
            <a:r>
              <a:rPr lang="en-US" altLang="ja-JP">
                <a:latin typeface="HGP明朝E" panose="02020900000000000000" pitchFamily="18" charset="-128"/>
                <a:ea typeface="HGP明朝E" panose="02020900000000000000" pitchFamily="18" charset="-128"/>
              </a:rPr>
              <a:t>100</a:t>
            </a:r>
            <a:r>
              <a:rPr lang="ja-JP" altLang="en-US">
                <a:latin typeface="HGP明朝E" panose="02020900000000000000" pitchFamily="18" charset="-128"/>
                <a:ea typeface="HGP明朝E" panose="02020900000000000000" pitchFamily="18" charset="-128"/>
              </a:rPr>
              <a:t>万票減ショック</a:t>
            </a:r>
            <a:endParaRPr lang="en-US" altLang="ja-JP">
              <a:latin typeface="HGP明朝E" panose="02020900000000000000" pitchFamily="18" charset="-128"/>
              <a:ea typeface="HGP明朝E" panose="02020900000000000000" pitchFamily="18" charset="-128"/>
            </a:endParaRPr>
          </a:p>
          <a:p>
            <a:endParaRPr lang="ja-JP" altLang="en-US">
              <a:latin typeface="HGP明朝E" panose="02020900000000000000" pitchFamily="18" charset="-128"/>
              <a:ea typeface="HGP明朝E" panose="02020900000000000000" pitchFamily="18" charset="-128"/>
            </a:endParaRPr>
          </a:p>
          <a:p>
            <a:r>
              <a:rPr lang="ja-JP" altLang="en-US">
                <a:latin typeface="HGP明朝E" panose="02020900000000000000" pitchFamily="18" charset="-128"/>
                <a:ea typeface="HGP明朝E" panose="02020900000000000000" pitchFamily="18" charset="-128"/>
              </a:rPr>
              <a:t>山口代表は続投論</a:t>
            </a:r>
          </a:p>
          <a:p>
            <a:pPr lvl="1"/>
            <a:r>
              <a:rPr lang="ja-JP" altLang="en-US" sz="2800">
                <a:latin typeface="HGP明朝E" panose="02020900000000000000" pitchFamily="18" charset="-128"/>
                <a:ea typeface="HGP明朝E" panose="02020900000000000000" pitchFamily="18" charset="-128"/>
              </a:rPr>
              <a:t>平成２１年</a:t>
            </a:r>
            <a:r>
              <a:rPr lang="en-US" altLang="ja-JP" sz="2800">
                <a:latin typeface="HGP明朝E" panose="02020900000000000000" pitchFamily="18" charset="-128"/>
                <a:ea typeface="HGP明朝E" panose="02020900000000000000" pitchFamily="18" charset="-128"/>
              </a:rPr>
              <a:t>9</a:t>
            </a:r>
            <a:r>
              <a:rPr lang="ja-JP" altLang="en-US" sz="2800">
                <a:latin typeface="HGP明朝E" panose="02020900000000000000" pitchFamily="18" charset="-128"/>
                <a:ea typeface="HGP明朝E" panose="02020900000000000000" pitchFamily="18" charset="-128"/>
              </a:rPr>
              <a:t>月　党代表就任</a:t>
            </a:r>
          </a:p>
          <a:p>
            <a:pPr lvl="1"/>
            <a:r>
              <a:rPr lang="ja-JP" altLang="en-US" sz="2800">
                <a:latin typeface="HGP明朝E" panose="02020900000000000000" pitchFamily="18" charset="-128"/>
                <a:ea typeface="HGP明朝E" panose="02020900000000000000" pitchFamily="18" charset="-128"/>
              </a:rPr>
              <a:t>令和</a:t>
            </a:r>
            <a:r>
              <a:rPr lang="en-US" altLang="ja-JP" sz="2800">
                <a:latin typeface="HGP明朝E" panose="02020900000000000000" pitchFamily="18" charset="-128"/>
                <a:ea typeface="HGP明朝E" panose="02020900000000000000" pitchFamily="18" charset="-128"/>
              </a:rPr>
              <a:t>4</a:t>
            </a:r>
            <a:r>
              <a:rPr lang="ja-JP" altLang="en-US" sz="2800">
                <a:latin typeface="HGP明朝E" panose="02020900000000000000" pitchFamily="18" charset="-128"/>
                <a:ea typeface="HGP明朝E" panose="02020900000000000000" pitchFamily="18" charset="-128"/>
              </a:rPr>
              <a:t>年９月　党大会　代表選で８選　</a:t>
            </a:r>
          </a:p>
          <a:p>
            <a:endParaRPr lang="ja-JP" altLang="en-US">
              <a:latin typeface="HGP明朝E" panose="02020900000000000000" pitchFamily="18" charset="-128"/>
              <a:ea typeface="HGP明朝E" panose="02020900000000000000" pitchFamily="18" charset="-128"/>
            </a:endParaRPr>
          </a:p>
          <a:p>
            <a:endParaRPr lang="ja-JP" altLang="en-US">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F32C3C81-7A81-CAFE-F223-1EC2AA688A59}"/>
              </a:ext>
            </a:extLst>
          </p:cNvPr>
          <p:cNvPicPr>
            <a:picLocks noChangeAspect="1"/>
          </p:cNvPicPr>
          <p:nvPr/>
        </p:nvPicPr>
        <p:blipFill rotWithShape="1">
          <a:blip r:embed="rId2"/>
          <a:srcRect l="14386" r="10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245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D28FF3-C742-A418-0D4C-7221A2B154C8}"/>
              </a:ext>
            </a:extLst>
          </p:cNvPr>
          <p:cNvSpPr>
            <a:spLocks noGrp="1"/>
          </p:cNvSpPr>
          <p:nvPr>
            <p:ph type="title"/>
          </p:nvPr>
        </p:nvSpPr>
        <p:spPr/>
        <p:txBody>
          <a:bodyPr/>
          <a:lstStyle/>
          <a:p>
            <a:r>
              <a:rPr lang="ja-JP" altLang="en-US" dirty="0">
                <a:latin typeface="HGP明朝E" panose="02020900000000000000" pitchFamily="18" charset="-128"/>
                <a:ea typeface="HGP明朝E" panose="02020900000000000000" pitchFamily="18" charset="-128"/>
              </a:rPr>
              <a:t>これからの課題</a:t>
            </a:r>
          </a:p>
        </p:txBody>
      </p:sp>
      <p:sp>
        <p:nvSpPr>
          <p:cNvPr id="3" name="コンテンツ プレースホルダー 2">
            <a:extLst>
              <a:ext uri="{FF2B5EF4-FFF2-40B4-BE49-F238E27FC236}">
                <a16:creationId xmlns:a16="http://schemas.microsoft.com/office/drawing/2014/main" id="{B440ECD0-87D8-74CA-B87C-1AFE7023A183}"/>
              </a:ext>
            </a:extLst>
          </p:cNvPr>
          <p:cNvSpPr>
            <a:spLocks noGrp="1"/>
          </p:cNvSpPr>
          <p:nvPr>
            <p:ph idx="1"/>
          </p:nvPr>
        </p:nvSpPr>
        <p:spPr/>
        <p:txBody>
          <a:bodyPr/>
          <a:lstStyle/>
          <a:p>
            <a:r>
              <a:rPr lang="ja-JP" altLang="en-US" dirty="0">
                <a:latin typeface="HGP明朝E" panose="02020900000000000000" pitchFamily="18" charset="-128"/>
                <a:ea typeface="HGP明朝E" panose="02020900000000000000" pitchFamily="18" charset="-128"/>
              </a:rPr>
              <a:t>自民党の公約</a:t>
            </a:r>
            <a:endParaRPr lang="en-US" altLang="ja-JP" dirty="0">
              <a:latin typeface="HGP明朝E" panose="02020900000000000000" pitchFamily="18" charset="-128"/>
              <a:ea typeface="HGP明朝E" panose="02020900000000000000" pitchFamily="18" charset="-128"/>
            </a:endParaRPr>
          </a:p>
          <a:p>
            <a:pPr lvl="1"/>
            <a:r>
              <a:rPr lang="ja-JP" altLang="en-US" dirty="0">
                <a:latin typeface="HGP明朝E" panose="02020900000000000000" pitchFamily="18" charset="-128"/>
                <a:ea typeface="HGP明朝E" panose="02020900000000000000" pitchFamily="18" charset="-128"/>
              </a:rPr>
              <a:t>国内総生産（</a:t>
            </a:r>
            <a:r>
              <a:rPr lang="en-US" altLang="ja-JP" dirty="0">
                <a:latin typeface="HGP明朝E" panose="02020900000000000000" pitchFamily="18" charset="-128"/>
                <a:ea typeface="HGP明朝E" panose="02020900000000000000" pitchFamily="18" charset="-128"/>
              </a:rPr>
              <a:t>GDP</a:t>
            </a:r>
            <a:r>
              <a:rPr lang="ja-JP" altLang="en-US" dirty="0">
                <a:latin typeface="HGP明朝E" panose="02020900000000000000" pitchFamily="18" charset="-128"/>
                <a:ea typeface="HGP明朝E" panose="02020900000000000000" pitchFamily="18" charset="-128"/>
              </a:rPr>
              <a:t>）比</a:t>
            </a:r>
            <a:r>
              <a:rPr lang="en-US" altLang="ja-JP" dirty="0">
                <a:latin typeface="HGP明朝E" panose="02020900000000000000" pitchFamily="18" charset="-128"/>
                <a:ea typeface="HGP明朝E" panose="02020900000000000000" pitchFamily="18" charset="-128"/>
              </a:rPr>
              <a:t>2%</a:t>
            </a:r>
            <a:r>
              <a:rPr lang="ja-JP" altLang="en-US" dirty="0">
                <a:latin typeface="HGP明朝E" panose="02020900000000000000" pitchFamily="18" charset="-128"/>
                <a:ea typeface="HGP明朝E" panose="02020900000000000000" pitchFamily="18" charset="-128"/>
              </a:rPr>
              <a:t>以上も念頭に、</a:t>
            </a:r>
            <a:r>
              <a:rPr lang="en-US" altLang="ja-JP" dirty="0">
                <a:latin typeface="HGP明朝E" panose="02020900000000000000" pitchFamily="18" charset="-128"/>
                <a:ea typeface="HGP明朝E" panose="02020900000000000000" pitchFamily="18" charset="-128"/>
              </a:rPr>
              <a:t>5</a:t>
            </a:r>
            <a:r>
              <a:rPr lang="ja-JP" altLang="en-US" dirty="0">
                <a:latin typeface="HGP明朝E" panose="02020900000000000000" pitchFamily="18" charset="-128"/>
                <a:ea typeface="HGP明朝E" panose="02020900000000000000" pitchFamily="18" charset="-128"/>
              </a:rPr>
              <a:t>年以内の防衛力の抜本的強化をめざす。</a:t>
            </a:r>
            <a:endParaRPr lang="en-US" altLang="ja-JP" dirty="0">
              <a:latin typeface="HGP明朝E" panose="02020900000000000000" pitchFamily="18" charset="-128"/>
              <a:ea typeface="HGP明朝E" panose="02020900000000000000" pitchFamily="18" charset="-128"/>
            </a:endParaRPr>
          </a:p>
          <a:p>
            <a:pPr lvl="1"/>
            <a:r>
              <a:rPr lang="ja-JP" altLang="en-US" dirty="0">
                <a:latin typeface="HGP明朝E" panose="02020900000000000000" pitchFamily="18" charset="-128"/>
                <a:ea typeface="HGP明朝E" panose="02020900000000000000" pitchFamily="18" charset="-128"/>
              </a:rPr>
              <a:t>社会保障費も増大するなかで新年度予算案での防衛費の規模や財源が問われる。</a:t>
            </a:r>
            <a:endParaRPr lang="en-US" altLang="ja-JP" dirty="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「国家安全保障戦略」「防衛計画の大綱」「中期防衛力整備計画」の三文書の見直し</a:t>
            </a:r>
            <a:endParaRPr lang="en-US" altLang="ja-JP" dirty="0">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安倍政権から続く経済政策「アベノミクス」</a:t>
            </a:r>
            <a:endParaRPr lang="en-US" altLang="ja-JP" dirty="0">
              <a:latin typeface="HGP明朝E" panose="02020900000000000000" pitchFamily="18" charset="-128"/>
              <a:ea typeface="HGP明朝E" panose="02020900000000000000" pitchFamily="18" charset="-128"/>
            </a:endParaRPr>
          </a:p>
          <a:p>
            <a:r>
              <a:rPr lang="ja-JP" altLang="en-US" dirty="0">
                <a:highlight>
                  <a:srgbClr val="FFFF00"/>
                </a:highlight>
                <a:latin typeface="HGP明朝E" panose="02020900000000000000" pitchFamily="18" charset="-128"/>
                <a:ea typeface="HGP明朝E" panose="02020900000000000000" pitchFamily="18" charset="-128"/>
              </a:rPr>
              <a:t>原発再稼働</a:t>
            </a:r>
            <a:endParaRPr lang="en-US" altLang="ja-JP" dirty="0">
              <a:highlight>
                <a:srgbClr val="FFFF00"/>
              </a:highlight>
              <a:latin typeface="HGP明朝E" panose="02020900000000000000" pitchFamily="18" charset="-128"/>
              <a:ea typeface="HGP明朝E" panose="02020900000000000000" pitchFamily="18" charset="-128"/>
            </a:endParaRPr>
          </a:p>
          <a:p>
            <a:r>
              <a:rPr lang="ja-JP" altLang="en-US" dirty="0">
                <a:latin typeface="HGP明朝E" panose="02020900000000000000" pitchFamily="18" charset="-128"/>
                <a:ea typeface="HGP明朝E" panose="02020900000000000000" pitchFamily="18" charset="-128"/>
              </a:rPr>
              <a:t>新型コロナ対応も大きな焦点となる。</a:t>
            </a:r>
          </a:p>
          <a:p>
            <a:endParaRPr lang="ja-JP" altLang="en-US" dirty="0">
              <a:latin typeface="HGP明朝E" panose="02020900000000000000" pitchFamily="18" charset="-128"/>
              <a:ea typeface="HGP明朝E" panose="02020900000000000000" pitchFamily="18" charset="-128"/>
            </a:endParaRPr>
          </a:p>
        </p:txBody>
      </p:sp>
    </p:spTree>
    <p:extLst>
      <p:ext uri="{BB962C8B-B14F-4D97-AF65-F5344CB8AC3E}">
        <p14:creationId xmlns:p14="http://schemas.microsoft.com/office/powerpoint/2010/main" val="161808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13F179-736E-C8C5-A3D3-0B9938EA7612}"/>
              </a:ext>
            </a:extLst>
          </p:cNvPr>
          <p:cNvSpPr>
            <a:spLocks noGrp="1"/>
          </p:cNvSpPr>
          <p:nvPr>
            <p:ph type="title"/>
          </p:nvPr>
        </p:nvSpPr>
        <p:spPr/>
        <p:txBody>
          <a:bodyPr/>
          <a:lstStyle/>
          <a:p>
            <a:r>
              <a:rPr kumimoji="1" lang="ja-JP" altLang="en-US" dirty="0">
                <a:latin typeface="HGP明朝E" panose="02020900000000000000" pitchFamily="18" charset="-128"/>
                <a:ea typeface="HGP明朝E" panose="02020900000000000000" pitchFamily="18" charset="-128"/>
              </a:rPr>
              <a:t>安倍晋三元首相　国葬決定　</a:t>
            </a:r>
            <a:r>
              <a:rPr lang="en-US" altLang="ja-JP" dirty="0">
                <a:latin typeface="HGP明朝E" panose="02020900000000000000" pitchFamily="18" charset="-128"/>
                <a:ea typeface="HGP明朝E" panose="02020900000000000000" pitchFamily="18" charset="-128"/>
              </a:rPr>
              <a:t>7</a:t>
            </a:r>
            <a:r>
              <a:rPr kumimoji="1" lang="ja-JP" altLang="en-US" dirty="0">
                <a:latin typeface="HGP明朝E" panose="02020900000000000000" pitchFamily="18" charset="-128"/>
                <a:ea typeface="HGP明朝E" panose="02020900000000000000" pitchFamily="18" charset="-128"/>
              </a:rPr>
              <a:t>月</a:t>
            </a:r>
            <a:r>
              <a:rPr kumimoji="1" lang="en-US" altLang="ja-JP" dirty="0">
                <a:latin typeface="HGP明朝E" panose="02020900000000000000" pitchFamily="18" charset="-128"/>
                <a:ea typeface="HGP明朝E" panose="02020900000000000000" pitchFamily="18" charset="-128"/>
              </a:rPr>
              <a:t>14</a:t>
            </a:r>
            <a:r>
              <a:rPr kumimoji="1" lang="ja-JP" altLang="en-US" dirty="0">
                <a:latin typeface="HGP明朝E" panose="02020900000000000000" pitchFamily="18" charset="-128"/>
                <a:ea typeface="HGP明朝E" panose="02020900000000000000" pitchFamily="18" charset="-128"/>
              </a:rPr>
              <a:t>日</a:t>
            </a:r>
          </a:p>
        </p:txBody>
      </p:sp>
      <p:sp>
        <p:nvSpPr>
          <p:cNvPr id="3" name="コンテンツ プレースホルダー 2">
            <a:extLst>
              <a:ext uri="{FF2B5EF4-FFF2-40B4-BE49-F238E27FC236}">
                <a16:creationId xmlns:a16="http://schemas.microsoft.com/office/drawing/2014/main" id="{750CFC7B-9899-7DB7-CAFD-AA2B9362EA7A}"/>
              </a:ext>
            </a:extLst>
          </p:cNvPr>
          <p:cNvSpPr>
            <a:spLocks noGrp="1"/>
          </p:cNvSpPr>
          <p:nvPr>
            <p:ph idx="1"/>
          </p:nvPr>
        </p:nvSpPr>
        <p:spPr/>
        <p:txBody>
          <a:bodyPr/>
          <a:lstStyle/>
          <a:p>
            <a:pPr marL="0" indent="0">
              <a:buNone/>
            </a:pPr>
            <a:r>
              <a:rPr kumimoji="1" lang="ja-JP" altLang="en-US" dirty="0">
                <a:latin typeface="HGP明朝E" panose="02020900000000000000" pitchFamily="18" charset="-128"/>
                <a:ea typeface="HGP明朝E" panose="02020900000000000000" pitchFamily="18" charset="-128"/>
              </a:rPr>
              <a:t>①憲政史上最長の８年</a:t>
            </a:r>
            <a:r>
              <a:rPr kumimoji="1" lang="en-US" altLang="ja-JP" dirty="0">
                <a:latin typeface="HGP明朝E" panose="02020900000000000000" pitchFamily="18" charset="-128"/>
                <a:ea typeface="HGP明朝E" panose="02020900000000000000" pitchFamily="18" charset="-128"/>
              </a:rPr>
              <a:t>8</a:t>
            </a:r>
            <a:r>
              <a:rPr kumimoji="1" lang="ja-JP" altLang="en-US" dirty="0">
                <a:latin typeface="HGP明朝E" panose="02020900000000000000" pitchFamily="18" charset="-128"/>
                <a:ea typeface="HGP明朝E" panose="02020900000000000000" pitchFamily="18" charset="-128"/>
              </a:rPr>
              <a:t>カ月にわたり首相の重責を担ったこと</a:t>
            </a:r>
          </a:p>
          <a:p>
            <a:pPr marL="0" indent="0">
              <a:buNone/>
            </a:pPr>
            <a:r>
              <a:rPr kumimoji="1" lang="ja-JP" altLang="en-US" dirty="0">
                <a:latin typeface="HGP明朝E" panose="02020900000000000000" pitchFamily="18" charset="-128"/>
                <a:ea typeface="HGP明朝E" panose="02020900000000000000" pitchFamily="18" charset="-128"/>
              </a:rPr>
              <a:t>②経済再生や外交など残した功績</a:t>
            </a:r>
          </a:p>
          <a:p>
            <a:pPr marL="0" indent="0">
              <a:buNone/>
            </a:pPr>
            <a:r>
              <a:rPr kumimoji="1" lang="ja-JP" altLang="en-US" dirty="0">
                <a:latin typeface="HGP明朝E" panose="02020900000000000000" pitchFamily="18" charset="-128"/>
                <a:ea typeface="HGP明朝E" panose="02020900000000000000" pitchFamily="18" charset="-128"/>
              </a:rPr>
              <a:t>③国際社会からの極めて高い評価</a:t>
            </a:r>
          </a:p>
          <a:p>
            <a:pPr marL="0" indent="0">
              <a:buNone/>
            </a:pPr>
            <a:r>
              <a:rPr kumimoji="1" lang="ja-JP" altLang="en-US" dirty="0">
                <a:latin typeface="HGP明朝E" panose="02020900000000000000" pitchFamily="18" charset="-128"/>
                <a:ea typeface="HGP明朝E" panose="02020900000000000000" pitchFamily="18" charset="-128"/>
              </a:rPr>
              <a:t>④突然の蛮行による逝去で国内外から幅広い哀悼・追悼の意が寄</a:t>
            </a:r>
            <a:endParaRPr kumimoji="1" lang="en-US" altLang="ja-JP" dirty="0">
              <a:latin typeface="HGP明朝E" panose="02020900000000000000" pitchFamily="18" charset="-128"/>
              <a:ea typeface="HGP明朝E" panose="02020900000000000000" pitchFamily="18" charset="-128"/>
            </a:endParaRPr>
          </a:p>
          <a:p>
            <a:pPr marL="0" indent="0">
              <a:buNone/>
            </a:pPr>
            <a:r>
              <a:rPr lang="ja-JP" altLang="en-US" dirty="0">
                <a:latin typeface="HGP明朝E" panose="02020900000000000000" pitchFamily="18" charset="-128"/>
                <a:ea typeface="HGP明朝E" panose="02020900000000000000" pitchFamily="18" charset="-128"/>
              </a:rPr>
              <a:t>　</a:t>
            </a:r>
            <a:r>
              <a:rPr kumimoji="1" lang="ja-JP" altLang="en-US" dirty="0">
                <a:latin typeface="HGP明朝E" panose="02020900000000000000" pitchFamily="18" charset="-128"/>
                <a:ea typeface="HGP明朝E" panose="02020900000000000000" pitchFamily="18" charset="-128"/>
              </a:rPr>
              <a:t>せられている</a:t>
            </a:r>
          </a:p>
          <a:p>
            <a:endParaRPr kumimoji="1" lang="en-US" altLang="ja-JP" dirty="0">
              <a:latin typeface="HGP明朝E" panose="02020900000000000000" pitchFamily="18" charset="-128"/>
              <a:ea typeface="HGP明朝E" panose="02020900000000000000" pitchFamily="18" charset="-128"/>
            </a:endParaRPr>
          </a:p>
          <a:p>
            <a:r>
              <a:rPr kumimoji="1" lang="ja-JP" altLang="en-US" dirty="0">
                <a:latin typeface="HGP明朝E" panose="02020900000000000000" pitchFamily="18" charset="-128"/>
                <a:ea typeface="HGP明朝E" panose="02020900000000000000" pitchFamily="18" charset="-128"/>
              </a:rPr>
              <a:t>国葬　   吉田茂　   </a:t>
            </a:r>
            <a:r>
              <a:rPr kumimoji="1" lang="en-US" altLang="ja-JP" dirty="0">
                <a:latin typeface="HGP明朝E" panose="02020900000000000000" pitchFamily="18" charset="-128"/>
                <a:ea typeface="HGP明朝E" panose="02020900000000000000" pitchFamily="18" charset="-128"/>
              </a:rPr>
              <a:t>1967</a:t>
            </a:r>
            <a:r>
              <a:rPr kumimoji="1" lang="ja-JP" altLang="en-US" dirty="0">
                <a:latin typeface="HGP明朝E" panose="02020900000000000000" pitchFamily="18" charset="-128"/>
                <a:ea typeface="HGP明朝E" panose="02020900000000000000" pitchFamily="18" charset="-128"/>
              </a:rPr>
              <a:t>年</a:t>
            </a:r>
            <a:r>
              <a:rPr kumimoji="1" lang="en-US" altLang="ja-JP" dirty="0">
                <a:latin typeface="HGP明朝E" panose="02020900000000000000" pitchFamily="18" charset="-128"/>
                <a:ea typeface="HGP明朝E" panose="02020900000000000000" pitchFamily="18" charset="-128"/>
              </a:rPr>
              <a:t>10</a:t>
            </a:r>
            <a:r>
              <a:rPr kumimoji="1" lang="ja-JP" altLang="en-US" dirty="0">
                <a:latin typeface="HGP明朝E" panose="02020900000000000000" pitchFamily="18" charset="-128"/>
                <a:ea typeface="HGP明朝E" panose="02020900000000000000" pitchFamily="18" charset="-128"/>
              </a:rPr>
              <a:t>月　日本武道館</a:t>
            </a:r>
          </a:p>
          <a:p>
            <a:r>
              <a:rPr kumimoji="1" lang="ja-JP" altLang="en-US" dirty="0">
                <a:latin typeface="HGP明朝E" panose="02020900000000000000" pitchFamily="18" charset="-128"/>
                <a:ea typeface="HGP明朝E" panose="02020900000000000000" pitchFamily="18" charset="-128"/>
              </a:rPr>
              <a:t>国民葬　佐藤栄作　</a:t>
            </a:r>
            <a:r>
              <a:rPr kumimoji="1" lang="en-US" altLang="ja-JP" dirty="0">
                <a:latin typeface="HGP明朝E" panose="02020900000000000000" pitchFamily="18" charset="-128"/>
                <a:ea typeface="HGP明朝E" panose="02020900000000000000" pitchFamily="18" charset="-128"/>
              </a:rPr>
              <a:t>1975</a:t>
            </a:r>
            <a:r>
              <a:rPr kumimoji="1" lang="ja-JP" altLang="en-US" dirty="0">
                <a:latin typeface="HGP明朝E" panose="02020900000000000000" pitchFamily="18" charset="-128"/>
                <a:ea typeface="HGP明朝E" panose="02020900000000000000" pitchFamily="18" charset="-128"/>
              </a:rPr>
              <a:t>年 ６月　日本武道館</a:t>
            </a:r>
          </a:p>
          <a:p>
            <a:endParaRPr kumimoji="1" lang="ja-JP" altLang="en-US" dirty="0">
              <a:latin typeface="HGP明朝E" panose="02020900000000000000" pitchFamily="18" charset="-128"/>
              <a:ea typeface="HGP明朝E" panose="02020900000000000000" pitchFamily="18" charset="-128"/>
            </a:endParaRPr>
          </a:p>
          <a:p>
            <a:endParaRPr kumimoji="1" lang="ja-JP" altLang="en-US" dirty="0">
              <a:latin typeface="HGP明朝E" panose="02020900000000000000" pitchFamily="18" charset="-128"/>
              <a:ea typeface="HGP明朝E" panose="02020900000000000000" pitchFamily="18" charset="-128"/>
            </a:endParaRPr>
          </a:p>
        </p:txBody>
      </p:sp>
      <p:pic>
        <p:nvPicPr>
          <p:cNvPr id="4" name="図 3">
            <a:extLst>
              <a:ext uri="{FF2B5EF4-FFF2-40B4-BE49-F238E27FC236}">
                <a16:creationId xmlns:a16="http://schemas.microsoft.com/office/drawing/2014/main" id="{FC28C26C-B4E2-9309-DD24-7436A0475D83}"/>
              </a:ext>
            </a:extLst>
          </p:cNvPr>
          <p:cNvPicPr>
            <a:picLocks noChangeAspect="1"/>
          </p:cNvPicPr>
          <p:nvPr/>
        </p:nvPicPr>
        <p:blipFill>
          <a:blip r:embed="rId2"/>
          <a:stretch>
            <a:fillRect/>
          </a:stretch>
        </p:blipFill>
        <p:spPr>
          <a:xfrm>
            <a:off x="8496300" y="4250080"/>
            <a:ext cx="1944594" cy="2592792"/>
          </a:xfrm>
          <a:prstGeom prst="rect">
            <a:avLst/>
          </a:prstGeom>
        </p:spPr>
      </p:pic>
    </p:spTree>
    <p:extLst>
      <p:ext uri="{BB962C8B-B14F-4D97-AF65-F5344CB8AC3E}">
        <p14:creationId xmlns:p14="http://schemas.microsoft.com/office/powerpoint/2010/main" val="116649480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415</Words>
  <Application>Microsoft Office PowerPoint</Application>
  <PresentationFormat>ワイド画面</PresentationFormat>
  <Paragraphs>44</Paragraphs>
  <Slides>10</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vt:i4>
      </vt:variant>
    </vt:vector>
  </HeadingPairs>
  <TitlesOfParts>
    <vt:vector size="15" baseType="lpstr">
      <vt:lpstr>HGP明朝E</vt:lpstr>
      <vt:lpstr>游ゴシック</vt:lpstr>
      <vt:lpstr>游ゴシック Light</vt:lpstr>
      <vt:lpstr>Arial</vt:lpstr>
      <vt:lpstr>Office テーマ</vt:lpstr>
      <vt:lpstr>参院選　 日本のこれから</vt:lpstr>
      <vt:lpstr>PowerPoint プレゼンテーション</vt:lpstr>
      <vt:lpstr>総合評価</vt:lpstr>
      <vt:lpstr>PowerPoint プレゼンテーション</vt:lpstr>
      <vt:lpstr>PowerPoint プレゼンテーション</vt:lpstr>
      <vt:lpstr>日本共産党　創党100年　7月15日</vt:lpstr>
      <vt:lpstr>公明党</vt:lpstr>
      <vt:lpstr>これからの課題</vt:lpstr>
      <vt:lpstr>安倍晋三元首相　国葬決定　7月14日</vt:lpstr>
      <vt:lpstr>「背負った十字架の重さを自覚し、現場に足を運び続けた。逃げずにその姿勢を示したことが安倍さんの失地回復の足掛かりとなった」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参院選　 日本のこれから</dc:title>
  <dc:creator>watanabe yoshio</dc:creator>
  <cp:revision>6</cp:revision>
  <dcterms:created xsi:type="dcterms:W3CDTF">2022-07-18T14:10:52Z</dcterms:created>
  <dcterms:modified xsi:type="dcterms:W3CDTF">2022-07-20T12:11:52Z</dcterms:modified>
</cp:coreProperties>
</file>