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83" d="100"/>
          <a:sy n="83" d="100"/>
        </p:scale>
        <p:origin x="10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062F81-864D-E380-E304-0A353B53F1F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60808A-F246-9F0A-9F5D-9EB816B19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97A0BC8-4389-1811-A284-81598429B23D}"/>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12993EF2-2B95-6D04-17B5-CD069843B7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18C39A-770C-EF52-F208-477ED0D8ED04}"/>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92837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BD1F6-2B61-CCCA-15A7-D8C8E5D863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3E1275-2A25-EED8-B43A-6087C03470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164311-322A-6C65-587B-A82A702DFEB5}"/>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A290C7B4-CA81-9365-BE1C-9242D7DDC7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55E49-00AA-FC27-97EB-1B67D37A2A66}"/>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184958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3822C38-DA00-4DE8-3B92-CE173BDAB82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1F795B6-3DBA-5DAA-DC5B-0DBB10E7C0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5878C2-411A-8BBE-1765-24E461B7CAE5}"/>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43DEB2CE-3EF6-AD54-7A01-8B985BC291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4F1C8E-2ADC-8CF0-B0E3-C6C1DF2A8B6C}"/>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122017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AB8CD-E0D5-12B1-C254-0E49A683F0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AC3276-6FB5-AC50-EEE7-0D07F476CD5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CB2630-2E00-50FA-690D-2D3B4A1D155B}"/>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E1FE20B0-58AD-5FF4-A48C-6D7E7BBA90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B37394-60CD-DEC3-10F8-8F791F7E0431}"/>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22804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DB944-0D03-6056-4E21-A267ED585C3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8FD954-29B5-DD88-96AF-2FD75815A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9ACBAF-157F-6A31-F0E8-D500C8814FEC}"/>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031C3C10-2778-E9E0-43E4-9DF45A92AE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25C5D5-AB90-0E0A-0017-B3ACC8215902}"/>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216357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3CC8B-4698-0912-E41F-1F5801D42F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B94E53-D919-57C0-0A33-D522A7A423A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EE5FF89-FE28-FDEF-4185-1CE5282421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7B5FD5-0B8A-C113-4104-750C04445E26}"/>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6" name="フッター プレースホルダー 5">
            <a:extLst>
              <a:ext uri="{FF2B5EF4-FFF2-40B4-BE49-F238E27FC236}">
                <a16:creationId xmlns:a16="http://schemas.microsoft.com/office/drawing/2014/main" id="{4AE97009-EAE0-6026-AEFC-C90C38F56B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F94875-020E-CEC4-376E-701E3CE1B710}"/>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427433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70C89-5A1A-9875-F67F-4E6967737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8E22A5-1E30-F4E5-5C2F-F7E71EA54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38EA06-231A-96C2-6473-7FC8854337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FD3D0D-3ADE-73D5-262B-4EB826B12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0370E25-4115-549D-3A1A-BB6431D999D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D73EE6-13A1-3160-A0EB-EFCA85904729}"/>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8" name="フッター プレースホルダー 7">
            <a:extLst>
              <a:ext uri="{FF2B5EF4-FFF2-40B4-BE49-F238E27FC236}">
                <a16:creationId xmlns:a16="http://schemas.microsoft.com/office/drawing/2014/main" id="{706A79C5-4911-56A1-ABE7-B935DDFF749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058240-E8CA-E66A-0ABD-DFAD7313E7D9}"/>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306035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47FCA-8BBA-534F-F816-DA2C1CD0ED6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4028014-821D-9606-7826-29C931BBFBC0}"/>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4" name="フッター プレースホルダー 3">
            <a:extLst>
              <a:ext uri="{FF2B5EF4-FFF2-40B4-BE49-F238E27FC236}">
                <a16:creationId xmlns:a16="http://schemas.microsoft.com/office/drawing/2014/main" id="{5205E650-890E-9855-9749-2052615D357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420D6D1-77AA-00B9-6B54-9B3EB06CBDE8}"/>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149338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F1446C5-FE5E-3BA1-9EF4-E743D537D6D9}"/>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3" name="フッター プレースホルダー 2">
            <a:extLst>
              <a:ext uri="{FF2B5EF4-FFF2-40B4-BE49-F238E27FC236}">
                <a16:creationId xmlns:a16="http://schemas.microsoft.com/office/drawing/2014/main" id="{FED562EC-F954-3DB6-B9A3-E54A9A21C4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33DB6A-FC1F-F3AD-5D79-A51DB8687988}"/>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333628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8AEC45-43D6-A26A-A5E9-C4DD99DA1E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218130-1A26-F9B4-8843-934A7E41D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EC1A93D-A533-7668-ABF7-CCD546C8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5F10C1-85BE-6502-C0AD-E25460395867}"/>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6" name="フッター プレースホルダー 5">
            <a:extLst>
              <a:ext uri="{FF2B5EF4-FFF2-40B4-BE49-F238E27FC236}">
                <a16:creationId xmlns:a16="http://schemas.microsoft.com/office/drawing/2014/main" id="{9DC0903C-7F09-8167-8935-512AB3245E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D70FA9-C687-48BD-2F49-A4FB7F4F71DE}"/>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39719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D8F424-12D3-0C00-F7B1-5FC0C5CEDD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AAED00-7E2D-1E5F-447A-3481CE1F1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52A320DC-E670-4C81-079C-59750E6CE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318E0B-993F-86E4-5F67-835108745E44}"/>
              </a:ext>
            </a:extLst>
          </p:cNvPr>
          <p:cNvSpPr>
            <a:spLocks noGrp="1"/>
          </p:cNvSpPr>
          <p:nvPr>
            <p:ph type="dt" sz="half" idx="10"/>
          </p:nvPr>
        </p:nvSpPr>
        <p:spPr/>
        <p:txBody>
          <a:bodyPr/>
          <a:lstStyle/>
          <a:p>
            <a:fld id="{E98A9F5F-D3D3-46D3-999D-2DD64EA9589B}" type="datetimeFigureOut">
              <a:rPr kumimoji="1" lang="ja-JP" altLang="en-US" smtClean="0"/>
              <a:t>2022/8/11</a:t>
            </a:fld>
            <a:endParaRPr kumimoji="1" lang="ja-JP" altLang="en-US"/>
          </a:p>
        </p:txBody>
      </p:sp>
      <p:sp>
        <p:nvSpPr>
          <p:cNvPr id="6" name="フッター プレースホルダー 5">
            <a:extLst>
              <a:ext uri="{FF2B5EF4-FFF2-40B4-BE49-F238E27FC236}">
                <a16:creationId xmlns:a16="http://schemas.microsoft.com/office/drawing/2014/main" id="{9B18B115-7F82-9E36-A1D0-9606A46AC4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93DAA-DFC7-822F-A10D-F066B09FAFA2}"/>
              </a:ext>
            </a:extLst>
          </p:cNvPr>
          <p:cNvSpPr>
            <a:spLocks noGrp="1"/>
          </p:cNvSpPr>
          <p:nvPr>
            <p:ph type="sldNum" sz="quarter" idx="12"/>
          </p:nvPr>
        </p:nvSpPr>
        <p:spPr/>
        <p:txBody>
          <a:body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410241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0B1A1DE-B0E8-D19C-D30F-08E6C7148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A2986D-57A4-4CC1-951C-E87DB5C08D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BD709-6527-7817-B9F5-B45C54CF2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A9F5F-D3D3-46D3-999D-2DD64EA9589B}" type="datetimeFigureOut">
              <a:rPr kumimoji="1" lang="ja-JP" altLang="en-US" smtClean="0"/>
              <a:t>2022/8/11</a:t>
            </a:fld>
            <a:endParaRPr kumimoji="1" lang="ja-JP" altLang="en-US"/>
          </a:p>
        </p:txBody>
      </p:sp>
      <p:sp>
        <p:nvSpPr>
          <p:cNvPr id="5" name="フッター プレースホルダー 4">
            <a:extLst>
              <a:ext uri="{FF2B5EF4-FFF2-40B4-BE49-F238E27FC236}">
                <a16:creationId xmlns:a16="http://schemas.microsoft.com/office/drawing/2014/main" id="{C46FB485-8045-6055-990C-56E8A340F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9D727A-910B-B0EF-ECF2-ED18B9233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52996-FFEF-4625-8911-CE3EC2CFBB7A}" type="slidenum">
              <a:rPr kumimoji="1" lang="ja-JP" altLang="en-US" smtClean="0"/>
              <a:t>‹#›</a:t>
            </a:fld>
            <a:endParaRPr kumimoji="1" lang="ja-JP" altLang="en-US"/>
          </a:p>
        </p:txBody>
      </p:sp>
    </p:spTree>
    <p:extLst>
      <p:ext uri="{BB962C8B-B14F-4D97-AF65-F5344CB8AC3E}">
        <p14:creationId xmlns:p14="http://schemas.microsoft.com/office/powerpoint/2010/main" val="211430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4E37F-1AA4-136D-9161-0D05A185C0BC}"/>
              </a:ext>
            </a:extLst>
          </p:cNvPr>
          <p:cNvSpPr>
            <a:spLocks noGrp="1"/>
          </p:cNvSpPr>
          <p:nvPr>
            <p:ph type="ctrTitle"/>
          </p:nvPr>
        </p:nvSpPr>
        <p:spPr/>
        <p:txBody>
          <a:bodyPr/>
          <a:lstStyle/>
          <a:p>
            <a:r>
              <a:rPr kumimoji="1" lang="ja-JP" altLang="en-US" dirty="0">
                <a:latin typeface="HGP明朝E" panose="02020900000000000000" pitchFamily="18" charset="-128"/>
                <a:ea typeface="HGP明朝E" panose="02020900000000000000" pitchFamily="18" charset="-128"/>
              </a:rPr>
              <a:t>ペロシ下院議長の</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台湾訪問</a:t>
            </a:r>
          </a:p>
        </p:txBody>
      </p:sp>
      <p:sp>
        <p:nvSpPr>
          <p:cNvPr id="3" name="字幕 2">
            <a:extLst>
              <a:ext uri="{FF2B5EF4-FFF2-40B4-BE49-F238E27FC236}">
                <a16:creationId xmlns:a16="http://schemas.microsoft.com/office/drawing/2014/main" id="{4C4CA451-073C-7113-9816-917D99CDE5C5}"/>
              </a:ext>
            </a:extLst>
          </p:cNvPr>
          <p:cNvSpPr>
            <a:spLocks noGrp="1"/>
          </p:cNvSpPr>
          <p:nvPr>
            <p:ph type="subTitle" idx="1"/>
          </p:nvPr>
        </p:nvSpPr>
        <p:spPr>
          <a:xfrm>
            <a:off x="1524000" y="4155492"/>
            <a:ext cx="9144000" cy="1655762"/>
          </a:xfrm>
        </p:spPr>
        <p:txBody>
          <a:bodyPr/>
          <a:lstStyle/>
          <a:p>
            <a:r>
              <a:rPr kumimoji="1" lang="ja-JP" altLang="en-US" dirty="0">
                <a:latin typeface="HGP明朝E" panose="02020900000000000000" pitchFamily="18" charset="-128"/>
                <a:ea typeface="HGP明朝E" panose="02020900000000000000" pitchFamily="18" charset="-128"/>
              </a:rPr>
              <a:t>情報パック</a:t>
            </a:r>
            <a:r>
              <a:rPr kumimoji="1" lang="en-US" altLang="ja-JP" dirty="0">
                <a:latin typeface="HGP明朝E" panose="02020900000000000000" pitchFamily="18" charset="-128"/>
                <a:ea typeface="HGP明朝E" panose="02020900000000000000" pitchFamily="18" charset="-128"/>
              </a:rPr>
              <a:t>8</a:t>
            </a:r>
            <a:r>
              <a:rPr kumimoji="1" lang="ja-JP" altLang="en-US"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317159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927B0-494C-8E10-5982-05618E6410A3}"/>
              </a:ext>
            </a:extLst>
          </p:cNvPr>
          <p:cNvSpPr>
            <a:spLocks noGrp="1"/>
          </p:cNvSpPr>
          <p:nvPr>
            <p:ph type="title"/>
          </p:nvPr>
        </p:nvSpPr>
        <p:spPr/>
        <p:txBody>
          <a:bodyPr/>
          <a:lstStyle/>
          <a:p>
            <a:r>
              <a:rPr kumimoji="1" lang="en-US" altLang="ja-JP" dirty="0">
                <a:latin typeface="HGP明朝E" panose="02020900000000000000" pitchFamily="18" charset="-128"/>
                <a:ea typeface="HGP明朝E" panose="02020900000000000000" pitchFamily="18" charset="-128"/>
              </a:rPr>
              <a:t>25</a:t>
            </a:r>
            <a:r>
              <a:rPr kumimoji="1" lang="ja-JP" altLang="en-US" dirty="0">
                <a:latin typeface="HGP明朝E" panose="02020900000000000000" pitchFamily="18" charset="-128"/>
                <a:ea typeface="HGP明朝E" panose="02020900000000000000" pitchFamily="18" charset="-128"/>
              </a:rPr>
              <a:t>年前との違い</a:t>
            </a:r>
          </a:p>
        </p:txBody>
      </p:sp>
      <p:sp>
        <p:nvSpPr>
          <p:cNvPr id="3" name="コンテンツ プレースホルダー 2">
            <a:extLst>
              <a:ext uri="{FF2B5EF4-FFF2-40B4-BE49-F238E27FC236}">
                <a16:creationId xmlns:a16="http://schemas.microsoft.com/office/drawing/2014/main" id="{31DACB20-C6F0-BE28-0346-C90B20517730}"/>
              </a:ext>
            </a:extLst>
          </p:cNvPr>
          <p:cNvSpPr>
            <a:spLocks noGrp="1"/>
          </p:cNvSpPr>
          <p:nvPr>
            <p:ph idx="1"/>
          </p:nvPr>
        </p:nvSpPr>
        <p:spPr/>
        <p:txBody>
          <a:bodyPr>
            <a:normAutofit/>
          </a:bodyPr>
          <a:lstStyle/>
          <a:p>
            <a:r>
              <a:rPr kumimoji="1" lang="en-US" altLang="ja-JP" sz="3200" dirty="0">
                <a:latin typeface="HGP明朝E" panose="02020900000000000000" pitchFamily="18" charset="-128"/>
                <a:ea typeface="HGP明朝E" panose="02020900000000000000" pitchFamily="18" charset="-128"/>
              </a:rPr>
              <a:t>1997</a:t>
            </a:r>
            <a:r>
              <a:rPr kumimoji="1" lang="ja-JP" altLang="en-US" sz="3200" dirty="0">
                <a:latin typeface="HGP明朝E" panose="02020900000000000000" pitchFamily="18" charset="-128"/>
                <a:ea typeface="HGP明朝E" panose="02020900000000000000" pitchFamily="18" charset="-128"/>
              </a:rPr>
              <a:t>年当時、ギングリッチ下院議長は先に北京を訪問し、江沢民国家主席らと会談したうえで台湾を訪問。</a:t>
            </a:r>
          </a:p>
          <a:p>
            <a:r>
              <a:rPr kumimoji="1" lang="ja-JP" altLang="en-US" sz="3200" dirty="0">
                <a:latin typeface="HGP明朝E" panose="02020900000000000000" pitchFamily="18" charset="-128"/>
                <a:ea typeface="HGP明朝E" panose="02020900000000000000" pitchFamily="18" charset="-128"/>
              </a:rPr>
              <a:t>台湾総統選挙を阻止しようと中国軍は台湾周辺にミサイルを発射したが、派遣された米軍の空母部隊の実力を見せつけられて中止に追い込まれた。いわゆる第三次台湾海峡危機である。ギングリッチ氏の訪中、訪台はその後だった。</a:t>
            </a:r>
          </a:p>
          <a:p>
            <a:r>
              <a:rPr kumimoji="1" lang="ja-JP" altLang="en-US" sz="3200" dirty="0">
                <a:latin typeface="HGP明朝E" panose="02020900000000000000" pitchFamily="18" charset="-128"/>
                <a:ea typeface="HGP明朝E" panose="02020900000000000000" pitchFamily="18" charset="-128"/>
              </a:rPr>
              <a:t>当時の江沢民指導部には下院議長の訪台に対して対抗措置をとる選択肢もなく、さらに、世界貿易機関加盟を控えて対立激化は得策ではないとの判断もあったとされている。</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99825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7C0191FC-4BC8-761A-BA54-122E15AA6DAA}"/>
              </a:ext>
            </a:extLst>
          </p:cNvPr>
          <p:cNvPicPr>
            <a:picLocks noChangeAspect="1"/>
          </p:cNvPicPr>
          <p:nvPr/>
        </p:nvPicPr>
        <p:blipFill rotWithShape="1">
          <a:blip r:embed="rId2"/>
          <a:srcRect l="22634" r="2284"/>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DBEDE6A1-8977-F760-14F5-48CC222F61E7}"/>
              </a:ext>
            </a:extLst>
          </p:cNvPr>
          <p:cNvSpPr>
            <a:spLocks noGrp="1"/>
          </p:cNvSpPr>
          <p:nvPr>
            <p:ph idx="1"/>
          </p:nvPr>
        </p:nvSpPr>
        <p:spPr>
          <a:xfrm>
            <a:off x="540589" y="1270958"/>
            <a:ext cx="4951561" cy="4906005"/>
          </a:xfrm>
        </p:spPr>
        <p:txBody>
          <a:bodyPr>
            <a:normAutofit/>
          </a:bodyPr>
          <a:lstStyle/>
          <a:p>
            <a:r>
              <a:rPr kumimoji="1" lang="ja-JP" altLang="en-US" dirty="0">
                <a:latin typeface="HGP明朝E" panose="02020900000000000000" pitchFamily="18" charset="-128"/>
                <a:ea typeface="HGP明朝E" panose="02020900000000000000" pitchFamily="18" charset="-128"/>
              </a:rPr>
              <a:t>しかし今、米中の国力差は縮まった。</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97</a:t>
            </a:r>
            <a:r>
              <a:rPr kumimoji="1" lang="ja-JP" altLang="en-US" dirty="0">
                <a:latin typeface="HGP明朝E" panose="02020900000000000000" pitchFamily="18" charset="-128"/>
                <a:ea typeface="HGP明朝E" panose="02020900000000000000" pitchFamily="18" charset="-128"/>
              </a:rPr>
              <a:t>年当時の中国の</a:t>
            </a:r>
            <a:r>
              <a:rPr kumimoji="1" lang="en-US" altLang="ja-JP" dirty="0">
                <a:latin typeface="HGP明朝E" panose="02020900000000000000" pitchFamily="18" charset="-128"/>
                <a:ea typeface="HGP明朝E" panose="02020900000000000000" pitchFamily="18" charset="-128"/>
              </a:rPr>
              <a:t>GDP</a:t>
            </a:r>
            <a:r>
              <a:rPr kumimoji="1" lang="ja-JP" altLang="en-US" dirty="0">
                <a:latin typeface="HGP明朝E" panose="02020900000000000000" pitchFamily="18" charset="-128"/>
                <a:ea typeface="HGP明朝E" panose="02020900000000000000" pitchFamily="18" charset="-128"/>
              </a:rPr>
              <a:t>は米国の</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割程度だったが、</a:t>
            </a:r>
            <a:r>
              <a:rPr kumimoji="1" lang="en-US" altLang="ja-JP" dirty="0">
                <a:latin typeface="HGP明朝E" panose="02020900000000000000" pitchFamily="18" charset="-128"/>
                <a:ea typeface="HGP明朝E" panose="02020900000000000000" pitchFamily="18" charset="-128"/>
              </a:rPr>
              <a:t>2021</a:t>
            </a:r>
            <a:r>
              <a:rPr kumimoji="1" lang="ja-JP" altLang="en-US" dirty="0">
                <a:latin typeface="HGP明朝E" panose="02020900000000000000" pitchFamily="18" charset="-128"/>
                <a:ea typeface="HGP明朝E" panose="02020900000000000000" pitchFamily="18" charset="-128"/>
              </a:rPr>
              <a:t>年には</a:t>
            </a:r>
            <a:r>
              <a:rPr kumimoji="1" lang="en-US" altLang="ja-JP" dirty="0">
                <a:latin typeface="HGP明朝E" panose="02020900000000000000" pitchFamily="18" charset="-128"/>
                <a:ea typeface="HGP明朝E" panose="02020900000000000000" pitchFamily="18" charset="-128"/>
              </a:rPr>
              <a:t>7</a:t>
            </a:r>
            <a:r>
              <a:rPr kumimoji="1" lang="ja-JP" altLang="en-US" dirty="0">
                <a:latin typeface="HGP明朝E" panose="02020900000000000000" pitchFamily="18" charset="-128"/>
                <a:ea typeface="HGP明朝E" panose="02020900000000000000" pitchFamily="18" charset="-128"/>
              </a:rPr>
              <a:t>割超まで迫っている。</a:t>
            </a:r>
            <a:endParaRPr kumimoji="1" lang="en-US" altLang="ja-JP" dirty="0">
              <a:latin typeface="HGP明朝E" panose="02020900000000000000" pitchFamily="18" charset="-128"/>
              <a:ea typeface="HGP明朝E" panose="02020900000000000000" pitchFamily="18" charset="-128"/>
            </a:endParaRPr>
          </a:p>
          <a:p>
            <a:r>
              <a:rPr kumimoji="1" lang="ja-JP" altLang="en-US" dirty="0">
                <a:solidFill>
                  <a:srgbClr val="FF0000"/>
                </a:solidFill>
                <a:latin typeface="HGP明朝E" panose="02020900000000000000" pitchFamily="18" charset="-128"/>
                <a:ea typeface="HGP明朝E" panose="02020900000000000000" pitchFamily="18" charset="-128"/>
              </a:rPr>
              <a:t>米空母打撃群におびえて「重要軍事演習」を中止することはなかった。</a:t>
            </a:r>
            <a:endParaRPr kumimoji="1" lang="en-US" altLang="ja-JP" dirty="0">
              <a:solidFill>
                <a:srgbClr val="FF0000"/>
              </a:solidFill>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5414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4253A-E772-94E1-906E-B5884C98D541}"/>
              </a:ext>
            </a:extLst>
          </p:cNvPr>
          <p:cNvSpPr>
            <a:spLocks noGrp="1"/>
          </p:cNvSpPr>
          <p:nvPr>
            <p:ph type="title"/>
          </p:nvPr>
        </p:nvSpPr>
        <p:spPr/>
        <p:txBody>
          <a:bodyPr>
            <a:normAutofit/>
          </a:bodyPr>
          <a:lstStyle/>
          <a:p>
            <a:r>
              <a:rPr kumimoji="1" lang="ja-JP" altLang="en-US" sz="4800" dirty="0">
                <a:latin typeface="HGP明朝E" panose="02020900000000000000" pitchFamily="18" charset="-128"/>
                <a:ea typeface="HGP明朝E" panose="02020900000000000000" pitchFamily="18" charset="-128"/>
              </a:rPr>
              <a:t>中国の「核心的利益」　台湾</a:t>
            </a:r>
          </a:p>
        </p:txBody>
      </p:sp>
      <p:sp>
        <p:nvSpPr>
          <p:cNvPr id="3" name="コンテンツ プレースホルダー 2">
            <a:extLst>
              <a:ext uri="{FF2B5EF4-FFF2-40B4-BE49-F238E27FC236}">
                <a16:creationId xmlns:a16="http://schemas.microsoft.com/office/drawing/2014/main" id="{A44075E6-8746-4999-A737-E60AF60741DD}"/>
              </a:ext>
            </a:extLst>
          </p:cNvPr>
          <p:cNvSpPr>
            <a:spLocks noGrp="1"/>
          </p:cNvSpPr>
          <p:nvPr>
            <p:ph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中国にとって台湾問題は最大の「核心的利益」。</a:t>
            </a:r>
            <a:endParaRPr kumimoji="1" lang="en-US" altLang="ja-JP"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下院議長は大統領継承順位２位の要職。</a:t>
            </a:r>
            <a:endParaRPr kumimoji="1" lang="en-US" altLang="ja-JP" sz="3600" dirty="0">
              <a:latin typeface="HGP明朝E" panose="02020900000000000000" pitchFamily="18" charset="-128"/>
              <a:ea typeface="HGP明朝E" panose="02020900000000000000" pitchFamily="18" charset="-128"/>
            </a:endParaRPr>
          </a:p>
          <a:p>
            <a:pPr marL="0" indent="0">
              <a:buNone/>
            </a:pPr>
            <a:r>
              <a:rPr kumimoji="1" lang="ja-JP" altLang="en-US" sz="3600" dirty="0">
                <a:latin typeface="HGP明朝E" panose="02020900000000000000" pitchFamily="18" charset="-128"/>
                <a:ea typeface="HGP明朝E" panose="02020900000000000000" pitchFamily="18" charset="-128"/>
              </a:rPr>
              <a:t>　訪台で台湾の扱いが「国」にちかづけば、指導部の</a:t>
            </a:r>
            <a:endParaRPr kumimoji="1" lang="en-US" altLang="ja-JP" sz="3600" dirty="0">
              <a:latin typeface="HGP明朝E" panose="02020900000000000000" pitchFamily="18" charset="-128"/>
              <a:ea typeface="HGP明朝E" panose="02020900000000000000" pitchFamily="18" charset="-128"/>
            </a:endParaRPr>
          </a:p>
          <a:p>
            <a:pPr marL="0" indent="0">
              <a:buNone/>
            </a:pPr>
            <a:r>
              <a:rPr lang="ja-JP" altLang="en-US" sz="3600" dirty="0">
                <a:latin typeface="HGP明朝E" panose="02020900000000000000" pitchFamily="18" charset="-128"/>
                <a:ea typeface="HGP明朝E" panose="02020900000000000000" pitchFamily="18" charset="-128"/>
              </a:rPr>
              <a:t>　</a:t>
            </a:r>
            <a:r>
              <a:rPr kumimoji="1" lang="ja-JP" altLang="en-US" sz="3600" dirty="0">
                <a:latin typeface="HGP明朝E" panose="02020900000000000000" pitchFamily="18" charset="-128"/>
                <a:ea typeface="HGP明朝E" panose="02020900000000000000" pitchFamily="18" charset="-128"/>
              </a:rPr>
              <a:t>求心力低下につながりかねない。</a:t>
            </a:r>
            <a:endParaRPr kumimoji="1" lang="en-US" altLang="ja-JP"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党大会を前にして、習指導部は傷ついた。</a:t>
            </a:r>
          </a:p>
          <a:p>
            <a:endParaRPr kumimoji="1" lang="ja-JP" altLang="en-US" sz="3600" dirty="0">
              <a:latin typeface="HGP明朝E" panose="02020900000000000000" pitchFamily="18" charset="-128"/>
              <a:ea typeface="HGP明朝E" panose="02020900000000000000" pitchFamily="18" charset="-128"/>
            </a:endParaRP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3988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ダイアグラム&#10;&#10;自動的に生成された説明">
            <a:extLst>
              <a:ext uri="{FF2B5EF4-FFF2-40B4-BE49-F238E27FC236}">
                <a16:creationId xmlns:a16="http://schemas.microsoft.com/office/drawing/2014/main" id="{F0868A49-37E2-0694-66AD-BC897EBC9CC9}"/>
              </a:ext>
            </a:extLst>
          </p:cNvPr>
          <p:cNvPicPr>
            <a:picLocks noChangeAspect="1"/>
          </p:cNvPicPr>
          <p:nvPr/>
        </p:nvPicPr>
        <p:blipFill rotWithShape="1">
          <a:blip r:embed="rId2"/>
          <a:srcRect t="7069" r="-1" b="21953"/>
          <a:stretch/>
        </p:blipFill>
        <p:spPr>
          <a:xfrm>
            <a:off x="320040" y="320040"/>
            <a:ext cx="11548872" cy="4303462"/>
          </a:xfrm>
          <a:prstGeom prst="rect">
            <a:avLst/>
          </a:prstGeom>
        </p:spPr>
      </p:pic>
      <p:sp>
        <p:nvSpPr>
          <p:cNvPr id="16"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47C2F18-67CE-527A-FB82-58D73647B5B3}"/>
              </a:ext>
            </a:extLst>
          </p:cNvPr>
          <p:cNvSpPr>
            <a:spLocks noGrp="1"/>
          </p:cNvSpPr>
          <p:nvPr>
            <p:ph type="title"/>
          </p:nvPr>
        </p:nvSpPr>
        <p:spPr>
          <a:xfrm>
            <a:off x="841248" y="5009083"/>
            <a:ext cx="2889504" cy="1345997"/>
          </a:xfrm>
        </p:spPr>
        <p:txBody>
          <a:bodyPr anchor="ctr">
            <a:normAutofit/>
          </a:bodyPr>
          <a:lstStyle/>
          <a:p>
            <a:r>
              <a:rPr kumimoji="1" lang="ja-JP" altLang="en-US" sz="2600">
                <a:solidFill>
                  <a:schemeClr val="bg1"/>
                </a:solidFill>
                <a:latin typeface="HGP明朝E" panose="02020900000000000000" pitchFamily="18" charset="-128"/>
                <a:ea typeface="HGP明朝E" panose="02020900000000000000" pitchFamily="18" charset="-128"/>
              </a:rPr>
              <a:t>不安な日本の安全保障</a:t>
            </a:r>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EF4B421A-ACC4-3915-D3A2-58B8FFA22136}"/>
              </a:ext>
            </a:extLst>
          </p:cNvPr>
          <p:cNvSpPr>
            <a:spLocks noGrp="1"/>
          </p:cNvSpPr>
          <p:nvPr>
            <p:ph idx="1"/>
          </p:nvPr>
        </p:nvSpPr>
        <p:spPr>
          <a:xfrm>
            <a:off x="4379976" y="5009083"/>
            <a:ext cx="6976872" cy="1345997"/>
          </a:xfrm>
        </p:spPr>
        <p:txBody>
          <a:bodyPr anchor="ctr">
            <a:normAutofit lnSpcReduction="10000"/>
          </a:bodyPr>
          <a:lstStyle/>
          <a:p>
            <a:r>
              <a:rPr kumimoji="1" lang="ja-JP" altLang="en-US" sz="1700" dirty="0">
                <a:solidFill>
                  <a:schemeClr val="bg1"/>
                </a:solidFill>
                <a:latin typeface="HGP明朝E" panose="02020900000000000000" pitchFamily="18" charset="-128"/>
                <a:ea typeface="HGP明朝E" panose="02020900000000000000" pitchFamily="18" charset="-128"/>
              </a:rPr>
              <a:t>中国軍は</a:t>
            </a:r>
            <a:r>
              <a:rPr kumimoji="1" lang="en-US" altLang="ja-JP" sz="1700" dirty="0">
                <a:solidFill>
                  <a:schemeClr val="bg1"/>
                </a:solidFill>
                <a:latin typeface="HGP明朝E" panose="02020900000000000000" pitchFamily="18" charset="-128"/>
                <a:ea typeface="HGP明朝E" panose="02020900000000000000" pitchFamily="18" charset="-128"/>
              </a:rPr>
              <a:t>4</a:t>
            </a:r>
            <a:r>
              <a:rPr kumimoji="1" lang="ja-JP" altLang="en-US" sz="1700" dirty="0">
                <a:solidFill>
                  <a:schemeClr val="bg1"/>
                </a:solidFill>
                <a:latin typeface="HGP明朝E" panose="02020900000000000000" pitchFamily="18" charset="-128"/>
                <a:ea typeface="HGP明朝E" panose="02020900000000000000" pitchFamily="18" charset="-128"/>
              </a:rPr>
              <a:t>日、台湾を取り囲む</a:t>
            </a:r>
            <a:r>
              <a:rPr kumimoji="1" lang="en-US" altLang="ja-JP" sz="1700" dirty="0">
                <a:solidFill>
                  <a:schemeClr val="bg1"/>
                </a:solidFill>
                <a:latin typeface="HGP明朝E" panose="02020900000000000000" pitchFamily="18" charset="-128"/>
                <a:ea typeface="HGP明朝E" panose="02020900000000000000" pitchFamily="18" charset="-128"/>
              </a:rPr>
              <a:t>6</a:t>
            </a:r>
            <a:r>
              <a:rPr kumimoji="1" lang="ja-JP" altLang="en-US" sz="1700" dirty="0">
                <a:solidFill>
                  <a:schemeClr val="bg1"/>
                </a:solidFill>
                <a:latin typeface="HGP明朝E" panose="02020900000000000000" pitchFamily="18" charset="-128"/>
                <a:ea typeface="HGP明朝E" panose="02020900000000000000" pitchFamily="18" charset="-128"/>
              </a:rPr>
              <a:t>か所の海空域で、弾道ミサイルなどの発射を含む「重要軍事演習」を開始。</a:t>
            </a:r>
            <a:endParaRPr kumimoji="1" lang="en-US" altLang="ja-JP" sz="1700" dirty="0">
              <a:solidFill>
                <a:schemeClr val="bg1"/>
              </a:solidFill>
              <a:latin typeface="HGP明朝E" panose="02020900000000000000" pitchFamily="18" charset="-128"/>
              <a:ea typeface="HGP明朝E" panose="02020900000000000000" pitchFamily="18" charset="-128"/>
            </a:endParaRPr>
          </a:p>
          <a:p>
            <a:r>
              <a:rPr kumimoji="1" lang="ja-JP" altLang="en-US" sz="1700" dirty="0">
                <a:solidFill>
                  <a:schemeClr val="bg1"/>
                </a:solidFill>
                <a:latin typeface="HGP明朝E" panose="02020900000000000000" pitchFamily="18" charset="-128"/>
                <a:ea typeface="HGP明朝E" panose="02020900000000000000" pitchFamily="18" charset="-128"/>
              </a:rPr>
              <a:t>日本が確認したミサイル</a:t>
            </a:r>
            <a:r>
              <a:rPr kumimoji="1" lang="en-US" altLang="ja-JP" sz="1700" dirty="0">
                <a:solidFill>
                  <a:schemeClr val="bg1"/>
                </a:solidFill>
                <a:latin typeface="HGP明朝E" panose="02020900000000000000" pitchFamily="18" charset="-128"/>
                <a:ea typeface="HGP明朝E" panose="02020900000000000000" pitchFamily="18" charset="-128"/>
              </a:rPr>
              <a:t>9</a:t>
            </a:r>
            <a:r>
              <a:rPr kumimoji="1" lang="ja-JP" altLang="en-US" sz="1700" dirty="0">
                <a:solidFill>
                  <a:schemeClr val="bg1"/>
                </a:solidFill>
                <a:latin typeface="HGP明朝E" panose="02020900000000000000" pitchFamily="18" charset="-128"/>
                <a:ea typeface="HGP明朝E" panose="02020900000000000000" pitchFamily="18" charset="-128"/>
              </a:rPr>
              <a:t>発は</a:t>
            </a:r>
            <a:r>
              <a:rPr kumimoji="1" lang="en-US" altLang="ja-JP" sz="1700" dirty="0">
                <a:solidFill>
                  <a:schemeClr val="bg1"/>
                </a:solidFill>
                <a:latin typeface="HGP明朝E" panose="02020900000000000000" pitchFamily="18" charset="-128"/>
                <a:ea typeface="HGP明朝E" panose="02020900000000000000" pitchFamily="18" charset="-128"/>
              </a:rPr>
              <a:t>4</a:t>
            </a:r>
            <a:r>
              <a:rPr kumimoji="1" lang="ja-JP" altLang="en-US" sz="1700" dirty="0">
                <a:solidFill>
                  <a:schemeClr val="bg1"/>
                </a:solidFill>
                <a:latin typeface="HGP明朝E" panose="02020900000000000000" pitchFamily="18" charset="-128"/>
                <a:ea typeface="HGP明朝E" panose="02020900000000000000" pitchFamily="18" charset="-128"/>
              </a:rPr>
              <a:t>日午後、中国内陸部と浙江省、福建省の計</a:t>
            </a:r>
            <a:r>
              <a:rPr kumimoji="1" lang="en-US" altLang="ja-JP" sz="1700" dirty="0">
                <a:solidFill>
                  <a:schemeClr val="bg1"/>
                </a:solidFill>
                <a:latin typeface="HGP明朝E" panose="02020900000000000000" pitchFamily="18" charset="-128"/>
                <a:ea typeface="HGP明朝E" panose="02020900000000000000" pitchFamily="18" charset="-128"/>
              </a:rPr>
              <a:t>3</a:t>
            </a:r>
            <a:r>
              <a:rPr kumimoji="1" lang="ja-JP" altLang="en-US" sz="1700" dirty="0">
                <a:solidFill>
                  <a:schemeClr val="bg1"/>
                </a:solidFill>
                <a:latin typeface="HGP明朝E" panose="02020900000000000000" pitchFamily="18" charset="-128"/>
                <a:ea typeface="HGP明朝E" panose="02020900000000000000" pitchFamily="18" charset="-128"/>
              </a:rPr>
              <a:t>か所から発射され、浙江省からの</a:t>
            </a:r>
            <a:r>
              <a:rPr kumimoji="1" lang="en-US" altLang="ja-JP" sz="1700" dirty="0">
                <a:solidFill>
                  <a:schemeClr val="bg1"/>
                </a:solidFill>
                <a:latin typeface="HGP明朝E" panose="02020900000000000000" pitchFamily="18" charset="-128"/>
                <a:ea typeface="HGP明朝E" panose="02020900000000000000" pitchFamily="18" charset="-128"/>
              </a:rPr>
              <a:t>1</a:t>
            </a:r>
            <a:r>
              <a:rPr kumimoji="1" lang="ja-JP" altLang="en-US" sz="1700" dirty="0">
                <a:solidFill>
                  <a:schemeClr val="bg1"/>
                </a:solidFill>
                <a:latin typeface="HGP明朝E" panose="02020900000000000000" pitchFamily="18" charset="-128"/>
                <a:ea typeface="HGP明朝E" panose="02020900000000000000" pitchFamily="18" charset="-128"/>
              </a:rPr>
              <a:t>発と福建省からの</a:t>
            </a:r>
            <a:r>
              <a:rPr kumimoji="1" lang="en-US" altLang="ja-JP" sz="1700" dirty="0">
                <a:solidFill>
                  <a:schemeClr val="bg1"/>
                </a:solidFill>
                <a:latin typeface="HGP明朝E" panose="02020900000000000000" pitchFamily="18" charset="-128"/>
                <a:ea typeface="HGP明朝E" panose="02020900000000000000" pitchFamily="18" charset="-128"/>
              </a:rPr>
              <a:t>4</a:t>
            </a:r>
            <a:r>
              <a:rPr kumimoji="1" lang="ja-JP" altLang="en-US" sz="1700" dirty="0">
                <a:solidFill>
                  <a:schemeClr val="bg1"/>
                </a:solidFill>
                <a:latin typeface="HGP明朝E" panose="02020900000000000000" pitchFamily="18" charset="-128"/>
                <a:ea typeface="HGP明朝E" panose="02020900000000000000" pitchFamily="18" charset="-128"/>
              </a:rPr>
              <a:t>発が与那国島南方の日本の</a:t>
            </a:r>
            <a:r>
              <a:rPr kumimoji="1" lang="en-US" altLang="ja-JP" sz="1700" dirty="0">
                <a:solidFill>
                  <a:schemeClr val="bg1"/>
                </a:solidFill>
                <a:latin typeface="HGP明朝E" panose="02020900000000000000" pitchFamily="18" charset="-128"/>
                <a:ea typeface="HGP明朝E" panose="02020900000000000000" pitchFamily="18" charset="-128"/>
              </a:rPr>
              <a:t>EEZ</a:t>
            </a:r>
            <a:r>
              <a:rPr kumimoji="1" lang="ja-JP" altLang="en-US" sz="1700" dirty="0">
                <a:solidFill>
                  <a:schemeClr val="bg1"/>
                </a:solidFill>
                <a:latin typeface="HGP明朝E" panose="02020900000000000000" pitchFamily="18" charset="-128"/>
                <a:ea typeface="HGP明朝E" panose="02020900000000000000" pitchFamily="18" charset="-128"/>
              </a:rPr>
              <a:t>内に落下した。</a:t>
            </a:r>
          </a:p>
        </p:txBody>
      </p:sp>
    </p:spTree>
    <p:extLst>
      <p:ext uri="{BB962C8B-B14F-4D97-AF65-F5344CB8AC3E}">
        <p14:creationId xmlns:p14="http://schemas.microsoft.com/office/powerpoint/2010/main" val="13237873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08E7668-1A28-CE6F-F641-8B437F3E9AFB}"/>
              </a:ext>
            </a:extLst>
          </p:cNvPr>
          <p:cNvSpPr>
            <a:spLocks noGrp="1"/>
          </p:cNvSpPr>
          <p:nvPr>
            <p:ph type="title"/>
          </p:nvPr>
        </p:nvSpPr>
        <p:spPr>
          <a:xfrm>
            <a:off x="573549" y="1512969"/>
            <a:ext cx="11032201" cy="2852737"/>
          </a:xfrm>
        </p:spPr>
        <p:txBody>
          <a:bodyPr>
            <a:noAutofit/>
          </a:bodyPr>
          <a:lstStyle/>
          <a:p>
            <a:r>
              <a:rPr lang="ja-JP" altLang="en-US" sz="4000" dirty="0">
                <a:latin typeface="HGP明朝E" panose="02020900000000000000" pitchFamily="18" charset="-128"/>
                <a:ea typeface="HGP明朝E" panose="02020900000000000000" pitchFamily="18" charset="-128"/>
              </a:rPr>
              <a:t>「台湾有事は日本有事」（安倍元首相）であることが実証された。</a:t>
            </a:r>
            <a:br>
              <a:rPr lang="en-US" altLang="ja-JP" sz="4000" dirty="0">
                <a:latin typeface="HGP明朝E" panose="02020900000000000000" pitchFamily="18" charset="-128"/>
                <a:ea typeface="HGP明朝E" panose="02020900000000000000" pitchFamily="18" charset="-128"/>
              </a:rPr>
            </a:br>
            <a:br>
              <a:rPr lang="en-US" altLang="ja-JP" sz="4000" dirty="0">
                <a:latin typeface="HGP明朝E" panose="02020900000000000000" pitchFamily="18" charset="-128"/>
                <a:ea typeface="HGP明朝E" panose="02020900000000000000" pitchFamily="18" charset="-128"/>
              </a:rPr>
            </a:br>
            <a:r>
              <a:rPr lang="ja-JP" altLang="en-US" sz="4000" dirty="0">
                <a:latin typeface="HGP明朝E" panose="02020900000000000000" pitchFamily="18" charset="-128"/>
                <a:ea typeface="HGP明朝E" panose="02020900000000000000" pitchFamily="18" charset="-128"/>
              </a:rPr>
              <a:t>政府は国家安全保障会議（</a:t>
            </a:r>
            <a:r>
              <a:rPr lang="en-US" altLang="ja-JP" sz="4000" dirty="0">
                <a:latin typeface="HGP明朝E" panose="02020900000000000000" pitchFamily="18" charset="-128"/>
                <a:ea typeface="HGP明朝E" panose="02020900000000000000" pitchFamily="18" charset="-128"/>
              </a:rPr>
              <a:t>NSC</a:t>
            </a:r>
            <a:r>
              <a:rPr lang="ja-JP" altLang="en-US" sz="4000" dirty="0">
                <a:latin typeface="HGP明朝E" panose="02020900000000000000" pitchFamily="18" charset="-128"/>
                <a:ea typeface="HGP明朝E" panose="02020900000000000000" pitchFamily="18" charset="-128"/>
              </a:rPr>
              <a:t>）を開催していない。</a:t>
            </a:r>
          </a:p>
        </p:txBody>
      </p:sp>
      <p:sp>
        <p:nvSpPr>
          <p:cNvPr id="5" name="テキスト プレースホルダー 4">
            <a:extLst>
              <a:ext uri="{FF2B5EF4-FFF2-40B4-BE49-F238E27FC236}">
                <a16:creationId xmlns:a16="http://schemas.microsoft.com/office/drawing/2014/main" id="{2353D5EB-CF3E-9C99-5B41-68EA167E547A}"/>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1022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DD501D-7BCC-63E9-DB75-C93CB3D144B7}"/>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今後の展開</a:t>
            </a:r>
          </a:p>
        </p:txBody>
      </p:sp>
      <p:sp>
        <p:nvSpPr>
          <p:cNvPr id="3" name="コンテンツ プレースホルダー 2">
            <a:extLst>
              <a:ext uri="{FF2B5EF4-FFF2-40B4-BE49-F238E27FC236}">
                <a16:creationId xmlns:a16="http://schemas.microsoft.com/office/drawing/2014/main" id="{7DD196FB-8CBA-8A19-7E7A-289B963881D6}"/>
              </a:ext>
            </a:extLst>
          </p:cNvPr>
          <p:cNvSpPr>
            <a:spLocks noGrp="1"/>
          </p:cNvSpPr>
          <p:nvPr>
            <p:ph idx="1"/>
          </p:nvPr>
        </p:nvSpPr>
        <p:spPr/>
        <p:txBody>
          <a:bodyPr/>
          <a:lstStyle/>
          <a:p>
            <a:pPr>
              <a:lnSpc>
                <a:spcPct val="100000"/>
              </a:lnSpc>
            </a:pPr>
            <a:r>
              <a:rPr kumimoji="1" lang="ja-JP" altLang="en-US" dirty="0">
                <a:latin typeface="HGP明朝E" panose="02020900000000000000" pitchFamily="18" charset="-128"/>
                <a:ea typeface="HGP明朝E" panose="02020900000000000000" pitchFamily="18" charset="-128"/>
              </a:rPr>
              <a:t>中国は台湾に対する農産物の輸入停止といった経済制裁とサイバー攻撃、</a:t>
            </a:r>
            <a:r>
              <a:rPr kumimoji="1" lang="en-US" altLang="ja-JP" dirty="0">
                <a:latin typeface="HGP明朝E" panose="02020900000000000000" pitchFamily="18" charset="-128"/>
                <a:ea typeface="HGP明朝E" panose="02020900000000000000" pitchFamily="18" charset="-128"/>
              </a:rPr>
              <a:t>SNS</a:t>
            </a:r>
            <a:r>
              <a:rPr kumimoji="1" lang="ja-JP" altLang="en-US" dirty="0">
                <a:latin typeface="HGP明朝E" panose="02020900000000000000" pitchFamily="18" charset="-128"/>
                <a:ea typeface="HGP明朝E" panose="02020900000000000000" pitchFamily="18" charset="-128"/>
              </a:rPr>
              <a:t>やメディアをつかって政治的なかく乱を狙う「影響力工作」を展開する。</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米国との対話の回路は、しばらくは閉じられる。</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与那国島に近い海域など、日本の近海で中国の軍事演習が活発化。</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中国の軍事活動の常態化は日本に深刻な影響を与えることになる。</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highlight>
                  <a:srgbClr val="FFFF00"/>
                </a:highlight>
                <a:latin typeface="HGP明朝E" panose="02020900000000000000" pitchFamily="18" charset="-128"/>
                <a:ea typeface="HGP明朝E" panose="02020900000000000000" pitchFamily="18" charset="-128"/>
              </a:rPr>
              <a:t>国家存亡の危機に備えなければならない。</a:t>
            </a:r>
            <a:endParaRPr kumimoji="1" lang="en-US" altLang="ja-JP" dirty="0">
              <a:highlight>
                <a:srgbClr val="FFFF00"/>
              </a:highlight>
              <a:latin typeface="HGP明朝E" panose="02020900000000000000" pitchFamily="18" charset="-128"/>
              <a:ea typeface="HGP明朝E" panose="02020900000000000000" pitchFamily="18" charset="-128"/>
            </a:endParaRPr>
          </a:p>
          <a:p>
            <a:pPr marL="0" indent="0">
              <a:lnSpc>
                <a:spcPct val="100000"/>
              </a:lnSpc>
              <a:buNone/>
            </a:pPr>
            <a:r>
              <a:rPr lang="ja-JP" altLang="en-US" dirty="0">
                <a:highlight>
                  <a:srgbClr val="FFFF00"/>
                </a:highlight>
                <a:latin typeface="HGP明朝E" panose="02020900000000000000" pitchFamily="18" charset="-128"/>
                <a:ea typeface="HGP明朝E" panose="02020900000000000000" pitchFamily="18" charset="-128"/>
              </a:rPr>
              <a:t>　</a:t>
            </a:r>
            <a:endParaRPr kumimoji="1" lang="ja-JP" altLang="en-US" dirty="0">
              <a:highlight>
                <a:srgbClr val="FFFF00"/>
              </a:highlight>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79854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スーツを着た男性たちと女性&#10;&#10;中程度の精度で自動的に生成された説明">
            <a:extLst>
              <a:ext uri="{FF2B5EF4-FFF2-40B4-BE49-F238E27FC236}">
                <a16:creationId xmlns:a16="http://schemas.microsoft.com/office/drawing/2014/main" id="{E4FDAEDC-B868-F9FC-6EB9-4A2EE2B01872}"/>
              </a:ext>
            </a:extLst>
          </p:cNvPr>
          <p:cNvPicPr>
            <a:picLocks noChangeAspect="1"/>
          </p:cNvPicPr>
          <p:nvPr/>
        </p:nvPicPr>
        <p:blipFill rotWithShape="1">
          <a:blip r:embed="rId2"/>
          <a:srcRect b="2175"/>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ECAC4F9F-331E-0969-C62A-0A4F2E25021E}"/>
              </a:ext>
            </a:extLst>
          </p:cNvPr>
          <p:cNvSpPr>
            <a:spLocks noGrp="1"/>
          </p:cNvSpPr>
          <p:nvPr>
            <p:ph type="title"/>
          </p:nvPr>
        </p:nvSpPr>
        <p:spPr>
          <a:xfrm>
            <a:off x="838200" y="365125"/>
            <a:ext cx="3822189" cy="1899912"/>
          </a:xfrm>
        </p:spPr>
        <p:txBody>
          <a:bodyPr>
            <a:normAutofit/>
          </a:bodyPr>
          <a:lstStyle/>
          <a:p>
            <a:r>
              <a:rPr kumimoji="1" lang="ja-JP" altLang="en-US" sz="4000">
                <a:latin typeface="HGP明朝E" panose="02020900000000000000" pitchFamily="18" charset="-128"/>
                <a:ea typeface="HGP明朝E" panose="02020900000000000000" pitchFamily="18" charset="-128"/>
              </a:rPr>
              <a:t>ペロシ下院議長　台湾訪問</a:t>
            </a:r>
          </a:p>
        </p:txBody>
      </p:sp>
      <p:sp>
        <p:nvSpPr>
          <p:cNvPr id="3" name="コンテンツ プレースホルダー 2">
            <a:extLst>
              <a:ext uri="{FF2B5EF4-FFF2-40B4-BE49-F238E27FC236}">
                <a16:creationId xmlns:a16="http://schemas.microsoft.com/office/drawing/2014/main" id="{5354048D-E826-AF5D-D9FB-214135B464EB}"/>
              </a:ext>
            </a:extLst>
          </p:cNvPr>
          <p:cNvSpPr>
            <a:spLocks noGrp="1"/>
          </p:cNvSpPr>
          <p:nvPr>
            <p:ph idx="1"/>
          </p:nvPr>
        </p:nvSpPr>
        <p:spPr>
          <a:xfrm>
            <a:off x="340268" y="2451698"/>
            <a:ext cx="4818052" cy="4219641"/>
          </a:xfrm>
        </p:spPr>
        <p:txBody>
          <a:bodyPr>
            <a:normAutofit/>
          </a:bodyPr>
          <a:lstStyle/>
          <a:p>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ペロシ氏はアジア歴訪中の</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8</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月</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日午後</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11</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時</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45</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分、専用機で台湾入り</a:t>
            </a:r>
            <a:endPar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endParaRPr>
          </a:p>
          <a:p>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米大統領の継承順位が副大統領に継ぐ２位という要職・下院議長の訪台は、</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1997</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年のギングリッチ氏以来</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25</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年ぶり。</a:t>
            </a:r>
            <a:endPar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endParaRPr>
          </a:p>
          <a:p>
            <a:r>
              <a:rPr kumimoji="1" lang="ja-JP" altLang="en-US" sz="2400" dirty="0">
                <a:latin typeface="HGP明朝E" panose="02020900000000000000" pitchFamily="18" charset="-128"/>
                <a:ea typeface="HGP明朝E" panose="02020900000000000000" pitchFamily="18" charset="-128"/>
                <a:cs typeface="Times New Roman" panose="02020603050405020304" pitchFamily="18" charset="0"/>
              </a:rPr>
              <a:t>「</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世界は専制主義か民主主義かの選択に直面しており、米国と</a:t>
            </a:r>
            <a: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t>2300</a:t>
            </a:r>
            <a:r>
              <a:rPr lang="ja-JP" altLang="ja-JP" sz="2400" dirty="0">
                <a:effectLst/>
                <a:latin typeface="HGP明朝E" panose="02020900000000000000" pitchFamily="18" charset="-128"/>
                <a:ea typeface="HGP明朝E" panose="02020900000000000000" pitchFamily="18" charset="-128"/>
                <a:cs typeface="Times New Roman" panose="02020603050405020304" pitchFamily="18" charset="0"/>
              </a:rPr>
              <a:t>万人の台湾の人々との連帯はこれまでになく重要になっている</a:t>
            </a:r>
            <a:r>
              <a:rPr lang="ja-JP" altLang="en-US" sz="2400" dirty="0">
                <a:effectLst/>
                <a:latin typeface="HGP明朝E" panose="02020900000000000000" pitchFamily="18" charset="-128"/>
                <a:ea typeface="HGP明朝E" panose="02020900000000000000" pitchFamily="18" charset="-128"/>
                <a:cs typeface="Times New Roman" panose="02020603050405020304" pitchFamily="18" charset="0"/>
              </a:rPr>
              <a:t>」</a:t>
            </a:r>
            <a:br>
              <a:rPr lang="en-US" altLang="ja-JP" sz="2400" dirty="0">
                <a:effectLst/>
                <a:latin typeface="HGP明朝E" panose="02020900000000000000" pitchFamily="18" charset="-128"/>
                <a:ea typeface="HGP明朝E" panose="02020900000000000000" pitchFamily="18" charset="-128"/>
                <a:cs typeface="Times New Roman" panose="02020603050405020304" pitchFamily="18" charset="0"/>
              </a:rPr>
            </a:br>
            <a:r>
              <a:rPr lang="ja-JP" altLang="en-US" sz="2400" dirty="0">
                <a:effectLst/>
                <a:latin typeface="HGP明朝E" panose="02020900000000000000" pitchFamily="18" charset="-128"/>
                <a:ea typeface="HGP明朝E" panose="02020900000000000000" pitchFamily="18" charset="-128"/>
                <a:cs typeface="Times New Roman" panose="02020603050405020304" pitchFamily="18" charset="0"/>
              </a:rPr>
              <a:t>（ペロシ）</a:t>
            </a: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14534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F67EC1-4EEF-FF95-DA30-68950503CA7B}"/>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ペロシ下院議長</a:t>
            </a:r>
          </a:p>
        </p:txBody>
      </p:sp>
      <p:sp>
        <p:nvSpPr>
          <p:cNvPr id="3" name="コンテンツ プレースホルダー 2">
            <a:extLst>
              <a:ext uri="{FF2B5EF4-FFF2-40B4-BE49-F238E27FC236}">
                <a16:creationId xmlns:a16="http://schemas.microsoft.com/office/drawing/2014/main" id="{4CB27561-4EF8-7BCA-C125-CDBC534FAB70}"/>
              </a:ext>
            </a:extLst>
          </p:cNvPr>
          <p:cNvSpPr>
            <a:spLocks noGrp="1"/>
          </p:cNvSpPr>
          <p:nvPr>
            <p:ph idx="1"/>
          </p:nvPr>
        </p:nvSpPr>
        <p:spPr>
          <a:xfrm>
            <a:off x="838199" y="1825625"/>
            <a:ext cx="10759633" cy="4351338"/>
          </a:xfrm>
        </p:spPr>
        <p:txBody>
          <a:bodyPr>
            <a:normAutofit/>
          </a:bodyPr>
          <a:lstStyle/>
          <a:p>
            <a:r>
              <a:rPr kumimoji="1" lang="ja-JP" altLang="en-US" dirty="0">
                <a:latin typeface="HGP明朝E" panose="02020900000000000000" pitchFamily="18" charset="-128"/>
                <a:ea typeface="HGP明朝E" panose="02020900000000000000" pitchFamily="18" charset="-128"/>
              </a:rPr>
              <a:t>第</a:t>
            </a:r>
            <a:r>
              <a:rPr kumimoji="1" lang="en-US" altLang="ja-JP" dirty="0">
                <a:latin typeface="HGP明朝E" panose="02020900000000000000" pitchFamily="18" charset="-128"/>
                <a:ea typeface="HGP明朝E" panose="02020900000000000000" pitchFamily="18" charset="-128"/>
              </a:rPr>
              <a:t>60</a:t>
            </a:r>
            <a:r>
              <a:rPr kumimoji="1" lang="ja-JP" altLang="en-US" dirty="0">
                <a:latin typeface="HGP明朝E" panose="02020900000000000000" pitchFamily="18" charset="-128"/>
                <a:ea typeface="HGP明朝E" panose="02020900000000000000" pitchFamily="18" charset="-128"/>
              </a:rPr>
              <a:t>・</a:t>
            </a:r>
            <a:r>
              <a:rPr kumimoji="1" lang="en-US" altLang="ja-JP" dirty="0">
                <a:latin typeface="HGP明朝E" panose="02020900000000000000" pitchFamily="18" charset="-128"/>
                <a:ea typeface="HGP明朝E" panose="02020900000000000000" pitchFamily="18" charset="-128"/>
              </a:rPr>
              <a:t>63</a:t>
            </a:r>
            <a:r>
              <a:rPr kumimoji="1" lang="ja-JP" altLang="en-US" dirty="0">
                <a:latin typeface="HGP明朝E" panose="02020900000000000000" pitchFamily="18" charset="-128"/>
                <a:ea typeface="HGP明朝E" panose="02020900000000000000" pitchFamily="18" charset="-128"/>
              </a:rPr>
              <a:t>代アメリカ合衆国下院議長。民主党所属で、サンフランシスコの</a:t>
            </a:r>
            <a:r>
              <a:rPr kumimoji="1" lang="en-US" altLang="ja-JP" dirty="0">
                <a:latin typeface="HGP明朝E" panose="02020900000000000000" pitchFamily="18" charset="-128"/>
                <a:ea typeface="HGP明朝E" panose="02020900000000000000" pitchFamily="18" charset="-128"/>
              </a:rPr>
              <a:t>5</a:t>
            </a:r>
            <a:r>
              <a:rPr kumimoji="1" lang="ja-JP" altLang="en-US" dirty="0">
                <a:latin typeface="HGP明朝E" panose="02020900000000000000" pitchFamily="18" charset="-128"/>
                <a:ea typeface="HGP明朝E" panose="02020900000000000000" pitchFamily="18" charset="-128"/>
              </a:rPr>
              <a:t>分の</a:t>
            </a:r>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を含むカリフォルニア州第</a:t>
            </a:r>
            <a:r>
              <a:rPr kumimoji="1" lang="en-US" altLang="ja-JP" dirty="0">
                <a:latin typeface="HGP明朝E" panose="02020900000000000000" pitchFamily="18" charset="-128"/>
                <a:ea typeface="HGP明朝E" panose="02020900000000000000" pitchFamily="18" charset="-128"/>
              </a:rPr>
              <a:t>8</a:t>
            </a:r>
            <a:r>
              <a:rPr kumimoji="1" lang="ja-JP" altLang="en-US" dirty="0">
                <a:latin typeface="HGP明朝E" panose="02020900000000000000" pitchFamily="18" charset="-128"/>
                <a:ea typeface="HGP明朝E" panose="02020900000000000000" pitchFamily="18" charset="-128"/>
              </a:rPr>
              <a:t>区から選出されている。</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中華人民共和国政府の人権抑圧政策に厳しい態度をとっており、天安門事件やチベット動乱における中国政府の行為を強く批判しているため、民主党内では最も中国に厳しい議員の一人とも言われている。</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1991</a:t>
            </a:r>
            <a:r>
              <a:rPr kumimoji="1" lang="ja-JP" altLang="en-US" dirty="0">
                <a:latin typeface="HGP明朝E" panose="02020900000000000000" pitchFamily="18" charset="-128"/>
                <a:ea typeface="HGP明朝E" panose="02020900000000000000" pitchFamily="18" charset="-128"/>
              </a:rPr>
              <a:t>年の訪問で天安門広場で「中国の民主化のために犠牲になった人たちへささぐ」と中国語と英語で書かれた幕を掲げ、天安門事件の弾圧を批判したことがある。</a:t>
            </a:r>
            <a:endParaRPr kumimoji="1"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1510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E6D400-7632-8969-8FD7-71494836F01B}"/>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台湾訪問</a:t>
            </a:r>
          </a:p>
        </p:txBody>
      </p:sp>
      <p:sp>
        <p:nvSpPr>
          <p:cNvPr id="3" name="コンテンツ プレースホルダー 2">
            <a:extLst>
              <a:ext uri="{FF2B5EF4-FFF2-40B4-BE49-F238E27FC236}">
                <a16:creationId xmlns:a16="http://schemas.microsoft.com/office/drawing/2014/main" id="{E11050CD-80C7-1CA6-CF2F-365BA3B42184}"/>
              </a:ext>
            </a:extLst>
          </p:cNvPr>
          <p:cNvSpPr>
            <a:spLocks noGrp="1"/>
          </p:cNvSpPr>
          <p:nvPr>
            <p:ph idx="1"/>
          </p:nvPr>
        </p:nvSpPr>
        <p:spPr/>
        <p:txBody>
          <a:bodyPr>
            <a:normAutofit/>
          </a:bodyPr>
          <a:lstStyle/>
          <a:p>
            <a:r>
              <a:rPr kumimoji="1" lang="ja-JP" altLang="en-US" dirty="0">
                <a:latin typeface="HGP明朝E" panose="02020900000000000000" pitchFamily="18" charset="-128"/>
                <a:ea typeface="HGP明朝E" panose="02020900000000000000" pitchFamily="18" charset="-128"/>
              </a:rPr>
              <a:t>下院議長自身の</a:t>
            </a:r>
            <a:r>
              <a:rPr kumimoji="1" lang="ja-JP" altLang="en-US" dirty="0">
                <a:highlight>
                  <a:srgbClr val="FFFF00"/>
                </a:highlight>
                <a:latin typeface="HGP明朝E" panose="02020900000000000000" pitchFamily="18" charset="-128"/>
                <a:ea typeface="HGP明朝E" panose="02020900000000000000" pitchFamily="18" charset="-128"/>
              </a:rPr>
              <a:t>政治的遺産づくり</a:t>
            </a:r>
            <a:r>
              <a:rPr kumimoji="1" lang="ja-JP" altLang="en-US" dirty="0">
                <a:latin typeface="HGP明朝E" panose="02020900000000000000" pitchFamily="18" charset="-128"/>
                <a:ea typeface="HGP明朝E" panose="02020900000000000000" pitchFamily="18" charset="-128"/>
              </a:rPr>
              <a:t>という側面もある？</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今秋の中間選挙では与党・民主党は下院で多数派を失い、議長ポストを野党・共和党に明け渡す可能性が大きいといわれる。下院議長として訪台できる機会は狭められている。</a:t>
            </a:r>
            <a:endParaRPr kumimoji="1" lang="en-US" altLang="ja-JP" dirty="0">
              <a:latin typeface="HGP明朝E" panose="02020900000000000000" pitchFamily="18" charset="-128"/>
              <a:ea typeface="HGP明朝E" panose="02020900000000000000" pitchFamily="18" charset="-128"/>
            </a:endParaRPr>
          </a:p>
          <a:p>
            <a:pPr lvl="1"/>
            <a:endParaRPr kumimoji="1" lang="ja-JP" altLang="en-US"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このタイミングを選んだのは、</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月に始まった</a:t>
            </a:r>
            <a:r>
              <a:rPr kumimoji="1" lang="ja-JP" altLang="en-US" dirty="0">
                <a:highlight>
                  <a:srgbClr val="FFFF00"/>
                </a:highlight>
                <a:latin typeface="HGP明朝E" panose="02020900000000000000" pitchFamily="18" charset="-128"/>
                <a:ea typeface="HGP明朝E" panose="02020900000000000000" pitchFamily="18" charset="-128"/>
              </a:rPr>
              <a:t>ロシアのウクライナ軍事侵攻が背景の一つ</a:t>
            </a:r>
            <a:r>
              <a:rPr kumimoji="1" lang="ja-JP" altLang="en-US" dirty="0">
                <a:latin typeface="HGP明朝E" panose="02020900000000000000" pitchFamily="18" charset="-128"/>
                <a:ea typeface="HGP明朝E" panose="02020900000000000000" pitchFamily="18" charset="-128"/>
              </a:rPr>
              <a:t>に。台湾では、中国が台湾侵攻に踏み切った時の米国による台湾防衛を不安視する世論が高まっていた。その懸念を払しょくする必要があった。</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97809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027EB-BB71-9FC8-D8E2-061670433263}"/>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経緯</a:t>
            </a:r>
          </a:p>
        </p:txBody>
      </p:sp>
      <p:sp>
        <p:nvSpPr>
          <p:cNvPr id="3" name="コンテンツ プレースホルダー 2">
            <a:extLst>
              <a:ext uri="{FF2B5EF4-FFF2-40B4-BE49-F238E27FC236}">
                <a16:creationId xmlns:a16="http://schemas.microsoft.com/office/drawing/2014/main" id="{5BC51C2A-7BFF-452F-4B8C-D7689A3D8278}"/>
              </a:ext>
            </a:extLst>
          </p:cNvPr>
          <p:cNvSpPr>
            <a:spLocks noGrp="1"/>
          </p:cNvSpPr>
          <p:nvPr>
            <p:ph idx="1"/>
          </p:nvPr>
        </p:nvSpPr>
        <p:spPr>
          <a:xfrm>
            <a:off x="815196" y="1825625"/>
            <a:ext cx="10515600" cy="4351338"/>
          </a:xfrm>
        </p:spPr>
        <p:txBody>
          <a:bodyPr>
            <a:normAutofit lnSpcReduction="10000"/>
          </a:bodyPr>
          <a:lstStyle/>
          <a:p>
            <a:r>
              <a:rPr kumimoji="1" lang="ja-JP" altLang="en-US" sz="3200" dirty="0">
                <a:latin typeface="HGP明朝E" panose="02020900000000000000" pitchFamily="18" charset="-128"/>
                <a:ea typeface="HGP明朝E" panose="02020900000000000000" pitchFamily="18" charset="-128"/>
              </a:rPr>
              <a:t>訪台は、実は</a:t>
            </a:r>
            <a:r>
              <a:rPr kumimoji="1" lang="en-US" altLang="ja-JP" sz="3200" dirty="0">
                <a:latin typeface="HGP明朝E" panose="02020900000000000000" pitchFamily="18" charset="-128"/>
                <a:ea typeface="HGP明朝E" panose="02020900000000000000" pitchFamily="18" charset="-128"/>
              </a:rPr>
              <a:t>4</a:t>
            </a:r>
            <a:r>
              <a:rPr kumimoji="1" lang="ja-JP" altLang="en-US" sz="3200" dirty="0">
                <a:latin typeface="HGP明朝E" panose="02020900000000000000" pitchFamily="18" charset="-128"/>
                <a:ea typeface="HGP明朝E" panose="02020900000000000000" pitchFamily="18" charset="-128"/>
              </a:rPr>
              <a:t>月に取りざたされていた。しかし新型コロナウイルスに感染したことで実現しなかった。中間選挙前となればこの時期しかなかったといえるのだ。</a:t>
            </a:r>
          </a:p>
          <a:p>
            <a:r>
              <a:rPr kumimoji="1" lang="ja-JP" altLang="en-US" sz="3200" dirty="0">
                <a:latin typeface="HGP明朝E" panose="02020900000000000000" pitchFamily="18" charset="-128"/>
                <a:ea typeface="HGP明朝E" panose="02020900000000000000" pitchFamily="18" charset="-128"/>
              </a:rPr>
              <a:t>英紙フィナンシャルタイムスが</a:t>
            </a:r>
            <a:r>
              <a:rPr kumimoji="1" lang="en-US" altLang="ja-JP" sz="3200" dirty="0">
                <a:latin typeface="HGP明朝E" panose="02020900000000000000" pitchFamily="18" charset="-128"/>
                <a:ea typeface="HGP明朝E" panose="02020900000000000000" pitchFamily="18" charset="-128"/>
              </a:rPr>
              <a:t>7</a:t>
            </a:r>
            <a:r>
              <a:rPr kumimoji="1" lang="ja-JP" altLang="en-US" sz="3200" dirty="0">
                <a:latin typeface="HGP明朝E" panose="02020900000000000000" pitchFamily="18" charset="-128"/>
                <a:ea typeface="HGP明朝E" panose="02020900000000000000" pitchFamily="18" charset="-128"/>
              </a:rPr>
              <a:t>月中旬、ペロシ氏の訪台計画を報じた。中国は猛反発。強い対抗措置に言及した。これを受け、バイデン政権内にはこの時期の訪台に反対する声が強くなった。</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バイデン氏自身、「軍は、今は良い考えではないと考えている」などと発言しており、政権側はペロシ側に訪台リスクを説明していた。</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64343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2426E04-903C-0E20-B17E-1538EC006109}"/>
              </a:ext>
            </a:extLst>
          </p:cNvPr>
          <p:cNvSpPr>
            <a:spLocks noGrp="1"/>
          </p:cNvSpPr>
          <p:nvPr>
            <p:ph idx="1"/>
          </p:nvPr>
        </p:nvSpPr>
        <p:spPr>
          <a:xfrm>
            <a:off x="838200" y="651069"/>
            <a:ext cx="10515600" cy="5555861"/>
          </a:xfrm>
        </p:spPr>
        <p:txBody>
          <a:bodyPr>
            <a:normAutofit/>
          </a:bodyPr>
          <a:lstStyle/>
          <a:p>
            <a:r>
              <a:rPr kumimoji="1" lang="ja-JP" altLang="en-US" sz="3200" dirty="0">
                <a:latin typeface="HGP明朝E" panose="02020900000000000000" pitchFamily="18" charset="-128"/>
                <a:ea typeface="HGP明朝E" panose="02020900000000000000" pitchFamily="18" charset="-128"/>
              </a:rPr>
              <a:t>しかし、バイデン氏は結局、止めなかった。その理由はまず、三権分立の中で議会の独立を重視するという判断。</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議会との関係悪化を懸念した。議会は今、超党派で台湾を支持している。</a:t>
            </a:r>
            <a:endParaRPr kumimoji="1" lang="en-US" altLang="ja-JP" sz="3200" dirty="0">
              <a:latin typeface="HGP明朝E" panose="02020900000000000000" pitchFamily="18" charset="-128"/>
              <a:ea typeface="HGP明朝E" panose="02020900000000000000" pitchFamily="18" charset="-128"/>
            </a:endParaRPr>
          </a:p>
          <a:p>
            <a:endParaRPr kumimoji="1" lang="ja-JP" altLang="en-US"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止めれば、中国側や米国内から「中国の圧力に屈した」と受け止められてしまう。</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民主党の劣勢が伝えられる</a:t>
            </a:r>
            <a:r>
              <a:rPr kumimoji="1" lang="en-US" altLang="ja-JP" sz="3200" dirty="0">
                <a:latin typeface="HGP明朝E" panose="02020900000000000000" pitchFamily="18" charset="-128"/>
                <a:ea typeface="HGP明朝E" panose="02020900000000000000" pitchFamily="18" charset="-128"/>
              </a:rPr>
              <a:t>11</a:t>
            </a:r>
            <a:r>
              <a:rPr kumimoji="1" lang="ja-JP" altLang="en-US" sz="3200" dirty="0">
                <a:latin typeface="HGP明朝E" panose="02020900000000000000" pitchFamily="18" charset="-128"/>
                <a:ea typeface="HGP明朝E" panose="02020900000000000000" pitchFamily="18" charset="-128"/>
              </a:rPr>
              <a:t>月の中間選挙を前に、共和党からの「弱腰」批判はできる限り避けたかった。</a:t>
            </a:r>
            <a:endParaRPr kumimoji="1" lang="en-US" altLang="ja-JP" sz="3200" dirty="0">
              <a:latin typeface="HGP明朝E" panose="02020900000000000000" pitchFamily="18" charset="-128"/>
              <a:ea typeface="HGP明朝E" panose="02020900000000000000" pitchFamily="18" charset="-128"/>
            </a:endParaRPr>
          </a:p>
          <a:p>
            <a:endParaRPr lang="en-US" altLang="ja-JP" sz="3200" dirty="0">
              <a:latin typeface="HGP明朝E" panose="02020900000000000000" pitchFamily="18" charset="-128"/>
              <a:ea typeface="HGP明朝E" panose="02020900000000000000" pitchFamily="18" charset="-128"/>
            </a:endParaRP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88780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60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D1AB8D3-52F9-F4D2-90F9-9F0A87FB1B28}"/>
              </a:ext>
            </a:extLst>
          </p:cNvPr>
          <p:cNvSpPr>
            <a:spLocks noGrp="1"/>
          </p:cNvSpPr>
          <p:nvPr>
            <p:ph type="title"/>
          </p:nvPr>
        </p:nvSpPr>
        <p:spPr>
          <a:xfrm>
            <a:off x="524256" y="4767072"/>
            <a:ext cx="6594189" cy="1625210"/>
          </a:xfrm>
        </p:spPr>
        <p:txBody>
          <a:bodyPr>
            <a:normAutofit fontScale="90000"/>
          </a:bodyPr>
          <a:lstStyle/>
          <a:p>
            <a:pPr algn="r"/>
            <a:r>
              <a:rPr lang="en-US" altLang="ja-JP" dirty="0">
                <a:solidFill>
                  <a:srgbClr val="FFFFFF"/>
                </a:solidFill>
                <a:latin typeface="HGP明朝E" panose="02020900000000000000" pitchFamily="18" charset="-128"/>
                <a:ea typeface="HGP明朝E" panose="02020900000000000000" pitchFamily="18" charset="-128"/>
              </a:rPr>
              <a:t>7</a:t>
            </a:r>
            <a:r>
              <a:rPr lang="ja-JP" altLang="en-US" dirty="0">
                <a:solidFill>
                  <a:srgbClr val="FFFFFF"/>
                </a:solidFill>
                <a:latin typeface="HGP明朝E" panose="02020900000000000000" pitchFamily="18" charset="-128"/>
                <a:ea typeface="HGP明朝E" panose="02020900000000000000" pitchFamily="18" charset="-128"/>
              </a:rPr>
              <a:t>月</a:t>
            </a:r>
            <a:r>
              <a:rPr lang="en-US" altLang="ja-JP" dirty="0">
                <a:solidFill>
                  <a:srgbClr val="FFFFFF"/>
                </a:solidFill>
                <a:latin typeface="HGP明朝E" panose="02020900000000000000" pitchFamily="18" charset="-128"/>
                <a:ea typeface="HGP明朝E" panose="02020900000000000000" pitchFamily="18" charset="-128"/>
              </a:rPr>
              <a:t>30</a:t>
            </a:r>
            <a:r>
              <a:rPr lang="ja-JP" altLang="en-US" dirty="0">
                <a:solidFill>
                  <a:srgbClr val="FFFFFF"/>
                </a:solidFill>
                <a:latin typeface="HGP明朝E" panose="02020900000000000000" pitchFamily="18" charset="-128"/>
                <a:ea typeface="HGP明朝E" panose="02020900000000000000" pitchFamily="18" charset="-128"/>
              </a:rPr>
              <a:t>日　</a:t>
            </a:r>
            <a:br>
              <a:rPr lang="en-US" altLang="ja-JP" dirty="0">
                <a:solidFill>
                  <a:srgbClr val="FFFFFF"/>
                </a:solidFill>
                <a:latin typeface="HGP明朝E" panose="02020900000000000000" pitchFamily="18" charset="-128"/>
                <a:ea typeface="HGP明朝E" panose="02020900000000000000" pitchFamily="18" charset="-128"/>
              </a:rPr>
            </a:br>
            <a:r>
              <a:rPr lang="ja-JP" altLang="en-US" dirty="0">
                <a:solidFill>
                  <a:srgbClr val="FFFFFF"/>
                </a:solidFill>
                <a:latin typeface="HGP明朝E" panose="02020900000000000000" pitchFamily="18" charset="-128"/>
                <a:ea typeface="HGP明朝E" panose="02020900000000000000" pitchFamily="18" charset="-128"/>
              </a:rPr>
              <a:t>米中首脳電話協議（</a:t>
            </a:r>
            <a:r>
              <a:rPr lang="en-US" altLang="ja-JP" dirty="0">
                <a:solidFill>
                  <a:srgbClr val="FFFFFF"/>
                </a:solidFill>
                <a:latin typeface="HGP明朝E" panose="02020900000000000000" pitchFamily="18" charset="-128"/>
                <a:ea typeface="HGP明朝E" panose="02020900000000000000" pitchFamily="18" charset="-128"/>
              </a:rPr>
              <a:t>5</a:t>
            </a:r>
            <a:r>
              <a:rPr lang="ja-JP" altLang="en-US" dirty="0">
                <a:solidFill>
                  <a:srgbClr val="FFFFFF"/>
                </a:solidFill>
                <a:latin typeface="HGP明朝E" panose="02020900000000000000" pitchFamily="18" charset="-128"/>
                <a:ea typeface="HGP明朝E" panose="02020900000000000000" pitchFamily="18" charset="-128"/>
              </a:rPr>
              <a:t>回目）</a:t>
            </a:r>
            <a:endParaRPr kumimoji="1" lang="ja-JP" altLang="en-US" dirty="0">
              <a:solidFill>
                <a:srgbClr val="FFFFFF"/>
              </a:solidFill>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2F674F7A-2879-BE58-A3D3-8A5591A18C99}"/>
              </a:ext>
            </a:extLst>
          </p:cNvPr>
          <p:cNvPicPr>
            <a:picLocks noChangeAspect="1"/>
          </p:cNvPicPr>
          <p:nvPr/>
        </p:nvPicPr>
        <p:blipFill rotWithShape="1">
          <a:blip r:embed="rId2"/>
          <a:srcRect l="3016" r="6766"/>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23A12909-4D7B-8DCC-C1E7-1E235CE06498}"/>
              </a:ext>
            </a:extLst>
          </p:cNvPr>
          <p:cNvSpPr>
            <a:spLocks noGrp="1"/>
          </p:cNvSpPr>
          <p:nvPr>
            <p:ph idx="1"/>
          </p:nvPr>
        </p:nvSpPr>
        <p:spPr>
          <a:xfrm>
            <a:off x="8029319" y="917725"/>
            <a:ext cx="3424739" cy="4852362"/>
          </a:xfrm>
        </p:spPr>
        <p:txBody>
          <a:bodyPr anchor="ctr">
            <a:normAutofit/>
          </a:bodyPr>
          <a:lstStyle/>
          <a:p>
            <a:r>
              <a:rPr kumimoji="1" lang="ja-JP" altLang="en-US" dirty="0">
                <a:solidFill>
                  <a:srgbClr val="FFFFFF"/>
                </a:solidFill>
                <a:latin typeface="HGP明朝E" panose="02020900000000000000" pitchFamily="18" charset="-128"/>
                <a:ea typeface="HGP明朝E" panose="02020900000000000000" pitchFamily="18" charset="-128"/>
              </a:rPr>
              <a:t>米国側が提案して実現</a:t>
            </a:r>
            <a:endParaRPr kumimoji="1" lang="en-US" altLang="ja-JP" dirty="0">
              <a:solidFill>
                <a:srgbClr val="FFFFFF"/>
              </a:solidFill>
              <a:latin typeface="HGP明朝E" panose="02020900000000000000" pitchFamily="18" charset="-128"/>
              <a:ea typeface="HGP明朝E" panose="02020900000000000000" pitchFamily="18" charset="-128"/>
            </a:endParaRPr>
          </a:p>
          <a:p>
            <a:r>
              <a:rPr kumimoji="1" lang="ja-JP" altLang="en-US" dirty="0">
                <a:solidFill>
                  <a:srgbClr val="FFFFFF"/>
                </a:solidFill>
                <a:latin typeface="HGP明朝E" panose="02020900000000000000" pitchFamily="18" charset="-128"/>
                <a:ea typeface="HGP明朝E" panose="02020900000000000000" pitchFamily="18" charset="-128"/>
              </a:rPr>
              <a:t>ペロシ訪台問題で紛糾。本論（両国の協力関係）に入れず</a:t>
            </a:r>
            <a:endParaRPr kumimoji="1" lang="en-US" altLang="ja-JP" dirty="0">
              <a:solidFill>
                <a:srgbClr val="FFFFFF"/>
              </a:solidFill>
              <a:latin typeface="HGP明朝E" panose="02020900000000000000" pitchFamily="18" charset="-128"/>
              <a:ea typeface="HGP明朝E" panose="02020900000000000000" pitchFamily="18" charset="-128"/>
            </a:endParaRPr>
          </a:p>
          <a:p>
            <a:r>
              <a:rPr lang="ja-JP" altLang="en-US" dirty="0">
                <a:solidFill>
                  <a:srgbClr val="FFFFFF"/>
                </a:solidFill>
                <a:latin typeface="HGP明朝E" panose="02020900000000000000" pitchFamily="18" charset="-128"/>
                <a:ea typeface="HGP明朝E" panose="02020900000000000000" pitchFamily="18" charset="-128"/>
              </a:rPr>
              <a:t>習氏「火遊びは身を焦がす」</a:t>
            </a:r>
            <a:endParaRPr kumimoji="1" lang="en-US" altLang="ja-JP" dirty="0">
              <a:solidFill>
                <a:srgbClr val="FFFFFF"/>
              </a:solidFill>
              <a:latin typeface="HGP明朝E" panose="02020900000000000000" pitchFamily="18" charset="-128"/>
              <a:ea typeface="HGP明朝E" panose="02020900000000000000" pitchFamily="18" charset="-128"/>
            </a:endParaRPr>
          </a:p>
          <a:p>
            <a:r>
              <a:rPr lang="ja-JP" altLang="en-US" dirty="0">
                <a:solidFill>
                  <a:srgbClr val="FFFFFF"/>
                </a:solidFill>
                <a:latin typeface="HGP明朝E" panose="02020900000000000000" pitchFamily="18" charset="-128"/>
                <a:ea typeface="HGP明朝E" panose="02020900000000000000" pitchFamily="18" charset="-128"/>
              </a:rPr>
              <a:t>中国側は裏切られ、面子を潰された</a:t>
            </a:r>
            <a:endParaRPr kumimoji="1" lang="ja-JP" altLang="en-US" dirty="0">
              <a:solidFill>
                <a:srgbClr val="FFFFFF"/>
              </a:solidFill>
              <a:latin typeface="HGP明朝E" panose="02020900000000000000" pitchFamily="18" charset="-128"/>
              <a:ea typeface="HGP明朝E" panose="02020900000000000000" pitchFamily="18" charset="-128"/>
            </a:endParaRPr>
          </a:p>
          <a:p>
            <a:endParaRPr kumimoji="1" lang="ja-JP" altLang="en-US" dirty="0">
              <a:solidFill>
                <a:srgbClr val="FFFFFF"/>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2621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2CE07-4D5B-28BB-CEB4-148DF8F96D7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米軍、中国軍の動き</a:t>
            </a:r>
          </a:p>
        </p:txBody>
      </p:sp>
      <p:sp>
        <p:nvSpPr>
          <p:cNvPr id="3" name="コンテンツ プレースホルダー 2">
            <a:extLst>
              <a:ext uri="{FF2B5EF4-FFF2-40B4-BE49-F238E27FC236}">
                <a16:creationId xmlns:a16="http://schemas.microsoft.com/office/drawing/2014/main" id="{18906922-53AE-FD56-2E4C-17837663CF00}"/>
              </a:ext>
            </a:extLst>
          </p:cNvPr>
          <p:cNvSpPr>
            <a:spLocks noGrp="1"/>
          </p:cNvSpPr>
          <p:nvPr>
            <p:ph idx="1"/>
          </p:nvPr>
        </p:nvSpPr>
        <p:spPr/>
        <p:txBody>
          <a:bodyPr/>
          <a:lstStyle/>
          <a:p>
            <a:r>
              <a:rPr kumimoji="1" lang="ja-JP" altLang="en-US" dirty="0">
                <a:latin typeface="HGP明朝E" panose="02020900000000000000" pitchFamily="18" charset="-128"/>
                <a:ea typeface="HGP明朝E" panose="02020900000000000000" pitchFamily="18" charset="-128"/>
              </a:rPr>
              <a:t>中国軍</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ペロシ氏の訪台を脅し、阻止しようとした。ロイター通信によれば</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日午前、複数の中国軍機が台湾海峡の停戦ライン「中間線」の付近を飛行し、さらに台湾メディアは中国初の空母「遼寧」と初の国産空母「山東」がそれぞれ山東省青島と海南省三亜の基地を離れたと報じた。</a:t>
            </a:r>
          </a:p>
          <a:p>
            <a:r>
              <a:rPr kumimoji="1" lang="ja-JP" altLang="en-US" dirty="0">
                <a:latin typeface="HGP明朝E" panose="02020900000000000000" pitchFamily="18" charset="-128"/>
                <a:ea typeface="HGP明朝E" panose="02020900000000000000" pitchFamily="18" charset="-128"/>
              </a:rPr>
              <a:t>　また、中国人民解放軍東部戦区は</a:t>
            </a:r>
            <a:r>
              <a:rPr kumimoji="1" lang="en-US" altLang="ja-JP" dirty="0">
                <a:latin typeface="HGP明朝E" panose="02020900000000000000" pitchFamily="18" charset="-128"/>
                <a:ea typeface="HGP明朝E" panose="02020900000000000000" pitchFamily="18" charset="-128"/>
              </a:rPr>
              <a:t>8</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日、「陣営を整えて待ち構えている」と題する約</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分半の映像を公開し、洋上展開の部隊やミサイルが標的に命中する場面を強調し威嚇している。</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4620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15469609-4456-13CD-84B3-62BA57CA2DE0}"/>
              </a:ext>
            </a:extLst>
          </p:cNvPr>
          <p:cNvSpPr>
            <a:spLocks noGrp="1"/>
          </p:cNvSpPr>
          <p:nvPr>
            <p:ph idx="1"/>
          </p:nvPr>
        </p:nvSpPr>
        <p:spPr>
          <a:xfrm>
            <a:off x="580846" y="2872899"/>
            <a:ext cx="4302824" cy="3775192"/>
          </a:xfrm>
        </p:spPr>
        <p:txBody>
          <a:bodyPr>
            <a:normAutofit/>
          </a:bodyPr>
          <a:lstStyle/>
          <a:p>
            <a:r>
              <a:rPr kumimoji="1" lang="ja-JP" altLang="en-US" sz="2400" dirty="0">
                <a:latin typeface="HGP明朝E" panose="02020900000000000000" pitchFamily="18" charset="-128"/>
                <a:ea typeface="HGP明朝E" panose="02020900000000000000" pitchFamily="18" charset="-128"/>
              </a:rPr>
              <a:t>米軍は不測の事態を想定して動いた。</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米海軍協会によると、</a:t>
            </a:r>
            <a:r>
              <a:rPr kumimoji="1" lang="en-US" altLang="ja-JP" sz="2400" dirty="0">
                <a:latin typeface="HGP明朝E" panose="02020900000000000000" pitchFamily="18" charset="-128"/>
                <a:ea typeface="HGP明朝E" panose="02020900000000000000" pitchFamily="18" charset="-128"/>
              </a:rPr>
              <a:t>1</a:t>
            </a:r>
            <a:r>
              <a:rPr kumimoji="1" lang="ja-JP" altLang="en-US" sz="2400" dirty="0">
                <a:latin typeface="HGP明朝E" panose="02020900000000000000" pitchFamily="18" charset="-128"/>
                <a:ea typeface="HGP明朝E" panose="02020900000000000000" pitchFamily="18" charset="-128"/>
              </a:rPr>
              <a:t>日時点で沖縄から台湾、フィリピンを結ぶ「第一列島線」の近くに原子力空母ロナルド・レーガンを中心とする打撃群と強襲揚陸艦２隻を配置。</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ハワイには原子力空母アブラハム・リンカーンが控えた。</a:t>
            </a:r>
          </a:p>
        </p:txBody>
      </p:sp>
      <p:pic>
        <p:nvPicPr>
          <p:cNvPr id="4" name="図 3">
            <a:extLst>
              <a:ext uri="{FF2B5EF4-FFF2-40B4-BE49-F238E27FC236}">
                <a16:creationId xmlns:a16="http://schemas.microsoft.com/office/drawing/2014/main" id="{EF45DD21-D433-2306-3A10-F288AF04D139}"/>
              </a:ext>
            </a:extLst>
          </p:cNvPr>
          <p:cNvPicPr>
            <a:picLocks noChangeAspect="1"/>
          </p:cNvPicPr>
          <p:nvPr/>
        </p:nvPicPr>
        <p:blipFill rotWithShape="1">
          <a:blip r:embed="rId2"/>
          <a:srcRect l="31782" r="117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92497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米中対立激化　ペロシ訪台　豪徳寺塾　2022年8月9日</Template>
  <TotalTime>5</TotalTime>
  <Words>1271</Words>
  <Application>Microsoft Office PowerPoint</Application>
  <PresentationFormat>ワイド画面</PresentationFormat>
  <Paragraphs>60</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HGP明朝E</vt:lpstr>
      <vt:lpstr>游ゴシック</vt:lpstr>
      <vt:lpstr>游ゴシック Light</vt:lpstr>
      <vt:lpstr>Arial</vt:lpstr>
      <vt:lpstr>Calibri</vt:lpstr>
      <vt:lpstr>Office テーマ</vt:lpstr>
      <vt:lpstr>ペロシ下院議長の 台湾訪問</vt:lpstr>
      <vt:lpstr>ペロシ下院議長　台湾訪問</vt:lpstr>
      <vt:lpstr>ペロシ下院議長</vt:lpstr>
      <vt:lpstr>台湾訪問</vt:lpstr>
      <vt:lpstr>経緯</vt:lpstr>
      <vt:lpstr>PowerPoint プレゼンテーション</vt:lpstr>
      <vt:lpstr>7月30日　 米中首脳電話協議（5回目）</vt:lpstr>
      <vt:lpstr>米軍、中国軍の動き</vt:lpstr>
      <vt:lpstr>PowerPoint プレゼンテーション</vt:lpstr>
      <vt:lpstr>25年前との違い</vt:lpstr>
      <vt:lpstr>PowerPoint プレゼンテーション</vt:lpstr>
      <vt:lpstr>中国の「核心的利益」　台湾</vt:lpstr>
      <vt:lpstr>不安な日本の安全保障</vt:lpstr>
      <vt:lpstr>「台湾有事は日本有事」（安倍元首相）であることが実証された。  政府は国家安全保障会議（NSC）を開催していない。</vt:lpstr>
      <vt:lpstr>今後の展開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ペロシ下院議長の 台湾訪問</dc:title>
  <dc:creator>watanabe yoshio</dc:creator>
  <cp:revision>2</cp:revision>
  <dcterms:created xsi:type="dcterms:W3CDTF">2022-08-09T13:54:54Z</dcterms:created>
  <dcterms:modified xsi:type="dcterms:W3CDTF">2022-08-11T03:33:55Z</dcterms:modified>
</cp:coreProperties>
</file>