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791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78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745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05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838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387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392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33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06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29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407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20DD5-2F16-4F1D-81DD-1739E563DBEE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42365-F801-4186-B0D0-F62596BBB8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9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74613" y="282208"/>
            <a:ext cx="10281982" cy="63222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米国台湾政策の未来？</a:t>
            </a:r>
            <a:r>
              <a:rPr kumimoji="1" lang="en-US" altLang="ja-JP" sz="4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ja-JP" altLang="en-US" sz="48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台湾政策法</a:t>
            </a:r>
            <a:endParaRPr kumimoji="1" lang="en-US" altLang="ja-JP" sz="4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14</a:t>
            </a:r>
            <a:r>
              <a:rPr kumimoji="1"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上院外交委員会　台湾政策法可決　</a:t>
            </a:r>
            <a:endParaRPr kumimoji="1"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</a:t>
            </a:r>
            <a:r>
              <a:rPr kumimoji="1"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米台関係包括的に再構築する内容</a:t>
            </a:r>
            <a:endParaRPr kumimoji="1"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</a:t>
            </a:r>
            <a:r>
              <a:rPr lang="en-US" altLang="ja-JP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年間で総額</a:t>
            </a:r>
            <a:r>
              <a:rPr lang="en-US" altLang="ja-JP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45</a:t>
            </a:r>
            <a:r>
              <a:rPr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億ドル安全保障支援</a:t>
            </a:r>
            <a:endParaRPr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台湾の国際機関加盟を支持する規定</a:t>
            </a:r>
            <a:endParaRPr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500"/>
              </a:lnSpc>
            </a:pPr>
            <a:endParaRPr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28</a:t>
            </a:r>
            <a:r>
              <a:rPr kumimoji="1"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下院　台湾政策法案提出</a:t>
            </a:r>
            <a:endParaRPr kumimoji="1"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武器売却の迅速化</a:t>
            </a:r>
            <a:endParaRPr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</a:t>
            </a:r>
            <a:r>
              <a:rPr kumimoji="1" lang="en-US" altLang="ja-JP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年間で</a:t>
            </a:r>
            <a:r>
              <a:rPr kumimoji="1" lang="en-US" altLang="ja-JP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65</a:t>
            </a:r>
            <a:r>
              <a:rPr kumimoji="1"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億ドルの軍事支援明記</a:t>
            </a:r>
            <a:endParaRPr kumimoji="1"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成立には来年</a:t>
            </a:r>
            <a:r>
              <a:rPr lang="en-US" altLang="ja-JP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月までに</a:t>
            </a:r>
            <a:endParaRPr lang="en-US" altLang="ja-JP" sz="32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上下両院の本会議で可決の上、大統領署名必要</a:t>
            </a:r>
          </a:p>
        </p:txBody>
      </p:sp>
    </p:spTree>
    <p:extLst>
      <p:ext uri="{BB962C8B-B14F-4D97-AF65-F5344CB8AC3E}">
        <p14:creationId xmlns:p14="http://schemas.microsoft.com/office/powerpoint/2010/main" val="4206360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359993E-74F4-DEE4-C670-CC84396FD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442" y="1326475"/>
            <a:ext cx="7919444" cy="5274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テキスト ボックス 1"/>
          <p:cNvSpPr txBox="1"/>
          <p:nvPr/>
        </p:nvSpPr>
        <p:spPr>
          <a:xfrm>
            <a:off x="527325" y="1668542"/>
            <a:ext cx="7879080" cy="1938992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53000">
                <a:schemeClr val="accent1">
                  <a:lumMod val="75000"/>
                  <a:alpha val="8000"/>
                </a:schemeClr>
              </a:gs>
              <a:gs pos="100000">
                <a:schemeClr val="accent1">
                  <a:alpha val="52000"/>
                  <a:lumMod val="19000"/>
                </a:schemeClr>
              </a:gs>
            </a:gsLst>
            <a:lin ang="0" scaled="1"/>
            <a:tileRect/>
          </a:gradFill>
          <a:ln>
            <a:noFill/>
          </a:ln>
          <a:effectLst>
            <a:softEdge rad="177800"/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ln w="15875">
                  <a:solidFill>
                    <a:schemeClr val="bg2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4000" b="1" dirty="0">
                <a:ln w="15875">
                  <a:solidFill>
                    <a:schemeClr val="bg2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4000" b="1" dirty="0">
                <a:ln w="15875">
                  <a:solidFill>
                    <a:schemeClr val="bg2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kumimoji="1" lang="ja-JP" altLang="en-US" sz="4000" b="1" dirty="0">
                <a:ln w="15875">
                  <a:solidFill>
                    <a:schemeClr val="bg2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</a:t>
            </a:r>
            <a:endParaRPr kumimoji="1" lang="en-US" altLang="ja-JP" sz="4000" b="1" dirty="0">
              <a:ln w="15875">
                <a:solidFill>
                  <a:schemeClr val="bg2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000" b="1" dirty="0">
                <a:ln w="15875">
                  <a:solidFill>
                    <a:schemeClr val="bg2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「中国による台湾攻撃の際</a:t>
            </a:r>
            <a:r>
              <a:rPr kumimoji="1" lang="ja-JP" altLang="en-US" sz="4000" b="1" dirty="0">
                <a:ln w="19050">
                  <a:solidFill>
                    <a:schemeClr val="bg2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には</a:t>
            </a:r>
            <a:endParaRPr kumimoji="1" lang="en-US" altLang="ja-JP" sz="4000" b="1" dirty="0">
              <a:ln w="19050">
                <a:solidFill>
                  <a:schemeClr val="bg2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000" b="1" dirty="0">
                <a:ln w="15875">
                  <a:solidFill>
                    <a:schemeClr val="bg2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米軍を派遣してでも台湾</a:t>
            </a:r>
            <a:r>
              <a:rPr lang="ja-JP" altLang="en-US" sz="4000" b="1" dirty="0">
                <a:ln w="19050">
                  <a:solidFill>
                    <a:schemeClr val="bg2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を守る」</a:t>
            </a:r>
            <a:endParaRPr lang="en-US" altLang="ja-JP" sz="4000" b="1" dirty="0">
              <a:ln w="19050">
                <a:solidFill>
                  <a:schemeClr val="bg2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41094" y="413269"/>
            <a:ext cx="89098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バイデン大統領 </a:t>
            </a:r>
            <a:r>
              <a:rPr kumimoji="1" lang="en-US" altLang="ja-JP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回目の台湾防衛発言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7325" y="4137773"/>
            <a:ext cx="6853158" cy="1323439"/>
          </a:xfrm>
          <a:prstGeom prst="rect">
            <a:avLst/>
          </a:prstGeom>
          <a:gradFill>
            <a:gsLst>
              <a:gs pos="0">
                <a:schemeClr val="accent1">
                  <a:alpha val="49000"/>
                </a:schemeClr>
              </a:gs>
              <a:gs pos="34000">
                <a:schemeClr val="accent1">
                  <a:lumMod val="75000"/>
                  <a:alpha val="28000"/>
                </a:schemeClr>
              </a:gs>
              <a:gs pos="100000">
                <a:schemeClr val="accent1">
                  <a:lumMod val="50000"/>
                  <a:alpha val="39000"/>
                </a:schemeClr>
              </a:gs>
            </a:gsLst>
            <a:lin ang="5400000" scaled="0"/>
          </a:gradFill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➡ 抑止力の行使</a:t>
            </a:r>
            <a:endParaRPr kumimoji="1" lang="en-US" altLang="ja-JP" sz="4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0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：ウクライナの轍は踏まない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14E99F9-8776-8415-774C-6D2DEF50C462}"/>
              </a:ext>
            </a:extLst>
          </p:cNvPr>
          <p:cNvSpPr txBox="1"/>
          <p:nvPr/>
        </p:nvSpPr>
        <p:spPr>
          <a:xfrm>
            <a:off x="141114" y="595395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ホワイトハウス「戦略的曖昧さ」堅持発表</a:t>
            </a:r>
          </a:p>
        </p:txBody>
      </p:sp>
    </p:spTree>
    <p:extLst>
      <p:ext uri="{BB962C8B-B14F-4D97-AF65-F5344CB8AC3E}">
        <p14:creationId xmlns:p14="http://schemas.microsoft.com/office/powerpoint/2010/main" val="1875919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2512287-91EC-8A18-5FC2-337D6BF2FE1A}"/>
              </a:ext>
            </a:extLst>
          </p:cNvPr>
          <p:cNvSpPr txBox="1"/>
          <p:nvPr/>
        </p:nvSpPr>
        <p:spPr>
          <a:xfrm>
            <a:off x="1455237" y="285008"/>
            <a:ext cx="97706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米国第</a:t>
            </a:r>
            <a:r>
              <a:rPr lang="en-US" altLang="ja-JP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70</a:t>
            </a:r>
            <a:r>
              <a:rPr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代国務長官 マイク・ポンペオ氏</a:t>
            </a:r>
            <a:endParaRPr kumimoji="1"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C437BDA-6323-2E11-8D9F-5257761122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20" t="-2" r="19647"/>
          <a:stretch/>
        </p:blipFill>
        <p:spPr>
          <a:xfrm>
            <a:off x="6768935" y="1271076"/>
            <a:ext cx="5233060" cy="5301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78B214-6210-C707-66C7-F612E27F1511}"/>
              </a:ext>
            </a:extLst>
          </p:cNvPr>
          <p:cNvSpPr txBox="1"/>
          <p:nvPr/>
        </p:nvSpPr>
        <p:spPr>
          <a:xfrm>
            <a:off x="893135" y="2152319"/>
            <a:ext cx="544741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CIA</a:t>
            </a:r>
            <a:r>
              <a:rPr kumimoji="1"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長官 </a:t>
            </a:r>
            <a:r>
              <a:rPr kumimoji="1"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2017-2018</a:t>
            </a:r>
          </a:p>
          <a:p>
            <a:endParaRPr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国務長官 </a:t>
            </a:r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2018-2021</a:t>
            </a:r>
          </a:p>
          <a:p>
            <a:endParaRPr kumimoji="1"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ハドソン研究所 </a:t>
            </a:r>
            <a:r>
              <a:rPr kumimoji="1"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2021-</a:t>
            </a:r>
          </a:p>
          <a:p>
            <a:endParaRPr kumimoji="1"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中国センター</a:t>
            </a:r>
            <a:endParaRPr kumimoji="1"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諮問委員会委員長</a:t>
            </a:r>
          </a:p>
        </p:txBody>
      </p:sp>
    </p:spTree>
    <p:extLst>
      <p:ext uri="{BB962C8B-B14F-4D97-AF65-F5344CB8AC3E}">
        <p14:creationId xmlns:p14="http://schemas.microsoft.com/office/powerpoint/2010/main" val="3784333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28499" y="1336139"/>
            <a:ext cx="8122736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26</a:t>
            </a:r>
            <a:r>
              <a:rPr kumimoji="1"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 台湾 高雄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市　</a:t>
            </a:r>
            <a:endParaRPr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</a:t>
            </a:r>
            <a:r>
              <a:rPr kumimoji="1"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kumimoji="1"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 グローバル台湾経済フォーラム</a:t>
            </a:r>
            <a:endParaRPr kumimoji="1"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28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 </a:t>
            </a:r>
            <a:r>
              <a:rPr lang="zh-CN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世界台湾商会聯合総会</a:t>
            </a:r>
            <a:endParaRPr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50000"/>
              </a:lnSpc>
            </a:pP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</a:t>
            </a:r>
            <a:r>
              <a:rPr lang="ja-JP" altLang="en-US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高雄の地政学的意味</a:t>
            </a:r>
            <a:endParaRPr lang="en-US" altLang="ja-JP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．東南アジアのゲートウェイ</a:t>
            </a:r>
            <a:endParaRPr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．次世代ハイテク産業拠点</a:t>
            </a:r>
            <a:endParaRPr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．国防産業拠点</a:t>
            </a:r>
            <a:endParaRPr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．軍事的要衝</a:t>
            </a:r>
            <a:endParaRPr lang="en-US" altLang="ja-JP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．台湾の原点　</a:t>
            </a:r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5897523-7B6A-CF80-E5D7-128A3F9BA00E}"/>
              </a:ext>
            </a:extLst>
          </p:cNvPr>
          <p:cNvSpPr txBox="1"/>
          <p:nvPr/>
        </p:nvSpPr>
        <p:spPr>
          <a:xfrm>
            <a:off x="7338060" y="3553526"/>
            <a:ext cx="4635595" cy="2948839"/>
          </a:xfrm>
          <a:prstGeom prst="rect">
            <a:avLst/>
          </a:prstGeom>
          <a:gradFill>
            <a:gsLst>
              <a:gs pos="0">
                <a:schemeClr val="accent1"/>
              </a:gs>
              <a:gs pos="34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</a:gradFill>
          <a:ln w="19050" cap="rnd">
            <a:solidFill>
              <a:schemeClr val="bg2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252000" tIns="180000" rIns="180000" bIns="180000" rtlCol="0" anchor="ctr" anchorCtr="1">
            <a:spAutoFit/>
          </a:bodyPr>
          <a:lstStyle/>
          <a:p>
            <a:pPr algn="ctr"/>
            <a:r>
              <a:rPr kumimoji="1" lang="ja-JP" altLang="en-US" sz="2400" b="1" dirty="0">
                <a:ln w="3175">
                  <a:solidFill>
                    <a:schemeClr val="bg2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72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新南向政策</a:t>
            </a:r>
            <a:endParaRPr kumimoji="1" lang="en-US" altLang="ja-JP" sz="2400" b="1" dirty="0">
              <a:ln w="3175">
                <a:solidFill>
                  <a:schemeClr val="bg2"/>
                </a:solidFill>
              </a:ln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72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b="1" dirty="0">
                <a:ln w="3175">
                  <a:solidFill>
                    <a:schemeClr val="bg2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72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台湾が東南アジア・南アジア諸国およびオーストラリア・ニュージーランドなど</a:t>
            </a:r>
            <a:r>
              <a:rPr kumimoji="1" lang="en-US" altLang="ja-JP" sz="2400" b="1" dirty="0">
                <a:ln w="3175">
                  <a:solidFill>
                    <a:schemeClr val="bg2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72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kumimoji="1" lang="ja-JP" altLang="en-US" sz="2400" b="1" dirty="0">
                <a:ln w="3175">
                  <a:solidFill>
                    <a:schemeClr val="bg2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72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カ国と政治・経済的連携関係を深め、中国の政治的、経済的圧迫に対抗しようとするもの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1F9710-D1CF-AC9B-0731-921D79E078DF}"/>
              </a:ext>
            </a:extLst>
          </p:cNvPr>
          <p:cNvSpPr txBox="1"/>
          <p:nvPr/>
        </p:nvSpPr>
        <p:spPr>
          <a:xfrm>
            <a:off x="2806972" y="282932"/>
            <a:ext cx="73657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マイク・ポンペオ氏　台湾訪問</a:t>
            </a:r>
          </a:p>
        </p:txBody>
      </p:sp>
    </p:spTree>
    <p:extLst>
      <p:ext uri="{BB962C8B-B14F-4D97-AF65-F5344CB8AC3E}">
        <p14:creationId xmlns:p14="http://schemas.microsoft.com/office/powerpoint/2010/main" val="423467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274</Words>
  <Application>Microsoft Office PowerPoint</Application>
  <PresentationFormat>ワイド画面</PresentationFormat>
  <Paragraphs>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9</cp:revision>
  <dcterms:created xsi:type="dcterms:W3CDTF">2022-10-17T11:59:11Z</dcterms:created>
  <dcterms:modified xsi:type="dcterms:W3CDTF">2022-10-18T06:27:40Z</dcterms:modified>
</cp:coreProperties>
</file>