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8" r:id="rId3"/>
    <p:sldId id="256" r:id="rId4"/>
    <p:sldId id="257" r:id="rId5"/>
    <p:sldId id="259" r:id="rId6"/>
    <p:sldId id="261" r:id="rId7"/>
    <p:sldId id="262" r:id="rId8"/>
    <p:sldId id="263" r:id="rId9"/>
    <p:sldId id="264" r:id="rId10"/>
    <p:sldId id="265" r:id="rId11"/>
    <p:sldId id="267" r:id="rId12"/>
    <p:sldId id="269" r:id="rId13"/>
    <p:sldId id="271" r:id="rId14"/>
    <p:sldId id="279" r:id="rId15"/>
    <p:sldId id="280" r:id="rId16"/>
    <p:sldId id="284" r:id="rId17"/>
    <p:sldId id="278" r:id="rId18"/>
  </p:sldIdLst>
  <p:sldSz cx="12192000" cy="6858000"/>
  <p:notesSz cx="10021888"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7" autoAdjust="0"/>
    <p:restoredTop sz="94660"/>
  </p:normalViewPr>
  <p:slideViewPr>
    <p:cSldViewPr snapToGrid="0">
      <p:cViewPr varScale="1">
        <p:scale>
          <a:sx n="80" d="100"/>
          <a:sy n="80" d="100"/>
        </p:scale>
        <p:origin x="126" y="6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F30AA6-0364-DA2E-D373-F28D6BB8E3B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8AFBA8-83CC-53D3-790F-B11082C054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2BAC56-5D29-341A-7E55-FF0FA4EE123D}"/>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CC54FC6D-089F-4A35-8DCC-F95FCDFD53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86C5CA0-F5CF-B546-4640-DDD84A596767}"/>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4066658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54597D-49ED-82BB-92D6-CB3D30FBA4D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32CB06C-FD54-731D-DEEB-63A438F77E5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CA69EC3-54F4-B330-2D91-18E3365E0BDF}"/>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B3F012A2-CC7B-EC8E-D2F4-A776AB3B148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B2E8906-B4CD-FE80-A864-C321F3FDDEE8}"/>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727439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2AAFDFF-2F0F-D4D1-4009-A97DBA4172F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F54D1FE-77D2-14DD-0931-2DCCFA54AC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FDD7D47-41EC-2112-2D10-952A30AF49A4}"/>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CF907CC6-8447-EA0A-6623-497110843B5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A9D2BE4-C910-638A-43D6-9C26C2B64E88}"/>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194930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205B9E-DAA3-A3DC-24A1-D3F435093AD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F082A0-FDF7-05E7-D82D-2E595C3762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09FDEFA-AF0B-B854-B463-15702E071F57}"/>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C1DD0466-E504-5DD3-933B-CEA143B46E9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1EDAEFF-BB5A-B1FC-F1AE-085EB85474BE}"/>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3423752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E54C87-DFCF-28CA-1D2C-0E6861EC59B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8F99FEA-F50D-E6E3-8608-8290EFC6E1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91FB2EA-7415-1EE8-A95A-02F42CB13706}"/>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4EC3045B-0E07-D9EA-3D88-AB3B6F8CDCC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A2D2C2-77A7-992D-1A6A-A4126FCC88C2}"/>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146207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EF8605-1673-24CF-8BA7-ABA51A32005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79CA866-FFDE-6991-E910-D47494070C53}"/>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89977C4-7DB6-389D-4B2C-C5D18E14093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852DFF-9786-FB1F-1D64-6C70C29F10C8}"/>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6" name="フッター プレースホルダー 5">
            <a:extLst>
              <a:ext uri="{FF2B5EF4-FFF2-40B4-BE49-F238E27FC236}">
                <a16:creationId xmlns:a16="http://schemas.microsoft.com/office/drawing/2014/main" id="{66417160-28DC-A92C-19D3-6F2012E3730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F42BE27-F572-AFC4-CAE9-0071395B7981}"/>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3338489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B93DCF-9873-D2E6-9C9B-475C43977CA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E01787A-719E-391B-7B65-C15CE8BDDF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F7380DB-A89A-32AE-A7FD-4AE5243818C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406B1E4-F003-123C-778C-86AB2D52455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3EB54DC-9FA3-1535-5833-75ABB785CED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93FC009-6A1D-E642-0107-986C2FC01F0F}"/>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8" name="フッター プレースホルダー 7">
            <a:extLst>
              <a:ext uri="{FF2B5EF4-FFF2-40B4-BE49-F238E27FC236}">
                <a16:creationId xmlns:a16="http://schemas.microsoft.com/office/drawing/2014/main" id="{04E8501B-247C-0E1E-2322-D0321C06AD1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14BC9358-1DB3-0F3F-833F-E64C85AA25A7}"/>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419521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ED7E8E-F812-DAA2-C21A-FEDBE3D543A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A10DDD8-2F75-44A3-6514-0CD3391D96DA}"/>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4" name="フッター プレースホルダー 3">
            <a:extLst>
              <a:ext uri="{FF2B5EF4-FFF2-40B4-BE49-F238E27FC236}">
                <a16:creationId xmlns:a16="http://schemas.microsoft.com/office/drawing/2014/main" id="{8B8CA44C-9EDE-5DFD-02AA-29AA82CADFCF}"/>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7AC474-9172-86D4-F7D6-F2D8645BBB49}"/>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104717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C416D7EA-A41A-68BE-F520-7244DA7B2775}"/>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3" name="フッター プレースホルダー 2">
            <a:extLst>
              <a:ext uri="{FF2B5EF4-FFF2-40B4-BE49-F238E27FC236}">
                <a16:creationId xmlns:a16="http://schemas.microsoft.com/office/drawing/2014/main" id="{1B3B94D9-8A74-D902-7AAA-123DE2DE84B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C2A5830-CDC6-2E90-C0BF-FFC26026726E}"/>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2413820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7F7F98B-0B81-AA8F-3A1B-B1DF70AF1FB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18D9D8F-7DC2-BB52-7B33-2773CC1FD43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98A9FDF-530D-5088-6358-49DF876B70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EC3DA72-5B00-E52C-2CB4-75B97B3918B8}"/>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6" name="フッター プレースホルダー 5">
            <a:extLst>
              <a:ext uri="{FF2B5EF4-FFF2-40B4-BE49-F238E27FC236}">
                <a16:creationId xmlns:a16="http://schemas.microsoft.com/office/drawing/2014/main" id="{4AA1AC0A-E9B6-BA68-3F5A-52D510F2A7C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B7FB967-1124-30D0-62D2-9B21AF0B7AED}"/>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1448280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E9CE9A-2264-4D6C-49C3-A0766FC0764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2414CC0-4D5E-70E9-838B-AACBFAB324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a:extLst>
              <a:ext uri="{FF2B5EF4-FFF2-40B4-BE49-F238E27FC236}">
                <a16:creationId xmlns:a16="http://schemas.microsoft.com/office/drawing/2014/main" id="{35559A35-25EF-99D0-B21D-8CA245524B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9692701-A67F-B107-3859-25B794C30216}"/>
              </a:ext>
            </a:extLst>
          </p:cNvPr>
          <p:cNvSpPr>
            <a:spLocks noGrp="1"/>
          </p:cNvSpPr>
          <p:nvPr>
            <p:ph type="dt" sz="half" idx="10"/>
          </p:nvPr>
        </p:nvSpPr>
        <p:spPr/>
        <p:txBody>
          <a:bodyPr/>
          <a:lstStyle/>
          <a:p>
            <a:fld id="{0F61597C-D6B0-4CCC-ADAA-D7AF4676F04F}" type="datetimeFigureOut">
              <a:rPr kumimoji="1" lang="ja-JP" altLang="en-US" smtClean="0"/>
              <a:t>2022/12/15</a:t>
            </a:fld>
            <a:endParaRPr kumimoji="1" lang="ja-JP" altLang="en-US"/>
          </a:p>
        </p:txBody>
      </p:sp>
      <p:sp>
        <p:nvSpPr>
          <p:cNvPr id="6" name="フッター プレースホルダー 5">
            <a:extLst>
              <a:ext uri="{FF2B5EF4-FFF2-40B4-BE49-F238E27FC236}">
                <a16:creationId xmlns:a16="http://schemas.microsoft.com/office/drawing/2014/main" id="{7C6458FC-99BF-471A-62E4-D02F21539F9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AEE3595-6EE6-30A4-81B3-E0B06596460F}"/>
              </a:ext>
            </a:extLst>
          </p:cNvPr>
          <p:cNvSpPr>
            <a:spLocks noGrp="1"/>
          </p:cNvSpPr>
          <p:nvPr>
            <p:ph type="sldNum" sz="quarter" idx="12"/>
          </p:nvPr>
        </p:nvSpPr>
        <p:spPr/>
        <p:txBody>
          <a:body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1914055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2AA2963-3C88-ED23-5162-BF8986D5C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F86C1FC-7509-64A3-94EA-63D76007C7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C4DCDB5-0206-7457-1393-635B0B9D2B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61597C-D6B0-4CCC-ADAA-D7AF4676F04F}" type="datetimeFigureOut">
              <a:rPr kumimoji="1" lang="ja-JP" altLang="en-US" smtClean="0"/>
              <a:t>2022/12/15</a:t>
            </a:fld>
            <a:endParaRPr kumimoji="1" lang="ja-JP" altLang="en-US"/>
          </a:p>
        </p:txBody>
      </p:sp>
      <p:sp>
        <p:nvSpPr>
          <p:cNvPr id="5" name="フッター プレースホルダー 4">
            <a:extLst>
              <a:ext uri="{FF2B5EF4-FFF2-40B4-BE49-F238E27FC236}">
                <a16:creationId xmlns:a16="http://schemas.microsoft.com/office/drawing/2014/main" id="{45970FA6-3F25-EA81-0C0D-09DEEFC137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E9DDE01-35F3-B51D-B9B2-564C034463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DFA3E4-4015-4DCE-AA04-50F031D1EE84}" type="slidenum">
              <a:rPr kumimoji="1" lang="ja-JP" altLang="en-US" smtClean="0"/>
              <a:t>‹#›</a:t>
            </a:fld>
            <a:endParaRPr kumimoji="1" lang="ja-JP" altLang="en-US"/>
          </a:p>
        </p:txBody>
      </p:sp>
    </p:spTree>
    <p:extLst>
      <p:ext uri="{BB962C8B-B14F-4D97-AF65-F5344CB8AC3E}">
        <p14:creationId xmlns:p14="http://schemas.microsoft.com/office/powerpoint/2010/main" val="597751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47FE472-BC13-DEF8-1FCF-02223E69E9CF}"/>
              </a:ext>
            </a:extLst>
          </p:cNvPr>
          <p:cNvSpPr>
            <a:spLocks noGrp="1"/>
          </p:cNvSpPr>
          <p:nvPr>
            <p:ph type="ctrTitle"/>
          </p:nvPr>
        </p:nvSpPr>
        <p:spPr/>
        <p:txBody>
          <a:bodyPr/>
          <a:lstStyle/>
          <a:p>
            <a:r>
              <a:rPr lang="ja-JP" altLang="en-US" dirty="0">
                <a:latin typeface="HGP明朝E" panose="02020900000000000000" pitchFamily="18" charset="-128"/>
                <a:ea typeface="HGP明朝E" panose="02020900000000000000" pitchFamily="18" charset="-128"/>
              </a:rPr>
              <a:t>米国中間選挙の総括</a:t>
            </a:r>
          </a:p>
        </p:txBody>
      </p:sp>
      <p:sp>
        <p:nvSpPr>
          <p:cNvPr id="5" name="字幕 4">
            <a:extLst>
              <a:ext uri="{FF2B5EF4-FFF2-40B4-BE49-F238E27FC236}">
                <a16:creationId xmlns:a16="http://schemas.microsoft.com/office/drawing/2014/main" id="{432DCC31-6F64-D23B-7111-4FA0F18847B1}"/>
              </a:ext>
            </a:extLst>
          </p:cNvPr>
          <p:cNvSpPr>
            <a:spLocks noGrp="1"/>
          </p:cNvSpPr>
          <p:nvPr>
            <p:ph type="subTitle" idx="1"/>
          </p:nvPr>
        </p:nvSpPr>
        <p:spPr/>
        <p:txBody>
          <a:bodyPr>
            <a:normAutofit/>
          </a:bodyPr>
          <a:lstStyle/>
          <a:p>
            <a:r>
              <a:rPr lang="ja-JP" altLang="en-US" sz="3200" dirty="0">
                <a:latin typeface="HGP明朝E" panose="02020900000000000000" pitchFamily="18" charset="-128"/>
                <a:ea typeface="HGP明朝E" panose="02020900000000000000" pitchFamily="18" charset="-128"/>
              </a:rPr>
              <a:t>情報パック</a:t>
            </a:r>
            <a:r>
              <a:rPr lang="en-US" altLang="ja-JP" sz="3200" dirty="0">
                <a:latin typeface="HGP明朝E" panose="02020900000000000000" pitchFamily="18" charset="-128"/>
                <a:ea typeface="HGP明朝E" panose="02020900000000000000" pitchFamily="18" charset="-128"/>
              </a:rPr>
              <a:t>12</a:t>
            </a:r>
            <a:r>
              <a:rPr lang="ja-JP" altLang="en-US" sz="3200" dirty="0">
                <a:latin typeface="HGP明朝E" panose="02020900000000000000" pitchFamily="18" charset="-128"/>
                <a:ea typeface="HGP明朝E" panose="02020900000000000000" pitchFamily="18" charset="-128"/>
              </a:rPr>
              <a:t>月号</a:t>
            </a:r>
          </a:p>
        </p:txBody>
      </p:sp>
    </p:spTree>
    <p:extLst>
      <p:ext uri="{BB962C8B-B14F-4D97-AF65-F5344CB8AC3E}">
        <p14:creationId xmlns:p14="http://schemas.microsoft.com/office/powerpoint/2010/main" val="2284377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23EED4-91CB-C361-7720-FFAB3B80E019}"/>
              </a:ext>
            </a:extLst>
          </p:cNvPr>
          <p:cNvSpPr>
            <a:spLocks noGrp="1"/>
          </p:cNvSpPr>
          <p:nvPr>
            <p:ph type="title"/>
          </p:nvPr>
        </p:nvSpPr>
        <p:spPr>
          <a:xfrm>
            <a:off x="838200" y="365125"/>
            <a:ext cx="10515600" cy="1467236"/>
          </a:xfrm>
        </p:spPr>
        <p:txBody>
          <a:bodyPr/>
          <a:lstStyle/>
          <a:p>
            <a:r>
              <a:rPr lang="ja-JP" altLang="en-US" dirty="0">
                <a:latin typeface="HGP明朝E" panose="02020900000000000000" pitchFamily="18" charset="-128"/>
                <a:ea typeface="HGP明朝E" panose="02020900000000000000" pitchFamily="18" charset="-128"/>
              </a:rPr>
              <a:t>来年</a:t>
            </a:r>
            <a:r>
              <a:rPr lang="en-US" altLang="ja-JP" dirty="0">
                <a:latin typeface="HGP明朝E" panose="02020900000000000000" pitchFamily="18" charset="-128"/>
                <a:ea typeface="HGP明朝E" panose="02020900000000000000" pitchFamily="18" charset="-128"/>
              </a:rPr>
              <a:t>1</a:t>
            </a:r>
            <a:r>
              <a:rPr lang="ja-JP" altLang="en-US" dirty="0">
                <a:latin typeface="HGP明朝E" panose="02020900000000000000" pitchFamily="18" charset="-128"/>
                <a:ea typeface="HGP明朝E" panose="02020900000000000000" pitchFamily="18" charset="-128"/>
              </a:rPr>
              <a:t>月以降は「攻守」が変わる。</a:t>
            </a:r>
          </a:p>
        </p:txBody>
      </p:sp>
      <p:sp>
        <p:nvSpPr>
          <p:cNvPr id="3" name="コンテンツ プレースホルダー 2">
            <a:extLst>
              <a:ext uri="{FF2B5EF4-FFF2-40B4-BE49-F238E27FC236}">
                <a16:creationId xmlns:a16="http://schemas.microsoft.com/office/drawing/2014/main" id="{2C740287-BF14-7430-AFD7-0A15BEA64B46}"/>
              </a:ext>
            </a:extLst>
          </p:cNvPr>
          <p:cNvSpPr>
            <a:spLocks noGrp="1"/>
          </p:cNvSpPr>
          <p:nvPr>
            <p:ph idx="1"/>
          </p:nvPr>
        </p:nvSpPr>
        <p:spPr>
          <a:xfrm>
            <a:off x="838200" y="1825624"/>
            <a:ext cx="10515600" cy="4816397"/>
          </a:xfrm>
        </p:spPr>
        <p:txBody>
          <a:bodyPr>
            <a:normAutofit fontScale="85000" lnSpcReduction="20000"/>
          </a:bodyPr>
          <a:lstStyle/>
          <a:p>
            <a:pPr>
              <a:lnSpc>
                <a:spcPct val="110000"/>
              </a:lnSpc>
            </a:pPr>
            <a:r>
              <a:rPr lang="ja-JP" altLang="en-US" dirty="0">
                <a:latin typeface="HGP明朝E" panose="02020900000000000000" pitchFamily="18" charset="-128"/>
                <a:ea typeface="HGP明朝E" panose="02020900000000000000" pitchFamily="18" charset="-128"/>
              </a:rPr>
              <a:t>共和党</a:t>
            </a:r>
            <a:endParaRPr lang="en-US" altLang="ja-JP" dirty="0">
              <a:latin typeface="HGP明朝E" panose="02020900000000000000" pitchFamily="18" charset="-128"/>
              <a:ea typeface="HGP明朝E" panose="02020900000000000000" pitchFamily="18" charset="-128"/>
            </a:endParaRPr>
          </a:p>
          <a:p>
            <a:pPr>
              <a:lnSpc>
                <a:spcPct val="110000"/>
              </a:lnSpc>
            </a:pPr>
            <a:r>
              <a:rPr lang="ja-JP" altLang="en-US" dirty="0">
                <a:latin typeface="HGP明朝E" panose="02020900000000000000" pitchFamily="18" charset="-128"/>
                <a:ea typeface="HGP明朝E" panose="02020900000000000000" pitchFamily="18" charset="-128"/>
              </a:rPr>
              <a:t>バイデン氏の次男ハンター・バイデン氏と外国企業との関係を巡る疑惑を調査する方針。</a:t>
            </a:r>
            <a:endParaRPr lang="en-US" altLang="ja-JP" dirty="0">
              <a:latin typeface="HGP明朝E" panose="02020900000000000000" pitchFamily="18" charset="-128"/>
              <a:ea typeface="HGP明朝E" panose="02020900000000000000" pitchFamily="18" charset="-128"/>
            </a:endParaRPr>
          </a:p>
          <a:p>
            <a:pPr>
              <a:lnSpc>
                <a:spcPct val="110000"/>
              </a:lnSpc>
            </a:pPr>
            <a:r>
              <a:rPr lang="ja-JP" altLang="en-US" dirty="0">
                <a:latin typeface="HGP明朝E" panose="02020900000000000000" pitchFamily="18" charset="-128"/>
                <a:ea typeface="HGP明朝E" panose="02020900000000000000" pitchFamily="18" charset="-128"/>
              </a:rPr>
              <a:t>ハンター氏は違法な税務処理や資金洗浄などの疑いで当局の捜査を受けている。</a:t>
            </a:r>
          </a:p>
          <a:p>
            <a:pPr>
              <a:lnSpc>
                <a:spcPct val="110000"/>
              </a:lnSpc>
            </a:pPr>
            <a:r>
              <a:rPr lang="ja-JP" altLang="en-US" dirty="0">
                <a:latin typeface="HGP明朝E" panose="02020900000000000000" pitchFamily="18" charset="-128"/>
                <a:ea typeface="HGP明朝E" panose="02020900000000000000" pitchFamily="18" charset="-128"/>
              </a:rPr>
              <a:t>下院監視・改革委員会の共和党トップ、ジェームズ・カマー氏は</a:t>
            </a:r>
            <a:r>
              <a:rPr lang="en-US" altLang="ja-JP" dirty="0">
                <a:latin typeface="HGP明朝E" panose="02020900000000000000" pitchFamily="18" charset="-128"/>
                <a:ea typeface="HGP明朝E" panose="02020900000000000000" pitchFamily="18" charset="-128"/>
              </a:rPr>
              <a:t>17</a:t>
            </a:r>
            <a:r>
              <a:rPr lang="ja-JP" altLang="en-US" dirty="0">
                <a:latin typeface="HGP明朝E" panose="02020900000000000000" pitchFamily="18" charset="-128"/>
                <a:ea typeface="HGP明朝E" panose="02020900000000000000" pitchFamily="18" charset="-128"/>
              </a:rPr>
              <a:t>日</a:t>
            </a:r>
            <a:endParaRPr lang="en-US" altLang="ja-JP" dirty="0">
              <a:latin typeface="HGP明朝E" panose="02020900000000000000" pitchFamily="18" charset="-128"/>
              <a:ea typeface="HGP明朝E" panose="02020900000000000000" pitchFamily="18" charset="-128"/>
            </a:endParaRPr>
          </a:p>
          <a:p>
            <a:pPr>
              <a:lnSpc>
                <a:spcPct val="110000"/>
              </a:lnSpc>
            </a:pPr>
            <a:r>
              <a:rPr lang="ja-JP" altLang="en-US" dirty="0">
                <a:latin typeface="HGP明朝E" panose="02020900000000000000" pitchFamily="18" charset="-128"/>
                <a:ea typeface="HGP明朝E" panose="02020900000000000000" pitchFamily="18" charset="-128"/>
              </a:rPr>
              <a:t>「バイデン氏と彼の家族の海外パートナーとの関係を評価する」と述べた。調査によれば、中国企業が米国企業から電気自動車向けの鉱物資源を調達する際にハンター氏の関わる投資会社が支援していたほか、同氏はウクライナのエネルギー企業の役員にも就いていた。いずれも</a:t>
            </a:r>
            <a:r>
              <a:rPr lang="en-US" altLang="ja-JP" dirty="0">
                <a:latin typeface="HGP明朝E" panose="02020900000000000000" pitchFamily="18" charset="-128"/>
                <a:ea typeface="HGP明朝E" panose="02020900000000000000" pitchFamily="18" charset="-128"/>
              </a:rPr>
              <a:t>21</a:t>
            </a:r>
            <a:r>
              <a:rPr lang="ja-JP" altLang="en-US" dirty="0">
                <a:latin typeface="HGP明朝E" panose="02020900000000000000" pitchFamily="18" charset="-128"/>
                <a:ea typeface="HGP明朝E" panose="02020900000000000000" pitchFamily="18" charset="-128"/>
              </a:rPr>
              <a:t>年</a:t>
            </a:r>
            <a:r>
              <a:rPr lang="en-US" altLang="ja-JP" dirty="0">
                <a:latin typeface="HGP明朝E" panose="02020900000000000000" pitchFamily="18" charset="-128"/>
                <a:ea typeface="HGP明朝E" panose="02020900000000000000" pitchFamily="18" charset="-128"/>
              </a:rPr>
              <a:t>1</a:t>
            </a:r>
            <a:r>
              <a:rPr lang="ja-JP" altLang="en-US" dirty="0">
                <a:latin typeface="HGP明朝E" panose="02020900000000000000" pitchFamily="18" charset="-128"/>
                <a:ea typeface="HGP明朝E" panose="02020900000000000000" pitchFamily="18" charset="-128"/>
              </a:rPr>
              <a:t>月の大統領就任前だったとみられるもののバイデン大統領の政治的地位を利用して多額の報酬を得ていたと指摘されている。</a:t>
            </a:r>
          </a:p>
          <a:p>
            <a:pPr>
              <a:lnSpc>
                <a:spcPct val="110000"/>
              </a:lnSpc>
            </a:pPr>
            <a:endParaRPr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396011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89ECBDA-51E6-4484-8F25-E777102F7D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EA2AEA56-4902-4CC1-A43B-1AC27C88CB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6749" y="720952"/>
            <a:ext cx="6959544" cy="5545704"/>
          </a:xfrm>
          <a:custGeom>
            <a:avLst/>
            <a:gdLst>
              <a:gd name="connsiteX0" fmla="*/ 839883 w 5283866"/>
              <a:gd name="connsiteY0" fmla="*/ 18 h 4210442"/>
              <a:gd name="connsiteX1" fmla="*/ 875727 w 5283866"/>
              <a:gd name="connsiteY1" fmla="*/ 6050 h 4210442"/>
              <a:gd name="connsiteX2" fmla="*/ 1624617 w 5283866"/>
              <a:gd name="connsiteY2" fmla="*/ 99799 h 4210442"/>
              <a:gd name="connsiteX3" fmla="*/ 2328012 w 5283866"/>
              <a:gd name="connsiteY3" fmla="*/ 148051 h 4210442"/>
              <a:gd name="connsiteX4" fmla="*/ 3177820 w 5283866"/>
              <a:gd name="connsiteY4" fmla="*/ 228566 h 4210442"/>
              <a:gd name="connsiteX5" fmla="*/ 3770646 w 5283866"/>
              <a:gd name="connsiteY5" fmla="*/ 252831 h 4210442"/>
              <a:gd name="connsiteX6" fmla="*/ 3800149 w 5283866"/>
              <a:gd name="connsiteY6" fmla="*/ 251727 h 4210442"/>
              <a:gd name="connsiteX7" fmla="*/ 4102076 w 5283866"/>
              <a:gd name="connsiteY7" fmla="*/ 288400 h 4210442"/>
              <a:gd name="connsiteX8" fmla="*/ 3904377 w 5283866"/>
              <a:gd name="connsiteY8" fmla="*/ 446120 h 4210442"/>
              <a:gd name="connsiteX9" fmla="*/ 4188933 w 5283866"/>
              <a:gd name="connsiteY9" fmla="*/ 520843 h 4210442"/>
              <a:gd name="connsiteX10" fmla="*/ 4465492 w 5283866"/>
              <a:gd name="connsiteY10" fmla="*/ 626449 h 4210442"/>
              <a:gd name="connsiteX11" fmla="*/ 4517606 w 5283866"/>
              <a:gd name="connsiteY11" fmla="*/ 670015 h 4210442"/>
              <a:gd name="connsiteX12" fmla="*/ 4948576 w 5283866"/>
              <a:gd name="connsiteY12" fmla="*/ 954847 h 4210442"/>
              <a:gd name="connsiteX13" fmla="*/ 4866132 w 5283866"/>
              <a:gd name="connsiteY13" fmla="*/ 1015233 h 4210442"/>
              <a:gd name="connsiteX14" fmla="*/ 5019164 w 5283866"/>
              <a:gd name="connsiteY14" fmla="*/ 1087474 h 4210442"/>
              <a:gd name="connsiteX15" fmla="*/ 5053630 w 5283866"/>
              <a:gd name="connsiteY15" fmla="*/ 1117806 h 4210442"/>
              <a:gd name="connsiteX16" fmla="*/ 5024404 w 5283866"/>
              <a:gd name="connsiteY16" fmla="*/ 1154202 h 4210442"/>
              <a:gd name="connsiteX17" fmla="*/ 4960984 w 5283866"/>
              <a:gd name="connsiteY17" fmla="*/ 1179569 h 4210442"/>
              <a:gd name="connsiteX18" fmla="*/ 4876887 w 5283866"/>
              <a:gd name="connsiteY18" fmla="*/ 1243814 h 4210442"/>
              <a:gd name="connsiteX19" fmla="*/ 4880195 w 5283866"/>
              <a:gd name="connsiteY19" fmla="*/ 1293998 h 4210442"/>
              <a:gd name="connsiteX20" fmla="*/ 4930104 w 5283866"/>
              <a:gd name="connsiteY20" fmla="*/ 1384991 h 4210442"/>
              <a:gd name="connsiteX21" fmla="*/ 4855103 w 5283866"/>
              <a:gd name="connsiteY21" fmla="*/ 1480119 h 4210442"/>
              <a:gd name="connsiteX22" fmla="*/ 4816500 w 5283866"/>
              <a:gd name="connsiteY22" fmla="*/ 1508242 h 4210442"/>
              <a:gd name="connsiteX23" fmla="*/ 4890949 w 5283866"/>
              <a:gd name="connsiteY23" fmla="*/ 1517893 h 4210442"/>
              <a:gd name="connsiteX24" fmla="*/ 4916868 w 5283866"/>
              <a:gd name="connsiteY24" fmla="*/ 1557599 h 4210442"/>
              <a:gd name="connsiteX25" fmla="*/ 4928448 w 5283866"/>
              <a:gd name="connsiteY25" fmla="*/ 1577453 h 4210442"/>
              <a:gd name="connsiteX26" fmla="*/ 4998760 w 5283866"/>
              <a:gd name="connsiteY26" fmla="*/ 1701809 h 4210442"/>
              <a:gd name="connsiteX27" fmla="*/ 4986903 w 5283866"/>
              <a:gd name="connsiteY27" fmla="*/ 1736550 h 4210442"/>
              <a:gd name="connsiteX28" fmla="*/ 4869716 w 5283866"/>
              <a:gd name="connsiteY28" fmla="*/ 1904472 h 4210442"/>
              <a:gd name="connsiteX29" fmla="*/ 4994348 w 5283866"/>
              <a:gd name="connsiteY29" fmla="*/ 1951346 h 4210442"/>
              <a:gd name="connsiteX30" fmla="*/ 5001792 w 5283866"/>
              <a:gd name="connsiteY30" fmla="*/ 2030756 h 4210442"/>
              <a:gd name="connsiteX31" fmla="*/ 5065212 w 5283866"/>
              <a:gd name="connsiteY31" fmla="*/ 2119543 h 4210442"/>
              <a:gd name="connsiteX32" fmla="*/ 5204732 w 5283866"/>
              <a:gd name="connsiteY32" fmla="*/ 2244450 h 4210442"/>
              <a:gd name="connsiteX33" fmla="*/ 5283866 w 5283866"/>
              <a:gd name="connsiteY33" fmla="*/ 2328272 h 4210442"/>
              <a:gd name="connsiteX34" fmla="*/ 5147380 w 5283866"/>
              <a:gd name="connsiteY34" fmla="*/ 2350606 h 4210442"/>
              <a:gd name="connsiteX35" fmla="*/ 5126148 w 5283866"/>
              <a:gd name="connsiteY35" fmla="*/ 2363566 h 4210442"/>
              <a:gd name="connsiteX36" fmla="*/ 5142417 w 5283866"/>
              <a:gd name="connsiteY36" fmla="*/ 2407682 h 4210442"/>
              <a:gd name="connsiteX37" fmla="*/ 5164200 w 5283866"/>
              <a:gd name="connsiteY37" fmla="*/ 2451526 h 4210442"/>
              <a:gd name="connsiteX38" fmla="*/ 5149034 w 5283866"/>
              <a:gd name="connsiteY38" fmla="*/ 2485992 h 4210442"/>
              <a:gd name="connsiteX39" fmla="*/ 5042601 w 5283866"/>
              <a:gd name="connsiteY39" fmla="*/ 2635164 h 4210442"/>
              <a:gd name="connsiteX40" fmla="*/ 4955194 w 5283866"/>
              <a:gd name="connsiteY40" fmla="*/ 2694445 h 4210442"/>
              <a:gd name="connsiteX41" fmla="*/ 4756116 w 5283866"/>
              <a:gd name="connsiteY41" fmla="*/ 2963836 h 4210442"/>
              <a:gd name="connsiteX42" fmla="*/ 4693523 w 5283866"/>
              <a:gd name="connsiteY42" fmla="*/ 3051244 h 4210442"/>
              <a:gd name="connsiteX43" fmla="*/ 4739848 w 5283866"/>
              <a:gd name="connsiteY43" fmla="*/ 3082125 h 4210442"/>
              <a:gd name="connsiteX44" fmla="*/ 4651060 w 5283866"/>
              <a:gd name="connsiteY44" fmla="*/ 3173670 h 4210442"/>
              <a:gd name="connsiteX45" fmla="*/ 4546556 w 5283866"/>
              <a:gd name="connsiteY45" fmla="*/ 3275413 h 4210442"/>
              <a:gd name="connsiteX46" fmla="*/ 4519261 w 5283866"/>
              <a:gd name="connsiteY46" fmla="*/ 3302437 h 4210442"/>
              <a:gd name="connsiteX47" fmla="*/ 2364961 w 5283866"/>
              <a:gd name="connsiteY47" fmla="*/ 4209597 h 4210442"/>
              <a:gd name="connsiteX48" fmla="*/ 1796951 w 5283866"/>
              <a:gd name="connsiteY48" fmla="*/ 4075867 h 4210442"/>
              <a:gd name="connsiteX49" fmla="*/ 1572227 w 5283866"/>
              <a:gd name="connsiteY49" fmla="*/ 3971917 h 4210442"/>
              <a:gd name="connsiteX50" fmla="*/ 1284364 w 5283866"/>
              <a:gd name="connsiteY50" fmla="*/ 3805097 h 4210442"/>
              <a:gd name="connsiteX51" fmla="*/ 976645 w 5283866"/>
              <a:gd name="connsiteY51" fmla="*/ 3670815 h 4210442"/>
              <a:gd name="connsiteX52" fmla="*/ 871866 w 5283866"/>
              <a:gd name="connsiteY52" fmla="*/ 3547839 h 4210442"/>
              <a:gd name="connsiteX53" fmla="*/ 835195 w 5283866"/>
              <a:gd name="connsiteY53" fmla="*/ 3513373 h 4210442"/>
              <a:gd name="connsiteX54" fmla="*/ 743375 w 5283866"/>
              <a:gd name="connsiteY54" fmla="*/ 3468427 h 4210442"/>
              <a:gd name="connsiteX55" fmla="*/ 583175 w 5283866"/>
              <a:gd name="connsiteY55" fmla="*/ 3371370 h 4210442"/>
              <a:gd name="connsiteX56" fmla="*/ 641906 w 5283866"/>
              <a:gd name="connsiteY56" fmla="*/ 3349311 h 4210442"/>
              <a:gd name="connsiteX57" fmla="*/ 810930 w 5283866"/>
              <a:gd name="connsiteY57" fmla="*/ 3408042 h 4210442"/>
              <a:gd name="connsiteX58" fmla="*/ 933908 w 5283866"/>
              <a:gd name="connsiteY58" fmla="*/ 3423758 h 4210442"/>
              <a:gd name="connsiteX59" fmla="*/ 760747 w 5283866"/>
              <a:gd name="connsiteY59" fmla="*/ 3321187 h 4210442"/>
              <a:gd name="connsiteX60" fmla="*/ 593101 w 5283866"/>
              <a:gd name="connsiteY60" fmla="*/ 3187731 h 4210442"/>
              <a:gd name="connsiteX61" fmla="*/ 722419 w 5283866"/>
              <a:gd name="connsiteY61" fmla="*/ 3213374 h 4210442"/>
              <a:gd name="connsiteX62" fmla="*/ 727934 w 5283866"/>
              <a:gd name="connsiteY62" fmla="*/ 3195451 h 4210442"/>
              <a:gd name="connsiteX63" fmla="*/ 615987 w 5283866"/>
              <a:gd name="connsiteY63" fmla="*/ 3036630 h 4210442"/>
              <a:gd name="connsiteX64" fmla="*/ 560564 w 5283866"/>
              <a:gd name="connsiteY64" fmla="*/ 2972660 h 4210442"/>
              <a:gd name="connsiteX65" fmla="*/ 311302 w 5283866"/>
              <a:gd name="connsiteY65" fmla="*/ 2779924 h 4210442"/>
              <a:gd name="connsiteX66" fmla="*/ 547882 w 5283866"/>
              <a:gd name="connsiteY66" fmla="*/ 2865952 h 4210442"/>
              <a:gd name="connsiteX67" fmla="*/ 303582 w 5283866"/>
              <a:gd name="connsiteY67" fmla="*/ 2678453 h 4210442"/>
              <a:gd name="connsiteX68" fmla="*/ 185016 w 5283866"/>
              <a:gd name="connsiteY68" fmla="*/ 2609244 h 4210442"/>
              <a:gd name="connsiteX69" fmla="*/ 154963 w 5283866"/>
              <a:gd name="connsiteY69" fmla="*/ 2568435 h 4210442"/>
              <a:gd name="connsiteX70" fmla="*/ 207627 w 5283866"/>
              <a:gd name="connsiteY70" fmla="*/ 2559612 h 4210442"/>
              <a:gd name="connsiteX71" fmla="*/ 369207 w 5283866"/>
              <a:gd name="connsiteY71" fmla="*/ 2575330 h 4210442"/>
              <a:gd name="connsiteX72" fmla="*/ 169852 w 5283866"/>
              <a:gd name="connsiteY72" fmla="*/ 2449319 h 4210442"/>
              <a:gd name="connsiteX73" fmla="*/ 319299 w 5283866"/>
              <a:gd name="connsiteY73" fmla="*/ 2468619 h 4210442"/>
              <a:gd name="connsiteX74" fmla="*/ 362313 w 5283866"/>
              <a:gd name="connsiteY74" fmla="*/ 2418988 h 4210442"/>
              <a:gd name="connsiteX75" fmla="*/ 431798 w 5283866"/>
              <a:gd name="connsiteY75" fmla="*/ 2338750 h 4210442"/>
              <a:gd name="connsiteX76" fmla="*/ 479775 w 5283866"/>
              <a:gd name="connsiteY76" fmla="*/ 2294082 h 4210442"/>
              <a:gd name="connsiteX77" fmla="*/ 499903 w 5283866"/>
              <a:gd name="connsiteY77" fmla="*/ 2153458 h 4210442"/>
              <a:gd name="connsiteX78" fmla="*/ 458544 w 5283866"/>
              <a:gd name="connsiteY78" fmla="*/ 1999599 h 4210442"/>
              <a:gd name="connsiteX79" fmla="*/ 346596 w 5283866"/>
              <a:gd name="connsiteY79" fmla="*/ 1921843 h 4210442"/>
              <a:gd name="connsiteX80" fmla="*/ 378857 w 5283866"/>
              <a:gd name="connsiteY80" fmla="*/ 1834435 h 4210442"/>
              <a:gd name="connsiteX81" fmla="*/ 617091 w 5283866"/>
              <a:gd name="connsiteY81" fmla="*/ 1887376 h 4210442"/>
              <a:gd name="connsiteX82" fmla="*/ 260568 w 5283866"/>
              <a:gd name="connsiteY82" fmla="*/ 1679198 h 4210442"/>
              <a:gd name="connsiteX83" fmla="*/ 320402 w 5283866"/>
              <a:gd name="connsiteY83" fmla="*/ 1668720 h 4210442"/>
              <a:gd name="connsiteX84" fmla="*/ 317920 w 5283866"/>
              <a:gd name="connsiteY84" fmla="*/ 1652452 h 4210442"/>
              <a:gd name="connsiteX85" fmla="*/ 321779 w 5283866"/>
              <a:gd name="connsiteY85" fmla="*/ 1552359 h 4210442"/>
              <a:gd name="connsiteX86" fmla="*/ 331707 w 5283866"/>
              <a:gd name="connsiteY86" fmla="*/ 1506313 h 4210442"/>
              <a:gd name="connsiteX87" fmla="*/ 315990 w 5283866"/>
              <a:gd name="connsiteY87" fmla="*/ 1453371 h 4210442"/>
              <a:gd name="connsiteX88" fmla="*/ 583450 w 5283866"/>
              <a:gd name="connsiteY88" fmla="*/ 1474052 h 4210442"/>
              <a:gd name="connsiteX89" fmla="*/ 699809 w 5283866"/>
              <a:gd name="connsiteY89" fmla="*/ 1461919 h 4210442"/>
              <a:gd name="connsiteX90" fmla="*/ 902750 w 5283866"/>
              <a:gd name="connsiteY90" fmla="*/ 1458612 h 4210442"/>
              <a:gd name="connsiteX91" fmla="*/ 996774 w 5283866"/>
              <a:gd name="connsiteY91" fmla="*/ 1468814 h 4210442"/>
              <a:gd name="connsiteX92" fmla="*/ 1077012 w 5283866"/>
              <a:gd name="connsiteY92" fmla="*/ 1455578 h 4210442"/>
              <a:gd name="connsiteX93" fmla="*/ 1000083 w 5283866"/>
              <a:gd name="connsiteY93" fmla="*/ 1393262 h 4210442"/>
              <a:gd name="connsiteX94" fmla="*/ 891720 w 5283866"/>
              <a:gd name="connsiteY94" fmla="*/ 1394089 h 4210442"/>
              <a:gd name="connsiteX95" fmla="*/ 814515 w 5283866"/>
              <a:gd name="connsiteY95" fmla="*/ 1353557 h 4210442"/>
              <a:gd name="connsiteX96" fmla="*/ 740895 w 5283866"/>
              <a:gd name="connsiteY96" fmla="*/ 1280211 h 4210442"/>
              <a:gd name="connsiteX97" fmla="*/ 481154 w 5283866"/>
              <a:gd name="connsiteY97" fmla="*/ 1163301 h 4210442"/>
              <a:gd name="connsiteX98" fmla="*/ 433728 w 5283866"/>
              <a:gd name="connsiteY98" fmla="*/ 1118909 h 4210442"/>
              <a:gd name="connsiteX99" fmla="*/ 1176276 w 5283866"/>
              <a:gd name="connsiteY99" fmla="*/ 1288484 h 4210442"/>
              <a:gd name="connsiteX100" fmla="*/ 946867 w 5283866"/>
              <a:gd name="connsiteY100" fmla="*/ 1217344 h 4210442"/>
              <a:gd name="connsiteX101" fmla="*/ 1102104 w 5283866"/>
              <a:gd name="connsiteY101" fmla="*/ 1230304 h 4210442"/>
              <a:gd name="connsiteX102" fmla="*/ 1188133 w 5283866"/>
              <a:gd name="connsiteY102" fmla="*/ 1182603 h 4210442"/>
              <a:gd name="connsiteX103" fmla="*/ 1187030 w 5283866"/>
              <a:gd name="connsiteY103" fmla="*/ 1169092 h 4210442"/>
              <a:gd name="connsiteX104" fmla="*/ 1123887 w 5283866"/>
              <a:gd name="connsiteY104" fmla="*/ 1124698 h 4210442"/>
              <a:gd name="connsiteX105" fmla="*/ 1086938 w 5283866"/>
              <a:gd name="connsiteY105" fmla="*/ 1096023 h 4210442"/>
              <a:gd name="connsiteX106" fmla="*/ 985744 w 5283866"/>
              <a:gd name="connsiteY106" fmla="*/ 992622 h 4210442"/>
              <a:gd name="connsiteX107" fmla="*/ 1057987 w 5283866"/>
              <a:gd name="connsiteY107" fmla="*/ 981594 h 4210442"/>
              <a:gd name="connsiteX108" fmla="*/ 1084733 w 5283866"/>
              <a:gd name="connsiteY108" fmla="*/ 960086 h 4210442"/>
              <a:gd name="connsiteX109" fmla="*/ 1064605 w 5283866"/>
              <a:gd name="connsiteY109" fmla="*/ 929756 h 4210442"/>
              <a:gd name="connsiteX110" fmla="*/ 840985 w 5283866"/>
              <a:gd name="connsiteY110" fmla="*/ 836558 h 4210442"/>
              <a:gd name="connsiteX111" fmla="*/ 823615 w 5283866"/>
              <a:gd name="connsiteY111" fmla="*/ 764315 h 4210442"/>
              <a:gd name="connsiteX112" fmla="*/ 865526 w 5283866"/>
              <a:gd name="connsiteY112" fmla="*/ 753562 h 4210442"/>
              <a:gd name="connsiteX113" fmla="*/ 914331 w 5283866"/>
              <a:gd name="connsiteY113" fmla="*/ 758525 h 4210442"/>
              <a:gd name="connsiteX114" fmla="*/ 875452 w 5283866"/>
              <a:gd name="connsiteY114" fmla="*/ 701724 h 4210442"/>
              <a:gd name="connsiteX115" fmla="*/ 717181 w 5283866"/>
              <a:gd name="connsiteY115" fmla="*/ 644371 h 4210442"/>
              <a:gd name="connsiteX116" fmla="*/ 755783 w 5283866"/>
              <a:gd name="connsiteY116" fmla="*/ 591707 h 4210442"/>
              <a:gd name="connsiteX117" fmla="*/ 0 w 5283866"/>
              <a:gd name="connsiteY117" fmla="*/ 352370 h 4210442"/>
              <a:gd name="connsiteX118" fmla="*/ 135937 w 5283866"/>
              <a:gd name="connsiteY118" fmla="*/ 349889 h 4210442"/>
              <a:gd name="connsiteX119" fmla="*/ 421595 w 5283866"/>
              <a:gd name="connsiteY119" fmla="*/ 385458 h 4210442"/>
              <a:gd name="connsiteX120" fmla="*/ 564424 w 5283866"/>
              <a:gd name="connsiteY120" fmla="*/ 379393 h 4210442"/>
              <a:gd name="connsiteX121" fmla="*/ 698432 w 5283866"/>
              <a:gd name="connsiteY121" fmla="*/ 398694 h 4210442"/>
              <a:gd name="connsiteX122" fmla="*/ 815067 w 5283866"/>
              <a:gd name="connsiteY122" fmla="*/ 398694 h 4210442"/>
              <a:gd name="connsiteX123" fmla="*/ 705876 w 5283866"/>
              <a:gd name="connsiteY123" fmla="*/ 370568 h 4210442"/>
              <a:gd name="connsiteX124" fmla="*/ 775360 w 5283866"/>
              <a:gd name="connsiteY124" fmla="*/ 345477 h 4210442"/>
              <a:gd name="connsiteX125" fmla="*/ 787493 w 5283866"/>
              <a:gd name="connsiteY125" fmla="*/ 315146 h 4210442"/>
              <a:gd name="connsiteX126" fmla="*/ 819202 w 5283866"/>
              <a:gd name="connsiteY126" fmla="*/ 291709 h 4210442"/>
              <a:gd name="connsiteX127" fmla="*/ 998705 w 5283866"/>
              <a:gd name="connsiteY127" fmla="*/ 303291 h 4210442"/>
              <a:gd name="connsiteX128" fmla="*/ 880139 w 5283866"/>
              <a:gd name="connsiteY128" fmla="*/ 206783 h 4210442"/>
              <a:gd name="connsiteX129" fmla="*/ 804037 w 5283866"/>
              <a:gd name="connsiteY129" fmla="*/ 190790 h 4210442"/>
              <a:gd name="connsiteX130" fmla="*/ 786666 w 5283866"/>
              <a:gd name="connsiteY130" fmla="*/ 149707 h 4210442"/>
              <a:gd name="connsiteX131" fmla="*/ 821960 w 5283866"/>
              <a:gd name="connsiteY131" fmla="*/ 140884 h 4210442"/>
              <a:gd name="connsiteX132" fmla="*/ 997325 w 5283866"/>
              <a:gd name="connsiteY132" fmla="*/ 174800 h 4210442"/>
              <a:gd name="connsiteX133" fmla="*/ 1026829 w 5283866"/>
              <a:gd name="connsiteY133" fmla="*/ 161287 h 4210442"/>
              <a:gd name="connsiteX134" fmla="*/ 696777 w 5283866"/>
              <a:gd name="connsiteY134" fmla="*/ 73604 h 4210442"/>
              <a:gd name="connsiteX135" fmla="*/ 701741 w 5283866"/>
              <a:gd name="connsiteY135" fmla="*/ 50444 h 4210442"/>
              <a:gd name="connsiteX136" fmla="*/ 992362 w 5283866"/>
              <a:gd name="connsiteY136" fmla="*/ 86289 h 4210442"/>
              <a:gd name="connsiteX137" fmla="*/ 806519 w 5283866"/>
              <a:gd name="connsiteY137" fmla="*/ 18183 h 4210442"/>
              <a:gd name="connsiteX138" fmla="*/ 839883 w 5283866"/>
              <a:gd name="connsiteY138" fmla="*/ 18 h 4210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5283866" h="4210442">
                <a:moveTo>
                  <a:pt x="839883" y="18"/>
                </a:moveTo>
                <a:cubicBezTo>
                  <a:pt x="851945" y="328"/>
                  <a:pt x="864423" y="4671"/>
                  <a:pt x="875727" y="6050"/>
                </a:cubicBezTo>
                <a:cubicBezTo>
                  <a:pt x="1125267" y="36932"/>
                  <a:pt x="1374804" y="70296"/>
                  <a:pt x="1624617" y="99799"/>
                </a:cubicBezTo>
                <a:cubicBezTo>
                  <a:pt x="1858164" y="127373"/>
                  <a:pt x="2093363" y="133714"/>
                  <a:pt x="2328012" y="148051"/>
                </a:cubicBezTo>
                <a:cubicBezTo>
                  <a:pt x="2612016" y="165424"/>
                  <a:pt x="2895470" y="189965"/>
                  <a:pt x="3177820" y="228566"/>
                </a:cubicBezTo>
                <a:cubicBezTo>
                  <a:pt x="3373866" y="255590"/>
                  <a:pt x="3571843" y="274338"/>
                  <a:pt x="3770646" y="252831"/>
                </a:cubicBezTo>
                <a:cubicBezTo>
                  <a:pt x="3780572" y="251727"/>
                  <a:pt x="3791878" y="248144"/>
                  <a:pt x="3800149" y="251727"/>
                </a:cubicBezTo>
                <a:cubicBezTo>
                  <a:pt x="3896658" y="291986"/>
                  <a:pt x="4001986" y="263033"/>
                  <a:pt x="4102076" y="288400"/>
                </a:cubicBezTo>
                <a:cubicBezTo>
                  <a:pt x="4076434" y="386286"/>
                  <a:pt x="3966416" y="378289"/>
                  <a:pt x="3904377" y="446120"/>
                </a:cubicBezTo>
                <a:cubicBezTo>
                  <a:pt x="4005570" y="473141"/>
                  <a:pt x="4096562" y="500439"/>
                  <a:pt x="4188933" y="520843"/>
                </a:cubicBezTo>
                <a:cubicBezTo>
                  <a:pt x="4286818" y="542350"/>
                  <a:pt x="4369813" y="600531"/>
                  <a:pt x="4465492" y="626449"/>
                </a:cubicBezTo>
                <a:cubicBezTo>
                  <a:pt x="4485897" y="631964"/>
                  <a:pt x="4510437" y="651264"/>
                  <a:pt x="4517606" y="670015"/>
                </a:cubicBezTo>
                <a:cubicBezTo>
                  <a:pt x="4540768" y="730677"/>
                  <a:pt x="5003171" y="900804"/>
                  <a:pt x="4948576" y="954847"/>
                </a:cubicBezTo>
                <a:cubicBezTo>
                  <a:pt x="4925966" y="977182"/>
                  <a:pt x="4896738" y="993174"/>
                  <a:pt x="4866132" y="1015233"/>
                </a:cubicBezTo>
                <a:cubicBezTo>
                  <a:pt x="4912180" y="1056869"/>
                  <a:pt x="4964017" y="1075067"/>
                  <a:pt x="5019164" y="1087474"/>
                </a:cubicBezTo>
                <a:cubicBezTo>
                  <a:pt x="5035708" y="1091335"/>
                  <a:pt x="5051977" y="1099055"/>
                  <a:pt x="5053630" y="1117806"/>
                </a:cubicBezTo>
                <a:cubicBezTo>
                  <a:pt x="5055284" y="1137382"/>
                  <a:pt x="5038464" y="1145101"/>
                  <a:pt x="5024404" y="1154202"/>
                </a:cubicBezTo>
                <a:cubicBezTo>
                  <a:pt x="5004826" y="1166885"/>
                  <a:pt x="4985800" y="1177916"/>
                  <a:pt x="4960984" y="1179569"/>
                </a:cubicBezTo>
                <a:cubicBezTo>
                  <a:pt x="4920176" y="1182051"/>
                  <a:pt x="4900600" y="1217344"/>
                  <a:pt x="4876887" y="1243814"/>
                </a:cubicBezTo>
                <a:cubicBezTo>
                  <a:pt x="4863652" y="1258705"/>
                  <a:pt x="4857034" y="1288759"/>
                  <a:pt x="4880195" y="1293998"/>
                </a:cubicBezTo>
                <a:cubicBezTo>
                  <a:pt x="4935892" y="1306682"/>
                  <a:pt x="4931480" y="1343355"/>
                  <a:pt x="4930104" y="1384991"/>
                </a:cubicBezTo>
                <a:cubicBezTo>
                  <a:pt x="4928173" y="1436553"/>
                  <a:pt x="4895360" y="1460265"/>
                  <a:pt x="4855103" y="1480119"/>
                </a:cubicBezTo>
                <a:cubicBezTo>
                  <a:pt x="4841316" y="1487011"/>
                  <a:pt x="4821740" y="1486735"/>
                  <a:pt x="4816500" y="1508242"/>
                </a:cubicBezTo>
                <a:cubicBezTo>
                  <a:pt x="4839110" y="1528648"/>
                  <a:pt x="4866684" y="1512103"/>
                  <a:pt x="4890949" y="1517893"/>
                </a:cubicBezTo>
                <a:cubicBezTo>
                  <a:pt x="4911077" y="1522581"/>
                  <a:pt x="4944441" y="1520100"/>
                  <a:pt x="4916868" y="1557599"/>
                </a:cubicBezTo>
                <a:cubicBezTo>
                  <a:pt x="4908870" y="1568352"/>
                  <a:pt x="4918245" y="1576625"/>
                  <a:pt x="4928448" y="1577453"/>
                </a:cubicBezTo>
                <a:cubicBezTo>
                  <a:pt x="5010066" y="1586000"/>
                  <a:pt x="4972566" y="1661827"/>
                  <a:pt x="4998760" y="1701809"/>
                </a:cubicBezTo>
                <a:cubicBezTo>
                  <a:pt x="5005928" y="1712836"/>
                  <a:pt x="4998208" y="1731862"/>
                  <a:pt x="4986903" y="1736550"/>
                </a:cubicBezTo>
                <a:cubicBezTo>
                  <a:pt x="4914660" y="1767432"/>
                  <a:pt x="4904735" y="1841053"/>
                  <a:pt x="4869716" y="1904472"/>
                </a:cubicBezTo>
                <a:cubicBezTo>
                  <a:pt x="4907768" y="1929562"/>
                  <a:pt x="4953264" y="1935077"/>
                  <a:pt x="4994348" y="1951346"/>
                </a:cubicBezTo>
                <a:cubicBezTo>
                  <a:pt x="5037087" y="1968441"/>
                  <a:pt x="5037087" y="1981125"/>
                  <a:pt x="5001792" y="2030756"/>
                </a:cubicBezTo>
                <a:cubicBezTo>
                  <a:pt x="5093611" y="2041511"/>
                  <a:pt x="5093611" y="2041511"/>
                  <a:pt x="5065212" y="2119543"/>
                </a:cubicBezTo>
                <a:cubicBezTo>
                  <a:pt x="5142142" y="2126712"/>
                  <a:pt x="5192876" y="2163660"/>
                  <a:pt x="5204732" y="2244450"/>
                </a:cubicBezTo>
                <a:cubicBezTo>
                  <a:pt x="5210523" y="2283604"/>
                  <a:pt x="5245265" y="2302077"/>
                  <a:pt x="5283866" y="2328272"/>
                </a:cubicBezTo>
                <a:cubicBezTo>
                  <a:pt x="5235890" y="2353641"/>
                  <a:pt x="5203354" y="2406580"/>
                  <a:pt x="5147380" y="2350606"/>
                </a:cubicBezTo>
                <a:cubicBezTo>
                  <a:pt x="5126976" y="2330203"/>
                  <a:pt x="5128904" y="2356121"/>
                  <a:pt x="5126148" y="2363566"/>
                </a:cubicBezTo>
                <a:cubicBezTo>
                  <a:pt x="5119532" y="2381764"/>
                  <a:pt x="5133316" y="2393897"/>
                  <a:pt x="5142417" y="2407682"/>
                </a:cubicBezTo>
                <a:cubicBezTo>
                  <a:pt x="5151240" y="2421470"/>
                  <a:pt x="5161718" y="2436083"/>
                  <a:pt x="5164200" y="2451526"/>
                </a:cubicBezTo>
                <a:cubicBezTo>
                  <a:pt x="5165852" y="2462279"/>
                  <a:pt x="5157858" y="2477994"/>
                  <a:pt x="5149034" y="2485992"/>
                </a:cubicBezTo>
                <a:cubicBezTo>
                  <a:pt x="5102710" y="2528178"/>
                  <a:pt x="5130284" y="2623031"/>
                  <a:pt x="5042601" y="2635164"/>
                </a:cubicBezTo>
                <a:cubicBezTo>
                  <a:pt x="5003171" y="2640677"/>
                  <a:pt x="4984146" y="2675420"/>
                  <a:pt x="4955194" y="2694445"/>
                </a:cubicBezTo>
                <a:cubicBezTo>
                  <a:pt x="4854552" y="2760897"/>
                  <a:pt x="4787272" y="2846375"/>
                  <a:pt x="4756116" y="2963836"/>
                </a:cubicBezTo>
                <a:cubicBezTo>
                  <a:pt x="4747568" y="2996372"/>
                  <a:pt x="4714754" y="3022569"/>
                  <a:pt x="4693523" y="3051244"/>
                </a:cubicBezTo>
                <a:cubicBezTo>
                  <a:pt x="4703726" y="3072199"/>
                  <a:pt x="4759424" y="3026979"/>
                  <a:pt x="4739848" y="3082125"/>
                </a:cubicBezTo>
                <a:cubicBezTo>
                  <a:pt x="4724958" y="3123486"/>
                  <a:pt x="4686906" y="3149129"/>
                  <a:pt x="4651060" y="3173670"/>
                </a:cubicBezTo>
                <a:cubicBezTo>
                  <a:pt x="4610252" y="3201518"/>
                  <a:pt x="4565032" y="3223852"/>
                  <a:pt x="4546556" y="3275413"/>
                </a:cubicBezTo>
                <a:cubicBezTo>
                  <a:pt x="4542697" y="3286444"/>
                  <a:pt x="4530288" y="3298024"/>
                  <a:pt x="4519261" y="3302437"/>
                </a:cubicBezTo>
                <a:cubicBezTo>
                  <a:pt x="3944081" y="4209875"/>
                  <a:pt x="2528194" y="4215939"/>
                  <a:pt x="2364961" y="4209597"/>
                </a:cubicBezTo>
                <a:cubicBezTo>
                  <a:pt x="2167260" y="4201602"/>
                  <a:pt x="1980313" y="4145627"/>
                  <a:pt x="1796951" y="4075867"/>
                </a:cubicBezTo>
                <a:cubicBezTo>
                  <a:pt x="1719469" y="4046365"/>
                  <a:pt x="1647505" y="4004453"/>
                  <a:pt x="1572227" y="3971917"/>
                </a:cubicBezTo>
                <a:cubicBezTo>
                  <a:pt x="1468277" y="3926971"/>
                  <a:pt x="1388040" y="3841219"/>
                  <a:pt x="1284364" y="3805097"/>
                </a:cubicBezTo>
                <a:cubicBezTo>
                  <a:pt x="1177655" y="3767873"/>
                  <a:pt x="1086388" y="3699767"/>
                  <a:pt x="976645" y="3670815"/>
                </a:cubicBezTo>
                <a:cubicBezTo>
                  <a:pt x="918742" y="3655375"/>
                  <a:pt x="862768" y="3627527"/>
                  <a:pt x="871866" y="3547839"/>
                </a:cubicBezTo>
                <a:cubicBezTo>
                  <a:pt x="874349" y="3525228"/>
                  <a:pt x="859184" y="3506755"/>
                  <a:pt x="835195" y="3513373"/>
                </a:cubicBezTo>
                <a:cubicBezTo>
                  <a:pt x="789424" y="3525780"/>
                  <a:pt x="768744" y="3492967"/>
                  <a:pt x="743375" y="3468427"/>
                </a:cubicBezTo>
                <a:cubicBezTo>
                  <a:pt x="698156" y="3424863"/>
                  <a:pt x="655142" y="3378540"/>
                  <a:pt x="583175" y="3371370"/>
                </a:cubicBezTo>
                <a:cubicBezTo>
                  <a:pt x="596961" y="3337178"/>
                  <a:pt x="620399" y="3342142"/>
                  <a:pt x="641906" y="3349311"/>
                </a:cubicBezTo>
                <a:cubicBezTo>
                  <a:pt x="698432" y="3368062"/>
                  <a:pt x="754405" y="3389293"/>
                  <a:pt x="810930" y="3408042"/>
                </a:cubicBezTo>
                <a:cubicBezTo>
                  <a:pt x="847878" y="3420175"/>
                  <a:pt x="884551" y="3437271"/>
                  <a:pt x="933908" y="3423758"/>
                </a:cubicBezTo>
                <a:cubicBezTo>
                  <a:pt x="891445" y="3354826"/>
                  <a:pt x="819202" y="3342418"/>
                  <a:pt x="760747" y="3321187"/>
                </a:cubicBezTo>
                <a:cubicBezTo>
                  <a:pt x="687678" y="3294441"/>
                  <a:pt x="644664" y="3243980"/>
                  <a:pt x="593101" y="3187731"/>
                </a:cubicBezTo>
                <a:cubicBezTo>
                  <a:pt x="646869" y="3174220"/>
                  <a:pt x="680233" y="3215581"/>
                  <a:pt x="722419" y="3213374"/>
                </a:cubicBezTo>
                <a:cubicBezTo>
                  <a:pt x="724627" y="3206207"/>
                  <a:pt x="728486" y="3195729"/>
                  <a:pt x="727934" y="3195451"/>
                </a:cubicBezTo>
                <a:cubicBezTo>
                  <a:pt x="659002" y="3164570"/>
                  <a:pt x="626741" y="3106666"/>
                  <a:pt x="615987" y="3036630"/>
                </a:cubicBezTo>
                <a:cubicBezTo>
                  <a:pt x="610473" y="3000510"/>
                  <a:pt x="585381" y="2989205"/>
                  <a:pt x="560564" y="2972660"/>
                </a:cubicBezTo>
                <a:cubicBezTo>
                  <a:pt x="473984" y="2913930"/>
                  <a:pt x="382441" y="2860713"/>
                  <a:pt x="311302" y="2779924"/>
                </a:cubicBezTo>
                <a:cubicBezTo>
                  <a:pt x="393471" y="2790677"/>
                  <a:pt x="459371" y="2843341"/>
                  <a:pt x="547882" y="2865952"/>
                </a:cubicBezTo>
                <a:cubicBezTo>
                  <a:pt x="477570" y="2777166"/>
                  <a:pt x="386577" y="2732222"/>
                  <a:pt x="303582" y="2678453"/>
                </a:cubicBezTo>
                <a:cubicBezTo>
                  <a:pt x="265806" y="2653913"/>
                  <a:pt x="230790" y="2622479"/>
                  <a:pt x="185016" y="2609244"/>
                </a:cubicBezTo>
                <a:cubicBezTo>
                  <a:pt x="168748" y="2604556"/>
                  <a:pt x="142002" y="2594630"/>
                  <a:pt x="154963" y="2568435"/>
                </a:cubicBezTo>
                <a:cubicBezTo>
                  <a:pt x="165990" y="2546654"/>
                  <a:pt x="187773" y="2553269"/>
                  <a:pt x="207627" y="2559612"/>
                </a:cubicBezTo>
                <a:cubicBezTo>
                  <a:pt x="255328" y="2575330"/>
                  <a:pt x="304685" y="2575604"/>
                  <a:pt x="369207" y="2575330"/>
                </a:cubicBezTo>
                <a:cubicBezTo>
                  <a:pt x="315163" y="2503363"/>
                  <a:pt x="216174" y="2524871"/>
                  <a:pt x="169852" y="2449319"/>
                </a:cubicBezTo>
                <a:cubicBezTo>
                  <a:pt x="227755" y="2436083"/>
                  <a:pt x="272424" y="2463381"/>
                  <a:pt x="319299" y="2468619"/>
                </a:cubicBezTo>
                <a:cubicBezTo>
                  <a:pt x="361761" y="2473307"/>
                  <a:pt x="372239" y="2460624"/>
                  <a:pt x="362313" y="2418988"/>
                </a:cubicBezTo>
                <a:cubicBezTo>
                  <a:pt x="346873" y="2354190"/>
                  <a:pt x="370034" y="2321102"/>
                  <a:pt x="431798" y="2338750"/>
                </a:cubicBezTo>
                <a:cubicBezTo>
                  <a:pt x="489149" y="2355293"/>
                  <a:pt x="495215" y="2331030"/>
                  <a:pt x="479775" y="2294082"/>
                </a:cubicBezTo>
                <a:cubicBezTo>
                  <a:pt x="457716" y="2240315"/>
                  <a:pt x="482807" y="2198678"/>
                  <a:pt x="499903" y="2153458"/>
                </a:cubicBezTo>
                <a:cubicBezTo>
                  <a:pt x="526099" y="2084525"/>
                  <a:pt x="515069" y="2050885"/>
                  <a:pt x="458544" y="1999599"/>
                </a:cubicBezTo>
                <a:cubicBezTo>
                  <a:pt x="426835" y="1970921"/>
                  <a:pt x="392645" y="1946658"/>
                  <a:pt x="346596" y="1921843"/>
                </a:cubicBezTo>
                <a:cubicBezTo>
                  <a:pt x="452753" y="1908331"/>
                  <a:pt x="341358" y="1862836"/>
                  <a:pt x="378857" y="1834435"/>
                </a:cubicBezTo>
                <a:cubicBezTo>
                  <a:pt x="453856" y="1822854"/>
                  <a:pt x="515069" y="1913294"/>
                  <a:pt x="617091" y="1887376"/>
                </a:cubicBezTo>
                <a:cubicBezTo>
                  <a:pt x="491080" y="1809066"/>
                  <a:pt x="351835" y="1783423"/>
                  <a:pt x="260568" y="1679198"/>
                </a:cubicBezTo>
                <a:cubicBezTo>
                  <a:pt x="281523" y="1655484"/>
                  <a:pt x="302479" y="1677543"/>
                  <a:pt x="320402" y="1668720"/>
                </a:cubicBezTo>
                <a:cubicBezTo>
                  <a:pt x="319850" y="1663205"/>
                  <a:pt x="321230" y="1654932"/>
                  <a:pt x="317920" y="1652452"/>
                </a:cubicBezTo>
                <a:cubicBezTo>
                  <a:pt x="249815" y="1595650"/>
                  <a:pt x="248711" y="1594273"/>
                  <a:pt x="321779" y="1552359"/>
                </a:cubicBezTo>
                <a:cubicBezTo>
                  <a:pt x="347424" y="1537746"/>
                  <a:pt x="345218" y="1524786"/>
                  <a:pt x="331707" y="1506313"/>
                </a:cubicBezTo>
                <a:cubicBezTo>
                  <a:pt x="322055" y="1493353"/>
                  <a:pt x="310475" y="1481772"/>
                  <a:pt x="315990" y="1453371"/>
                </a:cubicBezTo>
                <a:cubicBezTo>
                  <a:pt x="355971" y="1489769"/>
                  <a:pt x="549259" y="1477912"/>
                  <a:pt x="583450" y="1474052"/>
                </a:cubicBezTo>
                <a:cubicBezTo>
                  <a:pt x="621777" y="1469917"/>
                  <a:pt x="659553" y="1452269"/>
                  <a:pt x="699809" y="1461919"/>
                </a:cubicBezTo>
                <a:cubicBezTo>
                  <a:pt x="732070" y="1469641"/>
                  <a:pt x="881516" y="1544364"/>
                  <a:pt x="902750" y="1458612"/>
                </a:cubicBezTo>
                <a:cubicBezTo>
                  <a:pt x="903853" y="1454475"/>
                  <a:pt x="964237" y="1464127"/>
                  <a:pt x="996774" y="1468814"/>
                </a:cubicBezTo>
                <a:cubicBezTo>
                  <a:pt x="1025451" y="1472674"/>
                  <a:pt x="1057712" y="1489769"/>
                  <a:pt x="1077012" y="1455578"/>
                </a:cubicBezTo>
                <a:cubicBezTo>
                  <a:pt x="1088317" y="1435450"/>
                  <a:pt x="1041719" y="1396571"/>
                  <a:pt x="1000083" y="1393262"/>
                </a:cubicBezTo>
                <a:cubicBezTo>
                  <a:pt x="963961" y="1390229"/>
                  <a:pt x="926186" y="1385817"/>
                  <a:pt x="891720" y="1394089"/>
                </a:cubicBezTo>
                <a:cubicBezTo>
                  <a:pt x="849258" y="1404017"/>
                  <a:pt x="826372" y="1388024"/>
                  <a:pt x="814515" y="1353557"/>
                </a:cubicBezTo>
                <a:cubicBezTo>
                  <a:pt x="801280" y="1315506"/>
                  <a:pt x="775911" y="1297858"/>
                  <a:pt x="740895" y="1280211"/>
                </a:cubicBezTo>
                <a:cubicBezTo>
                  <a:pt x="655967" y="1237474"/>
                  <a:pt x="574352" y="1188118"/>
                  <a:pt x="481154" y="1163301"/>
                </a:cubicBezTo>
                <a:cubicBezTo>
                  <a:pt x="462679" y="1158337"/>
                  <a:pt x="442276" y="1151719"/>
                  <a:pt x="433728" y="1118909"/>
                </a:cubicBezTo>
                <a:cubicBezTo>
                  <a:pt x="686023" y="1167987"/>
                  <a:pt x="915984" y="1295929"/>
                  <a:pt x="1176276" y="1288484"/>
                </a:cubicBezTo>
                <a:cubicBezTo>
                  <a:pt x="1105137" y="1247950"/>
                  <a:pt x="1022694" y="1245745"/>
                  <a:pt x="946867" y="1217344"/>
                </a:cubicBezTo>
                <a:cubicBezTo>
                  <a:pt x="1000635" y="1196113"/>
                  <a:pt x="1051094" y="1218172"/>
                  <a:pt x="1102104" y="1230304"/>
                </a:cubicBezTo>
                <a:cubicBezTo>
                  <a:pt x="1144843" y="1240230"/>
                  <a:pt x="1183446" y="1241885"/>
                  <a:pt x="1188133" y="1182603"/>
                </a:cubicBezTo>
                <a:cubicBezTo>
                  <a:pt x="1186478" y="1178742"/>
                  <a:pt x="1186754" y="1173780"/>
                  <a:pt x="1187030" y="1169092"/>
                </a:cubicBezTo>
                <a:cubicBezTo>
                  <a:pt x="1172690" y="1144552"/>
                  <a:pt x="1150358" y="1131868"/>
                  <a:pt x="1123887" y="1124698"/>
                </a:cubicBezTo>
                <a:cubicBezTo>
                  <a:pt x="1107894" y="1120286"/>
                  <a:pt x="1086663" y="1113668"/>
                  <a:pt x="1086938" y="1096023"/>
                </a:cubicBezTo>
                <a:cubicBezTo>
                  <a:pt x="1087765" y="1030674"/>
                  <a:pt x="1036756" y="1011647"/>
                  <a:pt x="985744" y="992622"/>
                </a:cubicBezTo>
                <a:cubicBezTo>
                  <a:pt x="1014145" y="960086"/>
                  <a:pt x="1036479" y="984074"/>
                  <a:pt x="1057987" y="981594"/>
                </a:cubicBezTo>
                <a:cubicBezTo>
                  <a:pt x="1072049" y="979939"/>
                  <a:pt x="1084733" y="976906"/>
                  <a:pt x="1084733" y="960086"/>
                </a:cubicBezTo>
                <a:cubicBezTo>
                  <a:pt x="1085008" y="946023"/>
                  <a:pt x="1078390" y="930030"/>
                  <a:pt x="1064605" y="929756"/>
                </a:cubicBezTo>
                <a:cubicBezTo>
                  <a:pt x="978300" y="927273"/>
                  <a:pt x="930599" y="836833"/>
                  <a:pt x="840985" y="836558"/>
                </a:cubicBezTo>
                <a:cubicBezTo>
                  <a:pt x="787493" y="836558"/>
                  <a:pt x="868834" y="785547"/>
                  <a:pt x="823615" y="764315"/>
                </a:cubicBezTo>
                <a:cubicBezTo>
                  <a:pt x="813687" y="759628"/>
                  <a:pt x="849533" y="752460"/>
                  <a:pt x="865526" y="753562"/>
                </a:cubicBezTo>
                <a:cubicBezTo>
                  <a:pt x="881242" y="754665"/>
                  <a:pt x="895304" y="768175"/>
                  <a:pt x="914331" y="758525"/>
                </a:cubicBezTo>
                <a:cubicBezTo>
                  <a:pt x="924808" y="724059"/>
                  <a:pt x="897787" y="711375"/>
                  <a:pt x="875452" y="701724"/>
                </a:cubicBezTo>
                <a:cubicBezTo>
                  <a:pt x="823889" y="679390"/>
                  <a:pt x="773706" y="652369"/>
                  <a:pt x="717181" y="644371"/>
                </a:cubicBezTo>
                <a:cubicBezTo>
                  <a:pt x="697053" y="641614"/>
                  <a:pt x="746133" y="604666"/>
                  <a:pt x="755783" y="591707"/>
                </a:cubicBezTo>
                <a:cubicBezTo>
                  <a:pt x="528304" y="455496"/>
                  <a:pt x="254778" y="462388"/>
                  <a:pt x="0" y="352370"/>
                </a:cubicBezTo>
                <a:cubicBezTo>
                  <a:pt x="56250" y="330864"/>
                  <a:pt x="97610" y="346580"/>
                  <a:pt x="135937" y="349889"/>
                </a:cubicBezTo>
                <a:cubicBezTo>
                  <a:pt x="231615" y="358160"/>
                  <a:pt x="326193" y="375256"/>
                  <a:pt x="421595" y="385458"/>
                </a:cubicBezTo>
                <a:cubicBezTo>
                  <a:pt x="468469" y="390421"/>
                  <a:pt x="512035" y="409172"/>
                  <a:pt x="564424" y="379393"/>
                </a:cubicBezTo>
                <a:cubicBezTo>
                  <a:pt x="599443" y="359540"/>
                  <a:pt x="655418" y="381046"/>
                  <a:pt x="698432" y="398694"/>
                </a:cubicBezTo>
                <a:cubicBezTo>
                  <a:pt x="734000" y="413307"/>
                  <a:pt x="767916" y="417167"/>
                  <a:pt x="815067" y="398694"/>
                </a:cubicBezTo>
                <a:cubicBezTo>
                  <a:pt x="772328" y="387389"/>
                  <a:pt x="739515" y="377463"/>
                  <a:pt x="705876" y="370568"/>
                </a:cubicBezTo>
                <a:cubicBezTo>
                  <a:pt x="679130" y="365055"/>
                  <a:pt x="742825" y="342719"/>
                  <a:pt x="775360" y="345477"/>
                </a:cubicBezTo>
                <a:cubicBezTo>
                  <a:pt x="820857" y="349337"/>
                  <a:pt x="795214" y="335000"/>
                  <a:pt x="787493" y="315146"/>
                </a:cubicBezTo>
                <a:cubicBezTo>
                  <a:pt x="779221" y="293915"/>
                  <a:pt x="803761" y="287298"/>
                  <a:pt x="819202" y="291709"/>
                </a:cubicBezTo>
                <a:cubicBezTo>
                  <a:pt x="878484" y="309081"/>
                  <a:pt x="937491" y="278474"/>
                  <a:pt x="998705" y="303291"/>
                </a:cubicBezTo>
                <a:cubicBezTo>
                  <a:pt x="983263" y="242077"/>
                  <a:pt x="949899" y="215331"/>
                  <a:pt x="880139" y="206783"/>
                </a:cubicBezTo>
                <a:cubicBezTo>
                  <a:pt x="853944" y="203475"/>
                  <a:pt x="826647" y="208438"/>
                  <a:pt x="804037" y="190790"/>
                </a:cubicBezTo>
                <a:cubicBezTo>
                  <a:pt x="791076" y="180590"/>
                  <a:pt x="776463" y="168457"/>
                  <a:pt x="786666" y="149707"/>
                </a:cubicBezTo>
                <a:cubicBezTo>
                  <a:pt x="793834" y="136471"/>
                  <a:pt x="809276" y="136471"/>
                  <a:pt x="821960" y="140884"/>
                </a:cubicBezTo>
                <a:cubicBezTo>
                  <a:pt x="878761" y="160461"/>
                  <a:pt x="938043" y="167630"/>
                  <a:pt x="997325" y="174800"/>
                </a:cubicBezTo>
                <a:cubicBezTo>
                  <a:pt x="1006426" y="175902"/>
                  <a:pt x="1016626" y="179487"/>
                  <a:pt x="1026829" y="161287"/>
                </a:cubicBezTo>
                <a:cubicBezTo>
                  <a:pt x="915984" y="131783"/>
                  <a:pt x="810655" y="89872"/>
                  <a:pt x="696777" y="73604"/>
                </a:cubicBezTo>
                <a:cubicBezTo>
                  <a:pt x="698432" y="65884"/>
                  <a:pt x="700086" y="58164"/>
                  <a:pt x="701741" y="50444"/>
                </a:cubicBezTo>
                <a:cubicBezTo>
                  <a:pt x="790801" y="61471"/>
                  <a:pt x="879864" y="72501"/>
                  <a:pt x="992362" y="86289"/>
                </a:cubicBezTo>
                <a:cubicBezTo>
                  <a:pt x="923153" y="42446"/>
                  <a:pt x="857805" y="57060"/>
                  <a:pt x="806519" y="18183"/>
                </a:cubicBezTo>
                <a:cubicBezTo>
                  <a:pt x="816170" y="3431"/>
                  <a:pt x="827820" y="-292"/>
                  <a:pt x="839883" y="18"/>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タイトル 1">
            <a:extLst>
              <a:ext uri="{FF2B5EF4-FFF2-40B4-BE49-F238E27FC236}">
                <a16:creationId xmlns:a16="http://schemas.microsoft.com/office/drawing/2014/main" id="{77F08D5F-DDA4-2D4E-085D-AB427B58542D}"/>
              </a:ext>
            </a:extLst>
          </p:cNvPr>
          <p:cNvSpPr>
            <a:spLocks noGrp="1"/>
          </p:cNvSpPr>
          <p:nvPr>
            <p:ph type="title"/>
          </p:nvPr>
        </p:nvSpPr>
        <p:spPr>
          <a:xfrm>
            <a:off x="6545179" y="434750"/>
            <a:ext cx="3978442" cy="1631950"/>
          </a:xfrm>
        </p:spPr>
        <p:txBody>
          <a:bodyPr anchor="b">
            <a:normAutofit/>
          </a:bodyPr>
          <a:lstStyle/>
          <a:p>
            <a:r>
              <a:rPr kumimoji="1" lang="ja-JP" altLang="en-US" dirty="0">
                <a:latin typeface="HGP明朝E" panose="02020900000000000000" pitchFamily="18" charset="-128"/>
                <a:ea typeface="HGP明朝E" panose="02020900000000000000" pitchFamily="18" charset="-128"/>
              </a:rPr>
              <a:t>でも「主役」はトランプ</a:t>
            </a:r>
          </a:p>
        </p:txBody>
      </p:sp>
      <p:pic>
        <p:nvPicPr>
          <p:cNvPr id="4" name="図 3">
            <a:extLst>
              <a:ext uri="{FF2B5EF4-FFF2-40B4-BE49-F238E27FC236}">
                <a16:creationId xmlns:a16="http://schemas.microsoft.com/office/drawing/2014/main" id="{E950ADC4-0DDA-F4D5-8786-A07D933E3077}"/>
              </a:ext>
            </a:extLst>
          </p:cNvPr>
          <p:cNvPicPr>
            <a:picLocks noChangeAspect="1"/>
          </p:cNvPicPr>
          <p:nvPr/>
        </p:nvPicPr>
        <p:blipFill>
          <a:blip r:embed="rId2"/>
          <a:stretch>
            <a:fillRect/>
          </a:stretch>
        </p:blipFill>
        <p:spPr>
          <a:xfrm>
            <a:off x="292129" y="907388"/>
            <a:ext cx="5986022" cy="5043223"/>
          </a:xfrm>
          <a:prstGeom prst="rect">
            <a:avLst/>
          </a:prstGeom>
        </p:spPr>
      </p:pic>
      <p:sp>
        <p:nvSpPr>
          <p:cNvPr id="3" name="コンテンツ プレースホルダー 2">
            <a:extLst>
              <a:ext uri="{FF2B5EF4-FFF2-40B4-BE49-F238E27FC236}">
                <a16:creationId xmlns:a16="http://schemas.microsoft.com/office/drawing/2014/main" id="{3BBEBAE6-5389-8B6F-FC3F-4E827FB5E8BC}"/>
              </a:ext>
            </a:extLst>
          </p:cNvPr>
          <p:cNvSpPr>
            <a:spLocks noGrp="1"/>
          </p:cNvSpPr>
          <p:nvPr>
            <p:ph idx="1"/>
          </p:nvPr>
        </p:nvSpPr>
        <p:spPr>
          <a:xfrm>
            <a:off x="6545178" y="2445880"/>
            <a:ext cx="4589721" cy="3820775"/>
          </a:xfrm>
        </p:spPr>
        <p:txBody>
          <a:bodyPr>
            <a:normAutofit/>
          </a:bodyPr>
          <a:lstStyle/>
          <a:p>
            <a:r>
              <a:rPr kumimoji="1" lang="ja-JP" altLang="en-US" sz="2400" dirty="0">
                <a:latin typeface="HGP明朝E" panose="02020900000000000000" pitchFamily="18" charset="-128"/>
                <a:ea typeface="HGP明朝E" panose="02020900000000000000" pitchFamily="18" charset="-128"/>
              </a:rPr>
              <a:t>トランプ氏は</a:t>
            </a:r>
            <a:r>
              <a:rPr kumimoji="1" lang="en-US" altLang="ja-JP" sz="2400" dirty="0">
                <a:latin typeface="HGP明朝E" panose="02020900000000000000" pitchFamily="18" charset="-128"/>
                <a:ea typeface="HGP明朝E" panose="02020900000000000000" pitchFamily="18" charset="-128"/>
              </a:rPr>
              <a:t>15</a:t>
            </a:r>
            <a:r>
              <a:rPr kumimoji="1" lang="ja-JP" altLang="en-US" sz="2400" dirty="0">
                <a:latin typeface="HGP明朝E" panose="02020900000000000000" pitchFamily="18" charset="-128"/>
                <a:ea typeface="HGP明朝E" panose="02020900000000000000" pitchFamily="18" charset="-128"/>
              </a:rPr>
              <a:t>日</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南部フロリダ州の邸宅「マールアラーゴ」で演説。</a:t>
            </a:r>
            <a:r>
              <a:rPr kumimoji="1" lang="en-US" altLang="ja-JP" sz="2400" dirty="0">
                <a:latin typeface="HGP明朝E" panose="02020900000000000000" pitchFamily="18" charset="-128"/>
                <a:ea typeface="HGP明朝E" panose="02020900000000000000" pitchFamily="18" charset="-128"/>
              </a:rPr>
              <a:t>24</a:t>
            </a:r>
            <a:r>
              <a:rPr kumimoji="1" lang="ja-JP" altLang="en-US" sz="2400" dirty="0">
                <a:latin typeface="HGP明朝E" panose="02020900000000000000" pitchFamily="18" charset="-128"/>
                <a:ea typeface="HGP明朝E" panose="02020900000000000000" pitchFamily="18" charset="-128"/>
              </a:rPr>
              <a:t>年大統領選への出馬を正式に宣言。</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しかし、元側近らの間では、トランプ氏と微妙に距離を置く動きが広がっている。</a:t>
            </a:r>
          </a:p>
        </p:txBody>
      </p:sp>
    </p:spTree>
    <p:extLst>
      <p:ext uri="{BB962C8B-B14F-4D97-AF65-F5344CB8AC3E}">
        <p14:creationId xmlns:p14="http://schemas.microsoft.com/office/powerpoint/2010/main" val="34064073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22C886F-946C-03E7-E5DB-921A84D76A93}"/>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側近の動向</a:t>
            </a:r>
          </a:p>
        </p:txBody>
      </p:sp>
      <p:sp>
        <p:nvSpPr>
          <p:cNvPr id="3" name="コンテンツ プレースホルダー 2">
            <a:extLst>
              <a:ext uri="{FF2B5EF4-FFF2-40B4-BE49-F238E27FC236}">
                <a16:creationId xmlns:a16="http://schemas.microsoft.com/office/drawing/2014/main" id="{F58C8DC8-8859-8941-7DBE-C47EFB8A45D6}"/>
              </a:ext>
            </a:extLst>
          </p:cNvPr>
          <p:cNvSpPr>
            <a:spLocks noGrp="1"/>
          </p:cNvSpPr>
          <p:nvPr>
            <p:ph idx="1"/>
          </p:nvPr>
        </p:nvSpPr>
        <p:spPr>
          <a:xfrm>
            <a:off x="838200" y="1690688"/>
            <a:ext cx="10515600" cy="4486275"/>
          </a:xfrm>
        </p:spPr>
        <p:txBody>
          <a:bodyPr>
            <a:normAutofit lnSpcReduction="10000"/>
          </a:bodyPr>
          <a:lstStyle/>
          <a:p>
            <a:r>
              <a:rPr kumimoji="1" lang="ja-JP" altLang="en-US" dirty="0">
                <a:highlight>
                  <a:srgbClr val="FFFF00"/>
                </a:highlight>
                <a:latin typeface="HGP明朝E" panose="02020900000000000000" pitchFamily="18" charset="-128"/>
                <a:ea typeface="HGP明朝E" panose="02020900000000000000" pitchFamily="18" charset="-128"/>
              </a:rPr>
              <a:t>マイク・ポンペオ</a:t>
            </a:r>
            <a:r>
              <a:rPr kumimoji="1" lang="ja-JP" altLang="en-US" dirty="0">
                <a:latin typeface="HGP明朝E" panose="02020900000000000000" pitchFamily="18" charset="-128"/>
                <a:ea typeface="HGP明朝E" panose="02020900000000000000" pitchFamily="18" charset="-128"/>
              </a:rPr>
              <a:t>前国務長官は</a:t>
            </a:r>
            <a:r>
              <a:rPr kumimoji="1" lang="en-US" altLang="ja-JP" dirty="0">
                <a:latin typeface="HGP明朝E" panose="02020900000000000000" pitchFamily="18" charset="-128"/>
                <a:ea typeface="HGP明朝E" panose="02020900000000000000" pitchFamily="18" charset="-128"/>
              </a:rPr>
              <a:t>16</a:t>
            </a:r>
            <a:r>
              <a:rPr kumimoji="1" lang="ja-JP" altLang="en-US" dirty="0">
                <a:latin typeface="HGP明朝E" panose="02020900000000000000" pitchFamily="18" charset="-128"/>
                <a:ea typeface="HGP明朝E" panose="02020900000000000000" pitchFamily="18" charset="-128"/>
              </a:rPr>
              <a:t>日</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「我々が必要としているのは、被害を主張するのではなく、より真剣に前をむいたリーダーだ」と発言。名指しはしていないが、トランプ氏を念頭においた発言か。　</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a:p>
            <a:r>
              <a:rPr kumimoji="1" lang="ja-JP" altLang="en-US" dirty="0">
                <a:highlight>
                  <a:srgbClr val="FFFF00"/>
                </a:highlight>
                <a:latin typeface="HGP明朝E" panose="02020900000000000000" pitchFamily="18" charset="-128"/>
                <a:ea typeface="HGP明朝E" panose="02020900000000000000" pitchFamily="18" charset="-128"/>
              </a:rPr>
              <a:t>マイク・ペンス</a:t>
            </a:r>
            <a:r>
              <a:rPr kumimoji="1" lang="ja-JP" altLang="en-US" dirty="0">
                <a:latin typeface="HGP明朝E" panose="02020900000000000000" pitchFamily="18" charset="-128"/>
                <a:ea typeface="HGP明朝E" panose="02020900000000000000" pitchFamily="18" charset="-128"/>
              </a:rPr>
              <a:t>前副大統領も同日、</a:t>
            </a:r>
            <a:r>
              <a:rPr kumimoji="1" lang="en-US" altLang="ja-JP" dirty="0">
                <a:latin typeface="HGP明朝E" panose="02020900000000000000" pitchFamily="18" charset="-128"/>
                <a:ea typeface="HGP明朝E" panose="02020900000000000000" pitchFamily="18" charset="-128"/>
              </a:rPr>
              <a:t>CNN</a:t>
            </a:r>
            <a:r>
              <a:rPr kumimoji="1" lang="ja-JP" altLang="en-US" dirty="0">
                <a:latin typeface="HGP明朝E" panose="02020900000000000000" pitchFamily="18" charset="-128"/>
                <a:ea typeface="HGP明朝E" panose="02020900000000000000" pitchFamily="18" charset="-128"/>
              </a:rPr>
              <a:t>の番組で「米国人は、国を一つにする新たな指導者を求めている」と語った。</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この度再選した、フロリダ州</a:t>
            </a:r>
            <a:r>
              <a:rPr kumimoji="1" lang="ja-JP" altLang="en-US" dirty="0">
                <a:highlight>
                  <a:srgbClr val="FFFF00"/>
                </a:highlight>
                <a:latin typeface="HGP明朝E" panose="02020900000000000000" pitchFamily="18" charset="-128"/>
                <a:ea typeface="HGP明朝E" panose="02020900000000000000" pitchFamily="18" charset="-128"/>
              </a:rPr>
              <a:t>ロン・デサンティス</a:t>
            </a:r>
            <a:r>
              <a:rPr kumimoji="1" lang="ja-JP" altLang="en-US" dirty="0">
                <a:latin typeface="HGP明朝E" panose="02020900000000000000" pitchFamily="18" charset="-128"/>
                <a:ea typeface="HGP明朝E" panose="02020900000000000000" pitchFamily="18" charset="-128"/>
              </a:rPr>
              <a:t>知事がトランプ氏の対抗馬になるのではとの予想も広がる。</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247598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コンテンツ プレースホルダー 3">
            <a:extLst>
              <a:ext uri="{FF2B5EF4-FFF2-40B4-BE49-F238E27FC236}">
                <a16:creationId xmlns:a16="http://schemas.microsoft.com/office/drawing/2014/main" id="{CF25CD6A-693F-176D-FC89-C6EA0B378AF6}"/>
              </a:ext>
            </a:extLst>
          </p:cNvPr>
          <p:cNvPicPr>
            <a:picLocks noGrp="1" noChangeAspect="1"/>
          </p:cNvPicPr>
          <p:nvPr>
            <p:ph idx="1"/>
          </p:nvPr>
        </p:nvPicPr>
        <p:blipFill rotWithShape="1">
          <a:blip r:embed="rId2"/>
          <a:srcRect b="15429"/>
          <a:stretch/>
        </p:blipFill>
        <p:spPr>
          <a:xfrm>
            <a:off x="20" y="1282"/>
            <a:ext cx="12191980" cy="6856718"/>
          </a:xfrm>
          <a:prstGeom prst="rect">
            <a:avLst/>
          </a:prstGeom>
        </p:spPr>
      </p:pic>
    </p:spTree>
    <p:extLst>
      <p:ext uri="{BB962C8B-B14F-4D97-AF65-F5344CB8AC3E}">
        <p14:creationId xmlns:p14="http://schemas.microsoft.com/office/powerpoint/2010/main" val="830133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FE7A011-7B1F-5ED6-327D-CB0AABBB087F}"/>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台湾地方選挙の結果と懸念</a:t>
            </a:r>
          </a:p>
        </p:txBody>
      </p:sp>
      <p:sp>
        <p:nvSpPr>
          <p:cNvPr id="5" name="テキスト プレースホルダー 4">
            <a:extLst>
              <a:ext uri="{FF2B5EF4-FFF2-40B4-BE49-F238E27FC236}">
                <a16:creationId xmlns:a16="http://schemas.microsoft.com/office/drawing/2014/main" id="{B16D8695-BB07-BE0A-27AC-8979E50C4574}"/>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0380387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4B41645-D5DB-3AA5-586C-8C8D552322FA}"/>
              </a:ext>
            </a:extLst>
          </p:cNvPr>
          <p:cNvSpPr>
            <a:spLocks noGrp="1"/>
          </p:cNvSpPr>
          <p:nvPr>
            <p:ph type="title"/>
          </p:nvPr>
        </p:nvSpPr>
        <p:spPr>
          <a:xfrm>
            <a:off x="648929" y="629266"/>
            <a:ext cx="3505495" cy="1622321"/>
          </a:xfrm>
        </p:spPr>
        <p:txBody>
          <a:bodyPr>
            <a:normAutofit/>
          </a:bodyPr>
          <a:lstStyle/>
          <a:p>
            <a:r>
              <a:rPr lang="ja-JP" altLang="en-US" sz="4100">
                <a:latin typeface="HGP明朝E" panose="02020900000000000000" pitchFamily="18" charset="-128"/>
                <a:ea typeface="HGP明朝E" panose="02020900000000000000" pitchFamily="18" charset="-128"/>
              </a:rPr>
              <a:t>蔡英文・与党民進党の敗北</a:t>
            </a:r>
          </a:p>
        </p:txBody>
      </p:sp>
      <p:sp>
        <p:nvSpPr>
          <p:cNvPr id="5" name="コンテンツ プレースホルダー 4">
            <a:extLst>
              <a:ext uri="{FF2B5EF4-FFF2-40B4-BE49-F238E27FC236}">
                <a16:creationId xmlns:a16="http://schemas.microsoft.com/office/drawing/2014/main" id="{B74FB6D1-388F-58A3-F132-54FF2CE21209}"/>
              </a:ext>
            </a:extLst>
          </p:cNvPr>
          <p:cNvSpPr>
            <a:spLocks noGrp="1"/>
          </p:cNvSpPr>
          <p:nvPr>
            <p:ph idx="1"/>
          </p:nvPr>
        </p:nvSpPr>
        <p:spPr>
          <a:xfrm>
            <a:off x="648931" y="2438400"/>
            <a:ext cx="3707532" cy="4141914"/>
          </a:xfrm>
        </p:spPr>
        <p:txBody>
          <a:bodyPr>
            <a:normAutofit fontScale="92500"/>
          </a:bodyPr>
          <a:lstStyle/>
          <a:p>
            <a:r>
              <a:rPr lang="en-US" altLang="ja-JP" sz="2400" dirty="0">
                <a:latin typeface="HGP明朝E" panose="02020900000000000000" pitchFamily="18" charset="-128"/>
                <a:ea typeface="HGP明朝E" panose="02020900000000000000" pitchFamily="18" charset="-128"/>
              </a:rPr>
              <a:t>11</a:t>
            </a:r>
            <a:r>
              <a:rPr lang="ja-JP" altLang="en-US" sz="2400" dirty="0">
                <a:latin typeface="HGP明朝E" panose="02020900000000000000" pitchFamily="18" charset="-128"/>
                <a:ea typeface="HGP明朝E" panose="02020900000000000000" pitchFamily="18" charset="-128"/>
              </a:rPr>
              <a:t>月</a:t>
            </a:r>
            <a:r>
              <a:rPr lang="en-US" altLang="ja-JP" sz="2400" dirty="0">
                <a:latin typeface="HGP明朝E" panose="02020900000000000000" pitchFamily="18" charset="-128"/>
                <a:ea typeface="HGP明朝E" panose="02020900000000000000" pitchFamily="18" charset="-128"/>
              </a:rPr>
              <a:t>26</a:t>
            </a:r>
            <a:r>
              <a:rPr lang="ja-JP" altLang="en-US" sz="2400" dirty="0">
                <a:latin typeface="HGP明朝E" panose="02020900000000000000" pitchFamily="18" charset="-128"/>
                <a:ea typeface="HGP明朝E" panose="02020900000000000000" pitchFamily="18" charset="-128"/>
              </a:rPr>
              <a:t>日　統一地方選　</a:t>
            </a:r>
            <a:r>
              <a:rPr lang="en-US" altLang="ja-JP" sz="2400" dirty="0">
                <a:latin typeface="HGP明朝E" panose="02020900000000000000" pitchFamily="18" charset="-128"/>
                <a:ea typeface="HGP明朝E" panose="02020900000000000000" pitchFamily="18" charset="-128"/>
              </a:rPr>
              <a:t>4</a:t>
            </a:r>
            <a:r>
              <a:rPr lang="ja-JP" altLang="en-US" sz="2400" dirty="0">
                <a:latin typeface="HGP明朝E" panose="02020900000000000000" pitchFamily="18" charset="-128"/>
                <a:ea typeface="HGP明朝E" panose="02020900000000000000" pitchFamily="18" charset="-128"/>
              </a:rPr>
              <a:t>年に一度</a:t>
            </a:r>
            <a:endParaRPr lang="en-US" altLang="ja-JP" sz="2400" dirty="0">
              <a:latin typeface="HGP明朝E" panose="02020900000000000000" pitchFamily="18" charset="-128"/>
              <a:ea typeface="HGP明朝E" panose="02020900000000000000" pitchFamily="18" charset="-128"/>
            </a:endParaRPr>
          </a:p>
          <a:p>
            <a:r>
              <a:rPr lang="ja-JP" altLang="en-US" sz="2400" dirty="0">
                <a:latin typeface="HGP明朝E" panose="02020900000000000000" pitchFamily="18" charset="-128"/>
                <a:ea typeface="HGP明朝E" panose="02020900000000000000" pitchFamily="18" charset="-128"/>
              </a:rPr>
              <a:t>６直轄市と</a:t>
            </a:r>
            <a:r>
              <a:rPr lang="en-US" altLang="ja-JP" sz="2400" dirty="0">
                <a:latin typeface="HGP明朝E" panose="02020900000000000000" pitchFamily="18" charset="-128"/>
                <a:ea typeface="HGP明朝E" panose="02020900000000000000" pitchFamily="18" charset="-128"/>
              </a:rPr>
              <a:t>15</a:t>
            </a:r>
            <a:r>
              <a:rPr lang="ja-JP" altLang="en-US" sz="2400" dirty="0">
                <a:latin typeface="HGP明朝E" panose="02020900000000000000" pitchFamily="18" charset="-128"/>
                <a:ea typeface="HGP明朝E" panose="02020900000000000000" pitchFamily="18" charset="-128"/>
              </a:rPr>
              <a:t>の県・市で</a:t>
            </a:r>
            <a:endParaRPr lang="en-US" altLang="ja-JP" sz="2400" dirty="0">
              <a:latin typeface="HGP明朝E" panose="02020900000000000000" pitchFamily="18" charset="-128"/>
              <a:ea typeface="HGP明朝E" panose="02020900000000000000" pitchFamily="18" charset="-128"/>
            </a:endParaRPr>
          </a:p>
          <a:p>
            <a:r>
              <a:rPr lang="ja-JP" altLang="en-US" sz="2400" dirty="0">
                <a:latin typeface="HGP明朝E" panose="02020900000000000000" pitchFamily="18" charset="-128"/>
                <a:ea typeface="HGP明朝E" panose="02020900000000000000" pitchFamily="18" charset="-128"/>
              </a:rPr>
              <a:t>台湾の直轄</a:t>
            </a:r>
            <a:r>
              <a:rPr lang="en-US" altLang="ja-JP" sz="2400" dirty="0">
                <a:latin typeface="HGP明朝E" panose="02020900000000000000" pitchFamily="18" charset="-128"/>
                <a:ea typeface="HGP明朝E" panose="02020900000000000000" pitchFamily="18" charset="-128"/>
              </a:rPr>
              <a:t>6</a:t>
            </a:r>
            <a:r>
              <a:rPr lang="ja-JP" altLang="en-US" sz="2400" dirty="0">
                <a:latin typeface="HGP明朝E" panose="02020900000000000000" pitchFamily="18" charset="-128"/>
                <a:ea typeface="HGP明朝E" panose="02020900000000000000" pitchFamily="18" charset="-128"/>
              </a:rPr>
              <a:t>市長選の結果</a:t>
            </a:r>
          </a:p>
          <a:p>
            <a:pPr lvl="1"/>
            <a:r>
              <a:rPr lang="ja-JP" altLang="en-US" dirty="0">
                <a:highlight>
                  <a:srgbClr val="FFFF00"/>
                </a:highlight>
                <a:latin typeface="HGP明朝E" panose="02020900000000000000" pitchFamily="18" charset="-128"/>
                <a:ea typeface="HGP明朝E" panose="02020900000000000000" pitchFamily="18" charset="-128"/>
              </a:rPr>
              <a:t>台北　民進党→国民党</a:t>
            </a:r>
          </a:p>
          <a:p>
            <a:pPr lvl="1"/>
            <a:r>
              <a:rPr lang="ja-JP" altLang="en-US" dirty="0">
                <a:latin typeface="HGP明朝E" panose="02020900000000000000" pitchFamily="18" charset="-128"/>
                <a:ea typeface="HGP明朝E" panose="02020900000000000000" pitchFamily="18" charset="-128"/>
              </a:rPr>
              <a:t>新北　国民党→国民党</a:t>
            </a:r>
          </a:p>
          <a:p>
            <a:pPr lvl="1"/>
            <a:r>
              <a:rPr lang="ja-JP" altLang="en-US" dirty="0">
                <a:latin typeface="HGP明朝E" panose="02020900000000000000" pitchFamily="18" charset="-128"/>
                <a:ea typeface="HGP明朝E" panose="02020900000000000000" pitchFamily="18" charset="-128"/>
              </a:rPr>
              <a:t>台中　国民党→国民党</a:t>
            </a:r>
          </a:p>
          <a:p>
            <a:pPr lvl="1"/>
            <a:r>
              <a:rPr lang="ja-JP" altLang="en-US" dirty="0">
                <a:latin typeface="HGP明朝E" panose="02020900000000000000" pitchFamily="18" charset="-128"/>
                <a:ea typeface="HGP明朝E" panose="02020900000000000000" pitchFamily="18" charset="-128"/>
              </a:rPr>
              <a:t>台南　民進党→民進党</a:t>
            </a:r>
          </a:p>
          <a:p>
            <a:pPr lvl="1"/>
            <a:r>
              <a:rPr lang="ja-JP" altLang="en-US" dirty="0">
                <a:latin typeface="HGP明朝E" panose="02020900000000000000" pitchFamily="18" charset="-128"/>
                <a:ea typeface="HGP明朝E" panose="02020900000000000000" pitchFamily="18" charset="-128"/>
              </a:rPr>
              <a:t>高雄　民進党→民進党</a:t>
            </a:r>
          </a:p>
          <a:p>
            <a:pPr lvl="1"/>
            <a:r>
              <a:rPr lang="ja-JP" altLang="en-US" dirty="0">
                <a:highlight>
                  <a:srgbClr val="FFFF00"/>
                </a:highlight>
                <a:latin typeface="HGP明朝E" panose="02020900000000000000" pitchFamily="18" charset="-128"/>
                <a:ea typeface="HGP明朝E" panose="02020900000000000000" pitchFamily="18" charset="-128"/>
              </a:rPr>
              <a:t>桃園　民進党→国民党</a:t>
            </a:r>
          </a:p>
          <a:p>
            <a:endParaRPr lang="ja-JP" altLang="en-US" sz="2400" dirty="0">
              <a:latin typeface="HGP明朝E" panose="02020900000000000000" pitchFamily="18" charset="-128"/>
              <a:ea typeface="HGP明朝E" panose="02020900000000000000" pitchFamily="18" charset="-128"/>
            </a:endParaRPr>
          </a:p>
        </p:txBody>
      </p:sp>
      <p:sp>
        <p:nvSpPr>
          <p:cNvPr id="11" name="Rectangle 10">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図 5">
            <a:extLst>
              <a:ext uri="{FF2B5EF4-FFF2-40B4-BE49-F238E27FC236}">
                <a16:creationId xmlns:a16="http://schemas.microsoft.com/office/drawing/2014/main" id="{34093119-FBB3-C85B-E907-23B24FCDDD96}"/>
              </a:ext>
            </a:extLst>
          </p:cNvPr>
          <p:cNvPicPr>
            <a:picLocks noChangeAspect="1"/>
          </p:cNvPicPr>
          <p:nvPr/>
        </p:nvPicPr>
        <p:blipFill>
          <a:blip r:embed="rId2"/>
          <a:stretch>
            <a:fillRect/>
          </a:stretch>
        </p:blipFill>
        <p:spPr>
          <a:xfrm>
            <a:off x="5405862" y="1734440"/>
            <a:ext cx="6019331" cy="3385873"/>
          </a:xfrm>
          <a:prstGeom prst="rect">
            <a:avLst/>
          </a:prstGeom>
          <a:effectLst/>
        </p:spPr>
      </p:pic>
    </p:spTree>
    <p:extLst>
      <p:ext uri="{BB962C8B-B14F-4D97-AF65-F5344CB8AC3E}">
        <p14:creationId xmlns:p14="http://schemas.microsoft.com/office/powerpoint/2010/main" val="1867110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BCDC3A-F968-A501-0527-78599F75CB2D}"/>
              </a:ext>
            </a:extLst>
          </p:cNvPr>
          <p:cNvSpPr>
            <a:spLocks noGrp="1"/>
          </p:cNvSpPr>
          <p:nvPr>
            <p:ph type="title"/>
          </p:nvPr>
        </p:nvSpPr>
        <p:spPr>
          <a:xfrm>
            <a:off x="634180" y="4738357"/>
            <a:ext cx="10923638" cy="1317643"/>
          </a:xfrm>
        </p:spPr>
        <p:txBody>
          <a:bodyPr vert="horz" lIns="91440" tIns="45720" rIns="91440" bIns="45720" rtlCol="0" anchor="b">
            <a:normAutofit fontScale="90000"/>
          </a:bodyPr>
          <a:lstStyle/>
          <a:p>
            <a:r>
              <a:rPr kumimoji="1" lang="ja-JP" altLang="en-US" sz="5600" kern="1200" dirty="0">
                <a:solidFill>
                  <a:schemeClr val="tx1"/>
                </a:solidFill>
                <a:latin typeface="HGP明朝E" panose="02020900000000000000" pitchFamily="18" charset="-128"/>
                <a:ea typeface="HGP明朝E" panose="02020900000000000000" pitchFamily="18" charset="-128"/>
              </a:rPr>
              <a:t>「白紙」運動　全中国に広がり</a:t>
            </a:r>
            <a:br>
              <a:rPr kumimoji="1" lang="en-US" altLang="ja-JP" sz="5600" kern="1200" dirty="0">
                <a:solidFill>
                  <a:schemeClr val="tx1"/>
                </a:solidFill>
                <a:latin typeface="HGP明朝E" panose="02020900000000000000" pitchFamily="18" charset="-128"/>
                <a:ea typeface="HGP明朝E" panose="02020900000000000000" pitchFamily="18" charset="-128"/>
              </a:rPr>
            </a:br>
            <a:r>
              <a:rPr kumimoji="1" lang="ja-JP" altLang="en-US" sz="5600" kern="1200" dirty="0">
                <a:solidFill>
                  <a:schemeClr val="tx1"/>
                </a:solidFill>
                <a:latin typeface="HGP明朝E" panose="02020900000000000000" pitchFamily="18" charset="-128"/>
                <a:ea typeface="HGP明朝E" panose="02020900000000000000" pitchFamily="18" charset="-128"/>
              </a:rPr>
              <a:t>　</a:t>
            </a:r>
            <a:r>
              <a:rPr kumimoji="1" lang="en-US" altLang="ja-JP" sz="4000" kern="1200" dirty="0">
                <a:solidFill>
                  <a:schemeClr val="tx1"/>
                </a:solidFill>
                <a:latin typeface="HGP明朝E" panose="02020900000000000000" pitchFamily="18" charset="-128"/>
                <a:ea typeface="HGP明朝E" panose="02020900000000000000" pitchFamily="18" charset="-128"/>
              </a:rPr>
              <a:t>11</a:t>
            </a:r>
            <a:r>
              <a:rPr kumimoji="1" lang="ja-JP" altLang="en-US" sz="4000" kern="1200" dirty="0">
                <a:solidFill>
                  <a:schemeClr val="tx1"/>
                </a:solidFill>
                <a:latin typeface="HGP明朝E" panose="02020900000000000000" pitchFamily="18" charset="-128"/>
                <a:ea typeface="HGP明朝E" panose="02020900000000000000" pitchFamily="18" charset="-128"/>
              </a:rPr>
              <a:t>月末から</a:t>
            </a:r>
            <a:endParaRPr kumimoji="1" lang="ja-JP" altLang="en-US" sz="5600" kern="1200" dirty="0">
              <a:solidFill>
                <a:schemeClr val="tx1"/>
              </a:solidFill>
              <a:latin typeface="HGP明朝E" panose="02020900000000000000" pitchFamily="18" charset="-128"/>
              <a:ea typeface="HGP明朝E" panose="02020900000000000000" pitchFamily="18" charset="-128"/>
            </a:endParaRPr>
          </a:p>
        </p:txBody>
      </p:sp>
      <p:pic>
        <p:nvPicPr>
          <p:cNvPr id="1030" name="Picture 6" descr="ソース画像を表示">
            <a:extLst>
              <a:ext uri="{FF2B5EF4-FFF2-40B4-BE49-F238E27FC236}">
                <a16:creationId xmlns:a16="http://schemas.microsoft.com/office/drawing/2014/main" id="{7D28AA63-EDA3-9A42-B7DD-2B2B0618434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689" r="21440" b="2"/>
          <a:stretch/>
        </p:blipFill>
        <p:spPr bwMode="auto">
          <a:xfrm>
            <a:off x="20" y="10"/>
            <a:ext cx="4059916" cy="42428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ソース画像を表示">
            <a:extLst>
              <a:ext uri="{FF2B5EF4-FFF2-40B4-BE49-F238E27FC236}">
                <a16:creationId xmlns:a16="http://schemas.microsoft.com/office/drawing/2014/main" id="{93AAF7D6-2E1D-77C3-997C-FAE32AA533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06" r="15476" b="2"/>
          <a:stretch/>
        </p:blipFill>
        <p:spPr bwMode="auto">
          <a:xfrm>
            <a:off x="4090482" y="-1"/>
            <a:ext cx="4062918" cy="424281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白紙運動 に対する画像結果">
            <a:extLst>
              <a:ext uri="{FF2B5EF4-FFF2-40B4-BE49-F238E27FC236}">
                <a16:creationId xmlns:a16="http://schemas.microsoft.com/office/drawing/2014/main" id="{6D7F09B2-03C5-BC53-0206-AE21162A3A24}"/>
              </a:ext>
            </a:extLst>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17113" r="14228" b="-2"/>
          <a:stretch/>
        </p:blipFill>
        <p:spPr bwMode="auto">
          <a:xfrm>
            <a:off x="8132064" y="10"/>
            <a:ext cx="4059936" cy="4242806"/>
          </a:xfrm>
          <a:prstGeom prst="rect">
            <a:avLst/>
          </a:prstGeom>
          <a:noFill/>
          <a:extLst>
            <a:ext uri="{909E8E84-426E-40DD-AFC4-6F175D3DCCD1}">
              <a14:hiddenFill xmlns:a14="http://schemas.microsoft.com/office/drawing/2010/main">
                <a:solidFill>
                  <a:srgbClr val="FFFFFF"/>
                </a:solidFill>
              </a14:hiddenFill>
            </a:ext>
          </a:extLst>
        </p:spPr>
      </p:pic>
      <p:cxnSp>
        <p:nvCxnSpPr>
          <p:cNvPr id="1035" name="Straight Connector 1034">
            <a:extLst>
              <a:ext uri="{FF2B5EF4-FFF2-40B4-BE49-F238E27FC236}">
                <a16:creationId xmlns:a16="http://schemas.microsoft.com/office/drawing/2014/main" id="{C800968E-0A99-46C4-A9B2-6A63AC66F4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 y="4242136"/>
            <a:ext cx="12192002" cy="0"/>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7" name="Straight Connector 1036">
            <a:extLst>
              <a:ext uri="{FF2B5EF4-FFF2-40B4-BE49-F238E27FC236}">
                <a16:creationId xmlns:a16="http://schemas.microsoft.com/office/drawing/2014/main" id="{0627B73E-D784-4780-AA33-DCDFE7DA16E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919"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9" name="Straight Connector 1038">
            <a:extLst>
              <a:ext uri="{FF2B5EF4-FFF2-40B4-BE49-F238E27FC236}">
                <a16:creationId xmlns:a16="http://schemas.microsoft.com/office/drawing/2014/main" id="{EBAD6A72-88E8-42F7-88B9-CAF744536B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5838" y="-680"/>
            <a:ext cx="0" cy="4242816"/>
          </a:xfrm>
          <a:prstGeom prst="line">
            <a:avLst/>
          </a:prstGeom>
          <a:ln w="1016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6016894"/>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9D67D59-9021-F754-1284-063D9DBA2887}"/>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中国の攻勢　</a:t>
            </a:r>
            <a:br>
              <a:rPr lang="en-US" altLang="ja-JP" dirty="0">
                <a:latin typeface="HGP明朝E" panose="02020900000000000000" pitchFamily="18" charset="-128"/>
                <a:ea typeface="HGP明朝E" panose="02020900000000000000" pitchFamily="18" charset="-128"/>
              </a:rPr>
            </a:br>
            <a:r>
              <a:rPr lang="ja-JP" altLang="en-US" dirty="0">
                <a:latin typeface="HGP明朝E" panose="02020900000000000000" pitchFamily="18" charset="-128"/>
                <a:ea typeface="HGP明朝E" panose="02020900000000000000" pitchFamily="18" charset="-128"/>
              </a:rPr>
              <a:t>さらに強まる可能性</a:t>
            </a:r>
          </a:p>
        </p:txBody>
      </p:sp>
      <p:sp>
        <p:nvSpPr>
          <p:cNvPr id="5" name="テキスト プレースホルダー 4">
            <a:extLst>
              <a:ext uri="{FF2B5EF4-FFF2-40B4-BE49-F238E27FC236}">
                <a16:creationId xmlns:a16="http://schemas.microsoft.com/office/drawing/2014/main" id="{C3A59DF4-A1AE-C973-F66E-DEFD4B1EB014}"/>
              </a:ext>
            </a:extLst>
          </p:cNvPr>
          <p:cNvSpPr>
            <a:spLocks noGrp="1"/>
          </p:cNvSpPr>
          <p:nvPr>
            <p:ph type="body" idx="1"/>
          </p:nvPr>
        </p:nvSpPr>
        <p:spPr/>
        <p:txBody>
          <a:bodyPr/>
          <a:lstStyle/>
          <a:p>
            <a:endParaRPr lang="ja-JP" altLang="en-US">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912398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F32AA8-3480-5EB7-E639-8048805F5D42}"/>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米国　中間選挙　</a:t>
            </a:r>
            <a:r>
              <a:rPr lang="en-US" altLang="ja-JP" dirty="0">
                <a:latin typeface="HGP明朝E" panose="02020900000000000000" pitchFamily="18" charset="-128"/>
                <a:ea typeface="HGP明朝E" panose="02020900000000000000" pitchFamily="18" charset="-128"/>
              </a:rPr>
              <a:t>11</a:t>
            </a:r>
            <a:r>
              <a:rPr lang="ja-JP" altLang="en-US" dirty="0">
                <a:latin typeface="HGP明朝E" panose="02020900000000000000" pitchFamily="18" charset="-128"/>
                <a:ea typeface="HGP明朝E" panose="02020900000000000000" pitchFamily="18" charset="-128"/>
              </a:rPr>
              <a:t>月</a:t>
            </a:r>
            <a:r>
              <a:rPr lang="en-US" altLang="ja-JP" dirty="0">
                <a:latin typeface="HGP明朝E" panose="02020900000000000000" pitchFamily="18" charset="-128"/>
                <a:ea typeface="HGP明朝E" panose="02020900000000000000" pitchFamily="18" charset="-128"/>
              </a:rPr>
              <a:t>8</a:t>
            </a:r>
            <a:r>
              <a:rPr lang="ja-JP" altLang="en-US" dirty="0">
                <a:latin typeface="HGP明朝E" panose="02020900000000000000" pitchFamily="18" charset="-128"/>
                <a:ea typeface="HGP明朝E" panose="02020900000000000000" pitchFamily="18" charset="-128"/>
              </a:rPr>
              <a:t>日</a:t>
            </a:r>
            <a:r>
              <a:rPr lang="en-US" altLang="ja-JP" dirty="0">
                <a:latin typeface="HGP明朝E" panose="02020900000000000000" pitchFamily="18" charset="-128"/>
                <a:ea typeface="HGP明朝E" panose="02020900000000000000" pitchFamily="18" charset="-128"/>
              </a:rPr>
              <a:t>	</a:t>
            </a:r>
            <a:endParaRPr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BA1DD601-7FCB-49A1-43F1-FD0CBA7A7551}"/>
              </a:ext>
            </a:extLst>
          </p:cNvPr>
          <p:cNvSpPr>
            <a:spLocks noGrp="1"/>
          </p:cNvSpPr>
          <p:nvPr>
            <p:ph idx="1"/>
          </p:nvPr>
        </p:nvSpPr>
        <p:spPr/>
        <p:txBody>
          <a:bodyPr>
            <a:normAutofit/>
          </a:bodyPr>
          <a:lstStyle/>
          <a:p>
            <a:r>
              <a:rPr lang="ja-JP" altLang="en-US" sz="3600" dirty="0">
                <a:latin typeface="HGP明朝E" panose="02020900000000000000" pitchFamily="18" charset="-128"/>
                <a:ea typeface="HGP明朝E" panose="02020900000000000000" pitchFamily="18" charset="-128"/>
              </a:rPr>
              <a:t>上院の改選議席</a:t>
            </a:r>
            <a:r>
              <a:rPr lang="en-US" altLang="ja-JP" sz="3600" dirty="0">
                <a:latin typeface="HGP明朝E" panose="02020900000000000000" pitchFamily="18" charset="-128"/>
                <a:ea typeface="HGP明朝E" panose="02020900000000000000" pitchFamily="18" charset="-128"/>
              </a:rPr>
              <a:t>35</a:t>
            </a:r>
            <a:r>
              <a:rPr lang="ja-JP" altLang="en-US" sz="3600" dirty="0">
                <a:latin typeface="HGP明朝E" panose="02020900000000000000" pitchFamily="18" charset="-128"/>
                <a:ea typeface="HGP明朝E" panose="02020900000000000000" pitchFamily="18" charset="-128"/>
              </a:rPr>
              <a:t>議席（</a:t>
            </a:r>
            <a:r>
              <a:rPr lang="en-US" altLang="ja-JP" sz="3600" dirty="0">
                <a:latin typeface="HGP明朝E" panose="02020900000000000000" pitchFamily="18" charset="-128"/>
                <a:ea typeface="HGP明朝E" panose="02020900000000000000" pitchFamily="18" charset="-128"/>
              </a:rPr>
              <a:t>100</a:t>
            </a:r>
            <a:r>
              <a:rPr lang="ja-JP" altLang="en-US" sz="3600" dirty="0">
                <a:latin typeface="HGP明朝E" panose="02020900000000000000" pitchFamily="18" charset="-128"/>
                <a:ea typeface="HGP明朝E" panose="02020900000000000000" pitchFamily="18" charset="-128"/>
              </a:rPr>
              <a:t>議席中）</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下院の全議席の</a:t>
            </a:r>
            <a:r>
              <a:rPr lang="en-US" altLang="ja-JP" sz="3600" dirty="0">
                <a:latin typeface="HGP明朝E" panose="02020900000000000000" pitchFamily="18" charset="-128"/>
                <a:ea typeface="HGP明朝E" panose="02020900000000000000" pitchFamily="18" charset="-128"/>
              </a:rPr>
              <a:t>435</a:t>
            </a:r>
            <a:r>
              <a:rPr lang="ja-JP" altLang="en-US" sz="3600" dirty="0">
                <a:latin typeface="HGP明朝E" panose="02020900000000000000" pitchFamily="18" charset="-128"/>
                <a:ea typeface="HGP明朝E" panose="02020900000000000000" pitchFamily="18" charset="-128"/>
              </a:rPr>
              <a:t>議席（過半数</a:t>
            </a:r>
            <a:r>
              <a:rPr lang="en-US" altLang="ja-JP" sz="3600" dirty="0">
                <a:latin typeface="HGP明朝E" panose="02020900000000000000" pitchFamily="18" charset="-128"/>
                <a:ea typeface="HGP明朝E" panose="02020900000000000000" pitchFamily="18" charset="-128"/>
              </a:rPr>
              <a:t>218</a:t>
            </a:r>
            <a:r>
              <a:rPr lang="ja-JP" altLang="en-US" sz="3600" dirty="0">
                <a:latin typeface="HGP明朝E" panose="02020900000000000000" pitchFamily="18" charset="-128"/>
                <a:ea typeface="HGP明朝E" panose="02020900000000000000" pitchFamily="18" charset="-128"/>
              </a:rPr>
              <a:t>議席）</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州知事選挙は</a:t>
            </a:r>
            <a:r>
              <a:rPr lang="en-US" altLang="ja-JP" sz="3600" dirty="0">
                <a:latin typeface="HGP明朝E" panose="02020900000000000000" pitchFamily="18" charset="-128"/>
                <a:ea typeface="HGP明朝E" panose="02020900000000000000" pitchFamily="18" charset="-128"/>
              </a:rPr>
              <a:t>35</a:t>
            </a:r>
            <a:r>
              <a:rPr lang="ja-JP" altLang="en-US" sz="3600" dirty="0">
                <a:latin typeface="HGP明朝E" panose="02020900000000000000" pitchFamily="18" charset="-128"/>
                <a:ea typeface="HGP明朝E" panose="02020900000000000000" pitchFamily="18" charset="-128"/>
              </a:rPr>
              <a:t>州（全米</a:t>
            </a:r>
            <a:r>
              <a:rPr lang="en-US" altLang="ja-JP" sz="3600" dirty="0">
                <a:latin typeface="HGP明朝E" panose="02020900000000000000" pitchFamily="18" charset="-128"/>
                <a:ea typeface="HGP明朝E" panose="02020900000000000000" pitchFamily="18" charset="-128"/>
              </a:rPr>
              <a:t>50</a:t>
            </a:r>
            <a:r>
              <a:rPr lang="ja-JP" altLang="en-US" sz="3600" dirty="0">
                <a:latin typeface="HGP明朝E" panose="02020900000000000000" pitchFamily="18" charset="-128"/>
                <a:ea typeface="HGP明朝E" panose="02020900000000000000" pitchFamily="18" charset="-128"/>
              </a:rPr>
              <a:t>州）で行われた。</a:t>
            </a:r>
            <a:endParaRPr lang="en-US" altLang="ja-JP" sz="36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大方の予想　各種メディアの報道傾向</a:t>
            </a:r>
            <a:endParaRPr lang="en-US" altLang="ja-JP" sz="3600" dirty="0">
              <a:latin typeface="HGP明朝E" panose="02020900000000000000" pitchFamily="18" charset="-128"/>
              <a:ea typeface="HGP明朝E" panose="02020900000000000000" pitchFamily="18" charset="-128"/>
            </a:endParaRPr>
          </a:p>
          <a:p>
            <a:r>
              <a:rPr lang="ja-JP" altLang="en-US" sz="3600" dirty="0">
                <a:latin typeface="HGP明朝E" panose="02020900000000000000" pitchFamily="18" charset="-128"/>
                <a:ea typeface="HGP明朝E" panose="02020900000000000000" pitchFamily="18" charset="-128"/>
              </a:rPr>
              <a:t>共和党の「圧勝」</a:t>
            </a:r>
          </a:p>
        </p:txBody>
      </p:sp>
    </p:spTree>
    <p:extLst>
      <p:ext uri="{BB962C8B-B14F-4D97-AF65-F5344CB8AC3E}">
        <p14:creationId xmlns:p14="http://schemas.microsoft.com/office/powerpoint/2010/main" val="475601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F70954F7-ACAD-51F1-D494-55B168B55D50}"/>
              </a:ext>
            </a:extLst>
          </p:cNvPr>
          <p:cNvPicPr>
            <a:picLocks noChangeAspect="1"/>
          </p:cNvPicPr>
          <p:nvPr/>
        </p:nvPicPr>
        <p:blipFill>
          <a:blip r:embed="rId2"/>
          <a:stretch>
            <a:fillRect/>
          </a:stretch>
        </p:blipFill>
        <p:spPr>
          <a:xfrm>
            <a:off x="3096491" y="55418"/>
            <a:ext cx="5928510" cy="6828373"/>
          </a:xfrm>
          <a:prstGeom prst="rect">
            <a:avLst/>
          </a:prstGeom>
        </p:spPr>
      </p:pic>
    </p:spTree>
    <p:extLst>
      <p:ext uri="{BB962C8B-B14F-4D97-AF65-F5344CB8AC3E}">
        <p14:creationId xmlns:p14="http://schemas.microsoft.com/office/powerpoint/2010/main" val="3437071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866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図 1">
            <a:extLst>
              <a:ext uri="{FF2B5EF4-FFF2-40B4-BE49-F238E27FC236}">
                <a16:creationId xmlns:a16="http://schemas.microsoft.com/office/drawing/2014/main" id="{E6D16709-CC7E-4FA9-89E1-FDC2076F7449}"/>
              </a:ext>
            </a:extLst>
          </p:cNvPr>
          <p:cNvPicPr>
            <a:picLocks noChangeAspect="1"/>
          </p:cNvPicPr>
          <p:nvPr/>
        </p:nvPicPr>
        <p:blipFill>
          <a:blip r:embed="rId2"/>
          <a:stretch>
            <a:fillRect/>
          </a:stretch>
        </p:blipFill>
        <p:spPr>
          <a:xfrm>
            <a:off x="1971671" y="45574"/>
            <a:ext cx="3173383" cy="6680807"/>
          </a:xfrm>
          <a:prstGeom prst="rect">
            <a:avLst/>
          </a:prstGeom>
          <a:ln w="28575">
            <a:solidFill>
              <a:schemeClr val="tx1"/>
            </a:solidFill>
          </a:ln>
        </p:spPr>
      </p:pic>
      <p:sp>
        <p:nvSpPr>
          <p:cNvPr id="3" name="テキスト ボックス 2">
            <a:extLst>
              <a:ext uri="{FF2B5EF4-FFF2-40B4-BE49-F238E27FC236}">
                <a16:creationId xmlns:a16="http://schemas.microsoft.com/office/drawing/2014/main" id="{46379BCD-9571-94D5-1AFF-3A682D565BCB}"/>
              </a:ext>
            </a:extLst>
          </p:cNvPr>
          <p:cNvSpPr txBox="1"/>
          <p:nvPr/>
        </p:nvSpPr>
        <p:spPr>
          <a:xfrm>
            <a:off x="5890307" y="1946606"/>
            <a:ext cx="5217129" cy="2677656"/>
          </a:xfrm>
          <a:prstGeom prst="rect">
            <a:avLst/>
          </a:prstGeom>
          <a:noFill/>
        </p:spPr>
        <p:txBody>
          <a:bodyPr wrap="square" rtlCol="0">
            <a:spAutoFit/>
          </a:bodyPr>
          <a:lstStyle/>
          <a:p>
            <a:r>
              <a:rPr kumimoji="1" lang="ja-JP" altLang="en-US" sz="2400" dirty="0">
                <a:latin typeface="HGP明朝E" panose="02020900000000000000" pitchFamily="18" charset="-128"/>
                <a:ea typeface="HGP明朝E" panose="02020900000000000000" pitchFamily="18" charset="-128"/>
              </a:rPr>
              <a:t>最大要因がインフレ</a:t>
            </a:r>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消費者物価指数は今年</a:t>
            </a:r>
            <a:r>
              <a:rPr kumimoji="1" lang="en-US" altLang="ja-JP" sz="2400" dirty="0">
                <a:latin typeface="HGP明朝E" panose="02020900000000000000" pitchFamily="18" charset="-128"/>
                <a:ea typeface="HGP明朝E" panose="02020900000000000000" pitchFamily="18" charset="-128"/>
              </a:rPr>
              <a:t>3</a:t>
            </a:r>
            <a:r>
              <a:rPr kumimoji="1" lang="ja-JP" altLang="en-US" sz="2400" dirty="0">
                <a:latin typeface="HGP明朝E" panose="02020900000000000000" pitchFamily="18" charset="-128"/>
                <a:ea typeface="HGP明朝E" panose="02020900000000000000" pitchFamily="18" charset="-128"/>
              </a:rPr>
              <a:t>月以来、前年同月比</a:t>
            </a:r>
            <a:r>
              <a:rPr kumimoji="1" lang="en-US" altLang="ja-JP" sz="2400" dirty="0">
                <a:latin typeface="HGP明朝E" panose="02020900000000000000" pitchFamily="18" charset="-128"/>
                <a:ea typeface="HGP明朝E" panose="02020900000000000000" pitchFamily="18" charset="-128"/>
              </a:rPr>
              <a:t>8</a:t>
            </a:r>
            <a:r>
              <a:rPr kumimoji="1" lang="ja-JP" altLang="en-US" sz="2400" dirty="0">
                <a:latin typeface="HGP明朝E" panose="02020900000000000000" pitchFamily="18" charset="-128"/>
                <a:ea typeface="HGP明朝E" panose="02020900000000000000" pitchFamily="18" charset="-128"/>
              </a:rPr>
              <a:t>％超の記録的な上昇が続く。</a:t>
            </a:r>
            <a:endParaRPr kumimoji="1" lang="en-US" altLang="ja-JP" sz="2400" dirty="0">
              <a:latin typeface="HGP明朝E" panose="02020900000000000000" pitchFamily="18" charset="-128"/>
              <a:ea typeface="HGP明朝E" panose="02020900000000000000" pitchFamily="18" charset="-128"/>
            </a:endParaRPr>
          </a:p>
          <a:p>
            <a:endParaRPr kumimoji="1" lang="en-US" altLang="ja-JP" sz="2400" dirty="0">
              <a:latin typeface="HGP明朝E" panose="02020900000000000000" pitchFamily="18" charset="-128"/>
              <a:ea typeface="HGP明朝E" panose="02020900000000000000" pitchFamily="18" charset="-128"/>
            </a:endParaRPr>
          </a:p>
          <a:p>
            <a:r>
              <a:rPr kumimoji="1" lang="ja-JP" altLang="en-US" sz="2400" dirty="0">
                <a:latin typeface="HGP明朝E" panose="02020900000000000000" pitchFamily="18" charset="-128"/>
                <a:ea typeface="HGP明朝E" panose="02020900000000000000" pitchFamily="18" charset="-128"/>
              </a:rPr>
              <a:t>ロシアのウクライナ軍事侵攻を受けてガソリンなどのエネルギー価格高騰が尾を引いている。</a:t>
            </a:r>
          </a:p>
        </p:txBody>
      </p:sp>
      <p:sp>
        <p:nvSpPr>
          <p:cNvPr id="4" name="テキスト ボックス 3">
            <a:extLst>
              <a:ext uri="{FF2B5EF4-FFF2-40B4-BE49-F238E27FC236}">
                <a16:creationId xmlns:a16="http://schemas.microsoft.com/office/drawing/2014/main" id="{BDE002E0-7B8B-7B31-69D6-0C5332666CCA}"/>
              </a:ext>
            </a:extLst>
          </p:cNvPr>
          <p:cNvSpPr txBox="1"/>
          <p:nvPr/>
        </p:nvSpPr>
        <p:spPr>
          <a:xfrm>
            <a:off x="5890307" y="4947858"/>
            <a:ext cx="4616878" cy="1015663"/>
          </a:xfrm>
          <a:prstGeom prst="rect">
            <a:avLst/>
          </a:prstGeom>
          <a:noFill/>
        </p:spPr>
        <p:txBody>
          <a:bodyPr wrap="square" rtlCol="0">
            <a:spAutoFit/>
          </a:bodyPr>
          <a:lstStyle/>
          <a:p>
            <a:r>
              <a:rPr lang="ja-JP" altLang="en-US" sz="2000" dirty="0">
                <a:solidFill>
                  <a:srgbClr val="C00000"/>
                </a:solidFill>
                <a:effectLst/>
                <a:latin typeface="HGP明朝E" panose="02020900000000000000" pitchFamily="18" charset="-128"/>
                <a:ea typeface="HGP明朝E" panose="02020900000000000000" pitchFamily="18" charset="-128"/>
              </a:rPr>
              <a:t>上院は共和４９、民主５１</a:t>
            </a:r>
            <a:endParaRPr lang="en-US" altLang="ja-JP" sz="2000" dirty="0">
              <a:solidFill>
                <a:srgbClr val="C00000"/>
              </a:solidFill>
              <a:effectLst/>
              <a:latin typeface="HGP明朝E" panose="02020900000000000000" pitchFamily="18" charset="-128"/>
              <a:ea typeface="HGP明朝E" panose="02020900000000000000" pitchFamily="18" charset="-128"/>
            </a:endParaRPr>
          </a:p>
          <a:p>
            <a:endParaRPr lang="en-US" altLang="ja-JP" sz="2000" dirty="0">
              <a:solidFill>
                <a:srgbClr val="C00000"/>
              </a:solidFill>
              <a:effectLst/>
              <a:latin typeface="HGP明朝E" panose="02020900000000000000" pitchFamily="18" charset="-128"/>
              <a:ea typeface="HGP明朝E" panose="02020900000000000000" pitchFamily="18" charset="-128"/>
            </a:endParaRPr>
          </a:p>
          <a:p>
            <a:r>
              <a:rPr lang="ja-JP" altLang="ja-JP" sz="2000" dirty="0">
                <a:solidFill>
                  <a:srgbClr val="C00000"/>
                </a:solidFill>
                <a:effectLst/>
                <a:latin typeface="HGP明朝E" panose="02020900000000000000" pitchFamily="18" charset="-128"/>
                <a:ea typeface="HGP明朝E" panose="02020900000000000000" pitchFamily="18" charset="-128"/>
              </a:rPr>
              <a:t>下院は共和２２２、民主２１３</a:t>
            </a:r>
            <a:endParaRPr kumimoji="1" lang="ja-JP" altLang="en-US" sz="2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529609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F3B63C0-2723-238B-8A29-B74ADC8CE80E}"/>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共和党苦戦の背景</a:t>
            </a:r>
          </a:p>
        </p:txBody>
      </p:sp>
      <p:sp>
        <p:nvSpPr>
          <p:cNvPr id="3" name="コンテンツ プレースホルダー 2">
            <a:extLst>
              <a:ext uri="{FF2B5EF4-FFF2-40B4-BE49-F238E27FC236}">
                <a16:creationId xmlns:a16="http://schemas.microsoft.com/office/drawing/2014/main" id="{E25247ED-70B9-4D14-9DD9-6A3D3CB10CE8}"/>
              </a:ext>
            </a:extLst>
          </p:cNvPr>
          <p:cNvSpPr>
            <a:spLocks noGrp="1"/>
          </p:cNvSpPr>
          <p:nvPr>
            <p:ph idx="1"/>
          </p:nvPr>
        </p:nvSpPr>
        <p:spPr/>
        <p:txBody>
          <a:bodyPr>
            <a:normAutofit fontScale="92500" lnSpcReduction="10000"/>
          </a:bodyPr>
          <a:lstStyle/>
          <a:p>
            <a:pPr marL="0" indent="0">
              <a:buNone/>
            </a:pPr>
            <a:r>
              <a:rPr kumimoji="1" lang="ja-JP" altLang="en-US" dirty="0">
                <a:latin typeface="HGP明朝E" panose="02020900000000000000" pitchFamily="18" charset="-128"/>
                <a:ea typeface="HGP明朝E" panose="02020900000000000000" pitchFamily="18" charset="-128"/>
              </a:rPr>
              <a:t>大統領選の結果を左右してきた</a:t>
            </a:r>
            <a:r>
              <a:rPr kumimoji="1" lang="ja-JP" altLang="en-US" dirty="0">
                <a:highlight>
                  <a:srgbClr val="FFFF00"/>
                </a:highlight>
                <a:latin typeface="HGP明朝E" panose="02020900000000000000" pitchFamily="18" charset="-128"/>
                <a:ea typeface="HGP明朝E" panose="02020900000000000000" pitchFamily="18" charset="-128"/>
              </a:rPr>
              <a:t>「激戦州」</a:t>
            </a:r>
            <a:endParaRPr kumimoji="1" lang="en-US" altLang="ja-JP" dirty="0">
              <a:highlight>
                <a:srgbClr val="FFFF00"/>
              </a:highlight>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結果として、激戦州で</a:t>
            </a:r>
            <a:r>
              <a:rPr kumimoji="1" lang="ja-JP" altLang="en-US" dirty="0">
                <a:highlight>
                  <a:srgbClr val="FFFF00"/>
                </a:highlight>
                <a:latin typeface="HGP明朝E" panose="02020900000000000000" pitchFamily="18" charset="-128"/>
                <a:ea typeface="HGP明朝E" panose="02020900000000000000" pitchFamily="18" charset="-128"/>
              </a:rPr>
              <a:t>トランプ前大統領が推薦した共和党候補</a:t>
            </a:r>
            <a:r>
              <a:rPr kumimoji="1" lang="ja-JP" altLang="en-US" dirty="0">
                <a:latin typeface="HGP明朝E" panose="02020900000000000000" pitchFamily="18" charset="-128"/>
                <a:ea typeface="HGP明朝E" panose="02020900000000000000" pitchFamily="18" charset="-128"/>
              </a:rPr>
              <a:t>が相次ぎ敗れ、無党派層を取り込んだ民主候補が勝利</a:t>
            </a:r>
            <a:endParaRPr kumimoji="1" lang="en-US" altLang="ja-JP" dirty="0">
              <a:latin typeface="HGP明朝E" panose="02020900000000000000" pitchFamily="18" charset="-128"/>
              <a:ea typeface="HGP明朝E" panose="02020900000000000000" pitchFamily="18" charset="-128"/>
            </a:endParaRPr>
          </a:p>
          <a:p>
            <a:endParaRPr kumimoji="1" lang="ja-JP" altLang="en-US"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アリゾナ州　民主党が勝利</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ジョージア州　</a:t>
            </a:r>
            <a:r>
              <a:rPr kumimoji="1" lang="en-US" altLang="ja-JP" dirty="0">
                <a:latin typeface="HGP明朝E" panose="02020900000000000000" pitchFamily="18" charset="-128"/>
                <a:ea typeface="HGP明朝E" panose="02020900000000000000" pitchFamily="18" charset="-128"/>
              </a:rPr>
              <a:t>12</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6</a:t>
            </a:r>
            <a:r>
              <a:rPr kumimoji="1" lang="ja-JP" altLang="en-US" dirty="0">
                <a:latin typeface="HGP明朝E" panose="02020900000000000000" pitchFamily="18" charset="-128"/>
                <a:ea typeface="HGP明朝E" panose="02020900000000000000" pitchFamily="18" charset="-128"/>
              </a:rPr>
              <a:t>日決選投票へ</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ネバダ州　民主党</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ニューハンプシャー州　民主党</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ペンシルベニア州　民主党</a:t>
            </a:r>
            <a:endParaRPr kumimoji="1" lang="en-US" altLang="ja-JP" dirty="0">
              <a:latin typeface="HGP明朝E" panose="02020900000000000000" pitchFamily="18" charset="-128"/>
              <a:ea typeface="HGP明朝E" panose="02020900000000000000" pitchFamily="18" charset="-128"/>
            </a:endParaRPr>
          </a:p>
          <a:p>
            <a:r>
              <a:rPr kumimoji="1" lang="ja-JP" altLang="en-US" dirty="0">
                <a:highlight>
                  <a:srgbClr val="FFFF00"/>
                </a:highlight>
                <a:latin typeface="HGP明朝E" panose="02020900000000000000" pitchFamily="18" charset="-128"/>
                <a:ea typeface="HGP明朝E" panose="02020900000000000000" pitchFamily="18" charset="-128"/>
              </a:rPr>
              <a:t>ウィスコンシン州　何とか共和党が勝利。</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33106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7CA21AE-6387-7284-6FDE-106440A6014C}"/>
              </a:ext>
            </a:extLst>
          </p:cNvPr>
          <p:cNvPicPr>
            <a:picLocks noChangeAspect="1"/>
          </p:cNvPicPr>
          <p:nvPr/>
        </p:nvPicPr>
        <p:blipFill rotWithShape="1">
          <a:blip r:embed="rId2"/>
          <a:srcRect r="2439"/>
          <a:stretch/>
        </p:blipFill>
        <p:spPr>
          <a:xfrm>
            <a:off x="321733" y="321733"/>
            <a:ext cx="11548534" cy="6214534"/>
          </a:xfrm>
          <a:prstGeom prst="rect">
            <a:avLst/>
          </a:prstGeom>
        </p:spPr>
      </p:pic>
    </p:spTree>
    <p:extLst>
      <p:ext uri="{BB962C8B-B14F-4D97-AF65-F5344CB8AC3E}">
        <p14:creationId xmlns:p14="http://schemas.microsoft.com/office/powerpoint/2010/main" val="208678683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E41CB8-E110-C2FD-AEEE-2945C0B767F9}"/>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これから「攻められる」バイデン政権</a:t>
            </a:r>
          </a:p>
        </p:txBody>
      </p:sp>
      <p:sp>
        <p:nvSpPr>
          <p:cNvPr id="3" name="コンテンツ プレースホルダー 2">
            <a:extLst>
              <a:ext uri="{FF2B5EF4-FFF2-40B4-BE49-F238E27FC236}">
                <a16:creationId xmlns:a16="http://schemas.microsoft.com/office/drawing/2014/main" id="{B24E790D-30D4-161B-75A9-F356C6D33D68}"/>
              </a:ext>
            </a:extLst>
          </p:cNvPr>
          <p:cNvSpPr>
            <a:spLocks noGrp="1"/>
          </p:cNvSpPr>
          <p:nvPr>
            <p:ph idx="1"/>
          </p:nvPr>
        </p:nvSpPr>
        <p:spPr/>
        <p:txBody>
          <a:bodyPr/>
          <a:lstStyle/>
          <a:p>
            <a:r>
              <a:rPr kumimoji="1" lang="ja-JP" altLang="en-US" dirty="0">
                <a:latin typeface="HGP明朝E" panose="02020900000000000000" pitchFamily="18" charset="-128"/>
                <a:ea typeface="HGP明朝E" panose="02020900000000000000" pitchFamily="18" charset="-128"/>
              </a:rPr>
              <a:t>上下院のねじれによって、予算案や法案は共和党の賛成がなければ成立しない。</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その結果、バイデン政権の優先課題のうち、気候変動対策や銃規制など党派色の強い政策は実現できないだろう。</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インフレ対応など経済政策を巡っても、財政規律を重視する共和党の影響を受けるのは確実。</a:t>
            </a:r>
            <a:endParaRPr kumimoji="1" lang="en-US" altLang="ja-JP" dirty="0">
              <a:latin typeface="HGP明朝E" panose="02020900000000000000" pitchFamily="18" charset="-128"/>
              <a:ea typeface="HGP明朝E" panose="02020900000000000000" pitchFamily="18" charset="-128"/>
            </a:endParaRPr>
          </a:p>
          <a:p>
            <a:endParaRPr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さらに・・・</a:t>
            </a:r>
          </a:p>
        </p:txBody>
      </p:sp>
    </p:spTree>
    <p:extLst>
      <p:ext uri="{BB962C8B-B14F-4D97-AF65-F5344CB8AC3E}">
        <p14:creationId xmlns:p14="http://schemas.microsoft.com/office/powerpoint/2010/main" val="1486884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AD35FB-0B2E-EA43-9E44-FFFA65C710CD}"/>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下院議長は共和党に</a:t>
            </a:r>
          </a:p>
        </p:txBody>
      </p:sp>
      <p:sp>
        <p:nvSpPr>
          <p:cNvPr id="3" name="コンテンツ プレースホルダー 2">
            <a:extLst>
              <a:ext uri="{FF2B5EF4-FFF2-40B4-BE49-F238E27FC236}">
                <a16:creationId xmlns:a16="http://schemas.microsoft.com/office/drawing/2014/main" id="{E26AAA45-655E-8AD5-6DF7-212F71DA0716}"/>
              </a:ext>
            </a:extLst>
          </p:cNvPr>
          <p:cNvSpPr>
            <a:spLocks noGrp="1"/>
          </p:cNvSpPr>
          <p:nvPr>
            <p:ph idx="1"/>
          </p:nvPr>
        </p:nvSpPr>
        <p:spPr>
          <a:xfrm>
            <a:off x="838200" y="1825625"/>
            <a:ext cx="10515600" cy="4620054"/>
          </a:xfrm>
        </p:spPr>
        <p:txBody>
          <a:bodyPr>
            <a:normAutofit lnSpcReduction="10000"/>
          </a:bodyPr>
          <a:lstStyle/>
          <a:p>
            <a:r>
              <a:rPr kumimoji="1" lang="ja-JP" altLang="en-US" dirty="0">
                <a:latin typeface="HGP明朝E" panose="02020900000000000000" pitchFamily="18" charset="-128"/>
                <a:ea typeface="HGP明朝E" panose="02020900000000000000" pitchFamily="18" charset="-128"/>
              </a:rPr>
              <a:t>下院の共和党マッカーシー院内総務　「民主党の支配は終わった」（</a:t>
            </a:r>
            <a:r>
              <a:rPr kumimoji="1" lang="en-US" altLang="ja-JP" dirty="0">
                <a:latin typeface="HGP明朝E" panose="02020900000000000000" pitchFamily="18" charset="-128"/>
                <a:ea typeface="HGP明朝E" panose="02020900000000000000" pitchFamily="18" charset="-128"/>
              </a:rPr>
              <a:t>17</a:t>
            </a:r>
            <a:r>
              <a:rPr kumimoji="1" lang="ja-JP" altLang="en-US" dirty="0">
                <a:latin typeface="HGP明朝E" panose="02020900000000000000" pitchFamily="18" charset="-128"/>
                <a:ea typeface="HGP明朝E" panose="02020900000000000000" pitchFamily="18" charset="-128"/>
              </a:rPr>
              <a:t>日）と語った。</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マッカーシー氏は現在</a:t>
            </a:r>
            <a:r>
              <a:rPr kumimoji="1" lang="en-US" altLang="ja-JP" dirty="0">
                <a:latin typeface="HGP明朝E" panose="02020900000000000000" pitchFamily="18" charset="-128"/>
                <a:ea typeface="HGP明朝E" panose="02020900000000000000" pitchFamily="18" charset="-128"/>
              </a:rPr>
              <a:t>57</a:t>
            </a:r>
            <a:r>
              <a:rPr kumimoji="1" lang="ja-JP" altLang="en-US" dirty="0">
                <a:latin typeface="HGP明朝E" panose="02020900000000000000" pitchFamily="18" charset="-128"/>
                <a:ea typeface="HGP明朝E" panose="02020900000000000000" pitchFamily="18" charset="-128"/>
              </a:rPr>
              <a:t>歳、カリフォルニア州出身でトランプ前大統領に近い。</a:t>
            </a:r>
            <a:endParaRPr kumimoji="1" lang="en-US" altLang="ja-JP" dirty="0">
              <a:latin typeface="HGP明朝E" panose="02020900000000000000" pitchFamily="18" charset="-128"/>
              <a:ea typeface="HGP明朝E" panose="02020900000000000000" pitchFamily="18" charset="-128"/>
            </a:endParaRPr>
          </a:p>
          <a:p>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月に米連邦捜査局（</a:t>
            </a:r>
            <a:r>
              <a:rPr kumimoji="1" lang="en-US" altLang="ja-JP" dirty="0">
                <a:latin typeface="HGP明朝E" panose="02020900000000000000" pitchFamily="18" charset="-128"/>
                <a:ea typeface="HGP明朝E" panose="02020900000000000000" pitchFamily="18" charset="-128"/>
              </a:rPr>
              <a:t>FBI</a:t>
            </a:r>
            <a:r>
              <a:rPr kumimoji="1" lang="ja-JP" altLang="en-US" dirty="0">
                <a:latin typeface="HGP明朝E" panose="02020900000000000000" pitchFamily="18" charset="-128"/>
                <a:ea typeface="HGP明朝E" panose="02020900000000000000" pitchFamily="18" charset="-128"/>
              </a:rPr>
              <a:t>）がトランプ氏の邸宅を家宅捜索した際は「（捜査権限の）政治利用」と非難。</a:t>
            </a:r>
            <a:endParaRPr kumimoji="1" lang="en-US" altLang="ja-JP" dirty="0">
              <a:latin typeface="HGP明朝E" panose="02020900000000000000" pitchFamily="18" charset="-128"/>
              <a:ea typeface="HGP明朝E" panose="02020900000000000000" pitchFamily="18" charset="-128"/>
            </a:endParaRPr>
          </a:p>
          <a:p>
            <a:r>
              <a:rPr kumimoji="1" lang="ja-JP" altLang="en-US" dirty="0">
                <a:latin typeface="HGP明朝E" panose="02020900000000000000" pitchFamily="18" charset="-128"/>
                <a:ea typeface="HGP明朝E" panose="02020900000000000000" pitchFamily="18" charset="-128"/>
              </a:rPr>
              <a:t>中国には厳しい姿勢で臨むことで知られ、台湾の自衛を強調する。</a:t>
            </a:r>
          </a:p>
          <a:p>
            <a:r>
              <a:rPr kumimoji="1" lang="en-US" altLang="ja-JP" dirty="0">
                <a:latin typeface="HGP明朝E" panose="02020900000000000000" pitchFamily="18" charset="-128"/>
                <a:ea typeface="HGP明朝E" panose="02020900000000000000" pitchFamily="18" charset="-128"/>
              </a:rPr>
              <a:t>8</a:t>
            </a:r>
            <a:r>
              <a:rPr kumimoji="1" lang="ja-JP" altLang="en-US" dirty="0">
                <a:latin typeface="HGP明朝E" panose="02020900000000000000" pitchFamily="18" charset="-128"/>
                <a:ea typeface="HGP明朝E" panose="02020900000000000000" pitchFamily="18" charset="-128"/>
              </a:rPr>
              <a:t>月にペロシ下院議長が訪台した際は「支持する。彼女が私に頼んでいたら一緒に行った」と語り、「共和党議員を連れて行かなかった。議会の声を一つにしたいなら両党から集うべきだった」とも述べた。（「日経」</a:t>
            </a:r>
            <a:r>
              <a:rPr kumimoji="1" lang="en-US" altLang="ja-JP" dirty="0">
                <a:latin typeface="HGP明朝E" panose="02020900000000000000" pitchFamily="18" charset="-128"/>
                <a:ea typeface="HGP明朝E" panose="02020900000000000000" pitchFamily="18" charset="-128"/>
              </a:rPr>
              <a:t>11</a:t>
            </a:r>
            <a:r>
              <a:rPr kumimoji="1" lang="ja-JP" altLang="en-US" dirty="0">
                <a:latin typeface="HGP明朝E" panose="02020900000000000000" pitchFamily="18" charset="-128"/>
                <a:ea typeface="HGP明朝E" panose="02020900000000000000" pitchFamily="18" charset="-128"/>
              </a:rPr>
              <a:t>月</a:t>
            </a:r>
            <a:r>
              <a:rPr kumimoji="1" lang="en-US" altLang="ja-JP" dirty="0">
                <a:latin typeface="HGP明朝E" panose="02020900000000000000" pitchFamily="18" charset="-128"/>
                <a:ea typeface="HGP明朝E" panose="02020900000000000000" pitchFamily="18" charset="-128"/>
              </a:rPr>
              <a:t>19</a:t>
            </a:r>
            <a:r>
              <a:rPr kumimoji="1" lang="ja-JP" altLang="en-US" dirty="0">
                <a:latin typeface="HGP明朝E" panose="02020900000000000000" pitchFamily="18" charset="-128"/>
                <a:ea typeface="HGP明朝E" panose="02020900000000000000" pitchFamily="18" charset="-128"/>
              </a:rPr>
              <a:t>日付）</a:t>
            </a:r>
          </a:p>
          <a:p>
            <a:endParaRPr kumimoji="1" lang="ja-JP" altLang="en-US"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733734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F9538D8-4F57-C19A-6FAC-8008F365B156}"/>
              </a:ext>
            </a:extLst>
          </p:cNvPr>
          <p:cNvPicPr>
            <a:picLocks noChangeAspect="1"/>
          </p:cNvPicPr>
          <p:nvPr/>
        </p:nvPicPr>
        <p:blipFill rotWithShape="1">
          <a:blip r:embed="rId2"/>
          <a:srcRect t="6459" r="-1" b="13521"/>
          <a:stretch/>
        </p:blipFill>
        <p:spPr>
          <a:xfrm>
            <a:off x="248806" y="276854"/>
            <a:ext cx="11548534" cy="6214534"/>
          </a:xfrm>
          <a:prstGeom prst="rect">
            <a:avLst/>
          </a:prstGeom>
        </p:spPr>
      </p:pic>
      <p:sp>
        <p:nvSpPr>
          <p:cNvPr id="5" name="テキスト ボックス 4">
            <a:extLst>
              <a:ext uri="{FF2B5EF4-FFF2-40B4-BE49-F238E27FC236}">
                <a16:creationId xmlns:a16="http://schemas.microsoft.com/office/drawing/2014/main" id="{426C1456-9CE8-506E-29E2-AEAC7B835C60}"/>
              </a:ext>
            </a:extLst>
          </p:cNvPr>
          <p:cNvSpPr txBox="1"/>
          <p:nvPr/>
        </p:nvSpPr>
        <p:spPr>
          <a:xfrm>
            <a:off x="6675681" y="4768343"/>
            <a:ext cx="3724918" cy="707886"/>
          </a:xfrm>
          <a:prstGeom prst="rect">
            <a:avLst/>
          </a:prstGeom>
          <a:noFill/>
        </p:spPr>
        <p:txBody>
          <a:bodyPr wrap="square" rtlCol="0">
            <a:spAutoFit/>
          </a:bodyPr>
          <a:lstStyle/>
          <a:p>
            <a:r>
              <a:rPr kumimoji="1" lang="ja-JP" altLang="en-US" sz="2000" dirty="0">
                <a:latin typeface="HGP明朝E" panose="02020900000000000000" pitchFamily="18" charset="-128"/>
                <a:ea typeface="HGP明朝E" panose="02020900000000000000" pitchFamily="18" charset="-128"/>
              </a:rPr>
              <a:t>ケビン・マッカーシー下院議員</a:t>
            </a:r>
            <a:endParaRPr kumimoji="1" lang="en-US" altLang="ja-JP" sz="2000" dirty="0">
              <a:latin typeface="HGP明朝E" panose="02020900000000000000" pitchFamily="18" charset="-128"/>
              <a:ea typeface="HGP明朝E" panose="02020900000000000000" pitchFamily="18" charset="-128"/>
            </a:endParaRPr>
          </a:p>
          <a:p>
            <a:r>
              <a:rPr lang="ja-JP" altLang="en-US" sz="2000" dirty="0">
                <a:latin typeface="HGP明朝E" panose="02020900000000000000" pitchFamily="18" charset="-128"/>
                <a:ea typeface="HGP明朝E" panose="02020900000000000000" pitchFamily="18" charset="-128"/>
              </a:rPr>
              <a:t>下院議長となるのはほぼ確実</a:t>
            </a:r>
            <a:endParaRPr kumimoji="1" lang="ja-JP" altLang="en-US" sz="20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1049743697"/>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米国中間選挙と今後の展望　豪徳寺塾　2022年12月6日</Template>
  <TotalTime>4</TotalTime>
  <Words>860</Words>
  <Application>Microsoft Office PowerPoint</Application>
  <PresentationFormat>ワイド画面</PresentationFormat>
  <Paragraphs>70</Paragraphs>
  <Slides>17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17</vt:i4>
      </vt:variant>
    </vt:vector>
  </HeadingPairs>
  <TitlesOfParts>
    <vt:vector size="22" baseType="lpstr">
      <vt:lpstr>HGP明朝E</vt:lpstr>
      <vt:lpstr>游ゴシック</vt:lpstr>
      <vt:lpstr>游ゴシック Light</vt:lpstr>
      <vt:lpstr>Arial</vt:lpstr>
      <vt:lpstr>Office テーマ</vt:lpstr>
      <vt:lpstr>米国中間選挙の総括</vt:lpstr>
      <vt:lpstr>米国　中間選挙　11月8日 </vt:lpstr>
      <vt:lpstr>PowerPoint プレゼンテーション</vt:lpstr>
      <vt:lpstr>PowerPoint プレゼンテーション</vt:lpstr>
      <vt:lpstr>共和党苦戦の背景</vt:lpstr>
      <vt:lpstr>PowerPoint プレゼンテーション</vt:lpstr>
      <vt:lpstr>これから「攻められる」バイデン政権</vt:lpstr>
      <vt:lpstr>下院議長は共和党に</vt:lpstr>
      <vt:lpstr>PowerPoint プレゼンテーション</vt:lpstr>
      <vt:lpstr>来年1月以降は「攻守」が変わる。</vt:lpstr>
      <vt:lpstr>でも「主役」はトランプ</vt:lpstr>
      <vt:lpstr>側近の動向</vt:lpstr>
      <vt:lpstr>PowerPoint プレゼンテーション</vt:lpstr>
      <vt:lpstr>台湾地方選挙の結果と懸念</vt:lpstr>
      <vt:lpstr>蔡英文・与党民進党の敗北</vt:lpstr>
      <vt:lpstr>「白紙」運動　全中国に広がり 　11月末から</vt:lpstr>
      <vt:lpstr>中国の攻勢　 さらに強まる可能性</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米国中間選挙の総括</dc:title>
  <cp:revision>2</cp:revision>
  <cp:lastPrinted>2022-11-25T11:45:43Z</cp:lastPrinted>
  <dcterms:created xsi:type="dcterms:W3CDTF">2022-12-14T04:24:15Z</dcterms:created>
  <dcterms:modified xsi:type="dcterms:W3CDTF">2022-12-15T09:24:48Z</dcterms:modified>
</cp:coreProperties>
</file>