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10021888"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7" autoAdjust="0"/>
    <p:restoredTop sz="94660"/>
  </p:normalViewPr>
  <p:slideViewPr>
    <p:cSldViewPr snapToGrid="0">
      <p:cViewPr varScale="1">
        <p:scale>
          <a:sx n="80" d="100"/>
          <a:sy n="80" d="100"/>
        </p:scale>
        <p:origin x="126" y="642"/>
      </p:cViewPr>
      <p:guideLst/>
    </p:cSldViewPr>
  </p:slideViewPr>
  <p:notesTextViewPr>
    <p:cViewPr>
      <p:scale>
        <a:sx n="1" d="1"/>
        <a:sy n="1" d="1"/>
      </p:scale>
      <p:origin x="0" y="0"/>
    </p:cViewPr>
  </p:notesTextViewPr>
  <p:sorterViewPr>
    <p:cViewPr>
      <p:scale>
        <a:sx n="120" d="100"/>
        <a:sy n="120" d="100"/>
      </p:scale>
      <p:origin x="0" y="-282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CABE77-BCE7-A36D-FB54-D6B17711D5D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EDB30EB-EC58-62EB-6069-AE8870EE88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91F3D0C-645A-D27F-84DB-1873CD50A306}"/>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5" name="フッター プレースホルダー 4">
            <a:extLst>
              <a:ext uri="{FF2B5EF4-FFF2-40B4-BE49-F238E27FC236}">
                <a16:creationId xmlns:a16="http://schemas.microsoft.com/office/drawing/2014/main" id="{E13953CE-66B6-6B36-EF61-546A32D3F1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BC19BF-B3A5-A107-5B82-D23058CECB13}"/>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143767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4FBDF5-4FF3-2D3C-0255-E0A63101A63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F429737-9431-6BC3-44A5-77E8C537FD5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3CA065-DB0C-E5C1-D23E-D5120D47FCE2}"/>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5" name="フッター プレースホルダー 4">
            <a:extLst>
              <a:ext uri="{FF2B5EF4-FFF2-40B4-BE49-F238E27FC236}">
                <a16:creationId xmlns:a16="http://schemas.microsoft.com/office/drawing/2014/main" id="{FAFAF725-140E-5936-A1A5-4EFF13455D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C95F6EC-C576-B4BA-E1F8-0872F089EF46}"/>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640111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889A3E1-50CE-BFB7-87A2-3DC46362CB9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05D90A5-2B7F-1409-371B-E986644C927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B7F1A0D-8AA0-A70A-4EBD-32C974758D8F}"/>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5" name="フッター プレースホルダー 4">
            <a:extLst>
              <a:ext uri="{FF2B5EF4-FFF2-40B4-BE49-F238E27FC236}">
                <a16:creationId xmlns:a16="http://schemas.microsoft.com/office/drawing/2014/main" id="{CB34969D-7481-7E4F-8C0D-75EEADB20B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10AB6B9-4DD5-5B7F-8B0D-4A35E3DA7A7A}"/>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865498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AD9BCE-CB36-EFEB-4D8B-0C75D94582F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985FFCA-BECC-45EA-4F63-B03C3C8DBB8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52C7C0-FA7D-C8D3-05F0-B33EDA1DC1AC}"/>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5" name="フッター プレースホルダー 4">
            <a:extLst>
              <a:ext uri="{FF2B5EF4-FFF2-40B4-BE49-F238E27FC236}">
                <a16:creationId xmlns:a16="http://schemas.microsoft.com/office/drawing/2014/main" id="{A9AEF5C7-DBBE-ADC8-9CD1-5EB6111873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88B318-6EB0-0CAC-7422-B1AD1CCD8580}"/>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977975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FF914D-5826-DC20-73EE-41ECF3CB48A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1159BF2-FCCF-90D1-6951-52C2FEA7D8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2AF21A0-B509-4D07-2D72-E59670847535}"/>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5" name="フッター プレースホルダー 4">
            <a:extLst>
              <a:ext uri="{FF2B5EF4-FFF2-40B4-BE49-F238E27FC236}">
                <a16:creationId xmlns:a16="http://schemas.microsoft.com/office/drawing/2014/main" id="{6EAEB749-E915-1248-3096-ED6215A14B0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17C168-638C-C8AE-86FE-7E98F48A5DC5}"/>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306204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D3479F-C40B-C759-D6BD-BEF0953FFEB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6C984A2-1251-4028-245B-0DC405155EA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A6E16A9-FA66-A0A0-0913-DB58F7594F8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21372F7-1C07-7BAD-6F8C-EFD211565C17}"/>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6" name="フッター プレースホルダー 5">
            <a:extLst>
              <a:ext uri="{FF2B5EF4-FFF2-40B4-BE49-F238E27FC236}">
                <a16:creationId xmlns:a16="http://schemas.microsoft.com/office/drawing/2014/main" id="{BB900359-5BB1-F28E-532A-C20D154F260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C5BDD90-BC00-E924-F94D-41F17650C497}"/>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74155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FD541A-8E5E-D9F0-356D-6BD6F66B947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43D52E-9D5A-E99F-8D60-567C2FB661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5B5B63A-F6B4-61F3-A21B-152A9107F06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8F599F5-8B3B-8E6D-42BE-50A1CC0B62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D3C9D3F-CF5E-3797-70BE-44900C3232E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DD3F352-FB69-513A-08C0-9E9B748740F2}"/>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8" name="フッター プレースホルダー 7">
            <a:extLst>
              <a:ext uri="{FF2B5EF4-FFF2-40B4-BE49-F238E27FC236}">
                <a16:creationId xmlns:a16="http://schemas.microsoft.com/office/drawing/2014/main" id="{6A975FD2-BCE6-75A2-2233-E76A1BAA17A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E5ABB22-E7EC-9EFA-9126-8C535CB50F51}"/>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210408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9E5199-9D76-82EE-65CE-8235194FDD8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D6A7E78-DA08-4A48-4C7C-495C216A2D50}"/>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4" name="フッター プレースホルダー 3">
            <a:extLst>
              <a:ext uri="{FF2B5EF4-FFF2-40B4-BE49-F238E27FC236}">
                <a16:creationId xmlns:a16="http://schemas.microsoft.com/office/drawing/2014/main" id="{0CCFAE2C-1E3F-3421-C7C8-14C513A2F27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E6BABB3-43BA-B136-2D94-1004AC022E3B}"/>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912385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B4C9E87-8A66-75B4-A7A0-5965F3C59AC5}"/>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3" name="フッター プレースホルダー 2">
            <a:extLst>
              <a:ext uri="{FF2B5EF4-FFF2-40B4-BE49-F238E27FC236}">
                <a16:creationId xmlns:a16="http://schemas.microsoft.com/office/drawing/2014/main" id="{F96BC124-CB4C-4787-66E5-EDDA9161902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DFA1E2D-9BDC-3B39-FEBF-93569D41915C}"/>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904177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5BB7C6-9924-B6A6-2850-19ECC2DF930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C7226D8-8E57-8C4A-3FA7-D51FE2CFA9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9617F57-D116-0B28-EF15-26D8B55F2D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9F23CCB-374C-76D4-C47D-C9652DD8CA9F}"/>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6" name="フッター プレースホルダー 5">
            <a:extLst>
              <a:ext uri="{FF2B5EF4-FFF2-40B4-BE49-F238E27FC236}">
                <a16:creationId xmlns:a16="http://schemas.microsoft.com/office/drawing/2014/main" id="{9058DE2D-DA3F-C442-0AA8-F2BF61DD3F4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5C544BE-AA39-9E9D-2FF3-4F21A77DBBD8}"/>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498487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C13641-AD75-CCB0-5A39-0A9F66C5658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3800CE2-5ED8-752E-29FE-506F669E20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DDEED200-B3BF-BAF7-92CE-91C3C15CC6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FE01637-515A-37C8-FB0F-752F1C95ADAF}"/>
              </a:ext>
            </a:extLst>
          </p:cNvPr>
          <p:cNvSpPr>
            <a:spLocks noGrp="1"/>
          </p:cNvSpPr>
          <p:nvPr>
            <p:ph type="dt" sz="half" idx="10"/>
          </p:nvPr>
        </p:nvSpPr>
        <p:spPr/>
        <p:txBody>
          <a:bodyPr/>
          <a:lstStyle/>
          <a:p>
            <a:fld id="{1CEAF512-0A09-4937-8B64-DFA785252A46}" type="datetimeFigureOut">
              <a:rPr kumimoji="1" lang="ja-JP" altLang="en-US" smtClean="0"/>
              <a:t>2023/1/20</a:t>
            </a:fld>
            <a:endParaRPr kumimoji="1" lang="ja-JP" altLang="en-US"/>
          </a:p>
        </p:txBody>
      </p:sp>
      <p:sp>
        <p:nvSpPr>
          <p:cNvPr id="6" name="フッター プレースホルダー 5">
            <a:extLst>
              <a:ext uri="{FF2B5EF4-FFF2-40B4-BE49-F238E27FC236}">
                <a16:creationId xmlns:a16="http://schemas.microsoft.com/office/drawing/2014/main" id="{BFA738BB-43AD-1CD6-5F86-35F0DBE0623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A4A0CBD-8776-665E-79ED-C0120064860D}"/>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04289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6E3F29C-3D7E-4BFB-8ADE-21D80C5B9F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E7C39F-095D-727A-3CC4-18E7307EAC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D0FAEE4-A243-5F7C-01E2-B53EBD90A2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EAF512-0A09-4937-8B64-DFA785252A46}" type="datetimeFigureOut">
              <a:rPr kumimoji="1" lang="ja-JP" altLang="en-US" smtClean="0"/>
              <a:t>2023/1/20</a:t>
            </a:fld>
            <a:endParaRPr kumimoji="1" lang="ja-JP" altLang="en-US"/>
          </a:p>
        </p:txBody>
      </p:sp>
      <p:sp>
        <p:nvSpPr>
          <p:cNvPr id="5" name="フッター プレースホルダー 4">
            <a:extLst>
              <a:ext uri="{FF2B5EF4-FFF2-40B4-BE49-F238E27FC236}">
                <a16:creationId xmlns:a16="http://schemas.microsoft.com/office/drawing/2014/main" id="{2E300217-422F-EF61-1AF0-DA0292082A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B87311D-51DD-FF8E-3260-02EF5C5308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16141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BFBB64-87B3-C8CD-899E-C9215EB85E89}"/>
              </a:ext>
            </a:extLst>
          </p:cNvPr>
          <p:cNvSpPr>
            <a:spLocks noGrp="1"/>
          </p:cNvSpPr>
          <p:nvPr>
            <p:ph type="ctrTitle"/>
          </p:nvPr>
        </p:nvSpPr>
        <p:spPr/>
        <p:txBody>
          <a:bodyPr/>
          <a:lstStyle/>
          <a:p>
            <a:r>
              <a:rPr lang="ja-JP" altLang="en-US" dirty="0">
                <a:latin typeface="HGP明朝E" panose="02020900000000000000" pitchFamily="18" charset="-128"/>
                <a:ea typeface="HGP明朝E" panose="02020900000000000000" pitchFamily="18" charset="-128"/>
              </a:rPr>
              <a:t>北</a:t>
            </a:r>
            <a:r>
              <a:rPr kumimoji="1" lang="ja-JP" altLang="en-US" dirty="0">
                <a:latin typeface="HGP明朝E" panose="02020900000000000000" pitchFamily="18" charset="-128"/>
                <a:ea typeface="HGP明朝E" panose="02020900000000000000" pitchFamily="18" charset="-128"/>
              </a:rPr>
              <a:t>の「核開発」</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どこまで行くのか</a:t>
            </a:r>
          </a:p>
        </p:txBody>
      </p:sp>
      <p:sp>
        <p:nvSpPr>
          <p:cNvPr id="3" name="字幕 2">
            <a:extLst>
              <a:ext uri="{FF2B5EF4-FFF2-40B4-BE49-F238E27FC236}">
                <a16:creationId xmlns:a16="http://schemas.microsoft.com/office/drawing/2014/main" id="{FC34CDBC-C86D-8DD9-3083-C6ACD263D2E6}"/>
              </a:ext>
            </a:extLst>
          </p:cNvPr>
          <p:cNvSpPr>
            <a:spLocks noGrp="1"/>
          </p:cNvSpPr>
          <p:nvPr>
            <p:ph type="subTitle" idx="1"/>
          </p:nvPr>
        </p:nvSpPr>
        <p:spPr>
          <a:xfrm>
            <a:off x="1524000" y="4357111"/>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　</a:t>
            </a:r>
            <a:r>
              <a:rPr kumimoji="1" lang="en-US" altLang="ja-JP" dirty="0">
                <a:latin typeface="HGP明朝E" panose="02020900000000000000" pitchFamily="18" charset="-128"/>
                <a:ea typeface="HGP明朝E" panose="02020900000000000000" pitchFamily="18" charset="-128"/>
              </a:rPr>
              <a:t>1</a:t>
            </a:r>
            <a:r>
              <a:rPr kumimoji="1" lang="ja-JP" altLang="en-US" dirty="0">
                <a:latin typeface="HGP明朝E" panose="02020900000000000000" pitchFamily="18" charset="-128"/>
                <a:ea typeface="HGP明朝E" panose="02020900000000000000" pitchFamily="18" charset="-128"/>
              </a:rPr>
              <a:t>月号</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34078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3AA50B-D531-028C-31FC-4C1B31A79404}"/>
              </a:ext>
            </a:extLst>
          </p:cNvPr>
          <p:cNvSpPr>
            <a:spLocks noGrp="1"/>
          </p:cNvSpPr>
          <p:nvPr>
            <p:ph type="title"/>
          </p:nvPr>
        </p:nvSpPr>
        <p:spPr>
          <a:xfrm>
            <a:off x="838200" y="123417"/>
            <a:ext cx="10515600" cy="1116352"/>
          </a:xfrm>
        </p:spPr>
        <p:txBody>
          <a:bodyPr/>
          <a:lstStyle/>
          <a:p>
            <a:r>
              <a:rPr kumimoji="1" lang="ja-JP" altLang="en-US" dirty="0">
                <a:latin typeface="HGP明朝E" panose="02020900000000000000" pitchFamily="18" charset="-128"/>
                <a:ea typeface="HGP明朝E" panose="02020900000000000000" pitchFamily="18" charset="-128"/>
              </a:rPr>
              <a:t>「レッドライン」を越えた北朝鮮</a:t>
            </a:r>
          </a:p>
        </p:txBody>
      </p:sp>
      <p:sp>
        <p:nvSpPr>
          <p:cNvPr id="3" name="コンテンツ プレースホルダー 2">
            <a:extLst>
              <a:ext uri="{FF2B5EF4-FFF2-40B4-BE49-F238E27FC236}">
                <a16:creationId xmlns:a16="http://schemas.microsoft.com/office/drawing/2014/main" id="{082759D7-5DD5-2C8D-FB0E-ADB5167BDF44}"/>
              </a:ext>
            </a:extLst>
          </p:cNvPr>
          <p:cNvSpPr>
            <a:spLocks noGrp="1"/>
          </p:cNvSpPr>
          <p:nvPr>
            <p:ph idx="1"/>
          </p:nvPr>
        </p:nvSpPr>
        <p:spPr>
          <a:xfrm>
            <a:off x="888688" y="1239769"/>
            <a:ext cx="10515600" cy="5245179"/>
          </a:xfrm>
        </p:spPr>
        <p:txBody>
          <a:bodyPr>
            <a:normAutofit fontScale="92500"/>
          </a:bodyPr>
          <a:lstStyle/>
          <a:p>
            <a:pPr>
              <a:lnSpc>
                <a:spcPct val="120000"/>
              </a:lnSpc>
            </a:pPr>
            <a:r>
              <a:rPr kumimoji="1" lang="ja-JP" altLang="en-US" dirty="0">
                <a:latin typeface="HGP明朝E" panose="02020900000000000000" pitchFamily="18" charset="-128"/>
                <a:ea typeface="HGP明朝E" panose="02020900000000000000" pitchFamily="18" charset="-128"/>
              </a:rPr>
              <a:t>空母「ロナルド・レーガン」が参加した米韓海上共同軍事訓練で北朝鮮は、演習前日、演習中の</a:t>
            </a:r>
            <a:r>
              <a:rPr kumimoji="1" lang="en-US" altLang="ja-JP" dirty="0">
                <a:latin typeface="HGP明朝E" panose="02020900000000000000" pitchFamily="18" charset="-128"/>
                <a:ea typeface="HGP明朝E" panose="02020900000000000000" pitchFamily="18" charset="-128"/>
              </a:rPr>
              <a:t>2</a:t>
            </a:r>
            <a:r>
              <a:rPr kumimoji="1" lang="ja-JP" altLang="en-US" dirty="0">
                <a:latin typeface="HGP明朝E" panose="02020900000000000000" pitchFamily="18" charset="-128"/>
                <a:ea typeface="HGP明朝E" panose="02020900000000000000" pitchFamily="18" charset="-128"/>
              </a:rPr>
              <a:t>日間にわたりミサイル発射を実行。</a:t>
            </a:r>
            <a:endParaRPr kumimoji="1" lang="en-US" altLang="ja-JP" dirty="0">
              <a:latin typeface="HGP明朝E" panose="02020900000000000000" pitchFamily="18" charset="-128"/>
              <a:ea typeface="HGP明朝E" panose="02020900000000000000" pitchFamily="18" charset="-128"/>
            </a:endParaRPr>
          </a:p>
          <a:p>
            <a:pPr lvl="1">
              <a:lnSpc>
                <a:spcPct val="120000"/>
              </a:lnSpc>
            </a:pPr>
            <a:r>
              <a:rPr kumimoji="1" lang="ja-JP" altLang="en-US" sz="2000" dirty="0">
                <a:latin typeface="HGP明朝E" panose="02020900000000000000" pitchFamily="18" charset="-128"/>
                <a:ea typeface="HGP明朝E" panose="02020900000000000000" pitchFamily="18" charset="-128"/>
              </a:rPr>
              <a:t>これまでは、米軍の核搭載型の戦略兵器が朝鮮半島で展開中には北朝鮮は挑発を避けていた。</a:t>
            </a:r>
            <a:endParaRPr kumimoji="1" lang="en-US" altLang="ja-JP" sz="2000" dirty="0">
              <a:latin typeface="HGP明朝E" panose="02020900000000000000" pitchFamily="18" charset="-128"/>
              <a:ea typeface="HGP明朝E" panose="02020900000000000000" pitchFamily="18" charset="-128"/>
            </a:endParaRPr>
          </a:p>
          <a:p>
            <a:pPr>
              <a:lnSpc>
                <a:spcPct val="120000"/>
              </a:lnSpc>
            </a:pPr>
            <a:r>
              <a:rPr kumimoji="1" lang="ja-JP" altLang="en-US" dirty="0">
                <a:latin typeface="HGP明朝E" panose="02020900000000000000" pitchFamily="18" charset="-128"/>
                <a:ea typeface="HGP明朝E" panose="02020900000000000000" pitchFamily="18" charset="-128"/>
              </a:rPr>
              <a:t>米韓側もさらに応戦態勢を誇示。</a:t>
            </a:r>
            <a:endParaRPr kumimoji="1" lang="en-US" altLang="ja-JP" dirty="0">
              <a:latin typeface="HGP明朝E" panose="02020900000000000000" pitchFamily="18" charset="-128"/>
              <a:ea typeface="HGP明朝E" panose="02020900000000000000" pitchFamily="18" charset="-128"/>
            </a:endParaRPr>
          </a:p>
          <a:p>
            <a:pPr lvl="1">
              <a:lnSpc>
                <a:spcPct val="120000"/>
              </a:lnSpc>
            </a:pPr>
            <a:r>
              <a:rPr kumimoji="1" lang="ja-JP" altLang="en-US" sz="2000" dirty="0">
                <a:latin typeface="HGP明朝E" panose="02020900000000000000" pitchFamily="18" charset="-128"/>
                <a:ea typeface="HGP明朝E" panose="02020900000000000000" pitchFamily="18" charset="-128"/>
              </a:rPr>
              <a:t>日本上空を通過した「火星</a:t>
            </a:r>
            <a:r>
              <a:rPr kumimoji="1" lang="en-US" altLang="ja-JP" sz="2000" dirty="0">
                <a:latin typeface="HGP明朝E" panose="02020900000000000000" pitchFamily="18" charset="-128"/>
                <a:ea typeface="HGP明朝E" panose="02020900000000000000" pitchFamily="18" charset="-128"/>
              </a:rPr>
              <a:t>12</a:t>
            </a:r>
            <a:r>
              <a:rPr kumimoji="1" lang="ja-JP" altLang="en-US" sz="2000" dirty="0">
                <a:latin typeface="HGP明朝E" panose="02020900000000000000" pitchFamily="18" charset="-128"/>
                <a:ea typeface="HGP明朝E" panose="02020900000000000000" pitchFamily="18" charset="-128"/>
              </a:rPr>
              <a:t>」発射（</a:t>
            </a:r>
            <a:r>
              <a:rPr kumimoji="1" lang="en-US" altLang="ja-JP" sz="2000" dirty="0">
                <a:latin typeface="HGP明朝E" panose="02020900000000000000" pitchFamily="18" charset="-128"/>
                <a:ea typeface="HGP明朝E" panose="02020900000000000000" pitchFamily="18" charset="-128"/>
              </a:rPr>
              <a:t>10</a:t>
            </a:r>
            <a:r>
              <a:rPr kumimoji="1" lang="ja-JP" altLang="en-US" sz="2000" dirty="0">
                <a:latin typeface="HGP明朝E" panose="02020900000000000000" pitchFamily="18" charset="-128"/>
                <a:ea typeface="HGP明朝E" panose="02020900000000000000" pitchFamily="18" charset="-128"/>
              </a:rPr>
              <a:t>月</a:t>
            </a:r>
            <a:r>
              <a:rPr kumimoji="1" lang="en-US" altLang="ja-JP" sz="2000" dirty="0">
                <a:latin typeface="HGP明朝E" panose="02020900000000000000" pitchFamily="18" charset="-128"/>
                <a:ea typeface="HGP明朝E" panose="02020900000000000000" pitchFamily="18" charset="-128"/>
              </a:rPr>
              <a:t>4</a:t>
            </a:r>
            <a:r>
              <a:rPr kumimoji="1" lang="ja-JP" altLang="en-US" sz="2000" dirty="0">
                <a:latin typeface="HGP明朝E" panose="02020900000000000000" pitchFamily="18" charset="-128"/>
                <a:ea typeface="HGP明朝E" panose="02020900000000000000" pitchFamily="18" charset="-128"/>
              </a:rPr>
              <a:t>日）の際は、米韓が</a:t>
            </a:r>
            <a:r>
              <a:rPr kumimoji="1" lang="en-US" altLang="ja-JP" sz="2000" dirty="0">
                <a:latin typeface="HGP明朝E" panose="02020900000000000000" pitchFamily="18" charset="-128"/>
                <a:ea typeface="HGP明朝E" panose="02020900000000000000" pitchFamily="18" charset="-128"/>
              </a:rPr>
              <a:t>F15</a:t>
            </a:r>
            <a:r>
              <a:rPr kumimoji="1" lang="ja-JP" altLang="en-US" sz="2000" dirty="0">
                <a:latin typeface="HGP明朝E" panose="02020900000000000000" pitchFamily="18" charset="-128"/>
                <a:ea typeface="HGP明朝E" panose="02020900000000000000" pitchFamily="18" charset="-128"/>
              </a:rPr>
              <a:t>、</a:t>
            </a:r>
            <a:r>
              <a:rPr kumimoji="1" lang="en-US" altLang="ja-JP" sz="2000" dirty="0">
                <a:latin typeface="HGP明朝E" panose="02020900000000000000" pitchFamily="18" charset="-128"/>
                <a:ea typeface="HGP明朝E" panose="02020900000000000000" pitchFamily="18" charset="-128"/>
              </a:rPr>
              <a:t>F16</a:t>
            </a:r>
            <a:r>
              <a:rPr kumimoji="1" lang="ja-JP" altLang="en-US" sz="2000" dirty="0">
                <a:latin typeface="HGP明朝E" panose="02020900000000000000" pitchFamily="18" charset="-128"/>
                <a:ea typeface="HGP明朝E" panose="02020900000000000000" pitchFamily="18" charset="-128"/>
              </a:rPr>
              <a:t>による精密誘導爆撃訓練を行い、訓練を終えて帰還中だった米空母「ロナルド・レーガン」が北朝鮮の挑発をけん制するため再び朝鮮半島周辺海域に</a:t>
            </a:r>
            <a:r>
              <a:rPr kumimoji="1" lang="en-US" altLang="ja-JP" sz="2000" dirty="0">
                <a:latin typeface="HGP明朝E" panose="02020900000000000000" pitchFamily="18" charset="-128"/>
                <a:ea typeface="HGP明朝E" panose="02020900000000000000" pitchFamily="18" charset="-128"/>
              </a:rPr>
              <a:t>U</a:t>
            </a:r>
            <a:r>
              <a:rPr kumimoji="1" lang="ja-JP" altLang="en-US" sz="2000" dirty="0">
                <a:latin typeface="HGP明朝E" panose="02020900000000000000" pitchFamily="18" charset="-128"/>
                <a:ea typeface="HGP明朝E" panose="02020900000000000000" pitchFamily="18" charset="-128"/>
              </a:rPr>
              <a:t>ターン。</a:t>
            </a:r>
            <a:endParaRPr kumimoji="1" lang="en-US" altLang="ja-JP" sz="2000" dirty="0">
              <a:latin typeface="HGP明朝E" panose="02020900000000000000" pitchFamily="18" charset="-128"/>
              <a:ea typeface="HGP明朝E" panose="02020900000000000000" pitchFamily="18" charset="-128"/>
            </a:endParaRPr>
          </a:p>
          <a:p>
            <a:pPr>
              <a:lnSpc>
                <a:spcPct val="120000"/>
              </a:lnSpc>
            </a:pPr>
            <a:r>
              <a:rPr kumimoji="1" lang="ja-JP" altLang="en-US" dirty="0">
                <a:latin typeface="HGP明朝E" panose="02020900000000000000" pitchFamily="18" charset="-128"/>
                <a:ea typeface="HGP明朝E" panose="02020900000000000000" pitchFamily="18" charset="-128"/>
              </a:rPr>
              <a:t>そして</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3</a:t>
            </a:r>
            <a:r>
              <a:rPr kumimoji="1" lang="ja-JP" altLang="en-US" dirty="0">
                <a:latin typeface="HGP明朝E" panose="02020900000000000000" pitchFamily="18" charset="-128"/>
                <a:ea typeface="HGP明朝E" panose="02020900000000000000" pitchFamily="18" charset="-128"/>
              </a:rPr>
              <a:t>日　大陸間弾道ミサイルを発射した。失敗し空中で消滅したが、米韓は「火星</a:t>
            </a:r>
            <a:r>
              <a:rPr kumimoji="1" lang="en-US" altLang="ja-JP" dirty="0">
                <a:latin typeface="HGP明朝E" panose="02020900000000000000" pitchFamily="18" charset="-128"/>
                <a:ea typeface="HGP明朝E" panose="02020900000000000000" pitchFamily="18" charset="-128"/>
              </a:rPr>
              <a:t>17</a:t>
            </a:r>
            <a:r>
              <a:rPr kumimoji="1" lang="ja-JP" altLang="en-US" dirty="0">
                <a:latin typeface="HGP明朝E" panose="02020900000000000000" pitchFamily="18" charset="-128"/>
                <a:ea typeface="HGP明朝E" panose="02020900000000000000" pitchFamily="18" charset="-128"/>
              </a:rPr>
              <a:t>」と判断した。</a:t>
            </a:r>
            <a:endParaRPr kumimoji="1" lang="en-US" altLang="ja-JP" dirty="0">
              <a:latin typeface="HGP明朝E" panose="02020900000000000000" pitchFamily="18" charset="-128"/>
              <a:ea typeface="HGP明朝E" panose="02020900000000000000" pitchFamily="18" charset="-128"/>
            </a:endParaRPr>
          </a:p>
          <a:p>
            <a:pPr lvl="1">
              <a:lnSpc>
                <a:spcPct val="120000"/>
              </a:lnSpc>
            </a:pPr>
            <a:r>
              <a:rPr kumimoji="1" lang="ja-JP" altLang="en-US" dirty="0">
                <a:latin typeface="HGP明朝E" panose="02020900000000000000" pitchFamily="18" charset="-128"/>
                <a:ea typeface="HGP明朝E" panose="02020900000000000000" pitchFamily="18" charset="-128"/>
              </a:rPr>
              <a:t>米韓は</a:t>
            </a:r>
            <a:r>
              <a:rPr kumimoji="1" lang="en-US" altLang="ja-JP" dirty="0">
                <a:latin typeface="HGP明朝E" panose="02020900000000000000" pitchFamily="18" charset="-128"/>
                <a:ea typeface="HGP明朝E" panose="02020900000000000000" pitchFamily="18" charset="-128"/>
              </a:rPr>
              <a:t>4</a:t>
            </a:r>
            <a:r>
              <a:rPr kumimoji="1" lang="ja-JP" altLang="en-US" dirty="0">
                <a:latin typeface="HGP明朝E" panose="02020900000000000000" pitchFamily="18" charset="-128"/>
                <a:ea typeface="HGP明朝E" panose="02020900000000000000" pitchFamily="18" charset="-128"/>
              </a:rPr>
              <a:t>日までの訓練を一日延長し、</a:t>
            </a:r>
            <a:r>
              <a:rPr kumimoji="1" lang="en-US" altLang="ja-JP" dirty="0">
                <a:highlight>
                  <a:srgbClr val="FFFF00"/>
                </a:highlight>
                <a:latin typeface="HGP明朝E" panose="02020900000000000000" pitchFamily="18" charset="-128"/>
                <a:ea typeface="HGP明朝E" panose="02020900000000000000" pitchFamily="18" charset="-128"/>
              </a:rPr>
              <a:t>B1B</a:t>
            </a:r>
            <a:r>
              <a:rPr kumimoji="1" lang="ja-JP" altLang="en-US" dirty="0">
                <a:highlight>
                  <a:srgbClr val="FFFF00"/>
                </a:highlight>
                <a:latin typeface="HGP明朝E" panose="02020900000000000000" pitchFamily="18" charset="-128"/>
                <a:ea typeface="HGP明朝E" panose="02020900000000000000" pitchFamily="18" charset="-128"/>
              </a:rPr>
              <a:t>戦略爆撃機を</a:t>
            </a:r>
            <a:r>
              <a:rPr kumimoji="1" lang="en-US" altLang="ja-JP" dirty="0">
                <a:highlight>
                  <a:srgbClr val="FFFF00"/>
                </a:highlight>
                <a:latin typeface="HGP明朝E" panose="02020900000000000000" pitchFamily="18" charset="-128"/>
                <a:ea typeface="HGP明朝E" panose="02020900000000000000" pitchFamily="18" charset="-128"/>
              </a:rPr>
              <a:t>5</a:t>
            </a:r>
            <a:r>
              <a:rPr kumimoji="1" lang="ja-JP" altLang="en-US" dirty="0">
                <a:highlight>
                  <a:srgbClr val="FFFF00"/>
                </a:highlight>
                <a:latin typeface="HGP明朝E" panose="02020900000000000000" pitchFamily="18" charset="-128"/>
                <a:ea typeface="HGP明朝E" panose="02020900000000000000" pitchFamily="18" charset="-128"/>
              </a:rPr>
              <a:t>年ぶりに急遽投入</a:t>
            </a:r>
            <a:r>
              <a:rPr kumimoji="1" lang="ja-JP" altLang="en-US" dirty="0">
                <a:latin typeface="HGP明朝E" panose="02020900000000000000" pitchFamily="18" charset="-128"/>
                <a:ea typeface="HGP明朝E" panose="02020900000000000000" pitchFamily="18" charset="-128"/>
              </a:rPr>
              <a:t>した。</a:t>
            </a:r>
          </a:p>
          <a:p>
            <a:pPr>
              <a:lnSpc>
                <a:spcPct val="120000"/>
              </a:lnSpc>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872671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8C18BE-6DA2-8D20-2914-42BB2A8BADB5}"/>
              </a:ext>
            </a:extLst>
          </p:cNvPr>
          <p:cNvSpPr>
            <a:spLocks noGrp="1"/>
          </p:cNvSpPr>
          <p:nvPr>
            <p:ph type="title"/>
          </p:nvPr>
        </p:nvSpPr>
        <p:spPr>
          <a:xfrm>
            <a:off x="990600" y="338328"/>
            <a:ext cx="10210800" cy="1078992"/>
          </a:xfrm>
        </p:spPr>
        <p:txBody>
          <a:bodyPr vert="horz" lIns="91440" tIns="45720" rIns="91440" bIns="45720" rtlCol="0" anchor="b">
            <a:normAutofit/>
          </a:bodyPr>
          <a:lstStyle/>
          <a:p>
            <a:pPr algn="ctr"/>
            <a:r>
              <a:rPr kumimoji="1" lang="en-US" altLang="ja-JP" sz="5400" dirty="0">
                <a:latin typeface="HGP明朝E" panose="02020900000000000000" pitchFamily="18" charset="-128"/>
                <a:ea typeface="HGP明朝E" panose="02020900000000000000" pitchFamily="18" charset="-128"/>
              </a:rPr>
              <a:t>B1B</a:t>
            </a:r>
            <a:r>
              <a:rPr kumimoji="1" lang="ja-JP" altLang="en-US" sz="5400" dirty="0">
                <a:latin typeface="HGP明朝E" panose="02020900000000000000" pitchFamily="18" charset="-128"/>
                <a:ea typeface="HGP明朝E" panose="02020900000000000000" pitchFamily="18" charset="-128"/>
              </a:rPr>
              <a:t>の投入</a:t>
            </a:r>
          </a:p>
        </p:txBody>
      </p:sp>
      <p:sp>
        <p:nvSpPr>
          <p:cNvPr id="1036" name="Rectangle 1032">
            <a:extLst>
              <a:ext uri="{FF2B5EF4-FFF2-40B4-BE49-F238E27FC236}">
                <a16:creationId xmlns:a16="http://schemas.microsoft.com/office/drawing/2014/main" id="{70BDD0CE-06A4-404B-8A13-580229C1C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41750"/>
            <a:ext cx="12192000" cy="4716250"/>
          </a:xfrm>
          <a:prstGeom prst="rect">
            <a:avLst/>
          </a:prstGeom>
          <a:solidFill>
            <a:srgbClr val="4F5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ounded Rectangle 26">
            <a:extLst>
              <a:ext uri="{FF2B5EF4-FFF2-40B4-BE49-F238E27FC236}">
                <a16:creationId xmlns:a16="http://schemas.microsoft.com/office/drawing/2014/main" id="{EE9899FA-8881-472C-AA59-D08A89CA8A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64" y="2423160"/>
            <a:ext cx="5613569" cy="3930315"/>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B-1B Lancer | Military.com">
            <a:extLst>
              <a:ext uri="{FF2B5EF4-FFF2-40B4-BE49-F238E27FC236}">
                <a16:creationId xmlns:a16="http://schemas.microsoft.com/office/drawing/2014/main" id="{B2D11689-23FB-61AC-AA0A-4B062094D5F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0518" y="2742397"/>
            <a:ext cx="4931595" cy="3291840"/>
          </a:xfrm>
          <a:prstGeom prst="rect">
            <a:avLst/>
          </a:prstGeom>
          <a:noFill/>
          <a:extLst>
            <a:ext uri="{909E8E84-426E-40DD-AFC4-6F175D3DCCD1}">
              <a14:hiddenFill xmlns:a14="http://schemas.microsoft.com/office/drawing/2010/main">
                <a:solidFill>
                  <a:srgbClr val="FFFFFF"/>
                </a:solidFill>
              </a14:hiddenFill>
            </a:ext>
          </a:extLst>
        </p:spPr>
      </p:pic>
      <p:sp>
        <p:nvSpPr>
          <p:cNvPr id="1037" name="Rounded Rectangle 16">
            <a:extLst>
              <a:ext uri="{FF2B5EF4-FFF2-40B4-BE49-F238E27FC236}">
                <a16:creationId xmlns:a16="http://schemas.microsoft.com/office/drawing/2014/main" id="{080B7D90-3DF1-4514-B26D-616BE35553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4749" y="2423160"/>
            <a:ext cx="5613569" cy="3930315"/>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omber Dream: Could the B-1 Lancer Be Transformed Into a Gunship? | The ...">
            <a:extLst>
              <a:ext uri="{FF2B5EF4-FFF2-40B4-BE49-F238E27FC236}">
                <a16:creationId xmlns:a16="http://schemas.microsoft.com/office/drawing/2014/main" id="{D688D806-FCB2-E60C-F486-B393F6E8227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6578516" y="2761556"/>
            <a:ext cx="4974336" cy="3258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210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2B783EE-0239-4717-BBEA-8C9EAC61C8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577B45B9-491F-BD20-8BFE-089A4EF5E95F}"/>
              </a:ext>
            </a:extLst>
          </p:cNvPr>
          <p:cNvSpPr>
            <a:spLocks noGrp="1"/>
          </p:cNvSpPr>
          <p:nvPr>
            <p:ph idx="1"/>
          </p:nvPr>
        </p:nvSpPr>
        <p:spPr>
          <a:xfrm>
            <a:off x="838201" y="734886"/>
            <a:ext cx="5092194" cy="5442077"/>
          </a:xfrm>
        </p:spPr>
        <p:txBody>
          <a:bodyPr>
            <a:normAutofit/>
          </a:bodyPr>
          <a:lstStyle/>
          <a:p>
            <a:r>
              <a:rPr kumimoji="1" lang="ja-JP" altLang="en-US" sz="3200" dirty="0">
                <a:latin typeface="HGP明朝E" panose="02020900000000000000" pitchFamily="18" charset="-128"/>
                <a:ea typeface="HGP明朝E" panose="02020900000000000000" pitchFamily="18" charset="-128"/>
              </a:rPr>
              <a:t>トランプ前政権下における米朝間の暗黙の「レッドライン」（核実験と大陸間弾道弾試射）を北朝鮮は越えた。</a:t>
            </a:r>
            <a:endParaRPr kumimoji="1" lang="en-US" altLang="ja-JP" sz="3200" dirty="0">
              <a:latin typeface="HGP明朝E" panose="02020900000000000000" pitchFamily="18" charset="-128"/>
              <a:ea typeface="HGP明朝E" panose="02020900000000000000" pitchFamily="18" charset="-128"/>
            </a:endParaRPr>
          </a:p>
          <a:p>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そして半月後の</a:t>
            </a:r>
            <a:r>
              <a:rPr kumimoji="1" lang="en-US" altLang="ja-JP" sz="3200" dirty="0">
                <a:latin typeface="HGP明朝E" panose="02020900000000000000" pitchFamily="18" charset="-128"/>
                <a:ea typeface="HGP明朝E" panose="02020900000000000000" pitchFamily="18" charset="-128"/>
              </a:rPr>
              <a:t>11</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18</a:t>
            </a:r>
            <a:r>
              <a:rPr kumimoji="1" lang="ja-JP" altLang="en-US" sz="3200" dirty="0">
                <a:latin typeface="HGP明朝E" panose="02020900000000000000" pitchFamily="18" charset="-128"/>
                <a:ea typeface="HGP明朝E" panose="02020900000000000000" pitchFamily="18" charset="-128"/>
              </a:rPr>
              <a:t>日、北は再び「火星</a:t>
            </a:r>
            <a:r>
              <a:rPr kumimoji="1" lang="en-US" altLang="ja-JP" sz="3200" dirty="0">
                <a:latin typeface="HGP明朝E" panose="02020900000000000000" pitchFamily="18" charset="-128"/>
                <a:ea typeface="HGP明朝E" panose="02020900000000000000" pitchFamily="18" charset="-128"/>
              </a:rPr>
              <a:t>17</a:t>
            </a:r>
            <a:r>
              <a:rPr kumimoji="1" lang="ja-JP" altLang="en-US" sz="3200" dirty="0">
                <a:latin typeface="HGP明朝E" panose="02020900000000000000" pitchFamily="18" charset="-128"/>
                <a:ea typeface="HGP明朝E" panose="02020900000000000000" pitchFamily="18" charset="-128"/>
              </a:rPr>
              <a:t>」を発射。日本海の</a:t>
            </a:r>
            <a:r>
              <a:rPr kumimoji="1" lang="en-US" altLang="ja-JP" sz="3200" dirty="0">
                <a:latin typeface="HGP明朝E" panose="02020900000000000000" pitchFamily="18" charset="-128"/>
                <a:ea typeface="HGP明朝E" panose="02020900000000000000" pitchFamily="18" charset="-128"/>
              </a:rPr>
              <a:t>EEZ</a:t>
            </a:r>
            <a:r>
              <a:rPr kumimoji="1" lang="ja-JP" altLang="en-US" sz="3200" dirty="0">
                <a:latin typeface="HGP明朝E" panose="02020900000000000000" pitchFamily="18" charset="-128"/>
                <a:ea typeface="HGP明朝E" panose="02020900000000000000" pitchFamily="18" charset="-128"/>
              </a:rPr>
              <a:t>経済水域に着水した。</a:t>
            </a:r>
          </a:p>
        </p:txBody>
      </p:sp>
      <p:sp>
        <p:nvSpPr>
          <p:cNvPr id="2057" name="Oval 2056">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0569" y="1364732"/>
            <a:ext cx="947488" cy="9217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図 3">
            <a:extLst>
              <a:ext uri="{FF2B5EF4-FFF2-40B4-BE49-F238E27FC236}">
                <a16:creationId xmlns:a16="http://schemas.microsoft.com/office/drawing/2014/main" id="{F5914E75-070D-F065-23A7-84BA2B9FC899}"/>
              </a:ext>
            </a:extLst>
          </p:cNvPr>
          <p:cNvPicPr>
            <a:picLocks noChangeAspect="1"/>
          </p:cNvPicPr>
          <p:nvPr/>
        </p:nvPicPr>
        <p:blipFill rotWithShape="1">
          <a:blip r:embed="rId2"/>
          <a:srcRect t="23997" r="1" b="5012"/>
          <a:stretch/>
        </p:blipFill>
        <p:spPr>
          <a:xfrm>
            <a:off x="7901259" y="2727729"/>
            <a:ext cx="4290741" cy="4130271"/>
          </a:xfrm>
          <a:custGeom>
            <a:avLst/>
            <a:gdLst/>
            <a:ahLst/>
            <a:cxnLst/>
            <a:rect l="l" t="t" r="r" b="b"/>
            <a:pathLst>
              <a:path w="4290741" h="4130271">
                <a:moveTo>
                  <a:pt x="2503809" y="0"/>
                </a:moveTo>
                <a:cubicBezTo>
                  <a:pt x="3157405" y="0"/>
                  <a:pt x="3752509" y="250434"/>
                  <a:pt x="4198398" y="660580"/>
                </a:cubicBezTo>
                <a:lnTo>
                  <a:pt x="4290741" y="751286"/>
                </a:lnTo>
                <a:lnTo>
                  <a:pt x="4290741" y="4130271"/>
                </a:lnTo>
                <a:lnTo>
                  <a:pt x="604508" y="4130271"/>
                </a:lnTo>
                <a:lnTo>
                  <a:pt x="461940" y="3953232"/>
                </a:lnTo>
                <a:cubicBezTo>
                  <a:pt x="171051" y="3544183"/>
                  <a:pt x="0" y="3043971"/>
                  <a:pt x="0" y="2503809"/>
                </a:cubicBezTo>
                <a:cubicBezTo>
                  <a:pt x="0" y="1120992"/>
                  <a:pt x="1120992" y="0"/>
                  <a:pt x="2503809" y="0"/>
                </a:cubicBezTo>
                <a:close/>
              </a:path>
            </a:pathLst>
          </a:custGeom>
        </p:spPr>
      </p:pic>
      <p:sp>
        <p:nvSpPr>
          <p:cNvPr id="2059" name="Arc 2058">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759070" flipV="1">
            <a:off x="6034138" y="-673140"/>
            <a:ext cx="4021193" cy="4021193"/>
          </a:xfrm>
          <a:prstGeom prst="arc">
            <a:avLst>
              <a:gd name="adj1" fmla="val 16200000"/>
              <a:gd name="adj2" fmla="val 20093138"/>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2050" name="Picture 2" descr="新型ＩＣＢＭ「火星１７」発射＝金総書記命令、米と対決鮮明―北朝鮮 - 特集、解説記事 - 時事エクイティ">
            <a:extLst>
              <a:ext uri="{FF2B5EF4-FFF2-40B4-BE49-F238E27FC236}">
                <a16:creationId xmlns:a16="http://schemas.microsoft.com/office/drawing/2014/main" id="{4F06E8C2-CF92-24AF-2265-D8BDEBB7D83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8335" b="-1"/>
          <a:stretch/>
        </p:blipFill>
        <p:spPr bwMode="auto">
          <a:xfrm>
            <a:off x="6261607" y="1"/>
            <a:ext cx="3519312" cy="3007909"/>
          </a:xfrm>
          <a:custGeom>
            <a:avLst/>
            <a:gdLst/>
            <a:ahLst/>
            <a:cxnLst/>
            <a:rect l="l" t="t" r="r" b="b"/>
            <a:pathLst>
              <a:path w="3519312" h="3007909">
                <a:moveTo>
                  <a:pt x="519780" y="0"/>
                </a:moveTo>
                <a:lnTo>
                  <a:pt x="2999532" y="0"/>
                </a:lnTo>
                <a:lnTo>
                  <a:pt x="3003921" y="3989"/>
                </a:lnTo>
                <a:cubicBezTo>
                  <a:pt x="3322356" y="322424"/>
                  <a:pt x="3519312" y="762338"/>
                  <a:pt x="3519312" y="1248253"/>
                </a:cubicBezTo>
                <a:cubicBezTo>
                  <a:pt x="3519312" y="2220084"/>
                  <a:pt x="2731487" y="3007909"/>
                  <a:pt x="1759656" y="3007909"/>
                </a:cubicBezTo>
                <a:cubicBezTo>
                  <a:pt x="787826" y="3007909"/>
                  <a:pt x="0" y="2220084"/>
                  <a:pt x="0" y="1248253"/>
                </a:cubicBezTo>
                <a:cubicBezTo>
                  <a:pt x="0" y="762338"/>
                  <a:pt x="196957" y="322424"/>
                  <a:pt x="515392" y="3989"/>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165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5223C6-EFE2-301F-54FF-6B38428DAFC4}"/>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北の核恫喝が韓国に与える影響は大きい</a:t>
            </a:r>
          </a:p>
        </p:txBody>
      </p:sp>
      <p:sp>
        <p:nvSpPr>
          <p:cNvPr id="3" name="コンテンツ プレースホルダー 2">
            <a:extLst>
              <a:ext uri="{FF2B5EF4-FFF2-40B4-BE49-F238E27FC236}">
                <a16:creationId xmlns:a16="http://schemas.microsoft.com/office/drawing/2014/main" id="{E1C64DCE-DE8C-2265-84E5-FE2D7593AF6E}"/>
              </a:ext>
            </a:extLst>
          </p:cNvPr>
          <p:cNvSpPr>
            <a:spLocks noGrp="1"/>
          </p:cNvSpPr>
          <p:nvPr>
            <p:ph idx="1"/>
          </p:nvPr>
        </p:nvSpPr>
        <p:spPr>
          <a:xfrm>
            <a:off x="581526" y="1789530"/>
            <a:ext cx="11028948" cy="4351338"/>
          </a:xfrm>
        </p:spPr>
        <p:txBody>
          <a:bodyPr>
            <a:normAutofit/>
          </a:bodyPr>
          <a:lstStyle/>
          <a:p>
            <a:pPr indent="133350" algn="just"/>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戦術核実戦配備や北朝鮮による韓国の</a:t>
            </a:r>
            <a:r>
              <a:rPr lang="ja-JP" altLang="en-US" sz="3200" kern="100" dirty="0">
                <a:effectLst/>
                <a:latin typeface="HGP明朝E" panose="02020900000000000000" pitchFamily="18" charset="-128"/>
                <a:ea typeface="HGP明朝E" panose="02020900000000000000" pitchFamily="18" charset="-128"/>
                <a:cs typeface="Times New Roman" panose="02020603050405020304" pitchFamily="18" charset="0"/>
              </a:rPr>
              <a:t>「</a:t>
            </a:r>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原子力発電所</a:t>
            </a:r>
            <a:r>
              <a:rPr lang="ja-JP" altLang="en-US" sz="3200" kern="100" dirty="0">
                <a:effectLst/>
                <a:latin typeface="HGP明朝E" panose="02020900000000000000" pitchFamily="18" charset="-128"/>
                <a:ea typeface="HGP明朝E" panose="02020900000000000000" pitchFamily="18" charset="-128"/>
                <a:cs typeface="Times New Roman" panose="02020603050405020304" pitchFamily="18" charset="0"/>
              </a:rPr>
              <a:t>」</a:t>
            </a:r>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攻撃</a:t>
            </a:r>
            <a:br>
              <a:rPr lang="en-US"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br>
            <a:r>
              <a:rPr lang="en-US"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 </a:t>
            </a:r>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が想定を超えて現実味を帯びている。</a:t>
            </a:r>
            <a:endParaRPr lang="en-US" altLang="ja-JP" sz="3200"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lvl="1" indent="133350" algn="just"/>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ロシア軍がウクライナ南部のザポリージャ原子力発電所を占拠したことから北は</a:t>
            </a:r>
            <a:br>
              <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rPr>
            </a:br>
            <a:r>
              <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rPr>
              <a:t> </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多くを学習した。</a:t>
            </a:r>
          </a:p>
          <a:p>
            <a:pPr indent="133350" algn="just"/>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韓国が警戒するのは</a:t>
            </a:r>
            <a:r>
              <a:rPr lang="ja-JP" altLang="en-US" sz="3200" kern="100" dirty="0">
                <a:effectLst/>
                <a:latin typeface="HGP明朝E" panose="02020900000000000000" pitchFamily="18" charset="-128"/>
                <a:ea typeface="HGP明朝E" panose="02020900000000000000" pitchFamily="18" charset="-128"/>
                <a:cs typeface="Times New Roman" panose="02020603050405020304" pitchFamily="18" charset="0"/>
              </a:rPr>
              <a:t>「</a:t>
            </a:r>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サムスンの半導体工場</a:t>
            </a:r>
            <a:r>
              <a:rPr lang="ja-JP" altLang="en-US" sz="3200" kern="100" dirty="0">
                <a:effectLst/>
                <a:latin typeface="HGP明朝E" panose="02020900000000000000" pitchFamily="18" charset="-128"/>
                <a:ea typeface="HGP明朝E" panose="02020900000000000000" pitchFamily="18" charset="-128"/>
                <a:cs typeface="Times New Roman" panose="02020603050405020304" pitchFamily="18" charset="0"/>
              </a:rPr>
              <a:t>」</a:t>
            </a:r>
            <a:endParaRPr lang="en-US" altLang="ja-JP" sz="3200"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lvl="1" indent="133350" algn="just"/>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世界のサプライチェーンに影響するからだ。米韓同盟で今、協議されているの</a:t>
            </a:r>
            <a:br>
              <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rPr>
            </a:br>
            <a:r>
              <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rPr>
              <a:t> </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は「核の傘」の強化策、</a:t>
            </a:r>
            <a:r>
              <a:rPr lang="ja-JP" altLang="ja-JP" kern="100" dirty="0">
                <a:effectLst/>
                <a:highlight>
                  <a:srgbClr val="FFFF00"/>
                </a:highlight>
                <a:latin typeface="HGP明朝E" panose="02020900000000000000" pitchFamily="18" charset="-128"/>
                <a:ea typeface="HGP明朝E" panose="02020900000000000000" pitchFamily="18" charset="-128"/>
                <a:cs typeface="Times New Roman" panose="02020603050405020304" pitchFamily="18" charset="0"/>
              </a:rPr>
              <a:t>「核共有（核シェアリング）」</a:t>
            </a:r>
            <a:r>
              <a:rPr lang="ja-JP" altLang="ja-JP" kern="100" dirty="0">
                <a:effectLst/>
                <a:latin typeface="HGP明朝E" panose="02020900000000000000" pitchFamily="18" charset="-128"/>
                <a:ea typeface="HGP明朝E" panose="02020900000000000000" pitchFamily="18" charset="-128"/>
                <a:cs typeface="Times New Roman" panose="02020603050405020304" pitchFamily="18" charset="0"/>
              </a:rPr>
              <a:t>である。世論も高まっている。</a:t>
            </a:r>
            <a:endParaRPr lang="en-US" altLang="ja-JP" kern="100" dirty="0">
              <a:effectLst/>
              <a:latin typeface="HGP明朝E" panose="02020900000000000000" pitchFamily="18" charset="-128"/>
              <a:ea typeface="HGP明朝E" panose="02020900000000000000" pitchFamily="18" charset="-128"/>
              <a:cs typeface="Times New Roman" panose="02020603050405020304" pitchFamily="18" charset="0"/>
            </a:endParaRPr>
          </a:p>
          <a:p>
            <a:pPr indent="133350" algn="just"/>
            <a:r>
              <a:rPr lang="ja-JP" altLang="ja-JP" sz="3200" kern="100" dirty="0">
                <a:effectLst/>
                <a:latin typeface="HGP明朝E" panose="02020900000000000000" pitchFamily="18" charset="-128"/>
                <a:ea typeface="HGP明朝E" panose="02020900000000000000" pitchFamily="18" charset="-128"/>
                <a:cs typeface="Times New Roman" panose="02020603050405020304" pitchFamily="18" charset="0"/>
              </a:rPr>
              <a:t>日本での議論も必要になる。</a:t>
            </a:r>
          </a:p>
          <a:p>
            <a:endParaRPr kumimoji="1" lang="ja-JP" altLang="en-US" sz="44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19360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866AD80-7637-3263-D91D-19FFE0EB15C7}"/>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北ミサイル　昨年</a:t>
            </a:r>
            <a:r>
              <a:rPr lang="en-US" altLang="ja-JP" dirty="0">
                <a:latin typeface="HGP明朝E" panose="02020900000000000000" pitchFamily="18" charset="-128"/>
                <a:ea typeface="HGP明朝E" panose="02020900000000000000" pitchFamily="18" charset="-128"/>
              </a:rPr>
              <a:t>37</a:t>
            </a:r>
            <a:r>
              <a:rPr lang="ja-JP" altLang="en-US" dirty="0">
                <a:latin typeface="HGP明朝E" panose="02020900000000000000" pitchFamily="18" charset="-128"/>
                <a:ea typeface="HGP明朝E" panose="02020900000000000000" pitchFamily="18" charset="-128"/>
              </a:rPr>
              <a:t>回　弾道弾は最多の</a:t>
            </a:r>
            <a:r>
              <a:rPr lang="en-US" altLang="ja-JP" dirty="0">
                <a:latin typeface="HGP明朝E" panose="02020900000000000000" pitchFamily="18" charset="-128"/>
                <a:ea typeface="HGP明朝E" panose="02020900000000000000" pitchFamily="18" charset="-128"/>
              </a:rPr>
              <a:t>70</a:t>
            </a:r>
            <a:r>
              <a:rPr lang="ja-JP" altLang="en-US" dirty="0">
                <a:latin typeface="HGP明朝E" panose="02020900000000000000" pitchFamily="18" charset="-128"/>
                <a:ea typeface="HGP明朝E" panose="02020900000000000000" pitchFamily="18" charset="-128"/>
              </a:rPr>
              <a:t>発</a:t>
            </a:r>
          </a:p>
        </p:txBody>
      </p:sp>
      <p:sp>
        <p:nvSpPr>
          <p:cNvPr id="5" name="テキスト プレースホルダー 4">
            <a:extLst>
              <a:ext uri="{FF2B5EF4-FFF2-40B4-BE49-F238E27FC236}">
                <a16:creationId xmlns:a16="http://schemas.microsoft.com/office/drawing/2014/main" id="{2ABE94A8-48AA-BC8E-7D8C-1E6AEE4E7B27}"/>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59409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219939E-5379-4AAC-501B-734F7D1074C1}"/>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総論</a:t>
            </a:r>
          </a:p>
        </p:txBody>
      </p:sp>
      <p:sp>
        <p:nvSpPr>
          <p:cNvPr id="5" name="コンテンツ プレースホルダー 4">
            <a:extLst>
              <a:ext uri="{FF2B5EF4-FFF2-40B4-BE49-F238E27FC236}">
                <a16:creationId xmlns:a16="http://schemas.microsoft.com/office/drawing/2014/main" id="{C3C3622E-DF9B-E314-8BBC-A75A31D0C7A2}"/>
              </a:ext>
            </a:extLst>
          </p:cNvPr>
          <p:cNvSpPr>
            <a:spLocks noGrp="1"/>
          </p:cNvSpPr>
          <p:nvPr>
            <p:ph idx="1"/>
          </p:nvPr>
        </p:nvSpPr>
        <p:spPr/>
        <p:txBody>
          <a:bodyPr>
            <a:normAutofit/>
          </a:bodyPr>
          <a:lstStyle/>
          <a:p>
            <a:r>
              <a:rPr lang="ja-JP" altLang="en-US" dirty="0">
                <a:latin typeface="HGP明朝E" panose="02020900000000000000" pitchFamily="18" charset="-128"/>
                <a:ea typeface="HGP明朝E" panose="02020900000000000000" pitchFamily="18" charset="-128"/>
              </a:rPr>
              <a:t>ロシアによるウクライナ軍事侵攻は、世界を変えた。</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国連の集団安全保障体制は崩壊</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朝鮮半島の軍事・安保状況も激変。</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今、欧州とアジアで同時的に「核の脅威」が高まっている。</a:t>
            </a:r>
          </a:p>
          <a:p>
            <a:r>
              <a:rPr lang="ja-JP" altLang="en-US">
                <a:latin typeface="HGP明朝E" panose="02020900000000000000" pitchFamily="18" charset="-128"/>
                <a:ea typeface="HGP明朝E" panose="02020900000000000000" pitchFamily="18" charset="-128"/>
              </a:rPr>
              <a:t>プーチン露大統領</a:t>
            </a:r>
            <a:r>
              <a:rPr lang="ja-JP" altLang="en-US" dirty="0">
                <a:latin typeface="HGP明朝E" panose="02020900000000000000" pitchFamily="18" charset="-128"/>
                <a:ea typeface="HGP明朝E" panose="02020900000000000000" pitchFamily="18" charset="-128"/>
              </a:rPr>
              <a:t>、戦術核投入を視野に入れた「特別警戒態勢」命令（昨年</a:t>
            </a:r>
            <a:r>
              <a:rPr lang="en-US" altLang="ja-JP" dirty="0">
                <a:latin typeface="HGP明朝E" panose="02020900000000000000" pitchFamily="18" charset="-128"/>
                <a:ea typeface="HGP明朝E" panose="02020900000000000000" pitchFamily="18" charset="-128"/>
              </a:rPr>
              <a:t>2</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27</a:t>
            </a:r>
            <a:r>
              <a:rPr lang="ja-JP" altLang="en-US" dirty="0">
                <a:latin typeface="HGP明朝E" panose="02020900000000000000" pitchFamily="18" charset="-128"/>
                <a:ea typeface="HGP明朝E" panose="02020900000000000000" pitchFamily="18" charset="-128"/>
              </a:rPr>
              <a:t>日）を発出</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欧州を、ロシアの核の脅威に対峙するという第二次大戦直後の世界に戻した。</a:t>
            </a:r>
          </a:p>
          <a:p>
            <a:r>
              <a:rPr lang="ja-JP" altLang="en-US" dirty="0">
                <a:latin typeface="HGP明朝E" panose="02020900000000000000" pitchFamily="18" charset="-128"/>
                <a:ea typeface="HGP明朝E" panose="02020900000000000000" pitchFamily="18" charset="-128"/>
              </a:rPr>
              <a:t>感化されたのは金正恩総書記。</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劣勢の通常兵器ではなく核兵器に対する確信を高め、「核の先制使用」を公言するに至る。</a:t>
            </a:r>
          </a:p>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86912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7DAEDD-D4D4-2A44-8A5F-9D3EFB1BFB4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「核の先制使用</a:t>
            </a:r>
            <a:r>
              <a:rPr lang="ja-JP" altLang="en-US" dirty="0">
                <a:latin typeface="HGP明朝E" panose="02020900000000000000" pitchFamily="18" charset="-128"/>
                <a:ea typeface="HGP明朝E" panose="02020900000000000000" pitchFamily="18" charset="-128"/>
              </a:rPr>
              <a:t>」</a:t>
            </a:r>
            <a:r>
              <a:rPr kumimoji="1" lang="ja-JP" altLang="en-US" dirty="0">
                <a:latin typeface="HGP明朝E" panose="02020900000000000000" pitchFamily="18" charset="-128"/>
                <a:ea typeface="HGP明朝E" panose="02020900000000000000" pitchFamily="18" charset="-128"/>
              </a:rPr>
              <a:t>公言への経緯と背景</a:t>
            </a:r>
          </a:p>
        </p:txBody>
      </p:sp>
      <p:sp>
        <p:nvSpPr>
          <p:cNvPr id="3" name="コンテンツ プレースホルダー 2">
            <a:extLst>
              <a:ext uri="{FF2B5EF4-FFF2-40B4-BE49-F238E27FC236}">
                <a16:creationId xmlns:a16="http://schemas.microsoft.com/office/drawing/2014/main" id="{097AB2A3-EF1E-3B66-DA53-F2BDA6D5C312}"/>
              </a:ext>
            </a:extLst>
          </p:cNvPr>
          <p:cNvSpPr>
            <a:spLocks noGrp="1"/>
          </p:cNvSpPr>
          <p:nvPr>
            <p:ph idx="1"/>
          </p:nvPr>
        </p:nvSpPr>
        <p:spPr/>
        <p:txBody>
          <a:bodyPr>
            <a:normAutofit fontScale="92500"/>
          </a:bodyPr>
          <a:lstStyle/>
          <a:p>
            <a:r>
              <a:rPr kumimoji="1" lang="ja-JP" altLang="en-US" sz="3200" dirty="0">
                <a:latin typeface="HGP明朝E" panose="02020900000000000000" pitchFamily="18" charset="-128"/>
                <a:ea typeface="HGP明朝E" panose="02020900000000000000" pitchFamily="18" charset="-128"/>
              </a:rPr>
              <a:t>金正恩総書記による</a:t>
            </a:r>
            <a:r>
              <a:rPr kumimoji="1" lang="ja-JP" altLang="en-US" sz="3200" dirty="0">
                <a:highlight>
                  <a:srgbClr val="FFFF00"/>
                </a:highlight>
                <a:latin typeface="HGP明朝E" panose="02020900000000000000" pitchFamily="18" charset="-128"/>
                <a:ea typeface="HGP明朝E" panose="02020900000000000000" pitchFamily="18" charset="-128"/>
              </a:rPr>
              <a:t>最初の言及</a:t>
            </a:r>
            <a:r>
              <a:rPr kumimoji="1" lang="ja-JP" altLang="en-US" sz="3200" dirty="0">
                <a:latin typeface="HGP明朝E" panose="02020900000000000000" pitchFamily="18" charset="-128"/>
                <a:ea typeface="HGP明朝E" panose="02020900000000000000" pitchFamily="18" charset="-128"/>
              </a:rPr>
              <a:t>（核先制使用）は昨年</a:t>
            </a:r>
            <a:r>
              <a:rPr kumimoji="1" lang="en-US" altLang="ja-JP" sz="3200" dirty="0">
                <a:latin typeface="HGP明朝E" panose="02020900000000000000" pitchFamily="18" charset="-128"/>
                <a:ea typeface="HGP明朝E" panose="02020900000000000000" pitchFamily="18" charset="-128"/>
              </a:rPr>
              <a:t>4</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25</a:t>
            </a:r>
            <a:r>
              <a:rPr kumimoji="1" lang="ja-JP" altLang="en-US" sz="3200" dirty="0">
                <a:latin typeface="HGP明朝E" panose="02020900000000000000" pitchFamily="18" charset="-128"/>
                <a:ea typeface="HGP明朝E" panose="02020900000000000000" pitchFamily="18" charset="-128"/>
              </a:rPr>
              <a:t>日</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朝鮮人民軍創設</a:t>
            </a:r>
            <a:r>
              <a:rPr kumimoji="1" lang="en-US" altLang="ja-JP" sz="3200" dirty="0">
                <a:latin typeface="HGP明朝E" panose="02020900000000000000" pitchFamily="18" charset="-128"/>
                <a:ea typeface="HGP明朝E" panose="02020900000000000000" pitchFamily="18" charset="-128"/>
              </a:rPr>
              <a:t>90</a:t>
            </a:r>
            <a:r>
              <a:rPr kumimoji="1" lang="ja-JP" altLang="en-US" sz="3200" dirty="0">
                <a:latin typeface="HGP明朝E" panose="02020900000000000000" pitchFamily="18" charset="-128"/>
                <a:ea typeface="HGP明朝E" panose="02020900000000000000" pitchFamily="18" charset="-128"/>
              </a:rPr>
              <a:t>年の演説で、核戦力を「戦争の抑止力」としながらも、やや控えめに「我が国の利益が侵害されるならば第二の使命を決行せざるを得ない」と述べた。</a:t>
            </a:r>
          </a:p>
          <a:p>
            <a:r>
              <a:rPr kumimoji="1" lang="ja-JP" altLang="en-US" sz="3200" dirty="0">
                <a:latin typeface="HGP明朝E" panose="02020900000000000000" pitchFamily="18" charset="-128"/>
                <a:ea typeface="HGP明朝E" panose="02020900000000000000" pitchFamily="18" charset="-128"/>
              </a:rPr>
              <a:t>しかしその</a:t>
            </a:r>
            <a:r>
              <a:rPr kumimoji="1" lang="en-US" altLang="ja-JP" sz="3200" dirty="0">
                <a:latin typeface="HGP明朝E" panose="02020900000000000000" pitchFamily="18" charset="-128"/>
                <a:ea typeface="HGP明朝E" panose="02020900000000000000" pitchFamily="18" charset="-128"/>
              </a:rPr>
              <a:t>5</a:t>
            </a:r>
            <a:r>
              <a:rPr kumimoji="1" lang="ja-JP" altLang="en-US" sz="3200" dirty="0">
                <a:latin typeface="HGP明朝E" panose="02020900000000000000" pitchFamily="18" charset="-128"/>
                <a:ea typeface="HGP明朝E" panose="02020900000000000000" pitchFamily="18" charset="-128"/>
              </a:rPr>
              <a:t>日後の軍幹部に向けた会議で、「核の脅威を含む敵対勢力の威嚇行動を、必要であれば先制的に粉砕する」と宣言</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さらに</a:t>
            </a:r>
            <a:r>
              <a:rPr kumimoji="1" lang="en-US" altLang="ja-JP" sz="3200" dirty="0">
                <a:latin typeface="HGP明朝E" panose="02020900000000000000" pitchFamily="18" charset="-128"/>
                <a:ea typeface="HGP明朝E" panose="02020900000000000000" pitchFamily="18" charset="-128"/>
              </a:rPr>
              <a:t>9</a:t>
            </a:r>
            <a:r>
              <a:rPr kumimoji="1" lang="ja-JP" altLang="en-US" sz="3200" dirty="0">
                <a:latin typeface="HGP明朝E" panose="02020900000000000000" pitchFamily="18" charset="-128"/>
                <a:ea typeface="HGP明朝E" panose="02020900000000000000" pitchFamily="18" charset="-128"/>
              </a:rPr>
              <a:t>月、金氏は核使用の条件を列挙した「核ドクトリン」を法制化</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73917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8E5C56-ECAD-D32B-B0FE-349357D10917}"/>
              </a:ext>
            </a:extLst>
          </p:cNvPr>
          <p:cNvSpPr>
            <a:spLocks noGrp="1"/>
          </p:cNvSpPr>
          <p:nvPr>
            <p:ph idx="1"/>
          </p:nvPr>
        </p:nvSpPr>
        <p:spPr>
          <a:xfrm>
            <a:off x="838200" y="762935"/>
            <a:ext cx="10515600" cy="5414028"/>
          </a:xfrm>
        </p:spPr>
        <p:txBody>
          <a:bodyPr>
            <a:normAutofit/>
          </a:bodyPr>
          <a:lstStyle/>
          <a:p>
            <a:r>
              <a:rPr kumimoji="1" lang="ja-JP" altLang="en-US" dirty="0">
                <a:latin typeface="HGP明朝E" panose="02020900000000000000" pitchFamily="18" charset="-128"/>
                <a:ea typeface="HGP明朝E" panose="02020900000000000000" pitchFamily="18" charset="-128"/>
              </a:rPr>
              <a:t>金氏は、</a:t>
            </a:r>
            <a:r>
              <a:rPr kumimoji="1" lang="ja-JP" altLang="en-US" dirty="0">
                <a:highlight>
                  <a:srgbClr val="FFFF00"/>
                </a:highlight>
                <a:latin typeface="HGP明朝E" panose="02020900000000000000" pitchFamily="18" charset="-128"/>
                <a:ea typeface="HGP明朝E" panose="02020900000000000000" pitchFamily="18" charset="-128"/>
              </a:rPr>
              <a:t>ウクライナ侵攻以前には核の先制使用を否定</a:t>
            </a:r>
            <a:endParaRPr kumimoji="1" lang="en-US" altLang="ja-JP" dirty="0">
              <a:highlight>
                <a:srgbClr val="FFFF00"/>
              </a:highlight>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核保有を宣言した</a:t>
            </a:r>
            <a:r>
              <a:rPr kumimoji="1" lang="en-US" altLang="ja-JP" dirty="0">
                <a:latin typeface="HGP明朝E" panose="02020900000000000000" pitchFamily="18" charset="-128"/>
                <a:ea typeface="HGP明朝E" panose="02020900000000000000" pitchFamily="18" charset="-128"/>
              </a:rPr>
              <a:t>2016</a:t>
            </a:r>
            <a:r>
              <a:rPr kumimoji="1" lang="ja-JP" altLang="en-US" dirty="0">
                <a:latin typeface="HGP明朝E" panose="02020900000000000000" pitchFamily="18" charset="-128"/>
                <a:ea typeface="HGP明朝E" panose="02020900000000000000" pitchFamily="18" charset="-128"/>
              </a:rPr>
              <a:t>年の党大会で「核を先に使用しない」と述べており、</a:t>
            </a:r>
            <a:r>
              <a:rPr kumimoji="1" lang="en-US" altLang="ja-JP" dirty="0">
                <a:latin typeface="HGP明朝E" panose="02020900000000000000" pitchFamily="18" charset="-128"/>
                <a:ea typeface="HGP明朝E" panose="02020900000000000000" pitchFamily="18" charset="-128"/>
              </a:rPr>
              <a:t>2021</a:t>
            </a:r>
            <a:r>
              <a:rPr kumimoji="1" lang="ja-JP" altLang="en-US" dirty="0">
                <a:latin typeface="HGP明朝E" panose="02020900000000000000" pitchFamily="18" charset="-128"/>
                <a:ea typeface="HGP明朝E" panose="02020900000000000000" pitchFamily="18" charset="-128"/>
              </a:rPr>
              <a:t>年の新年辞でも「敵対勢力が使用しない限り核兵器を乱用しない」と強調していた。</a:t>
            </a:r>
            <a:endParaRPr kumimoji="1" lang="en-US" altLang="ja-JP" dirty="0">
              <a:latin typeface="HGP明朝E" panose="02020900000000000000" pitchFamily="18" charset="-128"/>
              <a:ea typeface="HGP明朝E" panose="02020900000000000000" pitchFamily="18" charset="-128"/>
            </a:endParaRPr>
          </a:p>
          <a:p>
            <a:endParaRPr kumimoji="1" lang="en-US" altLang="ja-JP" dirty="0">
              <a:latin typeface="HGP明朝E" panose="02020900000000000000" pitchFamily="18" charset="-128"/>
              <a:ea typeface="HGP明朝E" panose="02020900000000000000" pitchFamily="18" charset="-128"/>
            </a:endParaRPr>
          </a:p>
          <a:p>
            <a:r>
              <a:rPr kumimoji="1" lang="ja-JP" altLang="en-US" dirty="0">
                <a:solidFill>
                  <a:srgbClr val="FF0000"/>
                </a:solidFill>
                <a:latin typeface="HGP明朝E" panose="02020900000000000000" pitchFamily="18" charset="-128"/>
                <a:ea typeface="HGP明朝E" panose="02020900000000000000" pitchFamily="18" charset="-128"/>
              </a:rPr>
              <a:t>背景にあるのは</a:t>
            </a:r>
            <a:r>
              <a:rPr kumimoji="1" lang="ja-JP" altLang="en-US" dirty="0">
                <a:latin typeface="HGP明朝E" panose="02020900000000000000" pitchFamily="18" charset="-128"/>
                <a:ea typeface="HGP明朝E" panose="02020900000000000000" pitchFamily="18" charset="-128"/>
              </a:rPr>
              <a:t>、国際社会がプーチンの恫喝に動転し身構えたこと。</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北朝鮮は昨年</a:t>
            </a:r>
            <a:r>
              <a:rPr kumimoji="1" lang="en-US" altLang="ja-JP" dirty="0">
                <a:latin typeface="HGP明朝E" panose="02020900000000000000" pitchFamily="18" charset="-128"/>
                <a:ea typeface="HGP明朝E" panose="02020900000000000000" pitchFamily="18" charset="-128"/>
              </a:rPr>
              <a:t>9</a:t>
            </a:r>
            <a:r>
              <a:rPr kumimoji="1" lang="ja-JP" altLang="en-US" dirty="0">
                <a:latin typeface="HGP明朝E" panose="02020900000000000000" pitchFamily="18" charset="-128"/>
                <a:ea typeface="HGP明朝E" panose="02020900000000000000" pitchFamily="18" charset="-128"/>
              </a:rPr>
              <a:t>月末以降のミサイル連射を「戦術核部隊の訓練である」と発表。</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核攻撃部隊が実戦配備段階にあるということ。</a:t>
            </a:r>
            <a:endParaRPr kumimoji="1" lang="en-US" altLang="ja-JP" dirty="0">
              <a:latin typeface="HGP明朝E" panose="02020900000000000000" pitchFamily="18" charset="-128"/>
              <a:ea typeface="HGP明朝E" panose="02020900000000000000" pitchFamily="18" charset="-128"/>
            </a:endParaRPr>
          </a:p>
          <a:p>
            <a:pPr lvl="1"/>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朝鮮半島および日米は次元の異なる核脅威に直面しつつある。</a:t>
            </a:r>
          </a:p>
        </p:txBody>
      </p:sp>
    </p:spTree>
    <p:extLst>
      <p:ext uri="{BB962C8B-B14F-4D97-AF65-F5344CB8AC3E}">
        <p14:creationId xmlns:p14="http://schemas.microsoft.com/office/powerpoint/2010/main" val="4051854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E4D428-65C7-0B9A-27A6-14A7955525CB}"/>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米・バイデンを恐れない北朝鮮</a:t>
            </a:r>
          </a:p>
        </p:txBody>
      </p:sp>
      <p:sp>
        <p:nvSpPr>
          <p:cNvPr id="3" name="コンテンツ プレースホルダー 2">
            <a:extLst>
              <a:ext uri="{FF2B5EF4-FFF2-40B4-BE49-F238E27FC236}">
                <a16:creationId xmlns:a16="http://schemas.microsoft.com/office/drawing/2014/main" id="{6B98B375-417D-E6E1-2018-F41879FD2DC9}"/>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北朝鮮の対米強硬路線転換　</a:t>
            </a:r>
            <a:r>
              <a:rPr kumimoji="1" lang="en-US" altLang="ja-JP" sz="3200" dirty="0">
                <a:latin typeface="HGP明朝E" panose="02020900000000000000" pitchFamily="18" charset="-128"/>
                <a:ea typeface="HGP明朝E" panose="02020900000000000000" pitchFamily="18" charset="-128"/>
              </a:rPr>
              <a:t>2021</a:t>
            </a:r>
            <a:r>
              <a:rPr kumimoji="1" lang="ja-JP" altLang="en-US" sz="3200" dirty="0">
                <a:latin typeface="HGP明朝E" panose="02020900000000000000" pitchFamily="18" charset="-128"/>
                <a:ea typeface="HGP明朝E" panose="02020900000000000000" pitchFamily="18" charset="-128"/>
              </a:rPr>
              <a:t>年</a:t>
            </a:r>
            <a:r>
              <a:rPr kumimoji="1" lang="en-US" altLang="ja-JP" sz="3200" dirty="0">
                <a:latin typeface="HGP明朝E" panose="02020900000000000000" pitchFamily="18" charset="-128"/>
                <a:ea typeface="HGP明朝E" panose="02020900000000000000" pitchFamily="18" charset="-128"/>
              </a:rPr>
              <a:t>1</a:t>
            </a:r>
            <a:r>
              <a:rPr kumimoji="1" lang="ja-JP" altLang="en-US" sz="3200" dirty="0">
                <a:latin typeface="HGP明朝E" panose="02020900000000000000" pitchFamily="18" charset="-128"/>
                <a:ea typeface="HGP明朝E" panose="02020900000000000000" pitchFamily="18" charset="-128"/>
              </a:rPr>
              <a:t>月の第</a:t>
            </a:r>
            <a:r>
              <a:rPr kumimoji="1" lang="en-US" altLang="ja-JP" sz="3200" dirty="0">
                <a:latin typeface="HGP明朝E" panose="02020900000000000000" pitchFamily="18" charset="-128"/>
                <a:ea typeface="HGP明朝E" panose="02020900000000000000" pitchFamily="18" charset="-128"/>
              </a:rPr>
              <a:t>8</a:t>
            </a:r>
            <a:r>
              <a:rPr kumimoji="1" lang="ja-JP" altLang="en-US" sz="3200" dirty="0">
                <a:latin typeface="HGP明朝E" panose="02020900000000000000" pitchFamily="18" charset="-128"/>
                <a:ea typeface="HGP明朝E" panose="02020900000000000000" pitchFamily="18" charset="-128"/>
              </a:rPr>
              <a:t>回党大会</a:t>
            </a:r>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金氏は基調演説で「最大の宿敵である米国を制圧・屈服させることに焦点をあてる」と述べ、対米対話路線を封印</a:t>
            </a:r>
            <a:endParaRPr kumimoji="1" lang="en-US" altLang="ja-JP" sz="3200" dirty="0">
              <a:latin typeface="HGP明朝E" panose="02020900000000000000" pitchFamily="18" charset="-128"/>
              <a:ea typeface="HGP明朝E" panose="02020900000000000000" pitchFamily="18" charset="-128"/>
            </a:endParaRPr>
          </a:p>
          <a:p>
            <a:endParaRPr kumimoji="1"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a:t>
            </a:r>
            <a:r>
              <a:rPr kumimoji="1" lang="ja-JP" altLang="en-US" sz="3200" dirty="0">
                <a:latin typeface="HGP明朝E" panose="02020900000000000000" pitchFamily="18" charset="-128"/>
                <a:ea typeface="HGP明朝E" panose="02020900000000000000" pitchFamily="18" charset="-128"/>
              </a:rPr>
              <a:t>兵器</a:t>
            </a:r>
            <a:r>
              <a:rPr kumimoji="1" lang="en-US" altLang="ja-JP" sz="3200" dirty="0">
                <a:latin typeface="HGP明朝E" panose="02020900000000000000" pitchFamily="18" charset="-128"/>
                <a:ea typeface="HGP明朝E" panose="02020900000000000000" pitchFamily="18" charset="-128"/>
              </a:rPr>
              <a:t>5</a:t>
            </a:r>
            <a:r>
              <a:rPr kumimoji="1" lang="ja-JP" altLang="en-US" sz="3200" dirty="0">
                <a:latin typeface="HGP明朝E" panose="02020900000000000000" pitchFamily="18" charset="-128"/>
                <a:ea typeface="HGP明朝E" panose="02020900000000000000" pitchFamily="18" charset="-128"/>
              </a:rPr>
              <a:t>か年計画」を発表</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要点は</a:t>
            </a:r>
            <a:endParaRPr kumimoji="1" lang="en-US" altLang="ja-JP" sz="28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①戦術核　②超大型核弾頭　③極超音速ミサイル　④潜水艦発射ミサイル（</a:t>
            </a:r>
            <a:r>
              <a:rPr kumimoji="1" lang="en-US" altLang="ja-JP" sz="2800" dirty="0">
                <a:latin typeface="HGP明朝E" panose="02020900000000000000" pitchFamily="18" charset="-128"/>
                <a:ea typeface="HGP明朝E" panose="02020900000000000000" pitchFamily="18" charset="-128"/>
              </a:rPr>
              <a:t>SLBM</a:t>
            </a:r>
            <a:r>
              <a:rPr kumimoji="1" lang="ja-JP" altLang="en-US" sz="2800" dirty="0">
                <a:latin typeface="HGP明朝E" panose="02020900000000000000" pitchFamily="18" charset="-128"/>
                <a:ea typeface="HGP明朝E" panose="02020900000000000000" pitchFamily="18" charset="-128"/>
              </a:rPr>
              <a:t>）　⑤原子力潜水艦－の開発である。</a:t>
            </a:r>
          </a:p>
        </p:txBody>
      </p:sp>
    </p:spTree>
    <p:extLst>
      <p:ext uri="{BB962C8B-B14F-4D97-AF65-F5344CB8AC3E}">
        <p14:creationId xmlns:p14="http://schemas.microsoft.com/office/powerpoint/2010/main" val="413181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650C8FDA-0CC8-D7EE-A061-5AD534CDFE72}"/>
              </a:ext>
            </a:extLst>
          </p:cNvPr>
          <p:cNvSpPr>
            <a:spLocks noGrp="1"/>
          </p:cNvSpPr>
          <p:nvPr>
            <p:ph idx="1"/>
          </p:nvPr>
        </p:nvSpPr>
        <p:spPr>
          <a:xfrm>
            <a:off x="838200" y="716376"/>
            <a:ext cx="10515600" cy="5425248"/>
          </a:xfrm>
        </p:spPr>
        <p:txBody>
          <a:bodyPr>
            <a:normAutofit/>
          </a:bodyPr>
          <a:lstStyle/>
          <a:p>
            <a:pPr indent="133350" algn="just"/>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バイデン政権の誕生</a:t>
            </a:r>
            <a:r>
              <a:rPr lang="ja-JP" altLang="en-US" kern="100" dirty="0">
                <a:effectLst/>
                <a:latin typeface="HG明朝E" panose="02020909000000000000" pitchFamily="17" charset="-128"/>
                <a:ea typeface="HG明朝E" panose="02020909000000000000" pitchFamily="17" charset="-128"/>
                <a:cs typeface="Times New Roman" panose="02020603050405020304" pitchFamily="18" charset="0"/>
              </a:rPr>
              <a:t>　</a:t>
            </a:r>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トランプ前政権の対北政策を全面否定</a:t>
            </a:r>
            <a:endParaRPr lang="en-US" altLang="ja-JP" kern="100" dirty="0">
              <a:effectLst/>
              <a:latin typeface="HG明朝E" panose="02020909000000000000" pitchFamily="17" charset="-128"/>
              <a:ea typeface="HG明朝E" panose="02020909000000000000" pitchFamily="17" charset="-128"/>
              <a:cs typeface="Times New Roman" panose="02020603050405020304" pitchFamily="18" charset="0"/>
            </a:endParaRPr>
          </a:p>
          <a:p>
            <a:pPr indent="133350" algn="just"/>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ロシアのウクライナ侵攻はこの強硬路線の背中をおした。</a:t>
            </a:r>
            <a:endParaRPr lang="en-US" altLang="ja-JP" kern="100" dirty="0">
              <a:effectLst/>
              <a:latin typeface="HG明朝E" panose="02020909000000000000" pitchFamily="17" charset="-128"/>
              <a:ea typeface="HG明朝E" panose="02020909000000000000" pitchFamily="17" charset="-128"/>
              <a:cs typeface="Times New Roman" panose="02020603050405020304" pitchFamily="18" charset="0"/>
            </a:endParaRPr>
          </a:p>
          <a:p>
            <a:pPr indent="133350" algn="just"/>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金氏はロシアに急接近、シリアやイランとともに「反米連合」に加わり、</a:t>
            </a:r>
            <a:r>
              <a:rPr lang="ja-JP" altLang="ja-JP" kern="100" dirty="0">
                <a:effectLst/>
                <a:highlight>
                  <a:srgbClr val="FFFF00"/>
                </a:highlight>
                <a:latin typeface="HG明朝E" panose="02020909000000000000" pitchFamily="17" charset="-128"/>
                <a:ea typeface="HG明朝E" panose="02020909000000000000" pitchFamily="17" charset="-128"/>
                <a:cs typeface="Times New Roman" panose="02020603050405020304" pitchFamily="18" charset="0"/>
              </a:rPr>
              <a:t>国連安保理の機能不全を利用して弾道ミサイルなどの試射を繰り返し</a:t>
            </a:r>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、核武装の完成を目指している。</a:t>
            </a:r>
            <a:endParaRPr lang="en-US" altLang="ja-JP" kern="100" dirty="0">
              <a:effectLst/>
              <a:latin typeface="HG明朝E" panose="02020909000000000000" pitchFamily="17" charset="-128"/>
              <a:ea typeface="HG明朝E" panose="02020909000000000000" pitchFamily="17" charset="-128"/>
              <a:cs typeface="Times New Roman" panose="02020603050405020304" pitchFamily="18" charset="0"/>
            </a:endParaRPr>
          </a:p>
          <a:p>
            <a:pPr indent="133350" algn="just"/>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金氏は、対露対中という二つの危機に直面する</a:t>
            </a:r>
            <a:r>
              <a:rPr lang="ja-JP" altLang="ja-JP" kern="100" dirty="0">
                <a:effectLst/>
                <a:highlight>
                  <a:srgbClr val="FFFF00"/>
                </a:highlight>
                <a:latin typeface="HG明朝E" panose="02020909000000000000" pitchFamily="17" charset="-128"/>
                <a:ea typeface="HG明朝E" panose="02020909000000000000" pitchFamily="17" charset="-128"/>
                <a:cs typeface="Times New Roman" panose="02020603050405020304" pitchFamily="18" charset="0"/>
              </a:rPr>
              <a:t>米バイデン政権を揺さぶろう</a:t>
            </a:r>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としている。</a:t>
            </a:r>
            <a:endParaRPr lang="en-US" altLang="ja-JP" kern="100" dirty="0">
              <a:effectLst/>
              <a:latin typeface="HG明朝E" panose="02020909000000000000" pitchFamily="17" charset="-128"/>
              <a:ea typeface="HG明朝E" panose="02020909000000000000" pitchFamily="17" charset="-128"/>
              <a:cs typeface="Times New Roman" panose="02020603050405020304" pitchFamily="18" charset="0"/>
            </a:endParaRPr>
          </a:p>
          <a:p>
            <a:pPr indent="133350" algn="just"/>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アフガンからの撤退やロシアによるウクライナ軍事侵攻に対するバイデン政権の対応から、</a:t>
            </a:r>
            <a:r>
              <a:rPr lang="ja-JP" altLang="ja-JP" kern="100" dirty="0">
                <a:effectLst/>
                <a:highlight>
                  <a:srgbClr val="FFFF00"/>
                </a:highlight>
                <a:latin typeface="HG明朝E" panose="02020909000000000000" pitchFamily="17" charset="-128"/>
                <a:ea typeface="HG明朝E" panose="02020909000000000000" pitchFamily="17" charset="-128"/>
                <a:cs typeface="Times New Roman" panose="02020603050405020304" pitchFamily="18" charset="0"/>
              </a:rPr>
              <a:t>金氏はバイデン氏を恐れなくなった</a:t>
            </a:r>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a:t>
            </a:r>
            <a:endParaRPr lang="en-US" altLang="ja-JP" kern="100" dirty="0">
              <a:effectLst/>
              <a:latin typeface="HG明朝E" panose="02020909000000000000" pitchFamily="17" charset="-128"/>
              <a:ea typeface="HG明朝E" panose="02020909000000000000" pitchFamily="17" charset="-128"/>
              <a:cs typeface="Times New Roman" panose="02020603050405020304" pitchFamily="18" charset="0"/>
            </a:endParaRPr>
          </a:p>
          <a:p>
            <a:pPr indent="133350" algn="just"/>
            <a:r>
              <a:rPr lang="ja-JP" altLang="ja-JP" kern="100" dirty="0">
                <a:effectLst/>
                <a:latin typeface="HG明朝E" panose="02020909000000000000" pitchFamily="17" charset="-128"/>
                <a:ea typeface="HG明朝E" panose="02020909000000000000" pitchFamily="17" charset="-128"/>
                <a:cs typeface="Times New Roman" panose="02020603050405020304" pitchFamily="18" charset="0"/>
              </a:rPr>
              <a:t>そして危機レベルを可能な限り引き揚げて</a:t>
            </a:r>
            <a:r>
              <a:rPr lang="ja-JP" altLang="ja-JP" kern="100" dirty="0">
                <a:effectLst/>
                <a:highlight>
                  <a:srgbClr val="FFFF00"/>
                </a:highlight>
                <a:latin typeface="HG明朝E" panose="02020909000000000000" pitchFamily="17" charset="-128"/>
                <a:ea typeface="HG明朝E" panose="02020909000000000000" pitchFamily="17" charset="-128"/>
                <a:cs typeface="Times New Roman" panose="02020603050405020304" pitchFamily="18" charset="0"/>
              </a:rPr>
              <a:t>「米次期政権との取引」を狙っているものと思われる。</a:t>
            </a:r>
          </a:p>
          <a:p>
            <a:endParaRPr kumimoji="1" lang="ja-JP" altLang="en-US" sz="4000" dirty="0">
              <a:latin typeface="HG明朝E" panose="02020909000000000000" pitchFamily="17" charset="-128"/>
              <a:ea typeface="HG明朝E" panose="02020909000000000000" pitchFamily="17" charset="-128"/>
            </a:endParaRPr>
          </a:p>
        </p:txBody>
      </p:sp>
    </p:spTree>
    <p:extLst>
      <p:ext uri="{BB962C8B-B14F-4D97-AF65-F5344CB8AC3E}">
        <p14:creationId xmlns:p14="http://schemas.microsoft.com/office/powerpoint/2010/main" val="1497210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D7BCC2-BBE7-967D-A1C8-D51CAE08E6AC}"/>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韓国・尹錫悦政権の誕生</a:t>
            </a:r>
          </a:p>
        </p:txBody>
      </p:sp>
      <p:sp>
        <p:nvSpPr>
          <p:cNvPr id="3" name="コンテンツ プレースホルダー 2">
            <a:extLst>
              <a:ext uri="{FF2B5EF4-FFF2-40B4-BE49-F238E27FC236}">
                <a16:creationId xmlns:a16="http://schemas.microsoft.com/office/drawing/2014/main" id="{B48AEC81-DEEB-DD15-BE35-0AB75AA06706}"/>
              </a:ext>
            </a:extLst>
          </p:cNvPr>
          <p:cNvSpPr>
            <a:spLocks noGrp="1"/>
          </p:cNvSpPr>
          <p:nvPr>
            <p:ph idx="1"/>
          </p:nvPr>
        </p:nvSpPr>
        <p:spPr/>
        <p:txBody>
          <a:bodyPr/>
          <a:lstStyle/>
          <a:p>
            <a:r>
              <a:rPr kumimoji="1" lang="ja-JP" altLang="en-US" dirty="0">
                <a:latin typeface="HGP明朝E" panose="02020900000000000000" pitchFamily="18" charset="-128"/>
                <a:ea typeface="HGP明朝E" panose="02020900000000000000" pitchFamily="18" charset="-128"/>
              </a:rPr>
              <a:t>韓国外交の軸足は、尹錫悦政権の発足により対北融和から</a:t>
            </a:r>
            <a:r>
              <a:rPr kumimoji="1" lang="ja-JP" altLang="en-US" dirty="0">
                <a:highlight>
                  <a:srgbClr val="FFFF00"/>
                </a:highlight>
                <a:latin typeface="HGP明朝E" panose="02020900000000000000" pitchFamily="18" charset="-128"/>
                <a:ea typeface="HGP明朝E" panose="02020900000000000000" pitchFamily="18" charset="-128"/>
              </a:rPr>
              <a:t>南北対峙に転換</a:t>
            </a:r>
            <a:r>
              <a:rPr kumimoji="1" lang="ja-JP" altLang="en-US" dirty="0">
                <a:latin typeface="HGP明朝E" panose="02020900000000000000" pitchFamily="18" charset="-128"/>
                <a:ea typeface="HGP明朝E" panose="02020900000000000000" pitchFamily="18" charset="-128"/>
              </a:rPr>
              <a:t>。</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中枢人事は米韓関係に精通した政治家、軍人、研究者で固められた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政権発足</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日後には異例の速さで米韓首脳会談が開催され、尹氏は、</a:t>
            </a:r>
            <a:r>
              <a:rPr kumimoji="1" lang="ja-JP" altLang="en-US" dirty="0">
                <a:highlight>
                  <a:srgbClr val="FFFF00"/>
                </a:highlight>
                <a:latin typeface="HGP明朝E" panose="02020900000000000000" pitchFamily="18" charset="-128"/>
                <a:ea typeface="HGP明朝E" panose="02020900000000000000" pitchFamily="18" charset="-128"/>
              </a:rPr>
              <a:t>米国主導の対中四か国枠組み「クアッド」にオブザーバー参加</a:t>
            </a:r>
            <a:r>
              <a:rPr kumimoji="1" lang="ja-JP" altLang="en-US" dirty="0">
                <a:latin typeface="HGP明朝E" panose="02020900000000000000" pitchFamily="18" charset="-128"/>
                <a:ea typeface="HGP明朝E" panose="02020900000000000000" pitchFamily="18" charset="-128"/>
              </a:rPr>
              <a:t>を表明し</a:t>
            </a:r>
            <a:r>
              <a:rPr kumimoji="1" lang="ja-JP" altLang="en-US" dirty="0">
                <a:highlight>
                  <a:srgbClr val="FFFF00"/>
                </a:highlight>
                <a:latin typeface="HGP明朝E" panose="02020900000000000000" pitchFamily="18" charset="-128"/>
                <a:ea typeface="HGP明朝E" panose="02020900000000000000" pitchFamily="18" charset="-128"/>
              </a:rPr>
              <a:t>米提案の</a:t>
            </a:r>
            <a:r>
              <a:rPr kumimoji="1" lang="en-US" altLang="ja-JP" dirty="0">
                <a:highlight>
                  <a:srgbClr val="FFFF00"/>
                </a:highlight>
                <a:latin typeface="HGP明朝E" panose="02020900000000000000" pitchFamily="18" charset="-128"/>
                <a:ea typeface="HGP明朝E" panose="02020900000000000000" pitchFamily="18" charset="-128"/>
              </a:rPr>
              <a:t>IPEF</a:t>
            </a:r>
            <a:r>
              <a:rPr kumimoji="1" lang="ja-JP" altLang="en-US" dirty="0">
                <a:highlight>
                  <a:srgbClr val="FFFF00"/>
                </a:highlight>
                <a:latin typeface="HGP明朝E" panose="02020900000000000000" pitchFamily="18" charset="-128"/>
                <a:ea typeface="HGP明朝E" panose="02020900000000000000" pitchFamily="18" charset="-128"/>
              </a:rPr>
              <a:t>（対中警戒のサプライ網）への参加も決定</a:t>
            </a:r>
            <a:r>
              <a:rPr kumimoji="1" lang="ja-JP" altLang="en-US" dirty="0">
                <a:latin typeface="HGP明朝E" panose="02020900000000000000" pitchFamily="18" charset="-128"/>
                <a:ea typeface="HGP明朝E" panose="02020900000000000000" pitchFamily="18" charset="-128"/>
              </a:rPr>
              <a:t>したのだ。</a:t>
            </a:r>
          </a:p>
          <a:p>
            <a:r>
              <a:rPr kumimoji="1" lang="ja-JP" altLang="en-US" dirty="0">
                <a:highlight>
                  <a:srgbClr val="FFFF00"/>
                </a:highlight>
                <a:latin typeface="HGP明朝E" panose="02020900000000000000" pitchFamily="18" charset="-128"/>
                <a:ea typeface="HGP明朝E" panose="02020900000000000000" pitchFamily="18" charset="-128"/>
              </a:rPr>
              <a:t>「最大の転換」は米韓合同軍事演習の本格的再開</a:t>
            </a:r>
            <a:r>
              <a:rPr kumimoji="1" lang="ja-JP" altLang="en-US" dirty="0">
                <a:latin typeface="HGP明朝E" panose="02020900000000000000" pitchFamily="18" charset="-128"/>
                <a:ea typeface="HGP明朝E" panose="02020900000000000000" pitchFamily="18" charset="-128"/>
              </a:rPr>
              <a:t>だ。</a:t>
            </a:r>
            <a:endParaRPr kumimoji="1"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943732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D4ACBB-C63B-9A0C-1869-8B88A60067F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米韓合同軍事演習の再開</a:t>
            </a:r>
          </a:p>
        </p:txBody>
      </p:sp>
      <p:sp>
        <p:nvSpPr>
          <p:cNvPr id="3" name="コンテンツ プレースホルダー 2">
            <a:extLst>
              <a:ext uri="{FF2B5EF4-FFF2-40B4-BE49-F238E27FC236}">
                <a16:creationId xmlns:a16="http://schemas.microsoft.com/office/drawing/2014/main" id="{BE924582-771A-204F-68F5-9FECE8820C25}"/>
              </a:ext>
            </a:extLst>
          </p:cNvPr>
          <p:cNvSpPr>
            <a:spLocks noGrp="1"/>
          </p:cNvSpPr>
          <p:nvPr>
            <p:ph idx="1"/>
          </p:nvPr>
        </p:nvSpPr>
        <p:spPr>
          <a:xfrm>
            <a:off x="838200" y="1464162"/>
            <a:ext cx="10515600" cy="5161031"/>
          </a:xfrm>
        </p:spPr>
        <p:txBody>
          <a:bodyPr>
            <a:normAutofit/>
          </a:bodyPr>
          <a:lstStyle/>
          <a:p>
            <a:pPr>
              <a:lnSpc>
                <a:spcPct val="100000"/>
              </a:lnSpc>
            </a:pPr>
            <a:r>
              <a:rPr kumimoji="1" lang="en-US" altLang="ja-JP" dirty="0">
                <a:latin typeface="HGP明朝E" panose="02020900000000000000" pitchFamily="18" charset="-128"/>
                <a:ea typeface="HGP明朝E" panose="02020900000000000000" pitchFamily="18" charset="-128"/>
              </a:rPr>
              <a:t>7</a:t>
            </a:r>
            <a:r>
              <a:rPr kumimoji="1" lang="ja-JP" altLang="en-US" dirty="0">
                <a:latin typeface="HGP明朝E" panose="02020900000000000000" pitchFamily="18" charset="-128"/>
                <a:ea typeface="HGP明朝E" panose="02020900000000000000" pitchFamily="18" charset="-128"/>
              </a:rPr>
              <a:t>月に米軍</a:t>
            </a:r>
            <a:r>
              <a:rPr kumimoji="1" lang="en-US" altLang="ja-JP" dirty="0">
                <a:latin typeface="HGP明朝E" panose="02020900000000000000" pitchFamily="18" charset="-128"/>
                <a:ea typeface="HGP明朝E" panose="02020900000000000000" pitchFamily="18" charset="-128"/>
              </a:rPr>
              <a:t>F35A</a:t>
            </a:r>
            <a:r>
              <a:rPr kumimoji="1" lang="ja-JP" altLang="en-US" dirty="0">
                <a:latin typeface="HGP明朝E" panose="02020900000000000000" pitchFamily="18" charset="-128"/>
                <a:ea typeface="HGP明朝E" panose="02020900000000000000" pitchFamily="18" charset="-128"/>
              </a:rPr>
              <a:t>が参加した合同軍事演習</a:t>
            </a:r>
            <a:endParaRPr kumimoji="1" lang="en-US" altLang="ja-JP" dirty="0">
              <a:latin typeface="HGP明朝E" panose="02020900000000000000" pitchFamily="18" charset="-128"/>
              <a:ea typeface="HGP明朝E" panose="02020900000000000000" pitchFamily="18" charset="-128"/>
            </a:endParaRPr>
          </a:p>
          <a:p>
            <a:pPr>
              <a:lnSpc>
                <a:spcPct val="100000"/>
              </a:lnSpc>
            </a:pPr>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月に朝鮮半島有事に対応する</a:t>
            </a:r>
            <a:r>
              <a:rPr kumimoji="1" lang="ja-JP" altLang="en-US" dirty="0">
                <a:highlight>
                  <a:srgbClr val="FFFF00"/>
                </a:highlight>
                <a:latin typeface="HGP明朝E" panose="02020900000000000000" pitchFamily="18" charset="-128"/>
                <a:ea typeface="HGP明朝E" panose="02020900000000000000" pitchFamily="18" charset="-128"/>
              </a:rPr>
              <a:t>「ウルチフリーダム・シールド（</a:t>
            </a:r>
            <a:r>
              <a:rPr kumimoji="1" lang="en-US" altLang="ja-JP" dirty="0">
                <a:highlight>
                  <a:srgbClr val="FFFF00"/>
                </a:highlight>
                <a:latin typeface="HGP明朝E" panose="02020900000000000000" pitchFamily="18" charset="-128"/>
                <a:ea typeface="HGP明朝E" panose="02020900000000000000" pitchFamily="18" charset="-128"/>
              </a:rPr>
              <a:t>UFS</a:t>
            </a:r>
            <a:r>
              <a:rPr kumimoji="1" lang="ja-JP" altLang="en-US" dirty="0">
                <a:highlight>
                  <a:srgbClr val="FFFF00"/>
                </a:highlight>
                <a:latin typeface="HGP明朝E" panose="02020900000000000000" pitchFamily="18" charset="-128"/>
                <a:ea typeface="HGP明朝E" panose="02020900000000000000" pitchFamily="18" charset="-128"/>
              </a:rPr>
              <a:t>）」（</a:t>
            </a:r>
            <a:r>
              <a:rPr kumimoji="1" lang="en-US" altLang="ja-JP" dirty="0">
                <a:highlight>
                  <a:srgbClr val="FFFF00"/>
                </a:highlight>
                <a:latin typeface="HGP明朝E" panose="02020900000000000000" pitchFamily="18" charset="-128"/>
                <a:ea typeface="HGP明朝E" panose="02020900000000000000" pitchFamily="18" charset="-128"/>
              </a:rPr>
              <a:t>8</a:t>
            </a:r>
            <a:r>
              <a:rPr kumimoji="1" lang="ja-JP" altLang="en-US" dirty="0">
                <a:highlight>
                  <a:srgbClr val="FFFF00"/>
                </a:highlight>
                <a:latin typeface="HGP明朝E" panose="02020900000000000000" pitchFamily="18" charset="-128"/>
                <a:ea typeface="HGP明朝E" panose="02020900000000000000" pitchFamily="18" charset="-128"/>
              </a:rPr>
              <a:t>月</a:t>
            </a:r>
            <a:r>
              <a:rPr kumimoji="1" lang="en-US" altLang="ja-JP" dirty="0">
                <a:highlight>
                  <a:srgbClr val="FFFF00"/>
                </a:highlight>
                <a:latin typeface="HGP明朝E" panose="02020900000000000000" pitchFamily="18" charset="-128"/>
                <a:ea typeface="HGP明朝E" panose="02020900000000000000" pitchFamily="18" charset="-128"/>
              </a:rPr>
              <a:t>22</a:t>
            </a:r>
            <a:r>
              <a:rPr kumimoji="1" lang="ja-JP" altLang="en-US" dirty="0">
                <a:highlight>
                  <a:srgbClr val="FFFF00"/>
                </a:highlight>
                <a:latin typeface="HGP明朝E" panose="02020900000000000000" pitchFamily="18" charset="-128"/>
                <a:ea typeface="HGP明朝E" panose="02020900000000000000" pitchFamily="18" charset="-128"/>
              </a:rPr>
              <a:t>日～</a:t>
            </a:r>
            <a:r>
              <a:rPr kumimoji="1" lang="en-US" altLang="ja-JP" dirty="0">
                <a:highlight>
                  <a:srgbClr val="FFFF00"/>
                </a:highlight>
                <a:latin typeface="HGP明朝E" panose="02020900000000000000" pitchFamily="18" charset="-128"/>
                <a:ea typeface="HGP明朝E" panose="02020900000000000000" pitchFamily="18" charset="-128"/>
              </a:rPr>
              <a:t>9</a:t>
            </a:r>
            <a:r>
              <a:rPr kumimoji="1" lang="ja-JP" altLang="en-US" dirty="0">
                <a:highlight>
                  <a:srgbClr val="FFFF00"/>
                </a:highlight>
                <a:latin typeface="HGP明朝E" panose="02020900000000000000" pitchFamily="18" charset="-128"/>
                <a:ea typeface="HGP明朝E" panose="02020900000000000000" pitchFamily="18" charset="-128"/>
              </a:rPr>
              <a:t>月</a:t>
            </a:r>
            <a:r>
              <a:rPr kumimoji="1" lang="en-US" altLang="ja-JP" dirty="0">
                <a:highlight>
                  <a:srgbClr val="FFFF00"/>
                </a:highlight>
                <a:latin typeface="HGP明朝E" panose="02020900000000000000" pitchFamily="18" charset="-128"/>
                <a:ea typeface="HGP明朝E" panose="02020900000000000000" pitchFamily="18" charset="-128"/>
              </a:rPr>
              <a:t>1</a:t>
            </a:r>
            <a:r>
              <a:rPr kumimoji="1" lang="ja-JP" altLang="en-US" dirty="0">
                <a:highlight>
                  <a:srgbClr val="FFFF00"/>
                </a:highlight>
                <a:latin typeface="HGP明朝E" panose="02020900000000000000" pitchFamily="18" charset="-128"/>
                <a:ea typeface="HGP明朝E" panose="02020900000000000000" pitchFamily="18" charset="-128"/>
              </a:rPr>
              <a:t>日）</a:t>
            </a:r>
            <a:endParaRPr kumimoji="1" lang="en-US" altLang="ja-JP" dirty="0">
              <a:highlight>
                <a:srgbClr val="FFFF00"/>
              </a:highlight>
              <a:latin typeface="HGP明朝E" panose="02020900000000000000" pitchFamily="18" charset="-128"/>
              <a:ea typeface="HGP明朝E" panose="02020900000000000000" pitchFamily="18" charset="-128"/>
            </a:endParaRPr>
          </a:p>
          <a:p>
            <a:pPr>
              <a:lnSpc>
                <a:spcPct val="100000"/>
              </a:lnSpc>
            </a:pPr>
            <a:r>
              <a:rPr kumimoji="1" lang="ja-JP" altLang="en-US" dirty="0">
                <a:latin typeface="HGP明朝E" panose="02020900000000000000" pitchFamily="18" charset="-128"/>
                <a:ea typeface="HGP明朝E" panose="02020900000000000000" pitchFamily="18" charset="-128"/>
              </a:rPr>
              <a:t>米原子力空母「ロナルド・レーガン」も加わった</a:t>
            </a:r>
            <a:r>
              <a:rPr kumimoji="1" lang="ja-JP" altLang="en-US" dirty="0">
                <a:highlight>
                  <a:srgbClr val="FFFF00"/>
                </a:highlight>
                <a:latin typeface="HGP明朝E" panose="02020900000000000000" pitchFamily="18" charset="-128"/>
                <a:ea typeface="HGP明朝E" panose="02020900000000000000" pitchFamily="18" charset="-128"/>
              </a:rPr>
              <a:t>米韓海上合同演習（</a:t>
            </a:r>
            <a:r>
              <a:rPr kumimoji="1" lang="en-US" altLang="ja-JP" dirty="0">
                <a:highlight>
                  <a:srgbClr val="FFFF00"/>
                </a:highlight>
                <a:latin typeface="HGP明朝E" panose="02020900000000000000" pitchFamily="18" charset="-128"/>
                <a:ea typeface="HGP明朝E" panose="02020900000000000000" pitchFamily="18" charset="-128"/>
              </a:rPr>
              <a:t>9</a:t>
            </a:r>
            <a:r>
              <a:rPr kumimoji="1" lang="ja-JP" altLang="en-US" dirty="0">
                <a:highlight>
                  <a:srgbClr val="FFFF00"/>
                </a:highlight>
                <a:latin typeface="HGP明朝E" panose="02020900000000000000" pitchFamily="18" charset="-128"/>
                <a:ea typeface="HGP明朝E" panose="02020900000000000000" pitchFamily="18" charset="-128"/>
              </a:rPr>
              <a:t>月</a:t>
            </a:r>
            <a:r>
              <a:rPr kumimoji="1" lang="en-US" altLang="ja-JP" dirty="0">
                <a:highlight>
                  <a:srgbClr val="FFFF00"/>
                </a:highlight>
                <a:latin typeface="HGP明朝E" panose="02020900000000000000" pitchFamily="18" charset="-128"/>
                <a:ea typeface="HGP明朝E" panose="02020900000000000000" pitchFamily="18" charset="-128"/>
              </a:rPr>
              <a:t>26</a:t>
            </a:r>
            <a:r>
              <a:rPr kumimoji="1" lang="ja-JP" altLang="en-US" dirty="0">
                <a:highlight>
                  <a:srgbClr val="FFFF00"/>
                </a:highlight>
                <a:latin typeface="HGP明朝E" panose="02020900000000000000" pitchFamily="18" charset="-128"/>
                <a:ea typeface="HGP明朝E" panose="02020900000000000000" pitchFamily="18" charset="-128"/>
              </a:rPr>
              <a:t>日～</a:t>
            </a:r>
            <a:r>
              <a:rPr kumimoji="1" lang="en-US" altLang="ja-JP" dirty="0">
                <a:highlight>
                  <a:srgbClr val="FFFF00"/>
                </a:highlight>
                <a:latin typeface="HGP明朝E" panose="02020900000000000000" pitchFamily="18" charset="-128"/>
                <a:ea typeface="HGP明朝E" panose="02020900000000000000" pitchFamily="18" charset="-128"/>
              </a:rPr>
              <a:t>29</a:t>
            </a:r>
            <a:r>
              <a:rPr kumimoji="1" lang="ja-JP" altLang="en-US" dirty="0">
                <a:highlight>
                  <a:srgbClr val="FFFF00"/>
                </a:highlight>
                <a:latin typeface="HGP明朝E" panose="02020900000000000000" pitchFamily="18" charset="-128"/>
                <a:ea typeface="HGP明朝E" panose="02020900000000000000" pitchFamily="18" charset="-128"/>
              </a:rPr>
              <a:t>日）</a:t>
            </a:r>
            <a:endParaRPr kumimoji="1" lang="en-US" altLang="ja-JP" dirty="0">
              <a:highlight>
                <a:srgbClr val="FFFF00"/>
              </a:highlight>
              <a:latin typeface="HGP明朝E" panose="02020900000000000000" pitchFamily="18" charset="-128"/>
              <a:ea typeface="HGP明朝E" panose="02020900000000000000" pitchFamily="18" charset="-128"/>
            </a:endParaRPr>
          </a:p>
          <a:p>
            <a:pPr>
              <a:lnSpc>
                <a:spcPct val="100000"/>
              </a:lnSpc>
            </a:pPr>
            <a:r>
              <a:rPr kumimoji="1" lang="ja-JP" altLang="en-US" dirty="0">
                <a:latin typeface="HGP明朝E" panose="02020900000000000000" pitchFamily="18" charset="-128"/>
                <a:ea typeface="HGP明朝E" panose="02020900000000000000" pitchFamily="18" charset="-128"/>
              </a:rPr>
              <a:t>米韓空軍による</a:t>
            </a:r>
            <a:r>
              <a:rPr kumimoji="1" lang="ja-JP" altLang="en-US" dirty="0">
                <a:highlight>
                  <a:srgbClr val="FFFF00"/>
                </a:highlight>
                <a:latin typeface="HGP明朝E" panose="02020900000000000000" pitchFamily="18" charset="-128"/>
                <a:ea typeface="HGP明朝E" panose="02020900000000000000" pitchFamily="18" charset="-128"/>
              </a:rPr>
              <a:t>合同空中訓練「ビジラント・ストーム」</a:t>
            </a:r>
            <a:r>
              <a:rPr kumimoji="1" lang="ja-JP" altLang="en-US" dirty="0">
                <a:latin typeface="HGP明朝E" panose="02020900000000000000" pitchFamily="18" charset="-128"/>
                <a:ea typeface="HGP明朝E" panose="02020900000000000000" pitchFamily="18" charset="-128"/>
              </a:rPr>
              <a:t>（</a:t>
            </a:r>
            <a:r>
              <a:rPr kumimoji="1" lang="en-US" altLang="ja-JP" dirty="0">
                <a:latin typeface="HGP明朝E" panose="02020900000000000000" pitchFamily="18" charset="-128"/>
                <a:ea typeface="HGP明朝E" panose="02020900000000000000" pitchFamily="18" charset="-128"/>
              </a:rPr>
              <a:t>10</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31</a:t>
            </a:r>
            <a:r>
              <a:rPr kumimoji="1" lang="ja-JP" altLang="en-US" dirty="0">
                <a:latin typeface="HGP明朝E" panose="02020900000000000000" pitchFamily="18" charset="-128"/>
                <a:ea typeface="HGP明朝E" panose="02020900000000000000" pitchFamily="18" charset="-128"/>
              </a:rPr>
              <a:t>日～</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5</a:t>
            </a:r>
            <a:r>
              <a:rPr kumimoji="1" lang="ja-JP" altLang="en-US" dirty="0">
                <a:latin typeface="HGP明朝E" panose="02020900000000000000" pitchFamily="18" charset="-128"/>
                <a:ea typeface="HGP明朝E" panose="02020900000000000000" pitchFamily="18" charset="-128"/>
              </a:rPr>
              <a:t>日）。</a:t>
            </a:r>
            <a:endParaRPr kumimoji="1" lang="en-US" altLang="ja-JP" dirty="0">
              <a:latin typeface="HGP明朝E" panose="02020900000000000000" pitchFamily="18" charset="-128"/>
              <a:ea typeface="HGP明朝E" panose="02020900000000000000" pitchFamily="18" charset="-128"/>
            </a:endParaRPr>
          </a:p>
          <a:p>
            <a:pPr lvl="1">
              <a:lnSpc>
                <a:spcPct val="100000"/>
              </a:lnSpc>
            </a:pPr>
            <a:r>
              <a:rPr kumimoji="1" lang="ja-JP" altLang="en-US" dirty="0">
                <a:latin typeface="HGP明朝E" panose="02020900000000000000" pitchFamily="18" charset="-128"/>
                <a:ea typeface="HGP明朝E" panose="02020900000000000000" pitchFamily="18" charset="-128"/>
              </a:rPr>
              <a:t>米軍から最新鋭ステルス戦闘機</a:t>
            </a:r>
            <a:r>
              <a:rPr kumimoji="1" lang="en-US" altLang="ja-JP" dirty="0">
                <a:latin typeface="HGP明朝E" panose="02020900000000000000" pitchFamily="18" charset="-128"/>
                <a:ea typeface="HGP明朝E" panose="02020900000000000000" pitchFamily="18" charset="-128"/>
              </a:rPr>
              <a:t>F35A</a:t>
            </a:r>
            <a:r>
              <a:rPr kumimoji="1" lang="ja-JP" altLang="en-US" dirty="0">
                <a:latin typeface="HGP明朝E" panose="02020900000000000000" pitchFamily="18" charset="-128"/>
                <a:ea typeface="HGP明朝E" panose="02020900000000000000" pitchFamily="18" charset="-128"/>
              </a:rPr>
              <a:t>、</a:t>
            </a:r>
            <a:r>
              <a:rPr kumimoji="1" lang="en-US" altLang="ja-JP" dirty="0">
                <a:latin typeface="HGP明朝E" panose="02020900000000000000" pitchFamily="18" charset="-128"/>
                <a:ea typeface="HGP明朝E" panose="02020900000000000000" pitchFamily="18" charset="-128"/>
              </a:rPr>
              <a:t>F35B</a:t>
            </a:r>
            <a:r>
              <a:rPr kumimoji="1" lang="ja-JP" altLang="en-US" dirty="0">
                <a:latin typeface="HGP明朝E" panose="02020900000000000000" pitchFamily="18" charset="-128"/>
                <a:ea typeface="HGP明朝E" panose="02020900000000000000" pitchFamily="18" charset="-128"/>
              </a:rPr>
              <a:t>など</a:t>
            </a:r>
            <a:r>
              <a:rPr kumimoji="1" lang="en-US" altLang="ja-JP" dirty="0">
                <a:latin typeface="HGP明朝E" panose="02020900000000000000" pitchFamily="18" charset="-128"/>
                <a:ea typeface="HGP明朝E" panose="02020900000000000000" pitchFamily="18" charset="-128"/>
              </a:rPr>
              <a:t>240</a:t>
            </a:r>
            <a:r>
              <a:rPr kumimoji="1" lang="ja-JP" altLang="en-US" dirty="0">
                <a:latin typeface="HGP明朝E" panose="02020900000000000000" pitchFamily="18" charset="-128"/>
                <a:ea typeface="HGP明朝E" panose="02020900000000000000" pitchFamily="18" charset="-128"/>
              </a:rPr>
              <a:t>機、上陸部隊の米海兵隊などが参加し、米韓の出撃回数が約</a:t>
            </a:r>
            <a:r>
              <a:rPr kumimoji="1" lang="en-US" altLang="ja-JP" dirty="0">
                <a:latin typeface="HGP明朝E" panose="02020900000000000000" pitchFamily="18" charset="-128"/>
                <a:ea typeface="HGP明朝E" panose="02020900000000000000" pitchFamily="18" charset="-128"/>
              </a:rPr>
              <a:t>1600</a:t>
            </a:r>
            <a:r>
              <a:rPr kumimoji="1" lang="ja-JP" altLang="en-US" dirty="0">
                <a:latin typeface="HGP明朝E" panose="02020900000000000000" pitchFamily="18" charset="-128"/>
                <a:ea typeface="HGP明朝E" panose="02020900000000000000" pitchFamily="18" charset="-128"/>
              </a:rPr>
              <a:t>回に上る歴代最大規模の空中飛行演習に。</a:t>
            </a:r>
          </a:p>
        </p:txBody>
      </p:sp>
    </p:spTree>
    <p:extLst>
      <p:ext uri="{BB962C8B-B14F-4D97-AF65-F5344CB8AC3E}">
        <p14:creationId xmlns:p14="http://schemas.microsoft.com/office/powerpoint/2010/main" val="348656211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激変する朝鮮半島　豪徳寺</Template>
  <TotalTime>11</TotalTime>
  <Words>1254</Words>
  <Application>Microsoft Office PowerPoint</Application>
  <PresentationFormat>ワイド画面</PresentationFormat>
  <Paragraphs>66</Paragraphs>
  <Slides>13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HGP明朝E</vt:lpstr>
      <vt:lpstr>HG明朝E</vt:lpstr>
      <vt:lpstr>游ゴシック</vt:lpstr>
      <vt:lpstr>游ゴシック Light</vt:lpstr>
      <vt:lpstr>Arial</vt:lpstr>
      <vt:lpstr>Calibri</vt:lpstr>
      <vt:lpstr>Office テーマ</vt:lpstr>
      <vt:lpstr>北の「核開発」 どこまで行くのか</vt:lpstr>
      <vt:lpstr>北ミサイル　昨年37回　弾道弾は最多の70発</vt:lpstr>
      <vt:lpstr>総論</vt:lpstr>
      <vt:lpstr>「核の先制使用」公言への経緯と背景</vt:lpstr>
      <vt:lpstr>PowerPoint プレゼンテーション</vt:lpstr>
      <vt:lpstr>米・バイデンを恐れない北朝鮮</vt:lpstr>
      <vt:lpstr>PowerPoint プレゼンテーション</vt:lpstr>
      <vt:lpstr>韓国・尹錫悦政権の誕生</vt:lpstr>
      <vt:lpstr>米韓合同軍事演習の再開</vt:lpstr>
      <vt:lpstr>「レッドライン」を越えた北朝鮮</vt:lpstr>
      <vt:lpstr>B1Bの投入</vt:lpstr>
      <vt:lpstr>PowerPoint プレゼンテーション</vt:lpstr>
      <vt:lpstr>北の核恫喝が韓国に与える影響は大きい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北の「核開発」 どこまで行くのか</dc:title>
  <dc:creator>watanabe yoshio</dc:creator>
  <cp:revision>3</cp:revision>
  <cp:lastPrinted>2023-01-10T02:31:12Z</cp:lastPrinted>
  <dcterms:created xsi:type="dcterms:W3CDTF">2023-01-17T08:33:00Z</dcterms:created>
  <dcterms:modified xsi:type="dcterms:W3CDTF">2023-01-20T08:34:50Z</dcterms:modified>
</cp:coreProperties>
</file>