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78" r:id="rId4"/>
    <p:sldId id="280" r:id="rId5"/>
    <p:sldId id="284" r:id="rId6"/>
    <p:sldId id="287" r:id="rId7"/>
    <p:sldId id="288" r:id="rId8"/>
    <p:sldId id="282" r:id="rId9"/>
    <p:sldId id="290" r:id="rId10"/>
    <p:sldId id="283" r:id="rId11"/>
    <p:sldId id="296" r:id="rId12"/>
    <p:sldId id="291" r:id="rId13"/>
    <p:sldId id="281" r:id="rId14"/>
    <p:sldId id="257" r:id="rId15"/>
    <p:sldId id="258" r:id="rId16"/>
    <p:sldId id="293" r:id="rId17"/>
    <p:sldId id="294" r:id="rId18"/>
    <p:sldId id="295" r:id="rId19"/>
    <p:sldId id="277" r:id="rId20"/>
  </p:sldIdLst>
  <p:sldSz cx="12192000" cy="6858000"/>
  <p:notesSz cx="10021888"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7" autoAdjust="0"/>
    <p:restoredTop sz="94660"/>
  </p:normalViewPr>
  <p:slideViewPr>
    <p:cSldViewPr snapToGrid="0">
      <p:cViewPr varScale="1">
        <p:scale>
          <a:sx n="89" d="100"/>
          <a:sy n="89" d="100"/>
        </p:scale>
        <p:origin x="108" y="4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CABE77-BCE7-A36D-FB54-D6B17711D5D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EDB30EB-EC58-62EB-6069-AE8870EE88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91F3D0C-645A-D27F-84DB-1873CD50A306}"/>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E13953CE-66B6-6B36-EF61-546A32D3F1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BC19BF-B3A5-A107-5B82-D23058CECB13}"/>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143767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4FBDF5-4FF3-2D3C-0255-E0A63101A63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F429737-9431-6BC3-44A5-77E8C537FD5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3CA065-DB0C-E5C1-D23E-D5120D47FCE2}"/>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FAFAF725-140E-5936-A1A5-4EFF13455D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C95F6EC-C576-B4BA-E1F8-0872F089EF46}"/>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640111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889A3E1-50CE-BFB7-87A2-3DC46362CB9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05D90A5-2B7F-1409-371B-E986644C927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B7F1A0D-8AA0-A70A-4EBD-32C974758D8F}"/>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CB34969D-7481-7E4F-8C0D-75EEADB20B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10AB6B9-4DD5-5B7F-8B0D-4A35E3DA7A7A}"/>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865498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659626-C77E-CA0A-1095-4B1C7C69B71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D5BF518-1B77-22D1-B494-D709887780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A15CFDE-DC9B-1DFD-B123-25DB440FA651}"/>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CE5A5CF6-CC75-99B3-C453-6FEFC0FE8D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BEFAAE9-0E83-0F1B-C688-10BA99FE410F}"/>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1822811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77E273-A2C7-0E38-72FC-867D3F3F6E7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4B7EBFF-E388-7AB9-AD8A-1EB591B348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93D7879-71FA-B2F6-B06B-7247DFF64C1E}"/>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8A25371A-B4FB-9F89-8127-99D0DE4CC95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98610CA-5F9F-46DD-19AF-FDB366366811}"/>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1107095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C5E9AD-AB20-D0BF-1591-6506D469E94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A552778-672F-2BF0-E097-CD217FDFD6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F585EB4-5658-10A0-D268-38A814B65F4C}"/>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0B2E1E78-02CC-B794-B257-29B5FB3AEFC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324B52-92E2-D37A-186A-C9BC71DDD974}"/>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34853462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8B80CA-8BD0-1D3A-605B-83502B90814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35CA443-FAE3-8F89-1973-1AB015DCB62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2FCEBA8-7B6E-BC03-1470-206430F49A5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8A9372C-F27E-430D-D2DF-4D557B991054}"/>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6" name="フッター プレースホルダー 5">
            <a:extLst>
              <a:ext uri="{FF2B5EF4-FFF2-40B4-BE49-F238E27FC236}">
                <a16:creationId xmlns:a16="http://schemas.microsoft.com/office/drawing/2014/main" id="{19735305-1E40-2E8F-389C-166C03F8A1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B5D0C0A-B636-B80D-1FA9-3F2D9E1B725E}"/>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3647999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0A7729-30EC-8FDF-4B06-BA0A3EA41B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3B53AB5-2C73-D1EA-C0F1-6D0E727F76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0B54FE0-7D98-FD90-1A1B-3E362214FC3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470F046-8A92-17AB-4982-2DC02C0295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CCCE693-598F-AB63-41CB-3CFCA45DE24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A4398B-3704-D409-E4DE-8C85CAE687C5}"/>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8" name="フッター プレースホルダー 7">
            <a:extLst>
              <a:ext uri="{FF2B5EF4-FFF2-40B4-BE49-F238E27FC236}">
                <a16:creationId xmlns:a16="http://schemas.microsoft.com/office/drawing/2014/main" id="{323F06BA-95C6-4F5F-6E39-CB087B7BAFF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5459ECA-E719-4D2A-9181-537FE66D23D0}"/>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1141772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8A4F82-566C-FB10-15FA-B98E4221019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8D8F74C-8FA1-58B2-8A6E-EE54CA8400C6}"/>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4" name="フッター プレースホルダー 3">
            <a:extLst>
              <a:ext uri="{FF2B5EF4-FFF2-40B4-BE49-F238E27FC236}">
                <a16:creationId xmlns:a16="http://schemas.microsoft.com/office/drawing/2014/main" id="{D493B526-DDDD-8AE0-ED56-6F06E5528C9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B6FC0C2-819E-1CEA-4244-6D36A8F829FF}"/>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3974313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387A698-E42C-C59B-385E-E8D7FCFE63BD}"/>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3" name="フッター プレースホルダー 2">
            <a:extLst>
              <a:ext uri="{FF2B5EF4-FFF2-40B4-BE49-F238E27FC236}">
                <a16:creationId xmlns:a16="http://schemas.microsoft.com/office/drawing/2014/main" id="{4C8D818A-F9DE-4C9C-B129-96B192AFDA4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C523C48-478F-9D86-1060-F668A5BF9616}"/>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2133949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0B2775-94F9-33F8-CA3B-7F469157796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8B5DEEE-695D-D14F-458E-BCBD212C25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BD52F9C4-179C-BC80-FCB9-0B7B4FCD4C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1F01185-BC28-AED6-91E5-B57A273A1C48}"/>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6" name="フッター プレースホルダー 5">
            <a:extLst>
              <a:ext uri="{FF2B5EF4-FFF2-40B4-BE49-F238E27FC236}">
                <a16:creationId xmlns:a16="http://schemas.microsoft.com/office/drawing/2014/main" id="{5D1940EE-43BD-FAA5-680B-5ADB0197803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8729150-5FCD-8150-A928-BE993C79F987}"/>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292432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AD9BCE-CB36-EFEB-4D8B-0C75D94582F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985FFCA-BECC-45EA-4F63-B03C3C8DBB8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52C7C0-FA7D-C8D3-05F0-B33EDA1DC1AC}"/>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A9AEF5C7-DBBE-ADC8-9CD1-5EB6111873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88B318-6EB0-0CAC-7422-B1AD1CCD8580}"/>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9779755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229D8D-26F6-23FC-A330-DF1B7092964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6B6A88B-C2F4-24DF-88C3-FEA78CD39D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2E7D6B0-AEF3-BEA4-01BD-BFA5D4B77C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B3FA50-B050-3454-666C-FEC293B091A0}"/>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6" name="フッター プレースホルダー 5">
            <a:extLst>
              <a:ext uri="{FF2B5EF4-FFF2-40B4-BE49-F238E27FC236}">
                <a16:creationId xmlns:a16="http://schemas.microsoft.com/office/drawing/2014/main" id="{65EA367B-C0BE-710C-CCB6-73AD3172B71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15564BA-40FE-F7B2-28F9-A8E41E24524D}"/>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2582444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86C232-DCB1-D66C-10B4-F3D0F8E6A75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3E9A98A-5288-2099-71A6-D4098CCE7BB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73E096E-CD38-AFE0-DCFE-34A3B4426D83}"/>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ED41B53B-57CD-614A-134F-A975138A1AB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34A5478-E0A2-5294-D4E8-CFF1C2C9A563}"/>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130999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6DA3F7A-7FF9-A29E-997B-087695ED429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2C314FD-FFA1-C35F-B4FB-F54FB972796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4F5DD96-5FC0-B876-6156-39DDCC537833}"/>
              </a:ext>
            </a:extLst>
          </p:cNvPr>
          <p:cNvSpPr>
            <a:spLocks noGrp="1"/>
          </p:cNvSpPr>
          <p:nvPr>
            <p:ph type="dt" sz="half" idx="10"/>
          </p:nvPr>
        </p:nvSpPr>
        <p:spPr/>
        <p:txBody>
          <a:bodyPr/>
          <a:lstStyle/>
          <a:p>
            <a:fld id="{E09245DD-5854-40EB-BE05-D3E847AA8952}"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0812C658-D517-6DF6-E385-400BC7AA60A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BC68AE4-1A5C-882D-D65A-A98DC038DB4F}"/>
              </a:ext>
            </a:extLst>
          </p:cNvPr>
          <p:cNvSpPr>
            <a:spLocks noGrp="1"/>
          </p:cNvSpPr>
          <p:nvPr>
            <p:ph type="sldNum" sz="quarter" idx="12"/>
          </p:nvPr>
        </p:nvSpPr>
        <p:spPr/>
        <p:txBody>
          <a:body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3661194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FF914D-5826-DC20-73EE-41ECF3CB48A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1159BF2-FCCF-90D1-6951-52C2FEA7D8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2AF21A0-B509-4D07-2D72-E59670847535}"/>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6EAEB749-E915-1248-3096-ED6215A14B0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017C168-638C-C8AE-86FE-7E98F48A5DC5}"/>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306204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D3479F-C40B-C759-D6BD-BEF0953FFEB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6C984A2-1251-4028-245B-0DC405155EA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A6E16A9-FA66-A0A0-0913-DB58F7594F8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21372F7-1C07-7BAD-6F8C-EFD211565C17}"/>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6" name="フッター プレースホルダー 5">
            <a:extLst>
              <a:ext uri="{FF2B5EF4-FFF2-40B4-BE49-F238E27FC236}">
                <a16:creationId xmlns:a16="http://schemas.microsoft.com/office/drawing/2014/main" id="{BB900359-5BB1-F28E-532A-C20D154F260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C5BDD90-BC00-E924-F94D-41F17650C497}"/>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74155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FD541A-8E5E-D9F0-356D-6BD6F66B947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43D52E-9D5A-E99F-8D60-567C2FB661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5B5B63A-F6B4-61F3-A21B-152A9107F06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8F599F5-8B3B-8E6D-42BE-50A1CC0B62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D3C9D3F-CF5E-3797-70BE-44900C3232E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DD3F352-FB69-513A-08C0-9E9B748740F2}"/>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8" name="フッター プレースホルダー 7">
            <a:extLst>
              <a:ext uri="{FF2B5EF4-FFF2-40B4-BE49-F238E27FC236}">
                <a16:creationId xmlns:a16="http://schemas.microsoft.com/office/drawing/2014/main" id="{6A975FD2-BCE6-75A2-2233-E76A1BAA17A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E5ABB22-E7EC-9EFA-9126-8C535CB50F51}"/>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210408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9E5199-9D76-82EE-65CE-8235194FDD8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D6A7E78-DA08-4A48-4C7C-495C216A2D50}"/>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4" name="フッター プレースホルダー 3">
            <a:extLst>
              <a:ext uri="{FF2B5EF4-FFF2-40B4-BE49-F238E27FC236}">
                <a16:creationId xmlns:a16="http://schemas.microsoft.com/office/drawing/2014/main" id="{0CCFAE2C-1E3F-3421-C7C8-14C513A2F27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E6BABB3-43BA-B136-2D94-1004AC022E3B}"/>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912385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B4C9E87-8A66-75B4-A7A0-5965F3C59AC5}"/>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3" name="フッター プレースホルダー 2">
            <a:extLst>
              <a:ext uri="{FF2B5EF4-FFF2-40B4-BE49-F238E27FC236}">
                <a16:creationId xmlns:a16="http://schemas.microsoft.com/office/drawing/2014/main" id="{F96BC124-CB4C-4787-66E5-EDDA9161902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DFA1E2D-9BDC-3B39-FEBF-93569D41915C}"/>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2904177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5BB7C6-9924-B6A6-2850-19ECC2DF930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C7226D8-8E57-8C4A-3FA7-D51FE2CFA9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9617F57-D116-0B28-EF15-26D8B55F2D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9F23CCB-374C-76D4-C47D-C9652DD8CA9F}"/>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6" name="フッター プレースホルダー 5">
            <a:extLst>
              <a:ext uri="{FF2B5EF4-FFF2-40B4-BE49-F238E27FC236}">
                <a16:creationId xmlns:a16="http://schemas.microsoft.com/office/drawing/2014/main" id="{9058DE2D-DA3F-C442-0AA8-F2BF61DD3F4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5C544BE-AA39-9E9D-2FF3-4F21A77DBBD8}"/>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498487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C13641-AD75-CCB0-5A39-0A9F66C5658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3800CE2-5ED8-752E-29FE-506F669E20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DDEED200-B3BF-BAF7-92CE-91C3C15CC6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FE01637-515A-37C8-FB0F-752F1C95ADAF}"/>
              </a:ext>
            </a:extLst>
          </p:cNvPr>
          <p:cNvSpPr>
            <a:spLocks noGrp="1"/>
          </p:cNvSpPr>
          <p:nvPr>
            <p:ph type="dt" sz="half" idx="10"/>
          </p:nvPr>
        </p:nvSpPr>
        <p:spPr/>
        <p:txBody>
          <a:bodyPr/>
          <a:lstStyle/>
          <a:p>
            <a:fld id="{1CEAF512-0A09-4937-8B64-DFA785252A46}" type="datetimeFigureOut">
              <a:rPr kumimoji="1" lang="ja-JP" altLang="en-US" smtClean="0"/>
              <a:t>2023/2/15</a:t>
            </a:fld>
            <a:endParaRPr kumimoji="1" lang="ja-JP" altLang="en-US"/>
          </a:p>
        </p:txBody>
      </p:sp>
      <p:sp>
        <p:nvSpPr>
          <p:cNvPr id="6" name="フッター プレースホルダー 5">
            <a:extLst>
              <a:ext uri="{FF2B5EF4-FFF2-40B4-BE49-F238E27FC236}">
                <a16:creationId xmlns:a16="http://schemas.microsoft.com/office/drawing/2014/main" id="{BFA738BB-43AD-1CD6-5F86-35F0DBE0623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A4A0CBD-8776-665E-79ED-C0120064860D}"/>
              </a:ext>
            </a:extLst>
          </p:cNvPr>
          <p:cNvSpPr>
            <a:spLocks noGrp="1"/>
          </p:cNvSpPr>
          <p:nvPr>
            <p:ph type="sldNum" sz="quarter" idx="12"/>
          </p:nvPr>
        </p:nvSpPr>
        <p:spPr/>
        <p:txBody>
          <a:body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04289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6E3F29C-3D7E-4BFB-8ADE-21D80C5B9F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E7C39F-095D-727A-3CC4-18E7307EAC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D0FAEE4-A243-5F7C-01E2-B53EBD90A2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EAF512-0A09-4937-8B64-DFA785252A46}"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2E300217-422F-EF61-1AF0-DA0292082A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B87311D-51DD-FF8E-3260-02EF5C5308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B0D02A-AEB4-453F-8FC7-168B526F4CE2}" type="slidenum">
              <a:rPr kumimoji="1" lang="ja-JP" altLang="en-US" smtClean="0"/>
              <a:t>‹#›</a:t>
            </a:fld>
            <a:endParaRPr kumimoji="1" lang="ja-JP" altLang="en-US"/>
          </a:p>
        </p:txBody>
      </p:sp>
    </p:spTree>
    <p:extLst>
      <p:ext uri="{BB962C8B-B14F-4D97-AF65-F5344CB8AC3E}">
        <p14:creationId xmlns:p14="http://schemas.microsoft.com/office/powerpoint/2010/main" val="316141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34F1984-C28A-779A-B00B-1BB6E31445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8BEB1CE-8253-E700-C4B5-CB8505ABD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819FFE7-7843-76B0-5DAC-DD61434D753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9245DD-5854-40EB-BE05-D3E847AA8952}" type="datetimeFigureOut">
              <a:rPr kumimoji="1" lang="ja-JP" altLang="en-US" smtClean="0"/>
              <a:t>2023/2/15</a:t>
            </a:fld>
            <a:endParaRPr kumimoji="1" lang="ja-JP" altLang="en-US"/>
          </a:p>
        </p:txBody>
      </p:sp>
      <p:sp>
        <p:nvSpPr>
          <p:cNvPr id="5" name="フッター プレースホルダー 4">
            <a:extLst>
              <a:ext uri="{FF2B5EF4-FFF2-40B4-BE49-F238E27FC236}">
                <a16:creationId xmlns:a16="http://schemas.microsoft.com/office/drawing/2014/main" id="{2BDEC834-054E-E50E-500E-4FEF8014D4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4806A68-B100-1144-D573-051E764D7BE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5C19B5-4336-494B-8107-CA1A26A0825C}" type="slidenum">
              <a:rPr kumimoji="1" lang="ja-JP" altLang="en-US" smtClean="0"/>
              <a:t>‹#›</a:t>
            </a:fld>
            <a:endParaRPr kumimoji="1" lang="ja-JP" altLang="en-US"/>
          </a:p>
        </p:txBody>
      </p:sp>
    </p:spTree>
    <p:extLst>
      <p:ext uri="{BB962C8B-B14F-4D97-AF65-F5344CB8AC3E}">
        <p14:creationId xmlns:p14="http://schemas.microsoft.com/office/powerpoint/2010/main" val="20565429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BFBB64-87B3-C8CD-899E-C9215EB85E89}"/>
              </a:ext>
            </a:extLst>
          </p:cNvPr>
          <p:cNvSpPr>
            <a:spLocks noGrp="1"/>
          </p:cNvSpPr>
          <p:nvPr>
            <p:ph type="ctrTitle"/>
          </p:nvPr>
        </p:nvSpPr>
        <p:spPr/>
        <p:txBody>
          <a:bodyPr>
            <a:normAutofit/>
          </a:bodyPr>
          <a:lstStyle/>
          <a:p>
            <a:r>
              <a:rPr lang="ja-JP" altLang="en-US" dirty="0">
                <a:latin typeface="HGP明朝E" panose="02020900000000000000" pitchFamily="18" charset="-128"/>
                <a:ea typeface="HGP明朝E" panose="02020900000000000000" pitchFamily="18" charset="-128"/>
              </a:rPr>
              <a:t>ロシアが開けた</a:t>
            </a:r>
            <a:br>
              <a:rPr lang="en-US" altLang="ja-JP"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「パンドラの箱」</a:t>
            </a: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ウクライナ侵攻から</a:t>
            </a:r>
            <a:r>
              <a:rPr lang="en-US" altLang="ja-JP" sz="4400" dirty="0">
                <a:latin typeface="HGP明朝E" panose="02020900000000000000" pitchFamily="18" charset="-128"/>
                <a:ea typeface="HGP明朝E" panose="02020900000000000000" pitchFamily="18" charset="-128"/>
              </a:rPr>
              <a:t>1</a:t>
            </a:r>
            <a:r>
              <a:rPr lang="ja-JP" altLang="en-US" sz="4400" dirty="0">
                <a:latin typeface="HGP明朝E" panose="02020900000000000000" pitchFamily="18" charset="-128"/>
                <a:ea typeface="HGP明朝E" panose="02020900000000000000" pitchFamily="18" charset="-128"/>
              </a:rPr>
              <a:t>年</a:t>
            </a: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FC34CDBC-C86D-8DD9-3083-C6ACD263D2E6}"/>
              </a:ext>
            </a:extLst>
          </p:cNvPr>
          <p:cNvSpPr>
            <a:spLocks noGrp="1"/>
          </p:cNvSpPr>
          <p:nvPr>
            <p:ph type="subTitle" idx="1"/>
          </p:nvPr>
        </p:nvSpPr>
        <p:spPr>
          <a:xfrm>
            <a:off x="1524000" y="4357111"/>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2</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434078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4" name="Rectangle 1030">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壁紙、戦車、M1エイブラムス、A1M1、アメリカの、陸軍、ダウンロード、写真">
            <a:extLst>
              <a:ext uri="{FF2B5EF4-FFF2-40B4-BE49-F238E27FC236}">
                <a16:creationId xmlns:a16="http://schemas.microsoft.com/office/drawing/2014/main" id="{2B8E927B-8F53-83A8-64CA-DF351CAEDF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99" b="12576"/>
          <a:stretch/>
        </p:blipFill>
        <p:spPr bwMode="auto">
          <a:xfrm>
            <a:off x="457200" y="457200"/>
            <a:ext cx="1127760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3906A3C8-6BE5-F42E-4504-3E50EED6DB6F}"/>
              </a:ext>
            </a:extLst>
          </p:cNvPr>
          <p:cNvSpPr txBox="1"/>
          <p:nvPr/>
        </p:nvSpPr>
        <p:spPr>
          <a:xfrm>
            <a:off x="609600" y="5687291"/>
            <a:ext cx="3539836" cy="523220"/>
          </a:xfrm>
          <a:prstGeom prst="rect">
            <a:avLst/>
          </a:prstGeom>
          <a:noFill/>
        </p:spPr>
        <p:txBody>
          <a:bodyPr wrap="square" rtlCol="0">
            <a:spAutoFit/>
          </a:bodyPr>
          <a:lstStyle/>
          <a:p>
            <a:r>
              <a:rPr kumimoji="1" lang="en-US" altLang="ja-JP" sz="2800" dirty="0">
                <a:solidFill>
                  <a:schemeClr val="bg1"/>
                </a:solidFill>
              </a:rPr>
              <a:t>M1</a:t>
            </a:r>
            <a:r>
              <a:rPr kumimoji="1" lang="ja-JP" altLang="en-US" sz="2800" dirty="0">
                <a:solidFill>
                  <a:schemeClr val="bg1"/>
                </a:solidFill>
              </a:rPr>
              <a:t>エイブラムス</a:t>
            </a:r>
          </a:p>
        </p:txBody>
      </p:sp>
    </p:spTree>
    <p:extLst>
      <p:ext uri="{BB962C8B-B14F-4D97-AF65-F5344CB8AC3E}">
        <p14:creationId xmlns:p14="http://schemas.microsoft.com/office/powerpoint/2010/main" val="3863386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5388B11-BB92-4FDA-7392-16D4A7A24DBE}"/>
              </a:ext>
            </a:extLst>
          </p:cNvPr>
          <p:cNvSpPr>
            <a:spLocks noGrp="1"/>
          </p:cNvSpPr>
          <p:nvPr>
            <p:ph idx="1"/>
          </p:nvPr>
        </p:nvSpPr>
        <p:spPr>
          <a:xfrm>
            <a:off x="838200" y="695617"/>
            <a:ext cx="10515600" cy="5481346"/>
          </a:xfrm>
        </p:spPr>
        <p:txBody>
          <a:bodyPr>
            <a:normAutofit/>
          </a:bodyPr>
          <a:lstStyle/>
          <a:p>
            <a:r>
              <a:rPr lang="ja-JP" altLang="en-US" sz="3600" dirty="0">
                <a:latin typeface="HGP明朝E" panose="02020900000000000000" pitchFamily="18" charset="-128"/>
                <a:ea typeface="HGP明朝E" panose="02020900000000000000" pitchFamily="18" charset="-128"/>
              </a:rPr>
              <a:t>プーチン氏は「核の使用」を示唆する脅しをかけてくるだろう。使用する可能性は限りなく低い。</a:t>
            </a:r>
            <a:endParaRPr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使えば米欧のウクライナ軍事支援に歯止めがなくなる。結局、戦況が不利になることはわかっているのでは。</a:t>
            </a:r>
          </a:p>
        </p:txBody>
      </p:sp>
    </p:spTree>
    <p:extLst>
      <p:ext uri="{BB962C8B-B14F-4D97-AF65-F5344CB8AC3E}">
        <p14:creationId xmlns:p14="http://schemas.microsoft.com/office/powerpoint/2010/main" val="3053256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A26CB3B-075A-F9A7-277D-1F083E15CD8D}"/>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朝鮮半島の動向</a:t>
            </a:r>
          </a:p>
        </p:txBody>
      </p:sp>
      <p:sp>
        <p:nvSpPr>
          <p:cNvPr id="5" name="テキスト プレースホルダー 4">
            <a:extLst>
              <a:ext uri="{FF2B5EF4-FFF2-40B4-BE49-F238E27FC236}">
                <a16:creationId xmlns:a16="http://schemas.microsoft.com/office/drawing/2014/main" id="{262DE957-3619-03E6-FA5A-7318B93A8743}"/>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923821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866AD80-7637-3263-D91D-19FFE0EB15C7}"/>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北ミサイル　昨年</a:t>
            </a:r>
            <a:r>
              <a:rPr lang="en-US" altLang="ja-JP" dirty="0">
                <a:latin typeface="HGP明朝E" panose="02020900000000000000" pitchFamily="18" charset="-128"/>
                <a:ea typeface="HGP明朝E" panose="02020900000000000000" pitchFamily="18" charset="-128"/>
              </a:rPr>
              <a:t>37</a:t>
            </a:r>
            <a:r>
              <a:rPr lang="ja-JP" altLang="en-US" dirty="0">
                <a:latin typeface="HGP明朝E" panose="02020900000000000000" pitchFamily="18" charset="-128"/>
                <a:ea typeface="HGP明朝E" panose="02020900000000000000" pitchFamily="18" charset="-128"/>
              </a:rPr>
              <a:t>回　弾道弾は最多の</a:t>
            </a:r>
            <a:r>
              <a:rPr lang="en-US" altLang="ja-JP" dirty="0">
                <a:latin typeface="HGP明朝E" panose="02020900000000000000" pitchFamily="18" charset="-128"/>
                <a:ea typeface="HGP明朝E" panose="02020900000000000000" pitchFamily="18" charset="-128"/>
              </a:rPr>
              <a:t>70</a:t>
            </a:r>
            <a:r>
              <a:rPr lang="ja-JP" altLang="en-US" dirty="0">
                <a:latin typeface="HGP明朝E" panose="02020900000000000000" pitchFamily="18" charset="-128"/>
                <a:ea typeface="HGP明朝E" panose="02020900000000000000" pitchFamily="18" charset="-128"/>
              </a:rPr>
              <a:t>発</a:t>
            </a:r>
          </a:p>
        </p:txBody>
      </p:sp>
      <p:sp>
        <p:nvSpPr>
          <p:cNvPr id="5" name="テキスト プレースホルダー 4">
            <a:extLst>
              <a:ext uri="{FF2B5EF4-FFF2-40B4-BE49-F238E27FC236}">
                <a16:creationId xmlns:a16="http://schemas.microsoft.com/office/drawing/2014/main" id="{2ABE94A8-48AA-BC8E-7D8C-1E6AEE4E7B27}"/>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59409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C3C3622E-DF9B-E314-8BBC-A75A31D0C7A2}"/>
              </a:ext>
            </a:extLst>
          </p:cNvPr>
          <p:cNvSpPr>
            <a:spLocks noGrp="1"/>
          </p:cNvSpPr>
          <p:nvPr>
            <p:ph idx="1"/>
          </p:nvPr>
        </p:nvSpPr>
        <p:spPr>
          <a:xfrm>
            <a:off x="838200" y="684398"/>
            <a:ext cx="10515600" cy="5492565"/>
          </a:xfrm>
        </p:spPr>
        <p:txBody>
          <a:bodyPr>
            <a:normAutofit/>
          </a:bodyPr>
          <a:lstStyle/>
          <a:p>
            <a:r>
              <a:rPr lang="ja-JP" altLang="en-US" sz="3200" dirty="0">
                <a:latin typeface="HGP明朝E" panose="02020900000000000000" pitchFamily="18" charset="-128"/>
                <a:ea typeface="HGP明朝E" panose="02020900000000000000" pitchFamily="18" charset="-128"/>
              </a:rPr>
              <a:t>ロシアによるウクライナ軍事侵攻は、世界を変えた。</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国連の集団安全保障体制は「崩壊」</a:t>
            </a:r>
            <a:endParaRPr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朝鮮半島の軍事・安保状況も激変。</a:t>
            </a:r>
            <a:endParaRPr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プーチン大統領、戦術核投入を視野に入れた「特別警戒態勢」命令（昨年</a:t>
            </a:r>
            <a:r>
              <a:rPr lang="en-US" altLang="ja-JP" sz="3200" dirty="0">
                <a:latin typeface="HGP明朝E" panose="02020900000000000000" pitchFamily="18" charset="-128"/>
                <a:ea typeface="HGP明朝E" panose="02020900000000000000" pitchFamily="18" charset="-128"/>
              </a:rPr>
              <a:t>2</a:t>
            </a:r>
            <a:r>
              <a:rPr lang="ja-JP" altLang="en-US"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27</a:t>
            </a:r>
            <a:r>
              <a:rPr lang="ja-JP" altLang="en-US" sz="3200" dirty="0">
                <a:latin typeface="HGP明朝E" panose="02020900000000000000" pitchFamily="18" charset="-128"/>
                <a:ea typeface="HGP明朝E" panose="02020900000000000000" pitchFamily="18" charset="-128"/>
              </a:rPr>
              <a:t>日）を発出</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欧州を、ロシアの核の脅威に対峙するという第二次大戦直後の世界に戻した。</a:t>
            </a:r>
          </a:p>
          <a:p>
            <a:r>
              <a:rPr lang="ja-JP" altLang="en-US" sz="3200" dirty="0">
                <a:latin typeface="HGP明朝E" panose="02020900000000000000" pitchFamily="18" charset="-128"/>
                <a:ea typeface="HGP明朝E" panose="02020900000000000000" pitchFamily="18" charset="-128"/>
              </a:rPr>
              <a:t>感化されたのは金正恩総書記。</a:t>
            </a:r>
            <a:endParaRPr lang="en-US" altLang="ja-JP" sz="3200" dirty="0">
              <a:latin typeface="HGP明朝E" panose="02020900000000000000" pitchFamily="18" charset="-128"/>
              <a:ea typeface="HGP明朝E" panose="02020900000000000000" pitchFamily="18" charset="-128"/>
            </a:endParaRPr>
          </a:p>
          <a:p>
            <a:pPr lvl="1"/>
            <a:r>
              <a:rPr lang="ja-JP" altLang="en-US" sz="2800" dirty="0">
                <a:solidFill>
                  <a:srgbClr val="FF0000"/>
                </a:solidFill>
                <a:latin typeface="HGP明朝E" panose="02020900000000000000" pitchFamily="18" charset="-128"/>
                <a:ea typeface="HGP明朝E" panose="02020900000000000000" pitchFamily="18" charset="-128"/>
              </a:rPr>
              <a:t>劣勢の通常兵器</a:t>
            </a:r>
            <a:r>
              <a:rPr lang="ja-JP" altLang="en-US" sz="2800" dirty="0">
                <a:latin typeface="HGP明朝E" panose="02020900000000000000" pitchFamily="18" charset="-128"/>
                <a:ea typeface="HGP明朝E" panose="02020900000000000000" pitchFamily="18" charset="-128"/>
              </a:rPr>
              <a:t>ではなく</a:t>
            </a:r>
            <a:r>
              <a:rPr lang="ja-JP" altLang="en-US" sz="2800" dirty="0">
                <a:highlight>
                  <a:srgbClr val="FFFF00"/>
                </a:highlight>
                <a:latin typeface="HGP明朝E" panose="02020900000000000000" pitchFamily="18" charset="-128"/>
                <a:ea typeface="HGP明朝E" panose="02020900000000000000" pitchFamily="18" charset="-128"/>
              </a:rPr>
              <a:t>核兵器</a:t>
            </a:r>
            <a:r>
              <a:rPr lang="ja-JP" altLang="en-US" sz="2800" dirty="0">
                <a:latin typeface="HGP明朝E" panose="02020900000000000000" pitchFamily="18" charset="-128"/>
                <a:ea typeface="HGP明朝E" panose="02020900000000000000" pitchFamily="18" charset="-128"/>
              </a:rPr>
              <a:t>に対する確信を高め、「核の先制使用」を公言するに至る。</a:t>
            </a:r>
          </a:p>
          <a:p>
            <a:r>
              <a:rPr lang="ja-JP" altLang="en-US" sz="3200" dirty="0">
                <a:latin typeface="HGP明朝E" panose="02020900000000000000" pitchFamily="18" charset="-128"/>
                <a:ea typeface="HGP明朝E" panose="02020900000000000000" pitchFamily="18" charset="-128"/>
              </a:rPr>
              <a:t>尹錫悦政権</a:t>
            </a:r>
            <a:r>
              <a:rPr lang="ja-JP" altLang="en-US" sz="3200">
                <a:latin typeface="HGP明朝E" panose="02020900000000000000" pitchFamily="18" charset="-128"/>
                <a:ea typeface="HGP明朝E" panose="02020900000000000000" pitchFamily="18" charset="-128"/>
              </a:rPr>
              <a:t>の決断　親北勢力への対応強化</a:t>
            </a:r>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86912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6CF268-9496-AFFB-5882-16270D962DE5}"/>
              </a:ext>
            </a:extLst>
          </p:cNvPr>
          <p:cNvSpPr>
            <a:spLocks noGrp="1"/>
          </p:cNvSpPr>
          <p:nvPr>
            <p:ph type="title"/>
          </p:nvPr>
        </p:nvSpPr>
        <p:spPr/>
        <p:txBody>
          <a:bodyPr/>
          <a:lstStyle/>
          <a:p>
            <a:r>
              <a:rPr kumimoji="1" lang="ja-JP" altLang="en-US" dirty="0">
                <a:latin typeface="HGS明朝E" panose="02020900000000000000" pitchFamily="18" charset="-128"/>
                <a:ea typeface="HGS明朝E" panose="02020900000000000000" pitchFamily="18" charset="-128"/>
              </a:rPr>
              <a:t>尹錫悦大統領　「独自核保」に言及</a:t>
            </a:r>
          </a:p>
        </p:txBody>
      </p:sp>
      <p:sp>
        <p:nvSpPr>
          <p:cNvPr id="3" name="コンテンツ プレースホルダー 2">
            <a:extLst>
              <a:ext uri="{FF2B5EF4-FFF2-40B4-BE49-F238E27FC236}">
                <a16:creationId xmlns:a16="http://schemas.microsoft.com/office/drawing/2014/main" id="{5239B0D8-80F7-C6A4-34B3-40B156505891}"/>
              </a:ext>
            </a:extLst>
          </p:cNvPr>
          <p:cNvSpPr>
            <a:spLocks noGrp="1"/>
          </p:cNvSpPr>
          <p:nvPr>
            <p:ph idx="1"/>
          </p:nvPr>
        </p:nvSpPr>
        <p:spPr/>
        <p:txBody>
          <a:bodyPr>
            <a:normAutofit lnSpcReduction="10000"/>
          </a:bodyPr>
          <a:lstStyle/>
          <a:p>
            <a:r>
              <a:rPr kumimoji="1" lang="ja-JP" altLang="en-US" sz="3200" dirty="0">
                <a:latin typeface="HGS明朝E" panose="02020900000000000000" pitchFamily="18" charset="-128"/>
                <a:ea typeface="HGS明朝E" panose="02020900000000000000" pitchFamily="18" charset="-128"/>
              </a:rPr>
              <a:t>尹大統領は</a:t>
            </a:r>
            <a:r>
              <a:rPr kumimoji="1" lang="en-US" altLang="ja-JP" sz="3200" dirty="0">
                <a:latin typeface="HGS明朝E" panose="02020900000000000000" pitchFamily="18" charset="-128"/>
                <a:ea typeface="HGS明朝E" panose="02020900000000000000" pitchFamily="18" charset="-128"/>
              </a:rPr>
              <a:t>1</a:t>
            </a:r>
            <a:r>
              <a:rPr kumimoji="1" lang="ja-JP" altLang="en-US" sz="3200" dirty="0">
                <a:latin typeface="HGS明朝E" panose="02020900000000000000" pitchFamily="18" charset="-128"/>
                <a:ea typeface="HGS明朝E" panose="02020900000000000000" pitchFamily="18" charset="-128"/>
              </a:rPr>
              <a:t>月</a:t>
            </a:r>
            <a:r>
              <a:rPr kumimoji="1" lang="en-US" altLang="ja-JP" sz="3200" dirty="0">
                <a:latin typeface="HGS明朝E" panose="02020900000000000000" pitchFamily="18" charset="-128"/>
                <a:ea typeface="HGS明朝E" panose="02020900000000000000" pitchFamily="18" charset="-128"/>
              </a:rPr>
              <a:t>11</a:t>
            </a:r>
            <a:r>
              <a:rPr kumimoji="1" lang="ja-JP" altLang="en-US" sz="3200" dirty="0">
                <a:latin typeface="HGS明朝E" panose="02020900000000000000" pitchFamily="18" charset="-128"/>
                <a:ea typeface="HGS明朝E" panose="02020900000000000000" pitchFamily="18" charset="-128"/>
              </a:rPr>
              <a:t>日、国防・外務省から年頭の業務報告を受けた席上</a:t>
            </a:r>
            <a:endParaRPr kumimoji="1" lang="en-US" altLang="ja-JP" sz="3200" dirty="0">
              <a:latin typeface="HGS明朝E" panose="02020900000000000000" pitchFamily="18" charset="-128"/>
              <a:ea typeface="HGS明朝E" panose="02020900000000000000" pitchFamily="18" charset="-128"/>
            </a:endParaRPr>
          </a:p>
          <a:p>
            <a:pPr lvl="1"/>
            <a:r>
              <a:rPr kumimoji="1" lang="ja-JP" altLang="en-US" sz="2800" dirty="0">
                <a:latin typeface="HGS明朝E" panose="02020900000000000000" pitchFamily="18" charset="-128"/>
                <a:ea typeface="HGS明朝E" panose="02020900000000000000" pitchFamily="18" charset="-128"/>
              </a:rPr>
              <a:t>「北朝鮮の核問題がさらに深刻になった場合は、大韓民国が戦術核を配備するとか、独自の核兵器を保有することもありうる」と述べ、「もしそうなれば韓国の科学技術により早期に（核を）保有できるだろう」との見通しも語った。現職大統領の「独自核」への言及だけに波紋が広がった。</a:t>
            </a:r>
            <a:endParaRPr kumimoji="1" lang="en-US" altLang="ja-JP" sz="2800" dirty="0">
              <a:latin typeface="HGS明朝E" panose="02020900000000000000" pitchFamily="18" charset="-128"/>
              <a:ea typeface="HGS明朝E" panose="02020900000000000000" pitchFamily="18" charset="-128"/>
            </a:endParaRPr>
          </a:p>
          <a:p>
            <a:pPr lvl="1"/>
            <a:endParaRPr kumimoji="1" lang="ja-JP" altLang="en-US" sz="2800" dirty="0">
              <a:latin typeface="HGS明朝E" panose="02020900000000000000" pitchFamily="18" charset="-128"/>
              <a:ea typeface="HGS明朝E" panose="02020900000000000000" pitchFamily="18" charset="-128"/>
            </a:endParaRPr>
          </a:p>
          <a:p>
            <a:r>
              <a:rPr kumimoji="1" lang="ja-JP" altLang="en-US" sz="3200" dirty="0">
                <a:latin typeface="HGS明朝E" panose="02020900000000000000" pitchFamily="18" charset="-128"/>
                <a:ea typeface="HGS明朝E" panose="02020900000000000000" pitchFamily="18" charset="-128"/>
              </a:rPr>
              <a:t>米国のホワイトハウスや国防総省は、この発言を受け、直ちに核兵器の再配備を否定し韓国の独自開発も批判している。</a:t>
            </a:r>
          </a:p>
          <a:p>
            <a:endParaRPr kumimoji="1" lang="ja-JP" altLang="en-US" sz="3200" dirty="0">
              <a:latin typeface="HGS明朝E" panose="02020900000000000000" pitchFamily="18" charset="-128"/>
              <a:ea typeface="HGS明朝E" panose="02020900000000000000" pitchFamily="18" charset="-128"/>
            </a:endParaRPr>
          </a:p>
        </p:txBody>
      </p:sp>
    </p:spTree>
    <p:extLst>
      <p:ext uri="{BB962C8B-B14F-4D97-AF65-F5344CB8AC3E}">
        <p14:creationId xmlns:p14="http://schemas.microsoft.com/office/powerpoint/2010/main" val="22559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415E26-E519-3631-2EFA-C08C677833C5}"/>
              </a:ext>
            </a:extLst>
          </p:cNvPr>
          <p:cNvSpPr>
            <a:spLocks noGrp="1"/>
          </p:cNvSpPr>
          <p:nvPr>
            <p:ph type="title"/>
          </p:nvPr>
        </p:nvSpPr>
        <p:spPr/>
        <p:txBody>
          <a:bodyPr/>
          <a:lstStyle/>
          <a:p>
            <a:r>
              <a:rPr kumimoji="1" lang="ja-JP" altLang="en-US" dirty="0">
                <a:latin typeface="HGS明朝E" panose="02020900000000000000" pitchFamily="18" charset="-128"/>
                <a:ea typeface="HGS明朝E" panose="02020900000000000000" pitchFamily="18" charset="-128"/>
              </a:rPr>
              <a:t>「核アレルギー」のない韓国</a:t>
            </a:r>
          </a:p>
        </p:txBody>
      </p:sp>
      <p:sp>
        <p:nvSpPr>
          <p:cNvPr id="3" name="コンテンツ プレースホルダー 2">
            <a:extLst>
              <a:ext uri="{FF2B5EF4-FFF2-40B4-BE49-F238E27FC236}">
                <a16:creationId xmlns:a16="http://schemas.microsoft.com/office/drawing/2014/main" id="{4F0E8508-702D-2F2C-8931-F948A90AAB84}"/>
              </a:ext>
            </a:extLst>
          </p:cNvPr>
          <p:cNvSpPr>
            <a:spLocks noGrp="1"/>
          </p:cNvSpPr>
          <p:nvPr>
            <p:ph idx="1"/>
          </p:nvPr>
        </p:nvSpPr>
        <p:spPr/>
        <p:txBody>
          <a:bodyPr>
            <a:normAutofit fontScale="92500" lnSpcReduction="10000"/>
          </a:bodyPr>
          <a:lstStyle/>
          <a:p>
            <a:r>
              <a:rPr kumimoji="1" lang="ja-JP" altLang="en-US" sz="3200" dirty="0">
                <a:latin typeface="HGS明朝E" panose="02020900000000000000" pitchFamily="18" charset="-128"/>
                <a:ea typeface="HGS明朝E" panose="02020900000000000000" pitchFamily="18" charset="-128"/>
              </a:rPr>
              <a:t>韓国　「独自核保有」の国民的支持が高い</a:t>
            </a:r>
            <a:endParaRPr kumimoji="1" lang="en-US" altLang="ja-JP" sz="3200" dirty="0">
              <a:latin typeface="HGS明朝E" panose="02020900000000000000" pitchFamily="18" charset="-128"/>
              <a:ea typeface="HGS明朝E" panose="02020900000000000000" pitchFamily="18" charset="-128"/>
            </a:endParaRPr>
          </a:p>
          <a:p>
            <a:r>
              <a:rPr kumimoji="1" lang="en-US" altLang="ja-JP" sz="3200" dirty="0">
                <a:latin typeface="HGS明朝E" panose="02020900000000000000" pitchFamily="18" charset="-128"/>
                <a:ea typeface="HGS明朝E" panose="02020900000000000000" pitchFamily="18" charset="-128"/>
              </a:rPr>
              <a:t>1</a:t>
            </a:r>
            <a:r>
              <a:rPr kumimoji="1" lang="ja-JP" altLang="en-US" sz="3200" dirty="0">
                <a:latin typeface="HGS明朝E" panose="02020900000000000000" pitchFamily="18" charset="-128"/>
                <a:ea typeface="HGS明朝E" panose="02020900000000000000" pitchFamily="18" charset="-128"/>
              </a:rPr>
              <a:t>月</a:t>
            </a:r>
            <a:r>
              <a:rPr kumimoji="1" lang="en-US" altLang="ja-JP" sz="3200" dirty="0">
                <a:latin typeface="HGS明朝E" panose="02020900000000000000" pitchFamily="18" charset="-128"/>
                <a:ea typeface="HGS明朝E" panose="02020900000000000000" pitchFamily="18" charset="-128"/>
              </a:rPr>
              <a:t>30</a:t>
            </a:r>
            <a:r>
              <a:rPr kumimoji="1" lang="ja-JP" altLang="en-US" sz="3200" dirty="0">
                <a:latin typeface="HGS明朝E" panose="02020900000000000000" pitchFamily="18" charset="-128"/>
                <a:ea typeface="HGS明朝E" panose="02020900000000000000" pitchFamily="18" charset="-128"/>
              </a:rPr>
              <a:t>日発表の民間シンクタンク「崔鐘賢（ちぇじょんひょん）学術院」の世論調査</a:t>
            </a:r>
            <a:endParaRPr kumimoji="1" lang="en-US" altLang="ja-JP" sz="3200" dirty="0">
              <a:latin typeface="HGS明朝E" panose="02020900000000000000" pitchFamily="18" charset="-128"/>
              <a:ea typeface="HGS明朝E" panose="02020900000000000000" pitchFamily="18" charset="-128"/>
            </a:endParaRPr>
          </a:p>
          <a:p>
            <a:pPr lvl="1"/>
            <a:r>
              <a:rPr kumimoji="1" lang="ja-JP" altLang="en-US" sz="2800" dirty="0">
                <a:latin typeface="HGS明朝E" panose="02020900000000000000" pitchFamily="18" charset="-128"/>
                <a:ea typeface="HGS明朝E" panose="02020900000000000000" pitchFamily="18" charset="-128"/>
              </a:rPr>
              <a:t>「独自の核が必要」は</a:t>
            </a:r>
            <a:r>
              <a:rPr kumimoji="1" lang="en-US" altLang="ja-JP" sz="2800" dirty="0">
                <a:latin typeface="HGS明朝E" panose="02020900000000000000" pitchFamily="18" charset="-128"/>
                <a:ea typeface="HGS明朝E" panose="02020900000000000000" pitchFamily="18" charset="-128"/>
              </a:rPr>
              <a:t>76</a:t>
            </a:r>
            <a:r>
              <a:rPr kumimoji="1" lang="ja-JP" altLang="en-US" sz="2800" dirty="0">
                <a:latin typeface="HGS明朝E" panose="02020900000000000000" pitchFamily="18" charset="-128"/>
                <a:ea typeface="HGS明朝E" panose="02020900000000000000" pitchFamily="18" charset="-128"/>
              </a:rPr>
              <a:t>％だった</a:t>
            </a:r>
            <a:endParaRPr kumimoji="1" lang="en-US" altLang="ja-JP" sz="2800" dirty="0">
              <a:latin typeface="HGS明朝E" panose="02020900000000000000" pitchFamily="18" charset="-128"/>
              <a:ea typeface="HGS明朝E" panose="02020900000000000000" pitchFamily="18" charset="-128"/>
            </a:endParaRPr>
          </a:p>
          <a:p>
            <a:pPr marL="457200" lvl="1" indent="0">
              <a:buNone/>
            </a:pPr>
            <a:endParaRPr kumimoji="1" lang="en-US" altLang="ja-JP" sz="2800" dirty="0">
              <a:latin typeface="HGS明朝E" panose="02020900000000000000" pitchFamily="18" charset="-128"/>
              <a:ea typeface="HGS明朝E" panose="02020900000000000000" pitchFamily="18" charset="-128"/>
            </a:endParaRPr>
          </a:p>
          <a:p>
            <a:r>
              <a:rPr kumimoji="1" lang="ja-JP" altLang="en-US" sz="3200" dirty="0">
                <a:latin typeface="HGS明朝E" panose="02020900000000000000" pitchFamily="18" charset="-128"/>
                <a:ea typeface="HGS明朝E" panose="02020900000000000000" pitchFamily="18" charset="-128"/>
              </a:rPr>
              <a:t>別のシンクタンク「峨山政策研究院」の昨年</a:t>
            </a:r>
            <a:r>
              <a:rPr kumimoji="1" lang="en-US" altLang="ja-JP" sz="3200" dirty="0">
                <a:latin typeface="HGS明朝E" panose="02020900000000000000" pitchFamily="18" charset="-128"/>
                <a:ea typeface="HGS明朝E" panose="02020900000000000000" pitchFamily="18" charset="-128"/>
              </a:rPr>
              <a:t>3</a:t>
            </a:r>
            <a:r>
              <a:rPr kumimoji="1" lang="ja-JP" altLang="en-US" sz="3200" dirty="0">
                <a:latin typeface="HGS明朝E" panose="02020900000000000000" pitchFamily="18" charset="-128"/>
                <a:ea typeface="HGS明朝E" panose="02020900000000000000" pitchFamily="18" charset="-128"/>
              </a:rPr>
              <a:t>月の調査</a:t>
            </a:r>
            <a:endParaRPr kumimoji="1" lang="en-US" altLang="ja-JP" sz="3200" dirty="0">
              <a:latin typeface="HGS明朝E" panose="02020900000000000000" pitchFamily="18" charset="-128"/>
              <a:ea typeface="HGS明朝E" panose="02020900000000000000" pitchFamily="18" charset="-128"/>
            </a:endParaRPr>
          </a:p>
          <a:p>
            <a:pPr lvl="1"/>
            <a:r>
              <a:rPr kumimoji="1" lang="ja-JP" altLang="en-US" sz="2800" dirty="0">
                <a:latin typeface="HGS明朝E" panose="02020900000000000000" pitchFamily="18" charset="-128"/>
                <a:ea typeface="HGS明朝E" panose="02020900000000000000" pitchFamily="18" charset="-128"/>
              </a:rPr>
              <a:t>「独自核」への支持は</a:t>
            </a:r>
            <a:r>
              <a:rPr kumimoji="1" lang="en-US" altLang="ja-JP" sz="2800" dirty="0">
                <a:latin typeface="HGS明朝E" panose="02020900000000000000" pitchFamily="18" charset="-128"/>
                <a:ea typeface="HGS明朝E" panose="02020900000000000000" pitchFamily="18" charset="-128"/>
              </a:rPr>
              <a:t>70</a:t>
            </a:r>
            <a:r>
              <a:rPr kumimoji="1" lang="ja-JP" altLang="en-US" sz="2800" dirty="0">
                <a:latin typeface="HGS明朝E" panose="02020900000000000000" pitchFamily="18" charset="-128"/>
                <a:ea typeface="HGS明朝E" panose="02020900000000000000" pitchFamily="18" charset="-128"/>
              </a:rPr>
              <a:t>％</a:t>
            </a:r>
            <a:endParaRPr kumimoji="1" lang="en-US" altLang="ja-JP" sz="2800" dirty="0">
              <a:latin typeface="HGS明朝E" panose="02020900000000000000" pitchFamily="18" charset="-128"/>
              <a:ea typeface="HGS明朝E" panose="02020900000000000000" pitchFamily="18" charset="-128"/>
            </a:endParaRPr>
          </a:p>
          <a:p>
            <a:pPr lvl="1"/>
            <a:endParaRPr kumimoji="1" lang="en-US" altLang="ja-JP" sz="2800" dirty="0">
              <a:latin typeface="HGS明朝E" panose="02020900000000000000" pitchFamily="18" charset="-128"/>
              <a:ea typeface="HGS明朝E" panose="02020900000000000000" pitchFamily="18" charset="-128"/>
            </a:endParaRPr>
          </a:p>
          <a:p>
            <a:r>
              <a:rPr kumimoji="1" lang="ja-JP" altLang="en-US" sz="3200" dirty="0">
                <a:latin typeface="HGS明朝E" panose="02020900000000000000" pitchFamily="18" charset="-128"/>
                <a:ea typeface="HGS明朝E" panose="02020900000000000000" pitchFamily="18" charset="-128"/>
              </a:rPr>
              <a:t>一昨年末の韓国政府・統一院の調査でも賛成が</a:t>
            </a:r>
            <a:r>
              <a:rPr kumimoji="1" lang="en-US" altLang="ja-JP" sz="3200" dirty="0">
                <a:latin typeface="HGS明朝E" panose="02020900000000000000" pitchFamily="18" charset="-128"/>
                <a:ea typeface="HGS明朝E" panose="02020900000000000000" pitchFamily="18" charset="-128"/>
              </a:rPr>
              <a:t>71.3</a:t>
            </a:r>
            <a:r>
              <a:rPr kumimoji="1" lang="ja-JP" altLang="en-US" sz="3200" dirty="0">
                <a:latin typeface="HGS明朝E" panose="02020900000000000000" pitchFamily="18" charset="-128"/>
                <a:ea typeface="HGS明朝E" panose="02020900000000000000" pitchFamily="18" charset="-128"/>
              </a:rPr>
              <a:t>％となっている。</a:t>
            </a:r>
          </a:p>
        </p:txBody>
      </p:sp>
    </p:spTree>
    <p:extLst>
      <p:ext uri="{BB962C8B-B14F-4D97-AF65-F5344CB8AC3E}">
        <p14:creationId xmlns:p14="http://schemas.microsoft.com/office/powerpoint/2010/main" val="70371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2F5509-34D1-FAD3-0768-46C261969D6D}"/>
              </a:ext>
            </a:extLst>
          </p:cNvPr>
          <p:cNvSpPr>
            <a:spLocks noGrp="1"/>
          </p:cNvSpPr>
          <p:nvPr>
            <p:ph type="title"/>
          </p:nvPr>
        </p:nvSpPr>
        <p:spPr/>
        <p:txBody>
          <a:bodyPr/>
          <a:lstStyle/>
          <a:p>
            <a:r>
              <a:rPr kumimoji="1" lang="ja-JP" altLang="en-US" dirty="0">
                <a:latin typeface="HGS明朝E" panose="02020900000000000000" pitchFamily="18" charset="-128"/>
                <a:ea typeface="HGS明朝E" panose="02020900000000000000" pitchFamily="18" charset="-128"/>
              </a:rPr>
              <a:t>米原子力潜水艦　搭載</a:t>
            </a:r>
          </a:p>
        </p:txBody>
      </p:sp>
      <p:sp>
        <p:nvSpPr>
          <p:cNvPr id="3" name="コンテンツ プレースホルダー 2">
            <a:extLst>
              <a:ext uri="{FF2B5EF4-FFF2-40B4-BE49-F238E27FC236}">
                <a16:creationId xmlns:a16="http://schemas.microsoft.com/office/drawing/2014/main" id="{5B5E34CA-74CF-DC63-1D2A-6E545AE49711}"/>
              </a:ext>
            </a:extLst>
          </p:cNvPr>
          <p:cNvSpPr>
            <a:spLocks noGrp="1"/>
          </p:cNvSpPr>
          <p:nvPr>
            <p:ph idx="1"/>
          </p:nvPr>
        </p:nvSpPr>
        <p:spPr/>
        <p:txBody>
          <a:bodyPr>
            <a:normAutofit/>
          </a:bodyPr>
          <a:lstStyle/>
          <a:p>
            <a:r>
              <a:rPr kumimoji="1" lang="ja-JP" altLang="en-US" sz="3600" dirty="0">
                <a:latin typeface="HGS明朝E" panose="02020900000000000000" pitchFamily="18" charset="-128"/>
                <a:ea typeface="HGS明朝E" panose="02020900000000000000" pitchFamily="18" charset="-128"/>
              </a:rPr>
              <a:t>北朝鮮の「戦術核」使用を抑止するのは低出力の核でなければならない。</a:t>
            </a:r>
            <a:endParaRPr kumimoji="1" lang="en-US" altLang="ja-JP" sz="3600" dirty="0">
              <a:latin typeface="HGS明朝E" panose="02020900000000000000" pitchFamily="18" charset="-128"/>
              <a:ea typeface="HGS明朝E" panose="02020900000000000000" pitchFamily="18" charset="-128"/>
            </a:endParaRPr>
          </a:p>
          <a:p>
            <a:r>
              <a:rPr kumimoji="1" lang="ja-JP" altLang="en-US" sz="3600" dirty="0">
                <a:latin typeface="HGS明朝E" panose="02020900000000000000" pitchFamily="18" charset="-128"/>
                <a:ea typeface="HGS明朝E" panose="02020900000000000000" pitchFamily="18" charset="-128"/>
              </a:rPr>
              <a:t>また、北朝鮮に無力化されてはいけない。</a:t>
            </a:r>
            <a:endParaRPr kumimoji="1" lang="en-US" altLang="ja-JP" sz="3600" dirty="0">
              <a:latin typeface="HGS明朝E" panose="02020900000000000000" pitchFamily="18" charset="-128"/>
              <a:ea typeface="HGS明朝E" panose="02020900000000000000" pitchFamily="18" charset="-128"/>
            </a:endParaRPr>
          </a:p>
          <a:p>
            <a:r>
              <a:rPr kumimoji="1" lang="ja-JP" altLang="en-US" sz="3600" dirty="0">
                <a:latin typeface="HGS明朝E" panose="02020900000000000000" pitchFamily="18" charset="-128"/>
                <a:ea typeface="HGS明朝E" panose="02020900000000000000" pitchFamily="18" charset="-128"/>
              </a:rPr>
              <a:t>最も強力で実現可能な拡大抑止は、どこに潜っているのかわからない潜水艦を用いることだろう。</a:t>
            </a:r>
            <a:r>
              <a:rPr kumimoji="1" lang="ja-JP" altLang="en-US" sz="3600" dirty="0">
                <a:highlight>
                  <a:srgbClr val="FFFF00"/>
                </a:highlight>
                <a:latin typeface="HGS明朝E" panose="02020900000000000000" pitchFamily="18" charset="-128"/>
                <a:ea typeface="HGS明朝E" panose="02020900000000000000" pitchFamily="18" charset="-128"/>
              </a:rPr>
              <a:t>潜水艦は標的になりにくい。</a:t>
            </a:r>
          </a:p>
        </p:txBody>
      </p:sp>
    </p:spTree>
    <p:extLst>
      <p:ext uri="{BB962C8B-B14F-4D97-AF65-F5344CB8AC3E}">
        <p14:creationId xmlns:p14="http://schemas.microsoft.com/office/powerpoint/2010/main" val="2705503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5155CCD-EA50-6395-DB5C-C2B22ABD1E18}"/>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危機の高まりは必至</a:t>
            </a:r>
          </a:p>
        </p:txBody>
      </p:sp>
      <p:sp>
        <p:nvSpPr>
          <p:cNvPr id="5" name="テキスト プレースホルダー 4">
            <a:extLst>
              <a:ext uri="{FF2B5EF4-FFF2-40B4-BE49-F238E27FC236}">
                <a16:creationId xmlns:a16="http://schemas.microsoft.com/office/drawing/2014/main" id="{2B14935F-641B-F461-59E4-013E529E5540}"/>
              </a:ext>
            </a:extLst>
          </p:cNvPr>
          <p:cNvSpPr>
            <a:spLocks noGrp="1"/>
          </p:cNvSpPr>
          <p:nvPr>
            <p:ph type="body" idx="1"/>
          </p:nvPr>
        </p:nvSpPr>
        <p:spPr>
          <a:xfrm>
            <a:off x="831850" y="4769572"/>
            <a:ext cx="10515600" cy="1500187"/>
          </a:xfrm>
        </p:spPr>
        <p:txBody>
          <a:bodyPr/>
          <a:lstStyle/>
          <a:p>
            <a:r>
              <a:rPr lang="ja-JP" altLang="en-US" dirty="0">
                <a:latin typeface="HGP明朝E" panose="02020900000000000000" pitchFamily="18" charset="-128"/>
                <a:ea typeface="HGP明朝E" panose="02020900000000000000" pitchFamily="18" charset="-128"/>
              </a:rPr>
              <a:t>結束（日米韓）の強化と変化に対する対応準備</a:t>
            </a:r>
          </a:p>
        </p:txBody>
      </p:sp>
    </p:spTree>
    <p:extLst>
      <p:ext uri="{BB962C8B-B14F-4D97-AF65-F5344CB8AC3E}">
        <p14:creationId xmlns:p14="http://schemas.microsoft.com/office/powerpoint/2010/main" val="4131360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43928D-7747-CDAF-390F-5D1EF61D201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今年の</a:t>
            </a:r>
            <a:r>
              <a:rPr kumimoji="1" lang="en-US" altLang="ja-JP" dirty="0">
                <a:latin typeface="HGP明朝E" panose="02020900000000000000" pitchFamily="18" charset="-128"/>
                <a:ea typeface="HGP明朝E" panose="02020900000000000000" pitchFamily="18" charset="-128"/>
              </a:rPr>
              <a:t>10</a:t>
            </a:r>
            <a:r>
              <a:rPr kumimoji="1" lang="ja-JP" altLang="en-US" dirty="0">
                <a:latin typeface="HGP明朝E" panose="02020900000000000000" pitchFamily="18" charset="-128"/>
                <a:ea typeface="HGP明朝E" panose="02020900000000000000" pitchFamily="18" charset="-128"/>
              </a:rPr>
              <a:t>大リスク　</a:t>
            </a:r>
            <a:br>
              <a:rPr kumimoji="1" lang="en-US" altLang="ja-JP" dirty="0">
                <a:latin typeface="HGP明朝E" panose="02020900000000000000" pitchFamily="18" charset="-128"/>
                <a:ea typeface="HGP明朝E" panose="02020900000000000000" pitchFamily="18" charset="-128"/>
              </a:rPr>
            </a:br>
            <a:r>
              <a:rPr kumimoji="1" lang="ja-JP" altLang="en-US" sz="2800" dirty="0">
                <a:latin typeface="HGP明朝E" panose="02020900000000000000" pitchFamily="18" charset="-128"/>
                <a:ea typeface="HGP明朝E" panose="02020900000000000000" pitchFamily="18" charset="-128"/>
              </a:rPr>
              <a:t>米コンサルタント会社「ユーラシアグループ」</a:t>
            </a:r>
            <a:r>
              <a:rPr kumimoji="1" lang="en-US" altLang="ja-JP" sz="2800" dirty="0">
                <a:latin typeface="HGP明朝E" panose="02020900000000000000" pitchFamily="18" charset="-128"/>
                <a:ea typeface="HGP明朝E" panose="02020900000000000000" pitchFamily="18" charset="-128"/>
              </a:rPr>
              <a:t>1</a:t>
            </a:r>
            <a:r>
              <a:rPr kumimoji="1" lang="ja-JP" altLang="en-US" sz="2800" dirty="0">
                <a:latin typeface="HGP明朝E" panose="02020900000000000000" pitchFamily="18" charset="-128"/>
                <a:ea typeface="HGP明朝E" panose="02020900000000000000" pitchFamily="18" charset="-128"/>
              </a:rPr>
              <a:t>月</a:t>
            </a:r>
            <a:r>
              <a:rPr kumimoji="1" lang="en-US" altLang="ja-JP" sz="2800" dirty="0">
                <a:latin typeface="HGP明朝E" panose="02020900000000000000" pitchFamily="18" charset="-128"/>
                <a:ea typeface="HGP明朝E" panose="02020900000000000000" pitchFamily="18" charset="-128"/>
              </a:rPr>
              <a:t>3</a:t>
            </a:r>
            <a:r>
              <a:rPr kumimoji="1" lang="ja-JP" altLang="en-US" sz="2800" dirty="0">
                <a:latin typeface="HGP明朝E" panose="02020900000000000000" pitchFamily="18" charset="-128"/>
                <a:ea typeface="HGP明朝E" panose="02020900000000000000" pitchFamily="18" charset="-128"/>
              </a:rPr>
              <a:t>日</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1CA13208-8F3E-E5DC-F620-4589C72C52D6}"/>
              </a:ext>
            </a:extLst>
          </p:cNvPr>
          <p:cNvSpPr>
            <a:spLocks noGrp="1"/>
          </p:cNvSpPr>
          <p:nvPr>
            <p:ph idx="1"/>
          </p:nvPr>
        </p:nvSpPr>
        <p:spPr/>
        <p:txBody>
          <a:bodyPr>
            <a:normAutofit/>
          </a:bodyPr>
          <a:lstStyle/>
          <a:p>
            <a:pPr marL="0" indent="0">
              <a:buNone/>
            </a:pPr>
            <a:r>
              <a:rPr kumimoji="1" lang="en-US" altLang="ja-JP" sz="3600" dirty="0">
                <a:highlight>
                  <a:srgbClr val="FFFF00"/>
                </a:highlight>
                <a:latin typeface="HGP明朝E" panose="02020900000000000000" pitchFamily="18" charset="-128"/>
                <a:ea typeface="HGP明朝E" panose="02020900000000000000" pitchFamily="18" charset="-128"/>
              </a:rPr>
              <a:t>1</a:t>
            </a:r>
            <a:r>
              <a:rPr kumimoji="1" lang="ja-JP" altLang="en-US" sz="3600" dirty="0">
                <a:highlight>
                  <a:srgbClr val="FFFF00"/>
                </a:highlight>
                <a:latin typeface="HGP明朝E" panose="02020900000000000000" pitchFamily="18" charset="-128"/>
                <a:ea typeface="HGP明朝E" panose="02020900000000000000" pitchFamily="18" charset="-128"/>
              </a:rPr>
              <a:t>位　ロシア　</a:t>
            </a:r>
            <a:r>
              <a:rPr kumimoji="1" lang="ja-JP" altLang="en-US" sz="3600" dirty="0">
                <a:latin typeface="HGP明朝E" panose="02020900000000000000" pitchFamily="18" charset="-128"/>
                <a:ea typeface="HGP明朝E" panose="02020900000000000000" pitchFamily="18" charset="-128"/>
              </a:rPr>
              <a:t>世界で最も危険なならずもの国家になる</a:t>
            </a:r>
            <a:endParaRPr kumimoji="1" lang="en-US" altLang="ja-JP" sz="3600" dirty="0">
              <a:latin typeface="HGP明朝E" panose="02020900000000000000" pitchFamily="18" charset="-128"/>
              <a:ea typeface="HGP明朝E" panose="02020900000000000000" pitchFamily="18" charset="-128"/>
            </a:endParaRPr>
          </a:p>
          <a:p>
            <a:pPr marL="0" indent="0">
              <a:buNone/>
            </a:pPr>
            <a:endParaRPr kumimoji="1" lang="ja-JP" altLang="en-US" sz="36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プーチン大統領はすくなくとも東・南部の四州を制圧するよう国内で圧力を受けている。ロシアは撤退しない。核兵器による脅しを強め、ウクライナを支援する欧米の不安定化を狙ってサイバー攻撃や選挙介入を行う</a:t>
            </a:r>
          </a:p>
          <a:p>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52721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pic>
        <p:nvPicPr>
          <p:cNvPr id="1026" name="Picture 2" descr="ウクライナ侵攻10カ月 戦争はいつ、どうすれば終わるのか 軍事専門家が「2～3年で終われば早い方」とみるその理由は | 特集 | 報道ランナー |  ニュース | 関西テレビ放送 カンテレ">
            <a:extLst>
              <a:ext uri="{FF2B5EF4-FFF2-40B4-BE49-F238E27FC236}">
                <a16:creationId xmlns:a16="http://schemas.microsoft.com/office/drawing/2014/main" id="{B517E4B4-B32D-0ABC-B8F7-5894105E8AA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0058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7E197BE6-5CD2-B871-62AD-68A89FB193E8}"/>
              </a:ext>
            </a:extLst>
          </p:cNvPr>
          <p:cNvSpPr>
            <a:spLocks noGrp="1"/>
          </p:cNvSpPr>
          <p:nvPr>
            <p:ph type="title"/>
          </p:nvPr>
        </p:nvSpPr>
        <p:spPr>
          <a:xfrm>
            <a:off x="686834" y="1153572"/>
            <a:ext cx="3200400" cy="4461163"/>
          </a:xfrm>
        </p:spPr>
        <p:txBody>
          <a:bodyPr>
            <a:normAutofit/>
          </a:bodyPr>
          <a:lstStyle/>
          <a:p>
            <a:r>
              <a:rPr lang="ja-JP" altLang="en-US" sz="4800">
                <a:solidFill>
                  <a:srgbClr val="FFFFFF"/>
                </a:solidFill>
                <a:latin typeface="HGP明朝E" panose="02020900000000000000" pitchFamily="18" charset="-128"/>
                <a:ea typeface="HGP明朝E" panose="02020900000000000000" pitchFamily="18" charset="-128"/>
              </a:rPr>
              <a:t>経緯と背景</a:t>
            </a:r>
            <a:r>
              <a:rPr lang="en-US" altLang="ja-JP" sz="4800">
                <a:solidFill>
                  <a:srgbClr val="FFFFFF"/>
                </a:solidFill>
                <a:latin typeface="HGP明朝E" panose="02020900000000000000" pitchFamily="18" charset="-128"/>
                <a:ea typeface="HGP明朝E" panose="02020900000000000000" pitchFamily="18" charset="-128"/>
              </a:rPr>
              <a:t>	</a:t>
            </a:r>
            <a:endParaRPr lang="ja-JP" altLang="en-US" sz="4800">
              <a:solidFill>
                <a:srgbClr val="FFFFFF"/>
              </a:solidFill>
              <a:latin typeface="HGP明朝E" panose="02020900000000000000" pitchFamily="18" charset="-128"/>
              <a:ea typeface="HGP明朝E" panose="02020900000000000000" pitchFamily="18" charset="-128"/>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コンテンツ プレースホルダー 2">
            <a:extLst>
              <a:ext uri="{FF2B5EF4-FFF2-40B4-BE49-F238E27FC236}">
                <a16:creationId xmlns:a16="http://schemas.microsoft.com/office/drawing/2014/main" id="{5C3AEA1B-87A8-2637-4C9F-D179F8666C11}"/>
              </a:ext>
            </a:extLst>
          </p:cNvPr>
          <p:cNvSpPr>
            <a:spLocks noGrp="1"/>
          </p:cNvSpPr>
          <p:nvPr>
            <p:ph idx="1"/>
          </p:nvPr>
        </p:nvSpPr>
        <p:spPr>
          <a:xfrm>
            <a:off x="4447308" y="591344"/>
            <a:ext cx="6906491" cy="5585619"/>
          </a:xfrm>
        </p:spPr>
        <p:txBody>
          <a:bodyPr anchor="ctr">
            <a:normAutofit/>
          </a:bodyPr>
          <a:lstStyle/>
          <a:p>
            <a:pPr marL="0" indent="0">
              <a:buNone/>
            </a:pPr>
            <a:r>
              <a:rPr lang="en-US" altLang="ja-JP" sz="3200" dirty="0">
                <a:latin typeface="HGP明朝E" panose="02020900000000000000" pitchFamily="18" charset="-128"/>
                <a:ea typeface="HGP明朝E" panose="02020900000000000000" pitchFamily="18" charset="-128"/>
              </a:rPr>
              <a:t>2022</a:t>
            </a:r>
            <a:r>
              <a:rPr lang="ja-JP" altLang="en-US" sz="3200" dirty="0">
                <a:latin typeface="HGP明朝E" panose="02020900000000000000" pitchFamily="18" charset="-128"/>
                <a:ea typeface="HGP明朝E" panose="02020900000000000000" pitchFamily="18" charset="-128"/>
              </a:rPr>
              <a:t>年</a:t>
            </a:r>
            <a:r>
              <a:rPr lang="en-US" altLang="ja-JP" sz="3200" dirty="0">
                <a:latin typeface="HGP明朝E" panose="02020900000000000000" pitchFamily="18" charset="-128"/>
                <a:ea typeface="HGP明朝E" panose="02020900000000000000" pitchFamily="18" charset="-128"/>
              </a:rPr>
              <a:t>2</a:t>
            </a:r>
            <a:r>
              <a:rPr lang="ja-JP" altLang="en-US"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22</a:t>
            </a:r>
            <a:r>
              <a:rPr lang="ja-JP" altLang="en-US" sz="3200" dirty="0">
                <a:latin typeface="HGP明朝E" panose="02020900000000000000" pitchFamily="18" charset="-128"/>
                <a:ea typeface="HGP明朝E" panose="02020900000000000000" pitchFamily="18" charset="-128"/>
              </a:rPr>
              <a:t>日</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ロシア軍がドンバス地方に移動</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ウクライナのネオナチから「ロシア国民」を守るため</a:t>
            </a:r>
            <a:endParaRPr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pPr marL="0" indent="0">
              <a:buNone/>
            </a:pPr>
            <a:r>
              <a:rPr lang="en-US" altLang="ja-JP" sz="3200" dirty="0">
                <a:latin typeface="HGP明朝E" panose="02020900000000000000" pitchFamily="18" charset="-128"/>
                <a:ea typeface="HGP明朝E" panose="02020900000000000000" pitchFamily="18" charset="-128"/>
              </a:rPr>
              <a:t>2</a:t>
            </a:r>
            <a:r>
              <a:rPr lang="ja-JP" altLang="en-US"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24</a:t>
            </a:r>
            <a:r>
              <a:rPr lang="ja-JP" altLang="en-US" sz="3200" dirty="0">
                <a:latin typeface="HGP明朝E" panose="02020900000000000000" pitchFamily="18" charset="-128"/>
                <a:ea typeface="HGP明朝E" panose="02020900000000000000" pitchFamily="18" charset="-128"/>
              </a:rPr>
              <a:t>日　「特別軍事作戦」開始</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「プーチンの戦争」</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プーチン氏とオリガルヒ（新興財閥）</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覇権主義的「大ロシア」構想</a:t>
            </a:r>
            <a:endParaRPr lang="en-US" altLang="ja-JP" sz="3200" dirty="0">
              <a:latin typeface="HGP明朝E" panose="02020900000000000000" pitchFamily="18" charset="-128"/>
              <a:ea typeface="HGP明朝E" panose="02020900000000000000" pitchFamily="18" charset="-128"/>
            </a:endParaRPr>
          </a:p>
          <a:p>
            <a:r>
              <a:rPr lang="en-US" altLang="ja-JP" sz="3200" dirty="0">
                <a:latin typeface="HGP明朝E" panose="02020900000000000000" pitchFamily="18" charset="-128"/>
                <a:ea typeface="HGP明朝E" panose="02020900000000000000" pitchFamily="18" charset="-128"/>
              </a:rPr>
              <a:t>2024</a:t>
            </a:r>
            <a:r>
              <a:rPr lang="ja-JP" altLang="en-US" sz="3200" dirty="0">
                <a:latin typeface="HGP明朝E" panose="02020900000000000000" pitchFamily="18" charset="-128"/>
                <a:ea typeface="HGP明朝E" panose="02020900000000000000" pitchFamily="18" charset="-128"/>
              </a:rPr>
              <a:t>年大統領選挙を視野に</a:t>
            </a:r>
            <a:endParaRPr lang="en-US" altLang="ja-JP" sz="3200" dirty="0">
              <a:latin typeface="HGP明朝E" panose="02020900000000000000" pitchFamily="18" charset="-128"/>
              <a:ea typeface="HGP明朝E" panose="02020900000000000000" pitchFamily="18" charset="-128"/>
            </a:endParaRP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846260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9FFE9-3704-552A-216B-6774D0BD078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バイデンの「失敗」は大きい</a:t>
            </a:r>
          </a:p>
        </p:txBody>
      </p:sp>
      <p:sp>
        <p:nvSpPr>
          <p:cNvPr id="3" name="コンテンツ プレースホルダー 2">
            <a:extLst>
              <a:ext uri="{FF2B5EF4-FFF2-40B4-BE49-F238E27FC236}">
                <a16:creationId xmlns:a16="http://schemas.microsoft.com/office/drawing/2014/main" id="{DE518076-EF3C-87A2-3B5F-F842774FC8BE}"/>
              </a:ext>
            </a:extLst>
          </p:cNvPr>
          <p:cNvSpPr>
            <a:spLocks noGrp="1"/>
          </p:cNvSpPr>
          <p:nvPr>
            <p:ph idx="1"/>
          </p:nvPr>
        </p:nvSpPr>
        <p:spPr/>
        <p:txBody>
          <a:bodyPr>
            <a:normAutofit/>
          </a:bodyPr>
          <a:lstStyle/>
          <a:p>
            <a:r>
              <a:rPr kumimoji="1" lang="ja-JP" altLang="en-US" dirty="0">
                <a:latin typeface="HGP明朝E" panose="02020900000000000000" pitchFamily="18" charset="-128"/>
                <a:ea typeface="HGP明朝E" panose="02020900000000000000" pitchFamily="18" charset="-128"/>
              </a:rPr>
              <a:t>「軍事力」を抑止力として用いる正しい判断を行えなかった。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一昨年</a:t>
            </a:r>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月末、アフガニスタン在留米軍の撤退を巡って多くの犠牲と混乱を招いた。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バイデン米大統領氏の認識、「米軍」が存在することの意味、意義の認識が極めて危険なものであることを内外に知らしめることになった。</a:t>
            </a:r>
          </a:p>
          <a:p>
            <a:r>
              <a:rPr kumimoji="1" lang="ja-JP" altLang="en-US" dirty="0">
                <a:latin typeface="HGP明朝E" panose="02020900000000000000" pitchFamily="18" charset="-128"/>
                <a:ea typeface="HGP明朝E" panose="02020900000000000000" pitchFamily="18" charset="-128"/>
              </a:rPr>
              <a:t>一昨年末の米露首脳会談においてプーチン氏にウクライナへの軍事侵攻懸念を伝えながらも、「米軍の介入」を否定。</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阻止のための「あらゆる選択肢」があることを明言すべきだった。戦争を許したのはバイデンである。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287209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405E0E-C71C-E5B9-9539-FC19F5620B0A}"/>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「奇跡」はおこった</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43966135-3E08-7721-7D92-47A8C936AA93}"/>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ゼレンスキー大統領は逃げなかった。なによりもウクライナ国民は強い意志を持って立ち上がり闘い、そしてゼレンスキー氏を支え続けている。</a:t>
            </a:r>
          </a:p>
          <a:p>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昨年</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月の世論調査では、「全土に対する無差別攻撃が続いても武力による抵抗を継続すべきだ」と答えた人の割合は</a:t>
            </a:r>
            <a:r>
              <a:rPr kumimoji="1" lang="en-US" altLang="ja-JP" sz="3200" dirty="0">
                <a:latin typeface="HGP明朝E" panose="02020900000000000000" pitchFamily="18" charset="-128"/>
                <a:ea typeface="HGP明朝E" panose="02020900000000000000" pitchFamily="18" charset="-128"/>
              </a:rPr>
              <a:t>86</a:t>
            </a:r>
            <a:r>
              <a:rPr kumimoji="1" lang="ja-JP" altLang="en-US" sz="3200" dirty="0">
                <a:latin typeface="HGP明朝E" panose="02020900000000000000" pitchFamily="18" charset="-128"/>
                <a:ea typeface="HGP明朝E" panose="02020900000000000000" pitchFamily="18" charset="-128"/>
              </a:rPr>
              <a:t>％、「ロシアに妥協することになっても交渉（休戦）を開始すべき」が</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％であるという。（「日経」</a:t>
            </a:r>
            <a:r>
              <a:rPr kumimoji="1" lang="en-US" altLang="ja-JP" sz="3200" dirty="0">
                <a:latin typeface="HGP明朝E" panose="02020900000000000000" pitchFamily="18" charset="-128"/>
                <a:ea typeface="HGP明朝E" panose="02020900000000000000" pitchFamily="18" charset="-128"/>
              </a:rPr>
              <a:t>2022</a:t>
            </a:r>
            <a:r>
              <a:rPr kumimoji="1" lang="ja-JP" altLang="en-US" sz="3200" dirty="0">
                <a:latin typeface="HGP明朝E" panose="02020900000000000000" pitchFamily="18" charset="-128"/>
                <a:ea typeface="HGP明朝E" panose="02020900000000000000" pitchFamily="18" charset="-128"/>
              </a:rPr>
              <a:t>年</a:t>
            </a:r>
            <a:r>
              <a:rPr kumimoji="1" lang="en-US" altLang="ja-JP" sz="3200" dirty="0">
                <a:latin typeface="HGP明朝E" panose="02020900000000000000" pitchFamily="18" charset="-128"/>
                <a:ea typeface="HGP明朝E" panose="02020900000000000000" pitchFamily="18" charset="-128"/>
              </a:rPr>
              <a:t>12</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20</a:t>
            </a:r>
            <a:r>
              <a:rPr kumimoji="1" lang="ja-JP" altLang="en-US" sz="3200">
                <a:latin typeface="HGP明朝E" panose="02020900000000000000" pitchFamily="18" charset="-128"/>
                <a:ea typeface="HGP明朝E" panose="02020900000000000000" pitchFamily="18" charset="-128"/>
              </a:rPr>
              <a:t>日</a:t>
            </a:r>
            <a:r>
              <a:rPr lang="ja-JP" altLang="en-US" sz="3200">
                <a:latin typeface="HGP明朝E" panose="02020900000000000000" pitchFamily="18" charset="-128"/>
                <a:ea typeface="HGP明朝E" panose="02020900000000000000" pitchFamily="18" charset="-128"/>
              </a:rPr>
              <a:t>付</a:t>
            </a:r>
            <a:r>
              <a:rPr kumimoji="1" lang="ja-JP" altLang="en-US" sz="3200">
                <a:latin typeface="HGP明朝E" panose="02020900000000000000" pitchFamily="18" charset="-128"/>
                <a:ea typeface="HGP明朝E" panose="02020900000000000000" pitchFamily="18" charset="-128"/>
              </a:rPr>
              <a:t>）</a:t>
            </a:r>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179222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7512A24-9C71-C3A9-405C-8BE47A576AE4}"/>
              </a:ext>
            </a:extLst>
          </p:cNvPr>
          <p:cNvSpPr>
            <a:spLocks noGrp="1"/>
          </p:cNvSpPr>
          <p:nvPr>
            <p:ph type="title"/>
          </p:nvPr>
        </p:nvSpPr>
        <p:spPr>
          <a:xfrm>
            <a:off x="831850" y="1009767"/>
            <a:ext cx="10515600" cy="4067116"/>
          </a:xfrm>
        </p:spPr>
        <p:txBody>
          <a:bodyPr>
            <a:normAutofit/>
          </a:bodyPr>
          <a:lstStyle/>
          <a:p>
            <a:r>
              <a:rPr lang="ja-JP" altLang="en-US" sz="4400" dirty="0">
                <a:latin typeface="HGP明朝E" panose="02020900000000000000" pitchFamily="18" charset="-128"/>
                <a:ea typeface="HGP明朝E" panose="02020900000000000000" pitchFamily="18" charset="-128"/>
              </a:rPr>
              <a:t>「戦車」供与が戦況転換の焦点に</a:t>
            </a:r>
            <a:br>
              <a:rPr lang="en-US" altLang="ja-JP" sz="4400" dirty="0">
                <a:latin typeface="HGP明朝E" panose="02020900000000000000" pitchFamily="18" charset="-128"/>
                <a:ea typeface="HGP明朝E" panose="02020900000000000000" pitchFamily="18" charset="-128"/>
              </a:rPr>
            </a:b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プーチンは「核」を使えない</a:t>
            </a:r>
            <a:br>
              <a:rPr lang="en-US" altLang="ja-JP" sz="4400" dirty="0">
                <a:latin typeface="HGP明朝E" panose="02020900000000000000" pitchFamily="18" charset="-128"/>
                <a:ea typeface="HGP明朝E" panose="02020900000000000000" pitchFamily="18" charset="-128"/>
              </a:rPr>
            </a:b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未だ「停戦」見えず</a:t>
            </a:r>
            <a:endParaRPr lang="ja-JP" altLang="en-US" sz="8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651650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66D1A55-3BF5-D3A1-0F4E-64BAAF8B7BCB}"/>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「戦車」の供与</a:t>
            </a:r>
          </a:p>
        </p:txBody>
      </p:sp>
      <p:sp>
        <p:nvSpPr>
          <p:cNvPr id="5" name="コンテンツ プレースホルダー 4">
            <a:extLst>
              <a:ext uri="{FF2B5EF4-FFF2-40B4-BE49-F238E27FC236}">
                <a16:creationId xmlns:a16="http://schemas.microsoft.com/office/drawing/2014/main" id="{1FD56974-AA36-F4BA-196E-058E8D7FB44C}"/>
              </a:ext>
            </a:extLst>
          </p:cNvPr>
          <p:cNvSpPr>
            <a:spLocks noGrp="1"/>
          </p:cNvSpPr>
          <p:nvPr>
            <p:ph idx="1"/>
          </p:nvPr>
        </p:nvSpPr>
        <p:spPr>
          <a:xfrm>
            <a:off x="838200" y="1587578"/>
            <a:ext cx="10515600" cy="4905297"/>
          </a:xfrm>
        </p:spPr>
        <p:txBody>
          <a:bodyPr>
            <a:normAutofit/>
          </a:bodyPr>
          <a:lstStyle/>
          <a:p>
            <a:r>
              <a:rPr lang="ja-JP" altLang="en-US" dirty="0">
                <a:latin typeface="HGP明朝E" panose="02020900000000000000" pitchFamily="18" charset="-128"/>
                <a:ea typeface="HGP明朝E" panose="02020900000000000000" pitchFamily="18" charset="-128"/>
              </a:rPr>
              <a:t>ロシア軍の新たな攻勢はいつ？</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ウクライナ軍、占領された領土奪還に向けた大規模な軍事作戦を今春に予定。</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特にドイツの「レオパルト２」に注目が集まる。</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東西冷戦中に開発され、ロシア軍戦車の砲撃に耐えられる装甲をもち、</a:t>
            </a:r>
            <a:r>
              <a:rPr lang="en-US" altLang="ja-JP" dirty="0">
                <a:latin typeface="HGP明朝E" panose="02020900000000000000" pitchFamily="18" charset="-128"/>
                <a:ea typeface="HGP明朝E" panose="02020900000000000000" pitchFamily="18" charset="-128"/>
              </a:rPr>
              <a:t>2</a:t>
            </a:r>
            <a:r>
              <a:rPr lang="ja-JP" altLang="en-US" dirty="0">
                <a:latin typeface="HGP明朝E" panose="02020900000000000000" pitchFamily="18" charset="-128"/>
                <a:ea typeface="HGP明朝E" panose="02020900000000000000" pitchFamily="18" charset="-128"/>
              </a:rPr>
              <a:t>キロ以上離れたロシア戦車を貫通する強力な火力も備える。</a:t>
            </a:r>
            <a:endParaRPr lang="en-US" altLang="ja-JP" dirty="0">
              <a:latin typeface="HGP明朝E" panose="02020900000000000000" pitchFamily="18" charset="-128"/>
              <a:ea typeface="HGP明朝E" panose="02020900000000000000" pitchFamily="18" charset="-128"/>
            </a:endParaRPr>
          </a:p>
          <a:p>
            <a:pPr lvl="1"/>
            <a:endParaRPr lang="ja-JP" altLang="en-US" dirty="0">
              <a:latin typeface="HGP明朝E" panose="02020900000000000000" pitchFamily="18" charset="-128"/>
              <a:ea typeface="HGP明朝E" panose="02020900000000000000" pitchFamily="18" charset="-128"/>
            </a:endParaRPr>
          </a:p>
          <a:p>
            <a:r>
              <a:rPr lang="en-US" altLang="ja-JP" dirty="0">
                <a:latin typeface="HGP明朝E" panose="02020900000000000000" pitchFamily="18" charset="-128"/>
                <a:ea typeface="HGP明朝E" panose="02020900000000000000" pitchFamily="18" charset="-128"/>
              </a:rPr>
              <a:t>1</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25</a:t>
            </a:r>
            <a:r>
              <a:rPr lang="ja-JP" altLang="en-US" dirty="0">
                <a:latin typeface="HGP明朝E" panose="02020900000000000000" pitchFamily="18" charset="-128"/>
                <a:ea typeface="HGP明朝E" panose="02020900000000000000" pitchFamily="18" charset="-128"/>
              </a:rPr>
              <a:t>日、ドイツ、米国共にウクライナに対する戦車供与を決定。</a:t>
            </a:r>
            <a:endParaRPr lang="en-US" altLang="ja-JP" dirty="0">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訓練期間は</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カ月程度。</a:t>
            </a:r>
            <a:r>
              <a:rPr lang="ja-JP" altLang="en-US" dirty="0">
                <a:solidFill>
                  <a:srgbClr val="FF0000"/>
                </a:solidFill>
                <a:latin typeface="HGP明朝E" panose="02020900000000000000" pitchFamily="18" charset="-128"/>
                <a:ea typeface="HGP明朝E" panose="02020900000000000000" pitchFamily="18" charset="-128"/>
              </a:rPr>
              <a:t>ウクライナ軍の態勢が整う前にロシアの大攻勢の可能性。</a:t>
            </a:r>
          </a:p>
        </p:txBody>
      </p:sp>
    </p:spTree>
    <p:extLst>
      <p:ext uri="{BB962C8B-B14F-4D97-AF65-F5344CB8AC3E}">
        <p14:creationId xmlns:p14="http://schemas.microsoft.com/office/powerpoint/2010/main" val="3438774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5F9CFCE6-877F-4858-B8BD-2C52CA8AF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C69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8213F8A0-12AE-4514-8372-0DD766EC28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ウクライナへ米独戦車供与、地上戦一変の可能性…高火力・弾薬補給を容易に – jp60s.com">
            <a:extLst>
              <a:ext uri="{FF2B5EF4-FFF2-40B4-BE49-F238E27FC236}">
                <a16:creationId xmlns:a16="http://schemas.microsoft.com/office/drawing/2014/main" id="{4F28E402-015D-3EB6-8369-1B1C79A314E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743573" y="643467"/>
            <a:ext cx="4484708" cy="5571066"/>
          </a:xfrm>
          <a:prstGeom prst="rect">
            <a:avLst/>
          </a:prstGeom>
          <a:noFill/>
          <a:extLst>
            <a:ext uri="{909E8E84-426E-40DD-AFC4-6F175D3DCCD1}">
              <a14:hiddenFill xmlns:a14="http://schemas.microsoft.com/office/drawing/2010/main">
                <a:solidFill>
                  <a:srgbClr val="FFFFFF"/>
                </a:solidFill>
              </a14:hiddenFill>
            </a:ext>
          </a:extLst>
        </p:spPr>
      </p:pic>
      <p:sp>
        <p:nvSpPr>
          <p:cNvPr id="1037" name="Rectangle 1036">
            <a:extLst>
              <a:ext uri="{FF2B5EF4-FFF2-40B4-BE49-F238E27FC236}">
                <a16:creationId xmlns:a16="http://schemas.microsoft.com/office/drawing/2014/main" id="{9EFF17D4-9A8C-4CE5-B096-D8CCD4400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ウクライナへの戦車供与 用意のある西側諸国は？ - 2023年1月26日, Sputnik 日本">
            <a:extLst>
              <a:ext uri="{FF2B5EF4-FFF2-40B4-BE49-F238E27FC236}">
                <a16:creationId xmlns:a16="http://schemas.microsoft.com/office/drawing/2014/main" id="{3FD0EF45-9AC5-E358-C913-4BA790D6781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1180" y="864108"/>
            <a:ext cx="5129784" cy="5129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9597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ロシアが開けた　「パンドラの箱」　21日修練会　2023年2月15日用</Template>
  <TotalTime>12</TotalTime>
  <Words>1028</Words>
  <Application>Microsoft Office PowerPoint</Application>
  <PresentationFormat>ワイド画面</PresentationFormat>
  <Paragraphs>69</Paragraphs>
  <Slides>18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18</vt:i4>
      </vt:variant>
    </vt:vector>
  </HeadingPairs>
  <TitlesOfParts>
    <vt:vector size="25" baseType="lpstr">
      <vt:lpstr>HGP明朝E</vt:lpstr>
      <vt:lpstr>HGS明朝E</vt:lpstr>
      <vt:lpstr>游ゴシック</vt:lpstr>
      <vt:lpstr>游ゴシック Light</vt:lpstr>
      <vt:lpstr>Arial</vt:lpstr>
      <vt:lpstr>Office テーマ</vt:lpstr>
      <vt:lpstr>1_Office テーマ</vt:lpstr>
      <vt:lpstr>ロシアが開けた 「パンドラの箱」 ウクライナ侵攻から1年</vt:lpstr>
      <vt:lpstr>今年の10大リスク　 米コンサルタント会社「ユーラシアグループ」1月3日</vt:lpstr>
      <vt:lpstr>PowerPoint プレゼンテーション</vt:lpstr>
      <vt:lpstr>経緯と背景 </vt:lpstr>
      <vt:lpstr>バイデンの「失敗」は大きい</vt:lpstr>
      <vt:lpstr>「奇跡」はおこった</vt:lpstr>
      <vt:lpstr>「戦車」供与が戦況転換の焦点に  プーチンは「核」を使えない  未だ「停戦」見えず</vt:lpstr>
      <vt:lpstr>「戦車」の供与</vt:lpstr>
      <vt:lpstr>PowerPoint プレゼンテーション</vt:lpstr>
      <vt:lpstr>PowerPoint プレゼンテーション</vt:lpstr>
      <vt:lpstr>PowerPoint プレゼンテーション</vt:lpstr>
      <vt:lpstr>朝鮮半島の動向</vt:lpstr>
      <vt:lpstr>北ミサイル　昨年37回　弾道弾は最多の70発</vt:lpstr>
      <vt:lpstr>PowerPoint プレゼンテーション</vt:lpstr>
      <vt:lpstr>尹錫悦大統領　「独自核保」に言及</vt:lpstr>
      <vt:lpstr>「核アレルギー」のない韓国</vt:lpstr>
      <vt:lpstr>米原子力潜水艦　搭載</vt:lpstr>
      <vt:lpstr>危機の高まりは必至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ロシアが開けた 「パンドラの箱」 ウクライナ侵攻から1年</dc:title>
  <dc:creator>watanabe yoshio</dc:creator>
  <cp:lastModifiedBy>asd8627</cp:lastModifiedBy>
  <cp:revision>3</cp:revision>
  <cp:lastPrinted>2023-01-10T02:31:12Z</cp:lastPrinted>
  <dcterms:created xsi:type="dcterms:W3CDTF">2023-02-13T14:02:05Z</dcterms:created>
  <dcterms:modified xsi:type="dcterms:W3CDTF">2023-02-15T09:21:43Z</dcterms:modified>
</cp:coreProperties>
</file>