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8" r:id="rId5"/>
    <p:sldId id="261" r:id="rId6"/>
    <p:sldId id="262" r:id="rId7"/>
    <p:sldId id="263" r:id="rId8"/>
    <p:sldId id="264" r:id="rId9"/>
    <p:sldId id="266" r:id="rId10"/>
    <p:sldId id="271" r:id="rId11"/>
    <p:sldId id="267" r:id="rId12"/>
    <p:sldId id="268" r:id="rId13"/>
    <p:sldId id="269" r:id="rId14"/>
    <p:sldId id="270" r:id="rId15"/>
    <p:sldId id="272" r:id="rId16"/>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7" autoAdjust="0"/>
    <p:restoredTop sz="94660"/>
  </p:normalViewPr>
  <p:slideViewPr>
    <p:cSldViewPr snapToGrid="0">
      <p:cViewPr varScale="1">
        <p:scale>
          <a:sx n="89" d="100"/>
          <a:sy n="89" d="100"/>
        </p:scale>
        <p:origin x="108" y="4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EE759F-0BD5-1C66-9272-B0C5E9DFD69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EB23B4F-52F1-C774-E6BE-F0127FF03E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D080E45-B711-4DC1-4C2B-6F5DD090EAFC}"/>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5" name="フッター プレースホルダー 4">
            <a:extLst>
              <a:ext uri="{FF2B5EF4-FFF2-40B4-BE49-F238E27FC236}">
                <a16:creationId xmlns:a16="http://schemas.microsoft.com/office/drawing/2014/main" id="{D7707784-ACFB-6E09-8CD9-A8120E3487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A2FF6F4-2E6E-B9C4-8FC3-D307C6782812}"/>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1964999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90D1A8-0C6E-48CC-6AF5-06FECD023EF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5D1976B-F9F2-78D1-34D4-774587883F1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119E849-C0F8-35C9-18F8-EDB650C22E75}"/>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5" name="フッター プレースホルダー 4">
            <a:extLst>
              <a:ext uri="{FF2B5EF4-FFF2-40B4-BE49-F238E27FC236}">
                <a16:creationId xmlns:a16="http://schemas.microsoft.com/office/drawing/2014/main" id="{23A564A4-A663-BDD3-C474-2AB78CB67EA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7F0B689-6E2C-0E0E-5A35-7344F17A6649}"/>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3641331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1107DE9-44AC-DA27-F7B3-3607E71698B9}"/>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C32C9F0-AC98-A4D7-7481-A6E9879CABF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6C1342D-D1FF-297F-B45A-0481736D2A26}"/>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5" name="フッター プレースホルダー 4">
            <a:extLst>
              <a:ext uri="{FF2B5EF4-FFF2-40B4-BE49-F238E27FC236}">
                <a16:creationId xmlns:a16="http://schemas.microsoft.com/office/drawing/2014/main" id="{5EF2E7E9-C7A4-6C4C-EA3F-81C15699CAC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DFF79D-C70E-2AAF-D861-6B950B7B3ECA}"/>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297349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A76FCE-95DC-F2C4-DAAB-3615FBE79BD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1735D26-DC50-2EAF-FAB8-914B765F8A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378CCD8-279D-F18F-2B4C-FDDE519583A6}"/>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5" name="フッター プレースホルダー 4">
            <a:extLst>
              <a:ext uri="{FF2B5EF4-FFF2-40B4-BE49-F238E27FC236}">
                <a16:creationId xmlns:a16="http://schemas.microsoft.com/office/drawing/2014/main" id="{9D92744A-E2A4-00A7-3E9B-FA88BDAF79C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FB8CF6-A7EB-ECF4-6150-C415311621BB}"/>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3009014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9AEFC8-A3BA-113A-7796-E8F28201907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D9831D7-E2FB-CB23-3669-6C9B7F7087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897AD96-1306-20AF-FDE8-15E7BA6FDDED}"/>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5" name="フッター プレースホルダー 4">
            <a:extLst>
              <a:ext uri="{FF2B5EF4-FFF2-40B4-BE49-F238E27FC236}">
                <a16:creationId xmlns:a16="http://schemas.microsoft.com/office/drawing/2014/main" id="{83F7FBE4-A4B8-F075-A971-705DE943042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B8BC284-8856-B0BD-BAC0-D34537FF0094}"/>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1538207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86FF4D-4BF0-BBE1-7A3D-D93A2FA1F53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E556299-8068-200A-8700-63B3A183519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AEF6EC8-213A-C309-E9F7-0E4F6DC08E8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A2ABB97-69AB-27C4-263F-3C4E6DA9A74D}"/>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6" name="フッター プレースホルダー 5">
            <a:extLst>
              <a:ext uri="{FF2B5EF4-FFF2-40B4-BE49-F238E27FC236}">
                <a16:creationId xmlns:a16="http://schemas.microsoft.com/office/drawing/2014/main" id="{4EE7F351-5AF0-33B0-AB47-5502F99492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27B66D2-F03F-9337-9CA7-C3E00F51D6CB}"/>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4144583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22E920-DB4C-559F-73C5-2F81D1EBE4E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DE3BDB3-AB91-EFB3-2160-904ADAA647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95C5417-341A-9E2E-A6AD-F050C38BE22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990E628-3B30-C10D-D142-5F1DF469C4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7DB3121-BAB8-1CBA-00CB-46A9C970B01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ADDD5CA-8510-1951-616C-689C5CE6DFB0}"/>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8" name="フッター プレースホルダー 7">
            <a:extLst>
              <a:ext uri="{FF2B5EF4-FFF2-40B4-BE49-F238E27FC236}">
                <a16:creationId xmlns:a16="http://schemas.microsoft.com/office/drawing/2014/main" id="{8877D5CE-B651-2F91-4C6C-3DB33A46E01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55CE39F-67DE-D192-C35E-43208D1B26C0}"/>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3186695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693284-74C4-BF87-7670-6BEC0112A95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336797D-6C94-0C5F-8D19-B64944D8ECD7}"/>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4" name="フッター プレースホルダー 3">
            <a:extLst>
              <a:ext uri="{FF2B5EF4-FFF2-40B4-BE49-F238E27FC236}">
                <a16:creationId xmlns:a16="http://schemas.microsoft.com/office/drawing/2014/main" id="{9C260EFB-3A2D-1F6F-5B0E-9BFE829FF43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0604FDE-D070-07E5-FE93-92692F4A7550}"/>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3728594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D8164DD-41C8-4676-EE7E-483CF85602CB}"/>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3" name="フッター プレースホルダー 2">
            <a:extLst>
              <a:ext uri="{FF2B5EF4-FFF2-40B4-BE49-F238E27FC236}">
                <a16:creationId xmlns:a16="http://schemas.microsoft.com/office/drawing/2014/main" id="{0DDF69E2-DDEA-E379-5D1F-4C0C925BBB3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DE9964F-F214-D42E-E273-DC1B7AA72623}"/>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4206366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133B0E-7E3A-DEFB-7F11-CD667163BCC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3B04E8B-E2CF-8E63-B74A-3105728225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C13ACEA-79EE-8369-57C0-D7CF41B785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91DCD04-9C85-F6D3-1308-6B6E894CBA8D}"/>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6" name="フッター プレースホルダー 5">
            <a:extLst>
              <a:ext uri="{FF2B5EF4-FFF2-40B4-BE49-F238E27FC236}">
                <a16:creationId xmlns:a16="http://schemas.microsoft.com/office/drawing/2014/main" id="{395324ED-13C7-D8F8-9D37-024524FB60C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ABD2980-2359-6422-BB10-ABED4F1C32DC}"/>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1683718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2191CC-A011-E922-9A5D-EF88044309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67EE502-EC47-A245-C6D6-E990CE1FDA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320F06B-CCD1-D549-7502-9FE329A329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FBC7D73-A4F3-4CCC-70F5-00607A8B5317}"/>
              </a:ext>
            </a:extLst>
          </p:cNvPr>
          <p:cNvSpPr>
            <a:spLocks noGrp="1"/>
          </p:cNvSpPr>
          <p:nvPr>
            <p:ph type="dt" sz="half" idx="10"/>
          </p:nvPr>
        </p:nvSpPr>
        <p:spPr/>
        <p:txBody>
          <a:bodyPr/>
          <a:lstStyle/>
          <a:p>
            <a:fld id="{A2DC310E-7629-4479-BEAF-6559F9B9F3A5}" type="datetimeFigureOut">
              <a:rPr kumimoji="1" lang="ja-JP" altLang="en-US" smtClean="0"/>
              <a:t>2023/3/24</a:t>
            </a:fld>
            <a:endParaRPr kumimoji="1" lang="ja-JP" altLang="en-US"/>
          </a:p>
        </p:txBody>
      </p:sp>
      <p:sp>
        <p:nvSpPr>
          <p:cNvPr id="6" name="フッター プレースホルダー 5">
            <a:extLst>
              <a:ext uri="{FF2B5EF4-FFF2-40B4-BE49-F238E27FC236}">
                <a16:creationId xmlns:a16="http://schemas.microsoft.com/office/drawing/2014/main" id="{D022FB3E-7E80-15E1-1475-664C2659A8F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2B8BBBA-C0EF-9A80-544B-DA44E396CC8A}"/>
              </a:ext>
            </a:extLst>
          </p:cNvPr>
          <p:cNvSpPr>
            <a:spLocks noGrp="1"/>
          </p:cNvSpPr>
          <p:nvPr>
            <p:ph type="sldNum" sz="quarter" idx="12"/>
          </p:nvPr>
        </p:nvSpPr>
        <p:spPr/>
        <p:txBody>
          <a:body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3462298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499CE5C-FDEC-1F43-675C-4FEC505ECF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4AD65C0-52C1-E558-D97E-1AB31359DA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7E0BBF0-4180-946A-02B4-6B4B804A07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DC310E-7629-4479-BEAF-6559F9B9F3A5}" type="datetimeFigureOut">
              <a:rPr kumimoji="1" lang="ja-JP" altLang="en-US" smtClean="0"/>
              <a:t>2023/3/24</a:t>
            </a:fld>
            <a:endParaRPr kumimoji="1" lang="ja-JP" altLang="en-US"/>
          </a:p>
        </p:txBody>
      </p:sp>
      <p:sp>
        <p:nvSpPr>
          <p:cNvPr id="5" name="フッター プレースホルダー 4">
            <a:extLst>
              <a:ext uri="{FF2B5EF4-FFF2-40B4-BE49-F238E27FC236}">
                <a16:creationId xmlns:a16="http://schemas.microsoft.com/office/drawing/2014/main" id="{9E51D9C9-BE35-8333-EFDE-F119FC9A051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FB21B37-A2DB-5771-9402-110AC3BC03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5BFB81-B2D7-4F6B-9801-51AC9E8DE031}" type="slidenum">
              <a:rPr kumimoji="1" lang="ja-JP" altLang="en-US" smtClean="0"/>
              <a:t>‹#›</a:t>
            </a:fld>
            <a:endParaRPr kumimoji="1" lang="ja-JP" altLang="en-US"/>
          </a:p>
        </p:txBody>
      </p:sp>
    </p:spTree>
    <p:extLst>
      <p:ext uri="{BB962C8B-B14F-4D97-AF65-F5344CB8AC3E}">
        <p14:creationId xmlns:p14="http://schemas.microsoft.com/office/powerpoint/2010/main" val="2406079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CB4D09D-100D-8441-759F-F13C8BED7193}"/>
              </a:ext>
            </a:extLst>
          </p:cNvPr>
          <p:cNvSpPr>
            <a:spLocks noGrp="1"/>
          </p:cNvSpPr>
          <p:nvPr>
            <p:ph type="ctrTitle"/>
          </p:nvPr>
        </p:nvSpPr>
        <p:spPr/>
        <p:txBody>
          <a:bodyPr>
            <a:normAutofit/>
          </a:bodyPr>
          <a:lstStyle/>
          <a:p>
            <a:r>
              <a:rPr lang="ja-JP" altLang="en-US" dirty="0">
                <a:latin typeface="HGP明朝E" panose="02020900000000000000" pitchFamily="18" charset="-128"/>
                <a:ea typeface="HGP明朝E" panose="02020900000000000000" pitchFamily="18" charset="-128"/>
              </a:rPr>
              <a:t>中国の動向</a:t>
            </a: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全人代と仲介外交</a:t>
            </a:r>
          </a:p>
        </p:txBody>
      </p:sp>
      <p:sp>
        <p:nvSpPr>
          <p:cNvPr id="5" name="字幕 4">
            <a:extLst>
              <a:ext uri="{FF2B5EF4-FFF2-40B4-BE49-F238E27FC236}">
                <a16:creationId xmlns:a16="http://schemas.microsoft.com/office/drawing/2014/main" id="{30BAC01A-75F9-33FA-04E9-4E8486A32255}"/>
              </a:ext>
            </a:extLst>
          </p:cNvPr>
          <p:cNvSpPr>
            <a:spLocks noGrp="1"/>
          </p:cNvSpPr>
          <p:nvPr>
            <p:ph type="subTitle" idx="1"/>
          </p:nvPr>
        </p:nvSpPr>
        <p:spPr/>
        <p:txBody>
          <a:bodyPr/>
          <a:lstStyle/>
          <a:p>
            <a:r>
              <a:rPr lang="ja-JP" altLang="en-US" dirty="0">
                <a:latin typeface="HGP明朝E" panose="02020900000000000000" pitchFamily="18" charset="-128"/>
                <a:ea typeface="HGP明朝E" panose="02020900000000000000" pitchFamily="18" charset="-128"/>
              </a:rPr>
              <a:t>情報パック</a:t>
            </a:r>
            <a:endParaRPr lang="en-US" altLang="ja-JP" dirty="0">
              <a:latin typeface="HGP明朝E" panose="02020900000000000000" pitchFamily="18" charset="-128"/>
              <a:ea typeface="HGP明朝E" panose="02020900000000000000" pitchFamily="18" charset="-128"/>
            </a:endParaRPr>
          </a:p>
          <a:p>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1062646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205D939-00C4-4F2E-9797-3170DD040D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E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8EE4E44-1403-472B-8C01-D354CB8F5A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6866" y="480060"/>
            <a:ext cx="5458122"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図 3">
            <a:extLst>
              <a:ext uri="{FF2B5EF4-FFF2-40B4-BE49-F238E27FC236}">
                <a16:creationId xmlns:a16="http://schemas.microsoft.com/office/drawing/2014/main" id="{B2F9ED6A-26E7-9015-46DA-E40B452039AE}"/>
              </a:ext>
            </a:extLst>
          </p:cNvPr>
          <p:cNvPicPr>
            <a:picLocks noChangeAspect="1"/>
          </p:cNvPicPr>
          <p:nvPr/>
        </p:nvPicPr>
        <p:blipFill rotWithShape="1">
          <a:blip r:embed="rId2"/>
          <a:srcRect l="15081" r="18392"/>
          <a:stretch/>
        </p:blipFill>
        <p:spPr>
          <a:xfrm>
            <a:off x="6421035" y="643467"/>
            <a:ext cx="5129784" cy="5571066"/>
          </a:xfrm>
          <a:prstGeom prst="rect">
            <a:avLst/>
          </a:prstGeom>
        </p:spPr>
      </p:pic>
      <p:sp>
        <p:nvSpPr>
          <p:cNvPr id="14" name="Rectangle 13">
            <a:extLst>
              <a:ext uri="{FF2B5EF4-FFF2-40B4-BE49-F238E27FC236}">
                <a16:creationId xmlns:a16="http://schemas.microsoft.com/office/drawing/2014/main" id="{583CCE40-4C5F-42D3-86D9-7892AD1E98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5458121"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図 4">
            <a:extLst>
              <a:ext uri="{FF2B5EF4-FFF2-40B4-BE49-F238E27FC236}">
                <a16:creationId xmlns:a16="http://schemas.microsoft.com/office/drawing/2014/main" id="{B3BCE60A-6352-0EA8-6961-E3B92BC9023F}"/>
              </a:ext>
            </a:extLst>
          </p:cNvPr>
          <p:cNvPicPr>
            <a:picLocks noChangeAspect="1"/>
          </p:cNvPicPr>
          <p:nvPr/>
        </p:nvPicPr>
        <p:blipFill rotWithShape="1">
          <a:blip r:embed="rId3"/>
          <a:srcRect l="19020" r="21818" b="-1"/>
          <a:stretch/>
        </p:blipFill>
        <p:spPr>
          <a:xfrm>
            <a:off x="641180" y="643467"/>
            <a:ext cx="5129784" cy="5571066"/>
          </a:xfrm>
          <a:prstGeom prst="rect">
            <a:avLst/>
          </a:prstGeom>
        </p:spPr>
      </p:pic>
    </p:spTree>
    <p:extLst>
      <p:ext uri="{BB962C8B-B14F-4D97-AF65-F5344CB8AC3E}">
        <p14:creationId xmlns:p14="http://schemas.microsoft.com/office/powerpoint/2010/main" val="1345257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E55ADB7A-787E-382C-3CF9-86894533763B}"/>
              </a:ext>
            </a:extLst>
          </p:cNvPr>
          <p:cNvSpPr>
            <a:spLocks noGrp="1"/>
          </p:cNvSpPr>
          <p:nvPr>
            <p:ph idx="1"/>
          </p:nvPr>
        </p:nvSpPr>
        <p:spPr>
          <a:xfrm>
            <a:off x="838200" y="720436"/>
            <a:ext cx="10515600" cy="5922819"/>
          </a:xfrm>
        </p:spPr>
        <p:txBody>
          <a:bodyPr>
            <a:normAutofit/>
          </a:bodyPr>
          <a:lstStyle/>
          <a:p>
            <a:r>
              <a:rPr lang="en-US" altLang="ja-JP" sz="3200" dirty="0">
                <a:highlight>
                  <a:srgbClr val="FFFF00"/>
                </a:highlight>
                <a:latin typeface="HGP明朝E" panose="02020900000000000000" pitchFamily="18" charset="-128"/>
                <a:ea typeface="HGP明朝E" panose="02020900000000000000" pitchFamily="18" charset="-128"/>
              </a:rPr>
              <a:t>20</a:t>
            </a:r>
            <a:r>
              <a:rPr lang="ja-JP" altLang="en-US" sz="3200" dirty="0">
                <a:highlight>
                  <a:srgbClr val="FFFF00"/>
                </a:highlight>
                <a:latin typeface="HGP明朝E" panose="02020900000000000000" pitchFamily="18" charset="-128"/>
                <a:ea typeface="HGP明朝E" panose="02020900000000000000" pitchFamily="18" charset="-128"/>
              </a:rPr>
              <a:t>日</a:t>
            </a:r>
            <a:r>
              <a:rPr lang="ja-JP" altLang="en-US" sz="3200" dirty="0">
                <a:latin typeface="HGP明朝E" panose="02020900000000000000" pitchFamily="18" charset="-128"/>
                <a:ea typeface="HGP明朝E" panose="02020900000000000000" pitchFamily="18" charset="-128"/>
              </a:rPr>
              <a:t>公式訪問　</a:t>
            </a:r>
            <a:r>
              <a:rPr lang="en-US" altLang="ja-JP" sz="3200" dirty="0">
                <a:latin typeface="HGP明朝E" panose="02020900000000000000" pitchFamily="18" charset="-128"/>
                <a:ea typeface="HGP明朝E" panose="02020900000000000000" pitchFamily="18" charset="-128"/>
              </a:rPr>
              <a:t>19</a:t>
            </a:r>
            <a:r>
              <a:rPr lang="ja-JP" altLang="en-US" sz="3200" dirty="0">
                <a:latin typeface="HGP明朝E" panose="02020900000000000000" pitchFamily="18" charset="-128"/>
                <a:ea typeface="HGP明朝E" panose="02020900000000000000" pitchFamily="18" charset="-128"/>
              </a:rPr>
              <a:t>年</a:t>
            </a:r>
            <a:r>
              <a:rPr lang="en-US" altLang="ja-JP" sz="3200" dirty="0">
                <a:latin typeface="HGP明朝E" panose="02020900000000000000" pitchFamily="18" charset="-128"/>
                <a:ea typeface="HGP明朝E" panose="02020900000000000000" pitchFamily="18" charset="-128"/>
              </a:rPr>
              <a:t>6</a:t>
            </a:r>
            <a:r>
              <a:rPr lang="ja-JP" altLang="en-US" sz="3200" dirty="0">
                <a:latin typeface="HGP明朝E" panose="02020900000000000000" pitchFamily="18" charset="-128"/>
                <a:ea typeface="HGP明朝E" panose="02020900000000000000" pitchFamily="18" charset="-128"/>
              </a:rPr>
              <a:t>月以来に</a:t>
            </a:r>
          </a:p>
          <a:p>
            <a:r>
              <a:rPr lang="ja-JP" altLang="en-US" sz="3200" dirty="0">
                <a:latin typeface="HGP明朝E" panose="02020900000000000000" pitchFamily="18" charset="-128"/>
                <a:ea typeface="HGP明朝E" panose="02020900000000000000" pitchFamily="18" charset="-128"/>
              </a:rPr>
              <a:t>プーチン氏　「ロシアは常に交渉に対して開かれている。ウクライナに関する中国の提案を尊重する」</a:t>
            </a:r>
          </a:p>
          <a:p>
            <a:r>
              <a:rPr lang="ja-JP" altLang="en-US" sz="3200" dirty="0">
                <a:latin typeface="HGP明朝E" panose="02020900000000000000" pitchFamily="18" charset="-128"/>
                <a:ea typeface="HGP明朝E" panose="02020900000000000000" pitchFamily="18" charset="-128"/>
              </a:rPr>
              <a:t>習氏、</a:t>
            </a:r>
            <a:r>
              <a:rPr lang="en-US" altLang="ja-JP" sz="3200" dirty="0">
                <a:latin typeface="HGP明朝E" panose="02020900000000000000" pitchFamily="18" charset="-128"/>
                <a:ea typeface="HGP明朝E" panose="02020900000000000000" pitchFamily="18" charset="-128"/>
              </a:rPr>
              <a:t>2024</a:t>
            </a:r>
            <a:r>
              <a:rPr lang="ja-JP" altLang="en-US" sz="3200" dirty="0">
                <a:latin typeface="HGP明朝E" panose="02020900000000000000" pitchFamily="18" charset="-128"/>
                <a:ea typeface="HGP明朝E" panose="02020900000000000000" pitchFamily="18" charset="-128"/>
              </a:rPr>
              <a:t>年のロシア大統領選で「立派な事業を進めているあなたをロシア国民が強く支持すると確信している」と発言。</a:t>
            </a:r>
            <a:endParaRPr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正式会談は</a:t>
            </a:r>
            <a:r>
              <a:rPr lang="en-US" altLang="ja-JP" sz="3200" dirty="0">
                <a:highlight>
                  <a:srgbClr val="FFFF00"/>
                </a:highlight>
                <a:latin typeface="HGP明朝E" panose="02020900000000000000" pitchFamily="18" charset="-128"/>
                <a:ea typeface="HGP明朝E" panose="02020900000000000000" pitchFamily="18" charset="-128"/>
              </a:rPr>
              <a:t>21</a:t>
            </a:r>
            <a:r>
              <a:rPr lang="ja-JP" altLang="en-US" sz="3200" dirty="0">
                <a:highlight>
                  <a:srgbClr val="FFFF00"/>
                </a:highlight>
                <a:latin typeface="HGP明朝E" panose="02020900000000000000" pitchFamily="18" charset="-128"/>
                <a:ea typeface="HGP明朝E" panose="02020900000000000000" pitchFamily="18" charset="-128"/>
              </a:rPr>
              <a:t>日</a:t>
            </a:r>
          </a:p>
          <a:p>
            <a:r>
              <a:rPr lang="ja-JP" altLang="en-US" sz="3200" dirty="0">
                <a:latin typeface="HGP明朝E" panose="02020900000000000000" pitchFamily="18" charset="-128"/>
                <a:ea typeface="HGP明朝E" panose="02020900000000000000" pitchFamily="18" charset="-128"/>
              </a:rPr>
              <a:t>最大の焦点　軍事侵攻の停止と和平に向けて</a:t>
            </a:r>
            <a:r>
              <a:rPr lang="ja-JP" altLang="en-US" sz="3200" dirty="0">
                <a:solidFill>
                  <a:srgbClr val="FF0000"/>
                </a:solidFill>
                <a:latin typeface="HGP明朝E" panose="02020900000000000000" pitchFamily="18" charset="-128"/>
                <a:ea typeface="HGP明朝E" panose="02020900000000000000" pitchFamily="18" charset="-128"/>
              </a:rPr>
              <a:t>主導的</a:t>
            </a:r>
            <a:r>
              <a:rPr lang="ja-JP" altLang="en-US" sz="3200" dirty="0">
                <a:latin typeface="HGP明朝E" panose="02020900000000000000" pitchFamily="18" charset="-128"/>
                <a:ea typeface="HGP明朝E" panose="02020900000000000000" pitchFamily="18" charset="-128"/>
              </a:rPr>
              <a:t>な役割を果たせるか否か。</a:t>
            </a:r>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中国は</a:t>
            </a:r>
            <a:r>
              <a:rPr lang="en-US" altLang="ja-JP" sz="3200" dirty="0">
                <a:highlight>
                  <a:srgbClr val="FFFF00"/>
                </a:highlight>
                <a:latin typeface="HGP明朝E" panose="02020900000000000000" pitchFamily="18" charset="-128"/>
                <a:ea typeface="HGP明朝E" panose="02020900000000000000" pitchFamily="18" charset="-128"/>
              </a:rPr>
              <a:t>2</a:t>
            </a:r>
            <a:r>
              <a:rPr lang="ja-JP" altLang="en-US" sz="3200" dirty="0">
                <a:highlight>
                  <a:srgbClr val="FFFF00"/>
                </a:highlight>
                <a:latin typeface="HGP明朝E" panose="02020900000000000000" pitchFamily="18" charset="-128"/>
                <a:ea typeface="HGP明朝E" panose="02020900000000000000" pitchFamily="18" charset="-128"/>
              </a:rPr>
              <a:t>月</a:t>
            </a:r>
            <a:r>
              <a:rPr lang="en-US" altLang="ja-JP" sz="3200" dirty="0">
                <a:highlight>
                  <a:srgbClr val="FFFF00"/>
                </a:highlight>
                <a:latin typeface="HGP明朝E" panose="02020900000000000000" pitchFamily="18" charset="-128"/>
                <a:ea typeface="HGP明朝E" panose="02020900000000000000" pitchFamily="18" charset="-128"/>
              </a:rPr>
              <a:t>24</a:t>
            </a:r>
            <a:r>
              <a:rPr lang="ja-JP" altLang="en-US" sz="3200" dirty="0">
                <a:highlight>
                  <a:srgbClr val="FFFF00"/>
                </a:highlight>
                <a:latin typeface="HGP明朝E" panose="02020900000000000000" pitchFamily="18" charset="-128"/>
                <a:ea typeface="HGP明朝E" panose="02020900000000000000" pitchFamily="18" charset="-128"/>
              </a:rPr>
              <a:t>日</a:t>
            </a:r>
            <a:r>
              <a:rPr lang="ja-JP" altLang="en-US" sz="3200" dirty="0">
                <a:latin typeface="HGP明朝E" panose="02020900000000000000" pitchFamily="18" charset="-128"/>
                <a:ea typeface="HGP明朝E" panose="02020900000000000000" pitchFamily="18" charset="-128"/>
              </a:rPr>
              <a:t>、「ウクライナ危機の政治解決に関する中国の立場」と題した</a:t>
            </a:r>
            <a:r>
              <a:rPr lang="ja-JP" altLang="en-US" sz="3200" dirty="0">
                <a:highlight>
                  <a:srgbClr val="FFFF00"/>
                </a:highlight>
                <a:latin typeface="HGP明朝E" panose="02020900000000000000" pitchFamily="18" charset="-128"/>
                <a:ea typeface="HGP明朝E" panose="02020900000000000000" pitchFamily="18" charset="-128"/>
              </a:rPr>
              <a:t>仲裁案</a:t>
            </a:r>
            <a:r>
              <a:rPr lang="ja-JP" altLang="en-US" sz="3200" dirty="0">
                <a:latin typeface="HGP明朝E" panose="02020900000000000000" pitchFamily="18" charset="-128"/>
                <a:ea typeface="HGP明朝E" panose="02020900000000000000" pitchFamily="18" charset="-128"/>
              </a:rPr>
              <a:t>を発表。</a:t>
            </a: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75223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CACE75-5908-662D-13A4-CC1682E52B75}"/>
              </a:ext>
            </a:extLst>
          </p:cNvPr>
          <p:cNvSpPr>
            <a:spLocks noGrp="1"/>
          </p:cNvSpPr>
          <p:nvPr>
            <p:ph type="title"/>
          </p:nvPr>
        </p:nvSpPr>
        <p:spPr>
          <a:xfrm>
            <a:off x="838200" y="362992"/>
            <a:ext cx="10515600" cy="915865"/>
          </a:xfrm>
        </p:spPr>
        <p:txBody>
          <a:bodyPr/>
          <a:lstStyle/>
          <a:p>
            <a:r>
              <a:rPr kumimoji="1" lang="ja-JP" altLang="en-US" dirty="0">
                <a:latin typeface="HGP明朝E" panose="02020900000000000000" pitchFamily="18" charset="-128"/>
                <a:ea typeface="HGP明朝E" panose="02020900000000000000" pitchFamily="18" charset="-128"/>
              </a:rPr>
              <a:t>仲裁案</a:t>
            </a:r>
          </a:p>
        </p:txBody>
      </p:sp>
      <p:sp>
        <p:nvSpPr>
          <p:cNvPr id="3" name="コンテンツ プレースホルダー 2">
            <a:extLst>
              <a:ext uri="{FF2B5EF4-FFF2-40B4-BE49-F238E27FC236}">
                <a16:creationId xmlns:a16="http://schemas.microsoft.com/office/drawing/2014/main" id="{D2956BB3-5EB0-DB6F-CD27-A447ACE42F15}"/>
              </a:ext>
            </a:extLst>
          </p:cNvPr>
          <p:cNvSpPr>
            <a:spLocks noGrp="1"/>
          </p:cNvSpPr>
          <p:nvPr>
            <p:ph idx="1"/>
          </p:nvPr>
        </p:nvSpPr>
        <p:spPr>
          <a:xfrm>
            <a:off x="838200" y="1503431"/>
            <a:ext cx="10515600" cy="5043224"/>
          </a:xfrm>
        </p:spPr>
        <p:txBody>
          <a:bodyPr>
            <a:normAutofit fontScale="92500" lnSpcReduction="10000"/>
          </a:bodyPr>
          <a:lstStyle/>
          <a:p>
            <a:pPr marL="0" indent="0">
              <a:buNone/>
            </a:pPr>
            <a:r>
              <a:rPr kumimoji="1" lang="ja-JP" altLang="en-US" sz="3200" dirty="0">
                <a:latin typeface="HGP明朝E" panose="02020900000000000000" pitchFamily="18" charset="-128"/>
                <a:ea typeface="HGP明朝E" panose="02020900000000000000" pitchFamily="18" charset="-128"/>
              </a:rPr>
              <a:t>①各国の主権尊重　②冷戦思考の排除　③停戦、戦闘停止　</a:t>
            </a: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④和平交渉の開始　⑤人道危機の解決　</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⑥</a:t>
            </a:r>
            <a:r>
              <a:rPr kumimoji="1" lang="ja-JP" altLang="en-US" sz="3200" dirty="0">
                <a:latin typeface="HGP明朝E" panose="02020900000000000000" pitchFamily="18" charset="-128"/>
                <a:ea typeface="HGP明朝E" panose="02020900000000000000" pitchFamily="18" charset="-128"/>
              </a:rPr>
              <a:t>市民と戦争捕虜の保護</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⑦</a:t>
            </a:r>
            <a:r>
              <a:rPr kumimoji="1" lang="ja-JP" altLang="en-US" sz="3200" dirty="0">
                <a:latin typeface="HGP明朝E" panose="02020900000000000000" pitchFamily="18" charset="-128"/>
                <a:ea typeface="HGP明朝E" panose="02020900000000000000" pitchFamily="18" charset="-128"/>
              </a:rPr>
              <a:t>原子力発電所の安全維持　</a:t>
            </a:r>
            <a:r>
              <a:rPr lang="ja-JP" altLang="en-US" sz="3200" dirty="0">
                <a:latin typeface="HGP明朝E" panose="02020900000000000000" pitchFamily="18" charset="-128"/>
                <a:ea typeface="HGP明朝E" panose="02020900000000000000" pitchFamily="18" charset="-128"/>
              </a:rPr>
              <a:t>⑧</a:t>
            </a:r>
            <a:r>
              <a:rPr kumimoji="1" lang="ja-JP" altLang="en-US" sz="3200" dirty="0">
                <a:latin typeface="HGP明朝E" panose="02020900000000000000" pitchFamily="18" charset="-128"/>
                <a:ea typeface="HGP明朝E" panose="02020900000000000000" pitchFamily="18" charset="-128"/>
              </a:rPr>
              <a:t>戦略リスクの減少　</a:t>
            </a: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⑨食糧輸送の保障　⑩一方的な制裁の停止　</a:t>
            </a: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⑪産業チェーンやサプライチェーンの安定確保</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⑫</a:t>
            </a:r>
            <a:r>
              <a:rPr kumimoji="1" lang="ja-JP" altLang="en-US" sz="3200" dirty="0">
                <a:latin typeface="HGP明朝E" panose="02020900000000000000" pitchFamily="18" charset="-128"/>
                <a:ea typeface="HGP明朝E" panose="02020900000000000000" pitchFamily="18" charset="-128"/>
              </a:rPr>
              <a:t>戦後再建の推進</a:t>
            </a:r>
            <a:endParaRPr kumimoji="1" lang="en-US" altLang="ja-JP" sz="3200" dirty="0">
              <a:latin typeface="HGP明朝E" panose="02020900000000000000" pitchFamily="18" charset="-128"/>
              <a:ea typeface="HGP明朝E" panose="02020900000000000000" pitchFamily="18" charset="-128"/>
            </a:endParaRPr>
          </a:p>
          <a:p>
            <a:pPr marL="0" indent="0">
              <a:buNone/>
            </a:pP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ゼレンスキー氏は</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24</a:t>
            </a:r>
            <a:r>
              <a:rPr kumimoji="1" lang="ja-JP" altLang="en-US" sz="3200" dirty="0">
                <a:latin typeface="HGP明朝E" panose="02020900000000000000" pitchFamily="18" charset="-128"/>
                <a:ea typeface="HGP明朝E" panose="02020900000000000000" pitchFamily="18" charset="-128"/>
              </a:rPr>
              <a:t>日、中国外務省が「文書」を発表したことに振れて、「戦争の当事国だけが和平案を提示できる」と明言</a:t>
            </a:r>
          </a:p>
          <a:p>
            <a:pPr marL="0" indent="0">
              <a:buNone/>
            </a:pPr>
            <a:endParaRPr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98552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B6E545A-A44A-C3D6-F55F-FDEE93EB400C}"/>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仲介外交の背景</a:t>
            </a:r>
          </a:p>
        </p:txBody>
      </p:sp>
      <p:sp>
        <p:nvSpPr>
          <p:cNvPr id="5" name="コンテンツ プレースホルダー 4">
            <a:extLst>
              <a:ext uri="{FF2B5EF4-FFF2-40B4-BE49-F238E27FC236}">
                <a16:creationId xmlns:a16="http://schemas.microsoft.com/office/drawing/2014/main" id="{482FE6D9-5BA8-25EF-DD88-7FDBC7A261C2}"/>
              </a:ext>
            </a:extLst>
          </p:cNvPr>
          <p:cNvSpPr>
            <a:spLocks noGrp="1"/>
          </p:cNvSpPr>
          <p:nvPr>
            <p:ph idx="1"/>
          </p:nvPr>
        </p:nvSpPr>
        <p:spPr/>
        <p:txBody>
          <a:bodyPr>
            <a:normAutofit/>
          </a:bodyPr>
          <a:lstStyle/>
          <a:p>
            <a:r>
              <a:rPr lang="ja-JP" altLang="en-US" sz="3200" dirty="0">
                <a:latin typeface="HGP明朝E" panose="02020900000000000000" pitchFamily="18" charset="-128"/>
                <a:ea typeface="HGP明朝E" panose="02020900000000000000" pitchFamily="18" charset="-128"/>
              </a:rPr>
              <a:t>中国最高峰のシンクタンクで</a:t>
            </a:r>
            <a:r>
              <a:rPr lang="ja-JP" altLang="en-US" sz="3200" dirty="0">
                <a:highlight>
                  <a:srgbClr val="FFFF00"/>
                </a:highlight>
                <a:latin typeface="HGP明朝E" panose="02020900000000000000" pitchFamily="18" charset="-128"/>
                <a:ea typeface="HGP明朝E" panose="02020900000000000000" pitchFamily="18" charset="-128"/>
              </a:rPr>
              <a:t>中国人民解放軍直属の「軍事科学院」（軍の最高意思決定機関</a:t>
            </a:r>
            <a:r>
              <a:rPr lang="ja-JP" altLang="en-US" sz="3200" dirty="0">
                <a:latin typeface="HGP明朝E" panose="02020900000000000000" pitchFamily="18" charset="-128"/>
                <a:ea typeface="HGP明朝E" panose="02020900000000000000" pitchFamily="18" charset="-128"/>
              </a:rPr>
              <a:t>、中央軍事委員会への提言や報告が役割）が</a:t>
            </a:r>
            <a:r>
              <a:rPr lang="en-US" altLang="ja-JP" sz="3200" dirty="0">
                <a:latin typeface="HGP明朝E" panose="02020900000000000000" pitchFamily="18" charset="-128"/>
                <a:ea typeface="HGP明朝E" panose="02020900000000000000" pitchFamily="18" charset="-128"/>
              </a:rPr>
              <a:t>2022</a:t>
            </a:r>
            <a:r>
              <a:rPr lang="ja-JP" altLang="en-US" sz="3200" dirty="0">
                <a:latin typeface="HGP明朝E" panose="02020900000000000000" pitchFamily="18" charset="-128"/>
                <a:ea typeface="HGP明朝E" panose="02020900000000000000" pitchFamily="18" charset="-128"/>
              </a:rPr>
              <a:t>年</a:t>
            </a:r>
            <a:r>
              <a:rPr lang="en-US" altLang="ja-JP" sz="3200" dirty="0">
                <a:latin typeface="HGP明朝E" panose="02020900000000000000" pitchFamily="18" charset="-128"/>
                <a:ea typeface="HGP明朝E" panose="02020900000000000000" pitchFamily="18" charset="-128"/>
              </a:rPr>
              <a:t>12</a:t>
            </a:r>
            <a:r>
              <a:rPr lang="ja-JP" altLang="en-US" sz="3200" dirty="0">
                <a:latin typeface="HGP明朝E" panose="02020900000000000000" pitchFamily="18" charset="-128"/>
                <a:ea typeface="HGP明朝E" panose="02020900000000000000" pitchFamily="18" charset="-128"/>
              </a:rPr>
              <a:t>月にウクライナ情勢を巡るシュミレーションをまとめた。</a:t>
            </a:r>
            <a:endParaRPr lang="en-US" altLang="ja-JP" sz="3200" dirty="0">
              <a:latin typeface="HGP明朝E" panose="02020900000000000000" pitchFamily="18" charset="-128"/>
              <a:ea typeface="HGP明朝E" panose="02020900000000000000" pitchFamily="18" charset="-128"/>
            </a:endParaRPr>
          </a:p>
          <a:p>
            <a:endParaRPr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その内容的は「</a:t>
            </a:r>
            <a:r>
              <a:rPr lang="en-US" altLang="ja-JP" sz="3200" dirty="0">
                <a:latin typeface="HGP明朝E" panose="02020900000000000000" pitchFamily="18" charset="-128"/>
                <a:ea typeface="HGP明朝E" panose="02020900000000000000" pitchFamily="18" charset="-128"/>
              </a:rPr>
              <a:t>23</a:t>
            </a:r>
            <a:r>
              <a:rPr lang="ja-JP" altLang="en-US" sz="3200" dirty="0">
                <a:latin typeface="HGP明朝E" panose="02020900000000000000" pitchFamily="18" charset="-128"/>
                <a:ea typeface="HGP明朝E" panose="02020900000000000000" pitchFamily="18" charset="-128"/>
              </a:rPr>
              <a:t>年夏ごろにロシア軍が優勢なまま終局にむかう」。ロシア、ウクライナともに経済の疲弊が激しく、夏にも戦争継続が難しくなるとの見立て。</a:t>
            </a:r>
            <a:endParaRPr lang="en-US" altLang="ja-JP" sz="3200" dirty="0">
              <a:latin typeface="HGP明朝E" panose="02020900000000000000" pitchFamily="18" charset="-128"/>
              <a:ea typeface="HGP明朝E" panose="02020900000000000000" pitchFamily="18" charset="-128"/>
            </a:endParaRPr>
          </a:p>
          <a:p>
            <a:endParaRPr lang="ja-JP" altLang="en-US" sz="3200" dirty="0">
              <a:latin typeface="HGP明朝E" panose="02020900000000000000" pitchFamily="18" charset="-128"/>
              <a:ea typeface="HGP明朝E" panose="02020900000000000000" pitchFamily="18" charset="-128"/>
            </a:endParaRPr>
          </a:p>
          <a:p>
            <a:endParaRPr lang="ja-JP" altLang="en-US" sz="3200" dirty="0">
              <a:latin typeface="HGP明朝E" panose="02020900000000000000" pitchFamily="18" charset="-128"/>
              <a:ea typeface="HGP明朝E" panose="02020900000000000000" pitchFamily="18" charset="-128"/>
            </a:endParaRPr>
          </a:p>
          <a:p>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85946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779B0A3-549F-2E87-874F-D12248479805}"/>
              </a:ext>
            </a:extLst>
          </p:cNvPr>
          <p:cNvSpPr>
            <a:spLocks noGrp="1"/>
          </p:cNvSpPr>
          <p:nvPr>
            <p:ph idx="1"/>
          </p:nvPr>
        </p:nvSpPr>
        <p:spPr>
          <a:xfrm>
            <a:off x="838200" y="566590"/>
            <a:ext cx="10515600" cy="6075431"/>
          </a:xfrm>
        </p:spPr>
        <p:txBody>
          <a:bodyPr>
            <a:normAutofit lnSpcReduction="10000"/>
          </a:bodyPr>
          <a:lstStyle/>
          <a:p>
            <a:pPr marL="0" indent="0">
              <a:buNone/>
            </a:pPr>
            <a:r>
              <a:rPr kumimoji="1" lang="ja-JP" altLang="en-US" dirty="0">
                <a:latin typeface="HGP明朝E" panose="02020900000000000000" pitchFamily="18" charset="-128"/>
                <a:ea typeface="HGP明朝E" panose="02020900000000000000" pitchFamily="18" charset="-128"/>
              </a:rPr>
              <a:t>三つの効果を狙う</a:t>
            </a:r>
            <a:endParaRPr kumimoji="1" lang="en-US" altLang="ja-JP" dirty="0">
              <a:latin typeface="HGP明朝E" panose="02020900000000000000" pitchFamily="18" charset="-128"/>
              <a:ea typeface="HGP明朝E" panose="02020900000000000000" pitchFamily="18" charset="-128"/>
            </a:endParaRPr>
          </a:p>
          <a:p>
            <a:pPr marL="0" indent="0">
              <a:buNone/>
            </a:pPr>
            <a:endParaRPr kumimoji="1" lang="ja-JP" altLang="en-US"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①</a:t>
            </a:r>
            <a:r>
              <a:rPr kumimoji="1" lang="ja-JP" altLang="en-US" dirty="0">
                <a:highlight>
                  <a:srgbClr val="FFFF00"/>
                </a:highlight>
                <a:latin typeface="HGP明朝E" panose="02020900000000000000" pitchFamily="18" charset="-128"/>
                <a:ea typeface="HGP明朝E" panose="02020900000000000000" pitchFamily="18" charset="-128"/>
              </a:rPr>
              <a:t>欧州との関係修復</a:t>
            </a:r>
            <a:r>
              <a:rPr kumimoji="1" lang="ja-JP" altLang="en-US" dirty="0">
                <a:latin typeface="HGP明朝E" panose="02020900000000000000" pitchFamily="18" charset="-128"/>
                <a:ea typeface="HGP明朝E" panose="02020900000000000000" pitchFamily="18" charset="-128"/>
              </a:rPr>
              <a:t>。米国、日本との関係修復は早期にはできない。</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一方で欧州はウクライナへの武器支援を拡大するが、独仏などに早</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期停戦を望む声がくすぶる。</a:t>
            </a:r>
          </a:p>
          <a:p>
            <a:pPr marL="0" indent="0">
              <a:buNone/>
            </a:pPr>
            <a:r>
              <a:rPr kumimoji="1" lang="ja-JP" altLang="en-US" dirty="0">
                <a:latin typeface="HGP明朝E" panose="02020900000000000000" pitchFamily="18" charset="-128"/>
                <a:ea typeface="HGP明朝E" panose="02020900000000000000" pitchFamily="18" charset="-128"/>
              </a:rPr>
              <a:t>②</a:t>
            </a:r>
            <a:r>
              <a:rPr kumimoji="1" lang="ja-JP" altLang="en-US" dirty="0">
                <a:highlight>
                  <a:srgbClr val="FFFF00"/>
                </a:highlight>
                <a:latin typeface="HGP明朝E" panose="02020900000000000000" pitchFamily="18" charset="-128"/>
                <a:ea typeface="HGP明朝E" panose="02020900000000000000" pitchFamily="18" charset="-128"/>
              </a:rPr>
              <a:t>ウクライナとの友好関係の維持</a:t>
            </a:r>
            <a:r>
              <a:rPr kumimoji="1" lang="ja-JP" altLang="en-US" dirty="0">
                <a:latin typeface="HGP明朝E" panose="02020900000000000000" pitchFamily="18" charset="-128"/>
                <a:ea typeface="HGP明朝E" panose="02020900000000000000" pitchFamily="18" charset="-128"/>
              </a:rPr>
              <a:t>。中国政府関係者は「ロシアと並び、</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ウクライナも失うわけにはいかない」と考える。仲裁案には「経済復興</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計画策定」を盛り込み、すでに経済支援策の検討に入っている。</a:t>
            </a:r>
            <a:endParaRPr kumimoji="1"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③</a:t>
            </a:r>
            <a:r>
              <a:rPr kumimoji="1" lang="ja-JP" altLang="en-US" dirty="0">
                <a:highlight>
                  <a:srgbClr val="FFFF00"/>
                </a:highlight>
                <a:latin typeface="HGP明朝E" panose="02020900000000000000" pitchFamily="18" charset="-128"/>
                <a:ea typeface="HGP明朝E" panose="02020900000000000000" pitchFamily="18" charset="-128"/>
              </a:rPr>
              <a:t>停戦の主役を勝ち取るこ</a:t>
            </a:r>
            <a:r>
              <a:rPr kumimoji="1" lang="ja-JP" altLang="en-US" dirty="0">
                <a:latin typeface="HGP明朝E" panose="02020900000000000000" pitchFamily="18" charset="-128"/>
                <a:ea typeface="HGP明朝E" panose="02020900000000000000" pitchFamily="18" charset="-128"/>
              </a:rPr>
              <a:t>と。習氏にとってプーチン氏に仲裁案を示</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したのちにロシアとウクライナが交渉を始めるのが最良の展開。中</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国が主導して停戦に持ち込んだように演出できれば、米国も中国と</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も距離を置く途上国「グローバルサウス」を引き込む契機に</a:t>
            </a:r>
            <a:r>
              <a:rPr lang="ja-JP" altLang="en-US" dirty="0">
                <a:latin typeface="HGP明朝E" panose="02020900000000000000" pitchFamily="18" charset="-128"/>
                <a:ea typeface="HGP明朝E" panose="02020900000000000000" pitchFamily="18" charset="-128"/>
              </a:rPr>
              <a:t>。</a:t>
            </a: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673101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8238CCD8-D07B-4D3E-D108-84B6E2DF8A26}"/>
              </a:ext>
            </a:extLst>
          </p:cNvPr>
          <p:cNvSpPr>
            <a:spLocks noGrp="1"/>
          </p:cNvSpPr>
          <p:nvPr>
            <p:ph idx="1"/>
          </p:nvPr>
        </p:nvSpPr>
        <p:spPr>
          <a:xfrm>
            <a:off x="673177" y="364638"/>
            <a:ext cx="4608828" cy="6395190"/>
          </a:xfrm>
        </p:spPr>
        <p:txBody>
          <a:bodyPr>
            <a:normAutofit lnSpcReduction="10000"/>
          </a:bodyPr>
          <a:lstStyle/>
          <a:p>
            <a:pPr marL="0" indent="0">
              <a:buNone/>
            </a:pPr>
            <a:r>
              <a:rPr lang="ja-JP" altLang="en-US" dirty="0">
                <a:highlight>
                  <a:srgbClr val="FFFF00"/>
                </a:highlight>
                <a:latin typeface="HGP明朝E" panose="02020900000000000000" pitchFamily="18" charset="-128"/>
                <a:ea typeface="HGP明朝E" panose="02020900000000000000" pitchFamily="18" charset="-128"/>
              </a:rPr>
              <a:t>岸田文雄首相のウクライナ訪問</a:t>
            </a:r>
            <a:endParaRPr lang="en-US" altLang="ja-JP" dirty="0">
              <a:highlight>
                <a:srgbClr val="FFFF00"/>
              </a:highlight>
              <a:latin typeface="HGP明朝E" panose="02020900000000000000" pitchFamily="18" charset="-128"/>
              <a:ea typeface="HGP明朝E" panose="02020900000000000000" pitchFamily="18" charset="-128"/>
            </a:endParaRPr>
          </a:p>
          <a:p>
            <a:pPr marL="0" indent="0">
              <a:buNone/>
            </a:pPr>
            <a:r>
              <a:rPr kumimoji="1" lang="en-US" altLang="ja-JP" dirty="0">
                <a:latin typeface="HGP明朝E" panose="02020900000000000000" pitchFamily="18" charset="-128"/>
                <a:ea typeface="HGP明朝E" panose="02020900000000000000" pitchFamily="18" charset="-128"/>
              </a:rPr>
              <a:t>3</a:t>
            </a:r>
            <a:r>
              <a:rPr kumimoji="1"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21</a:t>
            </a:r>
            <a:r>
              <a:rPr lang="ja-JP" altLang="en-US" dirty="0">
                <a:latin typeface="HGP明朝E" panose="02020900000000000000" pitchFamily="18" charset="-128"/>
                <a:ea typeface="HGP明朝E" panose="02020900000000000000" pitchFamily="18" charset="-128"/>
              </a:rPr>
              <a:t>日</a:t>
            </a: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ロシアには事前通告</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護衛はウクライナ政府</a:t>
            </a:r>
            <a:endParaRPr lang="en-US" altLang="ja-JP" dirty="0">
              <a:latin typeface="HGP明朝E" panose="02020900000000000000" pitchFamily="18" charset="-128"/>
              <a:ea typeface="HGP明朝E" panose="02020900000000000000" pitchFamily="18" charset="-128"/>
            </a:endParaRPr>
          </a:p>
          <a:p>
            <a:pPr marL="0" indent="0">
              <a:buNone/>
            </a:pP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highlight>
                  <a:srgbClr val="FFFF00"/>
                </a:highlight>
                <a:latin typeface="HGP明朝E" panose="02020900000000000000" pitchFamily="18" charset="-128"/>
                <a:ea typeface="HGP明朝E" panose="02020900000000000000" pitchFamily="18" charset="-128"/>
              </a:rPr>
              <a:t>日米連携</a:t>
            </a:r>
            <a:endParaRPr lang="en-US" altLang="ja-JP" dirty="0">
              <a:highlight>
                <a:srgbClr val="FFFF00"/>
              </a:highlight>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米国は</a:t>
            </a: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主力戦車の引き渡しを今秋に。</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地対空ミサイルの供与も前倒し</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日本は</a:t>
            </a: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経済人道分野の支援。</a:t>
            </a:r>
            <a:r>
              <a:rPr lang="ja-JP" altLang="en-US" dirty="0">
                <a:latin typeface="HGP明朝E" panose="02020900000000000000" pitchFamily="18" charset="-128"/>
                <a:ea typeface="HGP明朝E" panose="02020900000000000000" pitchFamily="18" charset="-128"/>
              </a:rPr>
              <a:t>地雷除去など。</a:t>
            </a:r>
            <a:endParaRPr kumimoji="1" lang="en-US" altLang="ja-JP" dirty="0">
              <a:latin typeface="HGP明朝E" panose="02020900000000000000" pitchFamily="18" charset="-128"/>
              <a:ea typeface="HGP明朝E" panose="02020900000000000000" pitchFamily="18" charset="-128"/>
            </a:endParaRPr>
          </a:p>
        </p:txBody>
      </p:sp>
      <p:pic>
        <p:nvPicPr>
          <p:cNvPr id="4" name="図 3">
            <a:extLst>
              <a:ext uri="{FF2B5EF4-FFF2-40B4-BE49-F238E27FC236}">
                <a16:creationId xmlns:a16="http://schemas.microsoft.com/office/drawing/2014/main" id="{781FFE28-98B9-2C3C-485A-3981A706DC08}"/>
              </a:ext>
            </a:extLst>
          </p:cNvPr>
          <p:cNvPicPr>
            <a:picLocks noChangeAspect="1"/>
          </p:cNvPicPr>
          <p:nvPr/>
        </p:nvPicPr>
        <p:blipFill rotWithShape="1">
          <a:blip r:embed="rId2"/>
          <a:srcRect t="9879" r="-1" b="-1"/>
          <a:stretch/>
        </p:blipFill>
        <p:spPr>
          <a:xfrm>
            <a:off x="4869854" y="138930"/>
            <a:ext cx="7013606" cy="3555433"/>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5" name="図 4">
            <a:extLst>
              <a:ext uri="{FF2B5EF4-FFF2-40B4-BE49-F238E27FC236}">
                <a16:creationId xmlns:a16="http://schemas.microsoft.com/office/drawing/2014/main" id="{A0A61841-1353-EE3B-ADF6-0CA46BE18740}"/>
              </a:ext>
            </a:extLst>
          </p:cNvPr>
          <p:cNvPicPr>
            <a:picLocks noChangeAspect="1"/>
          </p:cNvPicPr>
          <p:nvPr/>
        </p:nvPicPr>
        <p:blipFill rotWithShape="1">
          <a:blip r:embed="rId3"/>
          <a:srcRect t="1773" b="36977"/>
          <a:stretch/>
        </p:blipFill>
        <p:spPr>
          <a:xfrm>
            <a:off x="4699212" y="3917852"/>
            <a:ext cx="7191357" cy="2940148"/>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Tree>
    <p:extLst>
      <p:ext uri="{BB962C8B-B14F-4D97-AF65-F5344CB8AC3E}">
        <p14:creationId xmlns:p14="http://schemas.microsoft.com/office/powerpoint/2010/main" val="2931964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7" name="Rectangle 1036">
            <a:extLst>
              <a:ext uri="{FF2B5EF4-FFF2-40B4-BE49-F238E27FC236}">
                <a16:creationId xmlns:a16="http://schemas.microsoft.com/office/drawing/2014/main" id="{848F64AA-5BE2-4280-BEFA-DC288118FC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權力被大削 李強在國務院二度向習表忠 | 習近平 | 大紀元">
            <a:extLst>
              <a:ext uri="{FF2B5EF4-FFF2-40B4-BE49-F238E27FC236}">
                <a16:creationId xmlns:a16="http://schemas.microsoft.com/office/drawing/2014/main" id="{7FD0B64A-0EE4-5C00-8280-071727BEBDD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16545"/>
          <a:stretch/>
        </p:blipFill>
        <p:spPr bwMode="auto">
          <a:xfrm>
            <a:off x="20" y="2"/>
            <a:ext cx="7534620" cy="4197368"/>
          </a:xfrm>
          <a:custGeom>
            <a:avLst/>
            <a:gdLst/>
            <a:ahLst/>
            <a:cxnLst/>
            <a:rect l="l" t="t" r="r" b="b"/>
            <a:pathLst>
              <a:path w="7534640" h="4197368">
                <a:moveTo>
                  <a:pt x="0" y="0"/>
                </a:moveTo>
                <a:lnTo>
                  <a:pt x="7534640" y="0"/>
                </a:lnTo>
                <a:lnTo>
                  <a:pt x="7534640" y="3832811"/>
                </a:lnTo>
                <a:lnTo>
                  <a:pt x="7344853" y="3826712"/>
                </a:lnTo>
                <a:cubicBezTo>
                  <a:pt x="7344853" y="3826712"/>
                  <a:pt x="7341511" y="3826712"/>
                  <a:pt x="7341511" y="3826712"/>
                </a:cubicBezTo>
                <a:cubicBezTo>
                  <a:pt x="7274667" y="3823370"/>
                  <a:pt x="7211169" y="3823370"/>
                  <a:pt x="7144324" y="3820027"/>
                </a:cubicBezTo>
                <a:cubicBezTo>
                  <a:pt x="6913719" y="3820027"/>
                  <a:pt x="6683113" y="3820027"/>
                  <a:pt x="6455848" y="3820027"/>
                </a:cubicBezTo>
                <a:cubicBezTo>
                  <a:pt x="6231926" y="3910265"/>
                  <a:pt x="5987951" y="3833396"/>
                  <a:pt x="5767372" y="3903581"/>
                </a:cubicBezTo>
                <a:cubicBezTo>
                  <a:pt x="5533423" y="3900239"/>
                  <a:pt x="5312845" y="3970423"/>
                  <a:pt x="5082238" y="4000503"/>
                </a:cubicBezTo>
                <a:cubicBezTo>
                  <a:pt x="4908446" y="4013871"/>
                  <a:pt x="4731314" y="3997160"/>
                  <a:pt x="4570892" y="4067345"/>
                </a:cubicBezTo>
                <a:cubicBezTo>
                  <a:pt x="4509063" y="4095753"/>
                  <a:pt x="4453918" y="4128339"/>
                  <a:pt x="4430941" y="4172622"/>
                </a:cubicBezTo>
                <a:lnTo>
                  <a:pt x="4423415" y="4197368"/>
                </a:lnTo>
                <a:lnTo>
                  <a:pt x="0" y="4197368"/>
                </a:lnTo>
                <a:close/>
              </a:path>
            </a:pathLst>
          </a:custGeom>
          <a:noFill/>
          <a:extLst>
            <a:ext uri="{909E8E84-426E-40DD-AFC4-6F175D3DCCD1}">
              <a14:hiddenFill xmlns:a14="http://schemas.microsoft.com/office/drawing/2010/main">
                <a:solidFill>
                  <a:srgbClr val="FFFFFF"/>
                </a:solidFill>
              </a14:hiddenFill>
            </a:ext>
          </a:extLst>
        </p:spPr>
      </p:pic>
      <p:pic>
        <p:nvPicPr>
          <p:cNvPr id="1026" name="Picture 2" descr="Authorities are taking a cautious approach to Shanghai free trade zone ...">
            <a:extLst>
              <a:ext uri="{FF2B5EF4-FFF2-40B4-BE49-F238E27FC236}">
                <a16:creationId xmlns:a16="http://schemas.microsoft.com/office/drawing/2014/main" id="{8177C124-DAD4-63C6-CD77-4A7C573A382F}"/>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5954" r="18203" b="-1"/>
          <a:stretch/>
        </p:blipFill>
        <p:spPr bwMode="auto">
          <a:xfrm>
            <a:off x="7653536" y="1"/>
            <a:ext cx="4538463" cy="3877247"/>
          </a:xfrm>
          <a:custGeom>
            <a:avLst/>
            <a:gdLst/>
            <a:ahLst/>
            <a:cxnLst/>
            <a:rect l="l" t="t" r="r" b="b"/>
            <a:pathLst>
              <a:path w="4538463" h="3877247">
                <a:moveTo>
                  <a:pt x="0" y="0"/>
                </a:moveTo>
                <a:lnTo>
                  <a:pt x="4538463" y="0"/>
                </a:lnTo>
                <a:lnTo>
                  <a:pt x="4538463" y="3437173"/>
                </a:lnTo>
                <a:lnTo>
                  <a:pt x="4530710" y="3429000"/>
                </a:lnTo>
                <a:cubicBezTo>
                  <a:pt x="4370289" y="3495842"/>
                  <a:pt x="4239946" y="3686344"/>
                  <a:pt x="4056129" y="3636211"/>
                </a:cubicBezTo>
                <a:cubicBezTo>
                  <a:pt x="3872313" y="3589422"/>
                  <a:pt x="3788760" y="3830055"/>
                  <a:pt x="3618310" y="3756528"/>
                </a:cubicBezTo>
                <a:cubicBezTo>
                  <a:pt x="3394389" y="3823371"/>
                  <a:pt x="3163783" y="3823371"/>
                  <a:pt x="2933176" y="3810002"/>
                </a:cubicBezTo>
                <a:cubicBezTo>
                  <a:pt x="2702570" y="3840081"/>
                  <a:pt x="2471962" y="3873503"/>
                  <a:pt x="2238015" y="3850107"/>
                </a:cubicBezTo>
                <a:cubicBezTo>
                  <a:pt x="2007408" y="3870161"/>
                  <a:pt x="1783486" y="3883529"/>
                  <a:pt x="1552880" y="3863476"/>
                </a:cubicBezTo>
                <a:cubicBezTo>
                  <a:pt x="1322274" y="3886870"/>
                  <a:pt x="1091667" y="3876844"/>
                  <a:pt x="864402" y="3860134"/>
                </a:cubicBezTo>
                <a:cubicBezTo>
                  <a:pt x="757455" y="3860134"/>
                  <a:pt x="653849" y="3856792"/>
                  <a:pt x="546902" y="3856792"/>
                </a:cubicBezTo>
                <a:cubicBezTo>
                  <a:pt x="404861" y="3850108"/>
                  <a:pt x="262821" y="3845095"/>
                  <a:pt x="120363" y="3840499"/>
                </a:cubicBezTo>
                <a:lnTo>
                  <a:pt x="0" y="3836632"/>
                </a:lnTo>
                <a:close/>
              </a:path>
            </a:pathLst>
          </a:custGeom>
          <a:noFill/>
          <a:extLst>
            <a:ext uri="{909E8E84-426E-40DD-AFC4-6F175D3DCCD1}">
              <a14:hiddenFill xmlns:a14="http://schemas.microsoft.com/office/drawing/2010/main">
                <a:solidFill>
                  <a:srgbClr val="FFFFFF"/>
                </a:solidFill>
              </a14:hiddenFill>
            </a:ext>
          </a:extLst>
        </p:spPr>
      </p:pic>
      <p:pic>
        <p:nvPicPr>
          <p:cNvPr id="1032" name="Picture 8" descr="中国共産党序列5位の王滬寧氏 1カ月姿を見せず、プロパガンダの失敗と関係か - ライブドアニュース">
            <a:extLst>
              <a:ext uri="{FF2B5EF4-FFF2-40B4-BE49-F238E27FC236}">
                <a16:creationId xmlns:a16="http://schemas.microsoft.com/office/drawing/2014/main" id="{C297CEE0-6A6D-AF18-3645-B73B8DE8A96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767" r="-1" b="38537"/>
          <a:stretch/>
        </p:blipFill>
        <p:spPr bwMode="auto">
          <a:xfrm>
            <a:off x="1" y="4316255"/>
            <a:ext cx="6836850" cy="2541737"/>
          </a:xfrm>
          <a:custGeom>
            <a:avLst/>
            <a:gdLst/>
            <a:ahLst/>
            <a:cxnLst/>
            <a:rect l="l" t="t" r="r" b="b"/>
            <a:pathLst>
              <a:path w="6836850" h="2541737">
                <a:moveTo>
                  <a:pt x="0" y="0"/>
                </a:moveTo>
                <a:lnTo>
                  <a:pt x="4460098" y="0"/>
                </a:lnTo>
                <a:lnTo>
                  <a:pt x="4483996" y="31836"/>
                </a:lnTo>
                <a:cubicBezTo>
                  <a:pt x="4644419" y="28495"/>
                  <a:pt x="4627708" y="282495"/>
                  <a:pt x="4788129" y="245732"/>
                </a:cubicBezTo>
                <a:cubicBezTo>
                  <a:pt x="4754709" y="362707"/>
                  <a:pt x="4641076" y="302548"/>
                  <a:pt x="4600971" y="389443"/>
                </a:cubicBezTo>
                <a:cubicBezTo>
                  <a:pt x="4684524" y="462970"/>
                  <a:pt x="4844945" y="409497"/>
                  <a:pt x="4871683" y="563233"/>
                </a:cubicBezTo>
                <a:cubicBezTo>
                  <a:pt x="4838262" y="723655"/>
                  <a:pt x="4945210" y="703602"/>
                  <a:pt x="5032105" y="713629"/>
                </a:cubicBezTo>
                <a:cubicBezTo>
                  <a:pt x="5239317" y="733683"/>
                  <a:pt x="5439843" y="747050"/>
                  <a:pt x="5643713" y="780472"/>
                </a:cubicBezTo>
                <a:cubicBezTo>
                  <a:pt x="5693844" y="790498"/>
                  <a:pt x="5810819" y="767103"/>
                  <a:pt x="5800794" y="870709"/>
                </a:cubicBezTo>
                <a:cubicBezTo>
                  <a:pt x="5790767" y="954261"/>
                  <a:pt x="5700529" y="924184"/>
                  <a:pt x="5643713" y="927525"/>
                </a:cubicBezTo>
                <a:cubicBezTo>
                  <a:pt x="5329553" y="967632"/>
                  <a:pt x="5012052" y="904131"/>
                  <a:pt x="4701235" y="907472"/>
                </a:cubicBezTo>
                <a:cubicBezTo>
                  <a:pt x="4664472" y="907472"/>
                  <a:pt x="4657787" y="1017762"/>
                  <a:pt x="4577576" y="980999"/>
                </a:cubicBezTo>
                <a:cubicBezTo>
                  <a:pt x="4788129" y="1081263"/>
                  <a:pt x="5767372" y="1108001"/>
                  <a:pt x="6094900" y="1161474"/>
                </a:cubicBezTo>
                <a:cubicBezTo>
                  <a:pt x="5754004" y="1542477"/>
                  <a:pt x="5429817" y="1311870"/>
                  <a:pt x="5159105" y="1525765"/>
                </a:cubicBezTo>
                <a:cubicBezTo>
                  <a:pt x="5159105" y="1525765"/>
                  <a:pt x="5212580" y="1525765"/>
                  <a:pt x="5443187" y="1595950"/>
                </a:cubicBezTo>
                <a:cubicBezTo>
                  <a:pt x="5627002" y="1652765"/>
                  <a:pt x="5536765" y="1732976"/>
                  <a:pt x="6001321" y="1886715"/>
                </a:cubicBezTo>
                <a:cubicBezTo>
                  <a:pt x="5824188" y="1936846"/>
                  <a:pt x="5593581" y="1839925"/>
                  <a:pt x="5506685" y="2100610"/>
                </a:cubicBezTo>
                <a:cubicBezTo>
                  <a:pt x="5643713" y="2147401"/>
                  <a:pt x="5807477" y="2103953"/>
                  <a:pt x="5904398" y="2227611"/>
                </a:cubicBezTo>
                <a:cubicBezTo>
                  <a:pt x="5934478" y="2264375"/>
                  <a:pt x="5964557" y="2287770"/>
                  <a:pt x="6001321" y="2307821"/>
                </a:cubicBezTo>
                <a:cubicBezTo>
                  <a:pt x="5984612" y="2314507"/>
                  <a:pt x="5964557" y="2321190"/>
                  <a:pt x="5951188" y="2327874"/>
                </a:cubicBezTo>
                <a:cubicBezTo>
                  <a:pt x="5977925" y="2351271"/>
                  <a:pt x="6663060" y="2478270"/>
                  <a:pt x="6836850" y="2481613"/>
                </a:cubicBezTo>
                <a:cubicBezTo>
                  <a:pt x="6761652" y="2506679"/>
                  <a:pt x="6636845" y="2527828"/>
                  <a:pt x="6553814" y="2540165"/>
                </a:cubicBezTo>
                <a:lnTo>
                  <a:pt x="6542822" y="2541737"/>
                </a:lnTo>
                <a:lnTo>
                  <a:pt x="0" y="2541737"/>
                </a:lnTo>
                <a:close/>
              </a:path>
            </a:pathLst>
          </a:custGeom>
          <a:noFill/>
          <a:extLst>
            <a:ext uri="{909E8E84-426E-40DD-AFC4-6F175D3DCCD1}">
              <a14:hiddenFill xmlns:a14="http://schemas.microsoft.com/office/drawing/2010/main">
                <a:solidFill>
                  <a:srgbClr val="FFFFFF"/>
                </a:solidFill>
              </a14:hiddenFill>
            </a:ext>
          </a:extLst>
        </p:spPr>
      </p:pic>
      <p:sp>
        <p:nvSpPr>
          <p:cNvPr id="4" name="タイトル 3">
            <a:extLst>
              <a:ext uri="{FF2B5EF4-FFF2-40B4-BE49-F238E27FC236}">
                <a16:creationId xmlns:a16="http://schemas.microsoft.com/office/drawing/2014/main" id="{260FD803-A313-D9C5-9C88-63E76A91C114}"/>
              </a:ext>
            </a:extLst>
          </p:cNvPr>
          <p:cNvSpPr>
            <a:spLocks noGrp="1"/>
          </p:cNvSpPr>
          <p:nvPr>
            <p:ph type="title"/>
          </p:nvPr>
        </p:nvSpPr>
        <p:spPr>
          <a:xfrm>
            <a:off x="6343650" y="3996130"/>
            <a:ext cx="5505814" cy="1576910"/>
          </a:xfrm>
        </p:spPr>
        <p:txBody>
          <a:bodyPr vert="horz" lIns="91440" tIns="45720" rIns="91440" bIns="45720" rtlCol="0" anchor="b">
            <a:normAutofit/>
          </a:bodyPr>
          <a:lstStyle/>
          <a:p>
            <a:r>
              <a:rPr lang="ja-JP" altLang="en-US" sz="4800" dirty="0">
                <a:latin typeface="HGP明朝E" panose="02020900000000000000" pitchFamily="18" charset="-128"/>
                <a:ea typeface="HGP明朝E" panose="02020900000000000000" pitchFamily="18" charset="-128"/>
              </a:rPr>
              <a:t>全国人民大会</a:t>
            </a:r>
            <a:br>
              <a:rPr lang="en-US" altLang="ja-JP" sz="4800" dirty="0">
                <a:latin typeface="HGP明朝E" panose="02020900000000000000" pitchFamily="18" charset="-128"/>
                <a:ea typeface="HGP明朝E" panose="02020900000000000000" pitchFamily="18" charset="-128"/>
              </a:rPr>
            </a:br>
            <a:r>
              <a:rPr lang="en-US" altLang="ja-JP" sz="4800" dirty="0">
                <a:latin typeface="HGP明朝E" panose="02020900000000000000" pitchFamily="18" charset="-128"/>
                <a:ea typeface="HGP明朝E" panose="02020900000000000000" pitchFamily="18" charset="-128"/>
              </a:rPr>
              <a:t>3</a:t>
            </a:r>
            <a:r>
              <a:rPr lang="ja-JP" altLang="en-US" sz="4800" dirty="0">
                <a:latin typeface="HGP明朝E" panose="02020900000000000000" pitchFamily="18" charset="-128"/>
                <a:ea typeface="HGP明朝E" panose="02020900000000000000" pitchFamily="18" charset="-128"/>
              </a:rPr>
              <a:t>月</a:t>
            </a:r>
            <a:r>
              <a:rPr lang="en-US" altLang="ja-JP" sz="4800" dirty="0">
                <a:latin typeface="HGP明朝E" panose="02020900000000000000" pitchFamily="18" charset="-128"/>
                <a:ea typeface="HGP明朝E" panose="02020900000000000000" pitchFamily="18" charset="-128"/>
              </a:rPr>
              <a:t>5</a:t>
            </a:r>
            <a:r>
              <a:rPr lang="ja-JP" altLang="en-US" sz="4800" dirty="0">
                <a:latin typeface="HGP明朝E" panose="02020900000000000000" pitchFamily="18" charset="-128"/>
                <a:ea typeface="HGP明朝E" panose="02020900000000000000" pitchFamily="18" charset="-128"/>
              </a:rPr>
              <a:t>～</a:t>
            </a:r>
            <a:r>
              <a:rPr lang="en-US" altLang="ja-JP" sz="4800" dirty="0">
                <a:latin typeface="HGP明朝E" panose="02020900000000000000" pitchFamily="18" charset="-128"/>
                <a:ea typeface="HGP明朝E" panose="02020900000000000000" pitchFamily="18" charset="-128"/>
              </a:rPr>
              <a:t>13</a:t>
            </a:r>
            <a:r>
              <a:rPr lang="ja-JP" altLang="en-US" sz="4800" dirty="0">
                <a:latin typeface="HGP明朝E" panose="02020900000000000000" pitchFamily="18" charset="-128"/>
                <a:ea typeface="HGP明朝E" panose="02020900000000000000" pitchFamily="18" charset="-128"/>
              </a:rPr>
              <a:t>日</a:t>
            </a:r>
            <a:endParaRPr lang="en-US" altLang="ja-JP" sz="4800" kern="1200" dirty="0">
              <a:solidFill>
                <a:schemeClr val="tx1"/>
              </a:solidFill>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71183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EDA27C-ACAD-259C-B0D4-2228E76FEB3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李克強首相の政治経済報告</a:t>
            </a:r>
          </a:p>
        </p:txBody>
      </p:sp>
      <p:sp>
        <p:nvSpPr>
          <p:cNvPr id="3" name="コンテンツ プレースホルダー 2">
            <a:extLst>
              <a:ext uri="{FF2B5EF4-FFF2-40B4-BE49-F238E27FC236}">
                <a16:creationId xmlns:a16="http://schemas.microsoft.com/office/drawing/2014/main" id="{B2BDEF75-47E8-9C9F-D0E6-ADBEE4F9EEB0}"/>
              </a:ext>
            </a:extLst>
          </p:cNvPr>
          <p:cNvSpPr>
            <a:spLocks noGrp="1"/>
          </p:cNvSpPr>
          <p:nvPr>
            <p:ph idx="1"/>
          </p:nvPr>
        </p:nvSpPr>
        <p:spPr>
          <a:xfrm>
            <a:off x="838200" y="1430503"/>
            <a:ext cx="10515600" cy="4746460"/>
          </a:xfrm>
        </p:spPr>
        <p:txBody>
          <a:bodyPr>
            <a:normAutofit lnSpcReduction="10000"/>
          </a:bodyPr>
          <a:lstStyle/>
          <a:p>
            <a:pPr marL="0" indent="0">
              <a:buNone/>
            </a:pPr>
            <a:r>
              <a:rPr kumimoji="1" lang="ja-JP" altLang="en-US" sz="3200" dirty="0">
                <a:latin typeface="HGP明朝E" panose="02020900000000000000" pitchFamily="18" charset="-128"/>
                <a:ea typeface="HGP明朝E" panose="02020900000000000000" pitchFamily="18" charset="-128"/>
              </a:rPr>
              <a:t>①</a:t>
            </a:r>
            <a:r>
              <a:rPr kumimoji="1" lang="en-US" altLang="ja-JP" sz="3200" dirty="0">
                <a:latin typeface="HGP明朝E" panose="02020900000000000000" pitchFamily="18" charset="-128"/>
                <a:ea typeface="HGP明朝E" panose="02020900000000000000" pitchFamily="18" charset="-128"/>
              </a:rPr>
              <a:t>2023</a:t>
            </a:r>
            <a:r>
              <a:rPr kumimoji="1" lang="ja-JP" altLang="en-US" sz="3200" dirty="0">
                <a:latin typeface="HGP明朝E" panose="02020900000000000000" pitchFamily="18" charset="-128"/>
                <a:ea typeface="HGP明朝E" panose="02020900000000000000" pitchFamily="18" charset="-128"/>
              </a:rPr>
              <a:t>年の経済成長率目標を</a:t>
            </a:r>
            <a:r>
              <a:rPr kumimoji="1" lang="en-US" altLang="ja-JP" sz="3200" dirty="0">
                <a:latin typeface="HGP明朝E" panose="02020900000000000000" pitchFamily="18" charset="-128"/>
                <a:ea typeface="HGP明朝E" panose="02020900000000000000" pitchFamily="18" charset="-128"/>
              </a:rPr>
              <a:t>5</a:t>
            </a:r>
            <a:r>
              <a:rPr kumimoji="1" lang="ja-JP" altLang="en-US" sz="3200" dirty="0">
                <a:latin typeface="HGP明朝E" panose="02020900000000000000" pitchFamily="18" charset="-128"/>
                <a:ea typeface="HGP明朝E" panose="02020900000000000000" pitchFamily="18" charset="-128"/>
              </a:rPr>
              <a:t>％に。昨年の目標（</a:t>
            </a:r>
            <a:r>
              <a:rPr kumimoji="1" lang="en-US" altLang="ja-JP" sz="3200" dirty="0">
                <a:latin typeface="HGP明朝E" panose="02020900000000000000" pitchFamily="18" charset="-128"/>
                <a:ea typeface="HGP明朝E" panose="02020900000000000000" pitchFamily="18" charset="-128"/>
              </a:rPr>
              <a:t>5.5</a:t>
            </a:r>
            <a:r>
              <a:rPr kumimoji="1" lang="ja-JP" altLang="en-US" sz="3200" dirty="0">
                <a:latin typeface="HGP明朝E" panose="02020900000000000000" pitchFamily="18" charset="-128"/>
                <a:ea typeface="HGP明朝E" panose="02020900000000000000" pitchFamily="18" charset="-128"/>
              </a:rPr>
              <a:t>％）よ</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り低く設定。成長目標は</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年連続で引き下げられた。昨年の</a:t>
            </a: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　中国の成長率は</a:t>
            </a:r>
            <a:r>
              <a:rPr kumimoji="1" lang="en-US" altLang="ja-JP" sz="3200" dirty="0">
                <a:latin typeface="HGP明朝E" panose="02020900000000000000" pitchFamily="18" charset="-128"/>
                <a:ea typeface="HGP明朝E" panose="02020900000000000000" pitchFamily="18" charset="-128"/>
              </a:rPr>
              <a:t>3</a:t>
            </a:r>
            <a:r>
              <a:rPr kumimoji="1" lang="ja-JP" altLang="en-US" sz="3200" dirty="0">
                <a:latin typeface="HGP明朝E" panose="02020900000000000000" pitchFamily="18" charset="-128"/>
                <a:ea typeface="HGP明朝E" panose="02020900000000000000" pitchFamily="18" charset="-128"/>
              </a:rPr>
              <a:t>％だった</a:t>
            </a: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経済の安定と消費拡大の必要性を強調。都市部では今年、約</a:t>
            </a:r>
            <a:r>
              <a:rPr kumimoji="1" lang="en-US" altLang="ja-JP" sz="3200" dirty="0">
                <a:latin typeface="HGP明朝E" panose="02020900000000000000" pitchFamily="18" charset="-128"/>
                <a:ea typeface="HGP明朝E" panose="02020900000000000000" pitchFamily="18" charset="-128"/>
              </a:rPr>
              <a:t>1200</a:t>
            </a:r>
            <a:r>
              <a:rPr kumimoji="1" lang="ja-JP" altLang="en-US" sz="3200" dirty="0">
                <a:latin typeface="HGP明朝E" panose="02020900000000000000" pitchFamily="18" charset="-128"/>
                <a:ea typeface="HGP明朝E" panose="02020900000000000000" pitchFamily="18" charset="-128"/>
              </a:rPr>
              <a:t>万人の雇用を創出。昨年の目標である少なくとも</a:t>
            </a:r>
            <a:r>
              <a:rPr kumimoji="1" lang="en-US" altLang="ja-JP" sz="3200" dirty="0">
                <a:latin typeface="HGP明朝E" panose="02020900000000000000" pitchFamily="18" charset="-128"/>
                <a:ea typeface="HGP明朝E" panose="02020900000000000000" pitchFamily="18" charset="-128"/>
              </a:rPr>
              <a:t>1100</a:t>
            </a:r>
            <a:r>
              <a:rPr kumimoji="1" lang="ja-JP" altLang="en-US" sz="3200" dirty="0">
                <a:latin typeface="HGP明朝E" panose="02020900000000000000" pitchFamily="18" charset="-128"/>
                <a:ea typeface="HGP明朝E" panose="02020900000000000000" pitchFamily="18" charset="-128"/>
              </a:rPr>
              <a:t>万人を上回る目標を掲げた。</a:t>
            </a:r>
          </a:p>
          <a:p>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不動産部門にリスクが残っているとも警告</a:t>
            </a:r>
          </a:p>
          <a:p>
            <a:endParaRPr kumimoji="1" lang="ja-JP" altLang="en-US" sz="3200" dirty="0">
              <a:latin typeface="HGP明朝E" panose="02020900000000000000" pitchFamily="18" charset="-128"/>
              <a:ea typeface="HGP明朝E" panose="02020900000000000000" pitchFamily="18" charset="-128"/>
            </a:endParaRPr>
          </a:p>
          <a:p>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069240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DBD35397-981F-434A-AA77-5CC5DF4A022F}"/>
              </a:ext>
            </a:extLst>
          </p:cNvPr>
          <p:cNvSpPr>
            <a:spLocks noGrp="1"/>
          </p:cNvSpPr>
          <p:nvPr>
            <p:ph idx="1"/>
          </p:nvPr>
        </p:nvSpPr>
        <p:spPr>
          <a:xfrm>
            <a:off x="838200" y="566591"/>
            <a:ext cx="10515600" cy="5501700"/>
          </a:xfrm>
        </p:spPr>
        <p:txBody>
          <a:bodyPr>
            <a:normAutofit/>
          </a:bodyPr>
          <a:lstStyle/>
          <a:p>
            <a:pPr marL="0" indent="0">
              <a:buNone/>
            </a:pPr>
            <a:r>
              <a:rPr kumimoji="1" lang="ja-JP" altLang="en-US" dirty="0">
                <a:latin typeface="HGP明朝E" panose="02020900000000000000" pitchFamily="18" charset="-128"/>
                <a:ea typeface="HGP明朝E" panose="02020900000000000000" pitchFamily="18" charset="-128"/>
              </a:rPr>
              <a:t>②国防費は</a:t>
            </a:r>
            <a:r>
              <a:rPr kumimoji="1" lang="en-US" altLang="ja-JP" dirty="0">
                <a:latin typeface="HGP明朝E" panose="02020900000000000000" pitchFamily="18" charset="-128"/>
                <a:ea typeface="HGP明朝E" panose="02020900000000000000" pitchFamily="18" charset="-128"/>
              </a:rPr>
              <a:t>7.2</a:t>
            </a:r>
            <a:r>
              <a:rPr kumimoji="1" lang="ja-JP" altLang="en-US" dirty="0">
                <a:latin typeface="HGP明朝E" panose="02020900000000000000" pitchFamily="18" charset="-128"/>
                <a:ea typeface="HGP明朝E" panose="02020900000000000000" pitchFamily="18" charset="-128"/>
              </a:rPr>
              <a:t>％増</a:t>
            </a:r>
          </a:p>
          <a:p>
            <a:pPr marL="0" indent="0">
              <a:buNone/>
            </a:pPr>
            <a:r>
              <a:rPr kumimoji="1" lang="ja-JP" altLang="en-US" dirty="0">
                <a:latin typeface="HGP明朝E" panose="02020900000000000000" pitchFamily="18" charset="-128"/>
                <a:ea typeface="HGP明朝E" panose="02020900000000000000" pitchFamily="18" charset="-128"/>
              </a:rPr>
              <a:t>　前年比増となる</a:t>
            </a:r>
            <a:r>
              <a:rPr kumimoji="1" lang="en-US" altLang="ja-JP" dirty="0">
                <a:latin typeface="HGP明朝E" panose="02020900000000000000" pitchFamily="18" charset="-128"/>
                <a:ea typeface="HGP明朝E" panose="02020900000000000000" pitchFamily="18" charset="-128"/>
              </a:rPr>
              <a:t>1</a:t>
            </a:r>
            <a:r>
              <a:rPr kumimoji="1" lang="ja-JP" altLang="en-US" dirty="0">
                <a:latin typeface="HGP明朝E" panose="02020900000000000000" pitchFamily="18" charset="-128"/>
                <a:ea typeface="HGP明朝E" panose="02020900000000000000" pitchFamily="18" charset="-128"/>
              </a:rPr>
              <a:t>兆</a:t>
            </a:r>
            <a:r>
              <a:rPr kumimoji="1" lang="en-US" altLang="ja-JP" dirty="0">
                <a:latin typeface="HGP明朝E" panose="02020900000000000000" pitchFamily="18" charset="-128"/>
                <a:ea typeface="HGP明朝E" panose="02020900000000000000" pitchFamily="18" charset="-128"/>
              </a:rPr>
              <a:t>5500</a:t>
            </a:r>
            <a:r>
              <a:rPr kumimoji="1" lang="ja-JP" altLang="en-US" dirty="0">
                <a:latin typeface="HGP明朝E" panose="02020900000000000000" pitchFamily="18" charset="-128"/>
                <a:ea typeface="HGP明朝E" panose="02020900000000000000" pitchFamily="18" charset="-128"/>
              </a:rPr>
              <a:t>億元（約</a:t>
            </a:r>
            <a:r>
              <a:rPr kumimoji="1" lang="en-US" altLang="ja-JP" dirty="0">
                <a:latin typeface="HGP明朝E" panose="02020900000000000000" pitchFamily="18" charset="-128"/>
                <a:ea typeface="HGP明朝E" panose="02020900000000000000" pitchFamily="18" charset="-128"/>
              </a:rPr>
              <a:t>2240</a:t>
            </a:r>
            <a:r>
              <a:rPr kumimoji="1" lang="ja-JP" altLang="en-US" dirty="0">
                <a:latin typeface="HGP明朝E" panose="02020900000000000000" pitchFamily="18" charset="-128"/>
                <a:ea typeface="HGP明朝E" panose="02020900000000000000" pitchFamily="18" charset="-128"/>
              </a:rPr>
              <a:t>億ドル）の国防費を計上した。</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昨年の増加率を若干上回った。</a:t>
            </a:r>
            <a:r>
              <a:rPr lang="ja-JP" altLang="en-US" dirty="0">
                <a:latin typeface="HGP明朝E" panose="02020900000000000000" pitchFamily="18" charset="-128"/>
                <a:ea typeface="HGP明朝E" panose="02020900000000000000" pitchFamily="18" charset="-128"/>
              </a:rPr>
              <a:t>８</a:t>
            </a:r>
            <a:r>
              <a:rPr kumimoji="1" lang="ja-JP" altLang="en-US" dirty="0">
                <a:latin typeface="HGP明朝E" panose="02020900000000000000" pitchFamily="18" charset="-128"/>
                <a:ea typeface="HGP明朝E" panose="02020900000000000000" pitchFamily="18" charset="-128"/>
              </a:rPr>
              <a:t>年連続で一桁台の増加率に</a:t>
            </a:r>
            <a:r>
              <a:rPr lang="ja-JP" altLang="en-US" dirty="0">
                <a:latin typeface="HGP明朝E" panose="02020900000000000000" pitchFamily="18" charset="-128"/>
                <a:ea typeface="HGP明朝E" panose="02020900000000000000" pitchFamily="18" charset="-128"/>
              </a:rPr>
              <a:t>。</a:t>
            </a:r>
            <a:endParaRPr lang="en-US" altLang="ja-JP" dirty="0">
              <a:latin typeface="HGP明朝E" panose="02020900000000000000" pitchFamily="18" charset="-128"/>
              <a:ea typeface="HGP明朝E" panose="02020900000000000000" pitchFamily="18" charset="-128"/>
            </a:endParaRPr>
          </a:p>
          <a:p>
            <a:pPr marL="0" indent="0">
              <a:buNone/>
            </a:pP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③台湾と平和統一</a:t>
            </a:r>
            <a:endParaRPr kumimoji="1"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　台湾との関係の平和的な発展を促進し、中国の「平和的統一」のプ</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ロセスを進めるべき。その一方で、台湾独立の動きに対しては断固と</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した措置をとって反対していく姿勢を改めて示した。</a:t>
            </a:r>
            <a:endParaRPr kumimoji="1"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a:t>
            </a:r>
            <a:r>
              <a:rPr kumimoji="1" lang="ja-JP" altLang="en-US" dirty="0">
                <a:latin typeface="HGP明朝E" panose="02020900000000000000" pitchFamily="18" charset="-128"/>
                <a:ea typeface="HGP明朝E" panose="02020900000000000000" pitchFamily="18" charset="-128"/>
              </a:rPr>
              <a:t>一つの中国の原則堅持を強調</a:t>
            </a:r>
          </a:p>
          <a:p>
            <a:endParaRPr kumimoji="1" lang="ja-JP" altLang="en-US" dirty="0">
              <a:latin typeface="HGP明朝E" panose="02020900000000000000" pitchFamily="18" charset="-128"/>
              <a:ea typeface="HGP明朝E" panose="02020900000000000000" pitchFamily="18" charset="-128"/>
            </a:endParaRPr>
          </a:p>
          <a:p>
            <a:pPr marL="0" indent="0">
              <a:buNone/>
            </a:pPr>
            <a:endParaRPr kumimoji="1" lang="ja-JP" altLang="en-US"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413195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5522174-9F62-7A2E-796B-3FABDF655489}"/>
              </a:ext>
            </a:extLst>
          </p:cNvPr>
          <p:cNvSpPr>
            <a:spLocks noGrp="1"/>
          </p:cNvSpPr>
          <p:nvPr>
            <p:ph type="title"/>
          </p:nvPr>
        </p:nvSpPr>
        <p:spPr>
          <a:xfrm>
            <a:off x="831850" y="1736726"/>
            <a:ext cx="10515600" cy="2852737"/>
          </a:xfrm>
        </p:spPr>
        <p:txBody>
          <a:bodyPr/>
          <a:lstStyle/>
          <a:p>
            <a:r>
              <a:rPr lang="ja-JP" altLang="en-US" dirty="0">
                <a:latin typeface="HGP明朝E" panose="02020900000000000000" pitchFamily="18" charset="-128"/>
                <a:ea typeface="HGP明朝E" panose="02020900000000000000" pitchFamily="18" charset="-128"/>
              </a:rPr>
              <a:t>新人事</a:t>
            </a:r>
          </a:p>
        </p:txBody>
      </p:sp>
      <p:sp>
        <p:nvSpPr>
          <p:cNvPr id="5" name="テキスト プレースホルダー 4">
            <a:extLst>
              <a:ext uri="{FF2B5EF4-FFF2-40B4-BE49-F238E27FC236}">
                <a16:creationId xmlns:a16="http://schemas.microsoft.com/office/drawing/2014/main" id="{C8E77C4A-5C9A-BBBF-52AB-0A722A00884D}"/>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994414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BC89A72B-F051-C0A0-CC60-32DB19A3D3E5}"/>
              </a:ext>
            </a:extLst>
          </p:cNvPr>
          <p:cNvSpPr>
            <a:spLocks noGrp="1"/>
          </p:cNvSpPr>
          <p:nvPr>
            <p:ph idx="1"/>
          </p:nvPr>
        </p:nvSpPr>
        <p:spPr>
          <a:xfrm>
            <a:off x="838200" y="498764"/>
            <a:ext cx="10515600" cy="6075217"/>
          </a:xfrm>
        </p:spPr>
        <p:txBody>
          <a:bodyPr>
            <a:normAutofit/>
          </a:bodyPr>
          <a:lstStyle/>
          <a:p>
            <a:pPr marL="0" indent="0">
              <a:buNone/>
            </a:pPr>
            <a:r>
              <a:rPr lang="ja-JP" altLang="en-US" dirty="0">
                <a:latin typeface="HGP明朝E" panose="02020900000000000000" pitchFamily="18" charset="-128"/>
                <a:ea typeface="HGP明朝E" panose="02020900000000000000" pitchFamily="18" charset="-128"/>
              </a:rPr>
              <a:t>（</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10</a:t>
            </a:r>
            <a:r>
              <a:rPr lang="ja-JP" altLang="en-US" dirty="0">
                <a:latin typeface="HGP明朝E" panose="02020900000000000000" pitchFamily="18" charset="-128"/>
                <a:ea typeface="HGP明朝E" panose="02020900000000000000" pitchFamily="18" charset="-128"/>
              </a:rPr>
              <a:t>日）</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①国家副主席に</a:t>
            </a:r>
            <a:r>
              <a:rPr lang="ja-JP" altLang="en-US" dirty="0">
                <a:highlight>
                  <a:srgbClr val="FFFF00"/>
                </a:highlight>
                <a:latin typeface="HGP明朝E" panose="02020900000000000000" pitchFamily="18" charset="-128"/>
                <a:ea typeface="HGP明朝E" panose="02020900000000000000" pitchFamily="18" charset="-128"/>
              </a:rPr>
              <a:t>韓正</a:t>
            </a:r>
            <a:r>
              <a:rPr lang="ja-JP" altLang="en-US" dirty="0">
                <a:latin typeface="HGP明朝E" panose="02020900000000000000" pitchFamily="18" charset="-128"/>
                <a:ea typeface="HGP明朝E" panose="02020900000000000000" pitchFamily="18" charset="-128"/>
              </a:rPr>
              <a:t>筆頭副首相</a:t>
            </a:r>
          </a:p>
          <a:p>
            <a:pPr lvl="1"/>
            <a:r>
              <a:rPr lang="ja-JP" altLang="en-US" dirty="0">
                <a:latin typeface="HGP明朝E" panose="02020900000000000000" pitchFamily="18" charset="-128"/>
                <a:ea typeface="HGP明朝E" panose="02020900000000000000" pitchFamily="18" charset="-128"/>
              </a:rPr>
              <a:t>党最高指導部からは昨年秋退いている</a:t>
            </a:r>
          </a:p>
          <a:p>
            <a:pPr lvl="1"/>
            <a:r>
              <a:rPr lang="ja-JP" altLang="en-US" dirty="0">
                <a:latin typeface="HGP明朝E" panose="02020900000000000000" pitchFamily="18" charset="-128"/>
                <a:ea typeface="HGP明朝E" panose="02020900000000000000" pitchFamily="18" charset="-128"/>
              </a:rPr>
              <a:t>習氏が</a:t>
            </a:r>
            <a:r>
              <a:rPr lang="en-US" altLang="ja-JP" dirty="0">
                <a:latin typeface="HGP明朝E" panose="02020900000000000000" pitchFamily="18" charset="-128"/>
                <a:ea typeface="HGP明朝E" panose="02020900000000000000" pitchFamily="18" charset="-128"/>
              </a:rPr>
              <a:t>07</a:t>
            </a:r>
            <a:r>
              <a:rPr lang="ja-JP" altLang="en-US" dirty="0">
                <a:latin typeface="HGP明朝E" panose="02020900000000000000" pitchFamily="18" charset="-128"/>
                <a:ea typeface="HGP明朝E" panose="02020900000000000000" pitchFamily="18" charset="-128"/>
              </a:rPr>
              <a:t>年に上海市トップの市党委員会書記に就任した際、韓氏は上海市長。その直前に上海トップだった陳良宇氏が、汚職事件で失脚する大騒動があり、「韓氏は、習氏が上海関係者の反発をうけないよう事態をうまく処理するためのアドバイスをした」という。</a:t>
            </a:r>
            <a:endParaRPr lang="en-US" altLang="ja-JP" dirty="0">
              <a:latin typeface="HGP明朝E" panose="02020900000000000000" pitchFamily="18" charset="-128"/>
              <a:ea typeface="HGP明朝E" panose="02020900000000000000" pitchFamily="18" charset="-128"/>
            </a:endParaRPr>
          </a:p>
          <a:p>
            <a:pPr lvl="1"/>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②国会議長にあたる全人代常務委員長に党序列</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位の</a:t>
            </a:r>
            <a:r>
              <a:rPr lang="ja-JP" altLang="en-US" dirty="0">
                <a:highlight>
                  <a:srgbClr val="FFFF00"/>
                </a:highlight>
                <a:latin typeface="HGP明朝E" panose="02020900000000000000" pitchFamily="18" charset="-128"/>
                <a:ea typeface="HGP明朝E" panose="02020900000000000000" pitchFamily="18" charset="-128"/>
              </a:rPr>
              <a:t>趙楽際</a:t>
            </a:r>
            <a:r>
              <a:rPr lang="ja-JP" altLang="en-US" dirty="0">
                <a:latin typeface="HGP明朝E" panose="02020900000000000000" pitchFamily="18" charset="-128"/>
                <a:ea typeface="HGP明朝E" panose="02020900000000000000" pitchFamily="18" charset="-128"/>
              </a:rPr>
              <a:t>政治</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局常務委員</a:t>
            </a: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③国政助言機関・人民政治協商会議（政協）主席に</a:t>
            </a:r>
            <a:r>
              <a:rPr kumimoji="1" lang="ja-JP" altLang="en-US" dirty="0">
                <a:highlight>
                  <a:srgbClr val="FFFF00"/>
                </a:highlight>
                <a:latin typeface="HGP明朝E" panose="02020900000000000000" pitchFamily="18" charset="-128"/>
                <a:ea typeface="HGP明朝E" panose="02020900000000000000" pitchFamily="18" charset="-128"/>
              </a:rPr>
              <a:t>王滬寧</a:t>
            </a:r>
            <a:r>
              <a:rPr kumimoji="1" lang="ja-JP" altLang="en-US" dirty="0">
                <a:latin typeface="HGP明朝E" panose="02020900000000000000" pitchFamily="18" charset="-128"/>
                <a:ea typeface="HGP明朝E" panose="02020900000000000000" pitchFamily="18" charset="-128"/>
              </a:rPr>
              <a:t>政治局</a:t>
            </a:r>
            <a:endParaRPr kumimoji="1"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　常務委員→「中南海一のブレーン」の異名を持つ（</a:t>
            </a:r>
            <a:r>
              <a:rPr lang="ja-JP" altLang="en-US" dirty="0">
                <a:latin typeface="HGP明朝E" panose="02020900000000000000" pitchFamily="18" charset="-128"/>
                <a:ea typeface="HGP明朝E" panose="02020900000000000000" pitchFamily="18" charset="-128"/>
              </a:rPr>
              <a:t>序列</a:t>
            </a:r>
            <a:r>
              <a:rPr lang="en-US" altLang="ja-JP" dirty="0">
                <a:latin typeface="HGP明朝E" panose="02020900000000000000" pitchFamily="18" charset="-128"/>
                <a:ea typeface="HGP明朝E" panose="02020900000000000000" pitchFamily="18" charset="-128"/>
              </a:rPr>
              <a:t>4</a:t>
            </a:r>
            <a:r>
              <a:rPr lang="ja-JP" altLang="en-US" dirty="0">
                <a:latin typeface="HGP明朝E" panose="02020900000000000000" pitchFamily="18" charset="-128"/>
                <a:ea typeface="HGP明朝E" panose="02020900000000000000" pitchFamily="18" charset="-128"/>
              </a:rPr>
              <a:t>位）。</a:t>
            </a: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　＜台湾を対象に世論工作などの任務を担う＞</a:t>
            </a:r>
          </a:p>
          <a:p>
            <a:pPr marL="0" indent="0">
              <a:buNone/>
            </a:pPr>
            <a:endParaRPr lang="en-US" altLang="ja-JP" dirty="0">
              <a:latin typeface="HGP明朝E" panose="02020900000000000000" pitchFamily="18" charset="-128"/>
              <a:ea typeface="HGP明朝E" panose="02020900000000000000" pitchFamily="18" charset="-128"/>
            </a:endParaRPr>
          </a:p>
          <a:p>
            <a:endParaRPr lang="ja-JP" altLang="en-US" dirty="0">
              <a:latin typeface="HGP明朝E" panose="02020900000000000000" pitchFamily="18" charset="-128"/>
              <a:ea typeface="HGP明朝E" panose="02020900000000000000" pitchFamily="18" charset="-128"/>
            </a:endParaRPr>
          </a:p>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97436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5D820D5-B194-F944-2162-CA7800338399}"/>
              </a:ext>
            </a:extLst>
          </p:cNvPr>
          <p:cNvSpPr>
            <a:spLocks noGrp="1"/>
          </p:cNvSpPr>
          <p:nvPr>
            <p:ph idx="1"/>
          </p:nvPr>
        </p:nvSpPr>
        <p:spPr>
          <a:xfrm>
            <a:off x="838200" y="667568"/>
            <a:ext cx="10515600" cy="5509395"/>
          </a:xfrm>
        </p:spPr>
        <p:txBody>
          <a:bodyPr>
            <a:normAutofit fontScale="92500"/>
          </a:bodyPr>
          <a:lstStyle/>
          <a:p>
            <a:pPr marL="0" indent="0">
              <a:buNone/>
            </a:pPr>
            <a:r>
              <a:rPr lang="ja-JP" altLang="en-US" sz="3200" dirty="0">
                <a:latin typeface="HGP明朝E" panose="02020900000000000000" pitchFamily="18" charset="-128"/>
                <a:ea typeface="HGP明朝E" panose="02020900000000000000" pitchFamily="18" charset="-128"/>
              </a:rPr>
              <a:t>（</a:t>
            </a:r>
            <a:r>
              <a:rPr lang="en-US" altLang="ja-JP" sz="3200" dirty="0">
                <a:latin typeface="HGP明朝E" panose="02020900000000000000" pitchFamily="18" charset="-128"/>
                <a:ea typeface="HGP明朝E" panose="02020900000000000000" pitchFamily="18" charset="-128"/>
              </a:rPr>
              <a:t>3</a:t>
            </a:r>
            <a:r>
              <a:rPr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11</a:t>
            </a:r>
            <a:r>
              <a:rPr kumimoji="1" lang="ja-JP" altLang="en-US" sz="3200" dirty="0">
                <a:latin typeface="HGP明朝E" panose="02020900000000000000" pitchFamily="18" charset="-128"/>
                <a:ea typeface="HGP明朝E" panose="02020900000000000000" pitchFamily="18" charset="-128"/>
              </a:rPr>
              <a:t>日）</a:t>
            </a:r>
          </a:p>
          <a:p>
            <a:pPr marL="0" indent="0">
              <a:buNone/>
            </a:pPr>
            <a:r>
              <a:rPr kumimoji="1" lang="ja-JP" altLang="en-US" sz="3200" dirty="0">
                <a:latin typeface="HGP明朝E" panose="02020900000000000000" pitchFamily="18" charset="-128"/>
                <a:ea typeface="HGP明朝E" panose="02020900000000000000" pitchFamily="18" charset="-128"/>
              </a:rPr>
              <a:t>首相人事</a:t>
            </a: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latin typeface="HGP明朝E" panose="02020900000000000000" pitchFamily="18" charset="-128"/>
                <a:ea typeface="HGP明朝E" panose="02020900000000000000" pitchFamily="18" charset="-128"/>
              </a:rPr>
              <a:t>李克強首相の後任に、中国共産党序列</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位の</a:t>
            </a:r>
            <a:r>
              <a:rPr kumimoji="1" lang="ja-JP" altLang="en-US" sz="3200" dirty="0">
                <a:highlight>
                  <a:srgbClr val="FFFF00"/>
                </a:highlight>
                <a:latin typeface="HGP明朝E" panose="02020900000000000000" pitchFamily="18" charset="-128"/>
                <a:ea typeface="HGP明朝E" panose="02020900000000000000" pitchFamily="18" charset="-128"/>
              </a:rPr>
              <a:t>李強</a:t>
            </a:r>
            <a:r>
              <a:rPr kumimoji="1" lang="ja-JP" altLang="en-US" sz="3200" dirty="0">
                <a:latin typeface="HGP明朝E" panose="02020900000000000000" pitchFamily="18" charset="-128"/>
                <a:ea typeface="HGP明朝E" panose="02020900000000000000" pitchFamily="18" charset="-128"/>
              </a:rPr>
              <a:t>政治局常務委員（</a:t>
            </a:r>
            <a:r>
              <a:rPr kumimoji="1" lang="en-US" altLang="ja-JP" sz="3200" dirty="0">
                <a:latin typeface="HGP明朝E" panose="02020900000000000000" pitchFamily="18" charset="-128"/>
                <a:ea typeface="HGP明朝E" panose="02020900000000000000" pitchFamily="18" charset="-128"/>
              </a:rPr>
              <a:t>63</a:t>
            </a:r>
            <a:r>
              <a:rPr kumimoji="1" lang="ja-JP" altLang="en-US" sz="3200" dirty="0">
                <a:latin typeface="HGP明朝E" panose="02020900000000000000" pitchFamily="18" charset="-128"/>
                <a:ea typeface="HGP明朝E" panose="02020900000000000000" pitchFamily="18" charset="-128"/>
              </a:rPr>
              <a:t>）を選出。</a:t>
            </a:r>
          </a:p>
          <a:p>
            <a:pPr marL="0" indent="0">
              <a:buNone/>
            </a:pPr>
            <a:r>
              <a:rPr kumimoji="1" lang="ja-JP" altLang="en-US" sz="3200" dirty="0">
                <a:latin typeface="HGP明朝E" panose="02020900000000000000" pitchFamily="18" charset="-128"/>
                <a:ea typeface="HGP明朝E" panose="02020900000000000000" pitchFamily="18" charset="-128"/>
              </a:rPr>
              <a:t>習氏の腹心。浙江省で経験を積み、習氏が</a:t>
            </a:r>
            <a:r>
              <a:rPr kumimoji="1" lang="en-US" altLang="ja-JP" sz="3200" dirty="0">
                <a:latin typeface="HGP明朝E" panose="02020900000000000000" pitchFamily="18" charset="-128"/>
                <a:ea typeface="HGP明朝E" panose="02020900000000000000" pitchFamily="18" charset="-128"/>
              </a:rPr>
              <a:t>2000</a:t>
            </a:r>
            <a:r>
              <a:rPr kumimoji="1" lang="ja-JP" altLang="en-US" sz="3200" dirty="0">
                <a:latin typeface="HGP明朝E" panose="02020900000000000000" pitchFamily="18" charset="-128"/>
                <a:ea typeface="HGP明朝E" panose="02020900000000000000" pitchFamily="18" charset="-128"/>
              </a:rPr>
              <a:t>年代に同省トップだった際に秘書長を務めた。</a:t>
            </a:r>
            <a:endParaRPr kumimoji="1" lang="en-US" altLang="ja-JP" sz="3200" dirty="0">
              <a:latin typeface="HGP明朝E" panose="02020900000000000000" pitchFamily="18" charset="-128"/>
              <a:ea typeface="HGP明朝E" panose="02020900000000000000" pitchFamily="18" charset="-128"/>
            </a:endParaRPr>
          </a:p>
          <a:p>
            <a:pPr marL="0" indent="0">
              <a:buNone/>
            </a:pPr>
            <a:endParaRPr kumimoji="1" lang="en-US" altLang="ja-JP" sz="3200" dirty="0">
              <a:latin typeface="HGP明朝E" panose="02020900000000000000" pitchFamily="18" charset="-128"/>
              <a:ea typeface="HGP明朝E" panose="02020900000000000000" pitchFamily="18" charset="-128"/>
            </a:endParaRPr>
          </a:p>
          <a:p>
            <a:pPr marL="0" indent="0">
              <a:buNone/>
            </a:pPr>
            <a:r>
              <a:rPr kumimoji="1" lang="ja-JP" altLang="en-US" sz="3200" dirty="0">
                <a:highlight>
                  <a:srgbClr val="FFFF00"/>
                </a:highlight>
                <a:latin typeface="HGP明朝E" panose="02020900000000000000" pitchFamily="18" charset="-128"/>
                <a:ea typeface="HGP明朝E" panose="02020900000000000000" pitchFamily="18" charset="-128"/>
              </a:rPr>
              <a:t>李</a:t>
            </a:r>
            <a:r>
              <a:rPr kumimoji="1" lang="ja-JP" altLang="en-US" sz="3200" dirty="0">
                <a:latin typeface="HGP明朝E" panose="02020900000000000000" pitchFamily="18" charset="-128"/>
                <a:ea typeface="HGP明朝E" panose="02020900000000000000" pitchFamily="18" charset="-128"/>
              </a:rPr>
              <a:t>氏は過去に中央政府の要職の経験がなく異例の抜擢（副首相を経ずに首相へ）</a:t>
            </a:r>
          </a:p>
          <a:p>
            <a:pPr marL="0" indent="0">
              <a:buNone/>
            </a:pPr>
            <a:r>
              <a:rPr kumimoji="1" lang="ja-JP" altLang="en-US" sz="3200" dirty="0">
                <a:latin typeface="HGP明朝E" panose="02020900000000000000" pitchFamily="18" charset="-128"/>
                <a:ea typeface="HGP明朝E" panose="02020900000000000000" pitchFamily="18" charset="-128"/>
              </a:rPr>
              <a:t>上海市トップだった昨年春、新型コロナウイルスの感染対策として上海で約</a:t>
            </a:r>
            <a:r>
              <a:rPr kumimoji="1" lang="en-US" altLang="ja-JP" sz="3200" dirty="0">
                <a:latin typeface="HGP明朝E" panose="02020900000000000000" pitchFamily="18" charset="-128"/>
                <a:ea typeface="HGP明朝E" panose="02020900000000000000" pitchFamily="18" charset="-128"/>
              </a:rPr>
              <a:t>2</a:t>
            </a:r>
            <a:r>
              <a:rPr lang="ja-JP" altLang="en-US" sz="3200" dirty="0">
                <a:latin typeface="HGP明朝E" panose="02020900000000000000" pitchFamily="18" charset="-128"/>
                <a:ea typeface="HGP明朝E" panose="02020900000000000000" pitchFamily="18" charset="-128"/>
              </a:rPr>
              <a:t>カ</a:t>
            </a:r>
            <a:r>
              <a:rPr kumimoji="1" lang="ja-JP" altLang="en-US" sz="3200" dirty="0">
                <a:latin typeface="HGP明朝E" panose="02020900000000000000" pitchFamily="18" charset="-128"/>
                <a:ea typeface="HGP明朝E" panose="02020900000000000000" pitchFamily="18" charset="-128"/>
              </a:rPr>
              <a:t>月のロックダウンを実施。一時は昇格を危ぶまれた。</a:t>
            </a:r>
          </a:p>
        </p:txBody>
      </p:sp>
    </p:spTree>
    <p:extLst>
      <p:ext uri="{BB962C8B-B14F-4D97-AF65-F5344CB8AC3E}">
        <p14:creationId xmlns:p14="http://schemas.microsoft.com/office/powerpoint/2010/main" val="1406756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99A69D78-2DE4-5EA4-9FA6-DE1ABA5360FF}"/>
              </a:ext>
            </a:extLst>
          </p:cNvPr>
          <p:cNvSpPr>
            <a:spLocks noGrp="1"/>
          </p:cNvSpPr>
          <p:nvPr>
            <p:ph idx="1"/>
          </p:nvPr>
        </p:nvSpPr>
        <p:spPr>
          <a:xfrm>
            <a:off x="838200" y="678788"/>
            <a:ext cx="10515600" cy="5498175"/>
          </a:xfrm>
        </p:spPr>
        <p:txBody>
          <a:bodyPr>
            <a:normAutofit/>
          </a:bodyPr>
          <a:lstStyle/>
          <a:p>
            <a:r>
              <a:rPr kumimoji="1" lang="ja-JP" altLang="en-US" sz="3600" dirty="0">
                <a:latin typeface="HGP明朝E" panose="02020900000000000000" pitchFamily="18" charset="-128"/>
                <a:ea typeface="HGP明朝E" panose="02020900000000000000" pitchFamily="18" charset="-128"/>
              </a:rPr>
              <a:t>今後、経済政策を</a:t>
            </a:r>
            <a:r>
              <a:rPr kumimoji="1" lang="ja-JP" altLang="en-US" sz="3600" dirty="0">
                <a:highlight>
                  <a:srgbClr val="FFFF00"/>
                </a:highlight>
                <a:latin typeface="HGP明朝E" panose="02020900000000000000" pitchFamily="18" charset="-128"/>
                <a:ea typeface="HGP明朝E" panose="02020900000000000000" pitchFamily="18" charset="-128"/>
              </a:rPr>
              <a:t>李</a:t>
            </a:r>
            <a:r>
              <a:rPr kumimoji="1" lang="ja-JP" altLang="en-US" sz="3600" dirty="0">
                <a:latin typeface="HGP明朝E" panose="02020900000000000000" pitchFamily="18" charset="-128"/>
                <a:ea typeface="HGP明朝E" panose="02020900000000000000" pitchFamily="18" charset="-128"/>
              </a:rPr>
              <a:t>氏が担当。しかし今後、習近平氏が経済政策を直轄することを意味する。</a:t>
            </a:r>
          </a:p>
          <a:p>
            <a:pPr lvl="1"/>
            <a:r>
              <a:rPr kumimoji="1" lang="ja-JP" altLang="en-US" sz="3200" dirty="0">
                <a:latin typeface="HGP明朝E" panose="02020900000000000000" pitchFamily="18" charset="-128"/>
                <a:ea typeface="HGP明朝E" panose="02020900000000000000" pitchFamily="18" charset="-128"/>
              </a:rPr>
              <a:t>中国では国家主席が政治と外交、首相が経済という役割分担をしてきた。</a:t>
            </a:r>
          </a:p>
          <a:p>
            <a:r>
              <a:rPr kumimoji="1" lang="ja-JP" altLang="en-US" sz="3600" dirty="0">
                <a:latin typeface="HGP明朝E" panose="02020900000000000000" pitchFamily="18" charset="-128"/>
                <a:ea typeface="HGP明朝E" panose="02020900000000000000" pitchFamily="18" charset="-128"/>
              </a:rPr>
              <a:t>格差是正を目指す</a:t>
            </a:r>
            <a:r>
              <a:rPr kumimoji="1" lang="ja-JP" altLang="en-US" sz="3600" dirty="0">
                <a:solidFill>
                  <a:srgbClr val="FF0000"/>
                </a:solidFill>
                <a:latin typeface="HGP明朝E" panose="02020900000000000000" pitchFamily="18" charset="-128"/>
                <a:ea typeface="HGP明朝E" panose="02020900000000000000" pitchFamily="18" charset="-128"/>
              </a:rPr>
              <a:t>「共同富裕」</a:t>
            </a:r>
            <a:r>
              <a:rPr kumimoji="1" lang="ja-JP" altLang="en-US" sz="3600" dirty="0">
                <a:latin typeface="HGP明朝E" panose="02020900000000000000" pitchFamily="18" charset="-128"/>
                <a:ea typeface="HGP明朝E" panose="02020900000000000000" pitchFamily="18" charset="-128"/>
              </a:rPr>
              <a:t>など肝煎り政策の推進に注力する可能性がある。</a:t>
            </a: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993545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9ECE4F9-20C3-79D8-B8A1-9BF60C21AD40}"/>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習近平主席、ロシア訪問</a:t>
            </a:r>
          </a:p>
        </p:txBody>
      </p:sp>
      <p:sp>
        <p:nvSpPr>
          <p:cNvPr id="5" name="テキスト プレースホルダー 4">
            <a:extLst>
              <a:ext uri="{FF2B5EF4-FFF2-40B4-BE49-F238E27FC236}">
                <a16:creationId xmlns:a16="http://schemas.microsoft.com/office/drawing/2014/main" id="{2C66568A-B2E5-7F34-C1AA-2CEC846E5D80}"/>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18406246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TotalTime>
  <Words>1126</Words>
  <Application>Microsoft Office PowerPoint</Application>
  <PresentationFormat>ワイド画面</PresentationFormat>
  <Paragraphs>91</Paragraphs>
  <Slides>15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15</vt:i4>
      </vt:variant>
    </vt:vector>
  </HeadingPairs>
  <TitlesOfParts>
    <vt:vector size="20" baseType="lpstr">
      <vt:lpstr>HGP明朝E</vt:lpstr>
      <vt:lpstr>游ゴシック</vt:lpstr>
      <vt:lpstr>游ゴシック Light</vt:lpstr>
      <vt:lpstr>Arial</vt:lpstr>
      <vt:lpstr>Office テーマ</vt:lpstr>
      <vt:lpstr>中国の動向 全人代と仲介外交</vt:lpstr>
      <vt:lpstr>全国人民大会 3月5～13日</vt:lpstr>
      <vt:lpstr>李克強首相の政治経済報告</vt:lpstr>
      <vt:lpstr>PowerPoint プレゼンテーション</vt:lpstr>
      <vt:lpstr>新人事</vt:lpstr>
      <vt:lpstr>PowerPoint プレゼンテーション</vt:lpstr>
      <vt:lpstr>PowerPoint プレゼンテーション</vt:lpstr>
      <vt:lpstr>PowerPoint プレゼンテーション</vt:lpstr>
      <vt:lpstr>習近平主席、ロシア訪問</vt:lpstr>
      <vt:lpstr>PowerPoint プレゼンテーション</vt:lpstr>
      <vt:lpstr>PowerPoint プレゼンテーション</vt:lpstr>
      <vt:lpstr>仲裁案</vt:lpstr>
      <vt:lpstr>仲介外交の背景</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中国の動向 全人代と仲介外交</dc:title>
  <dc:creator>watanabe yoshio</dc:creator>
  <cp:lastModifiedBy>asd8627</cp:lastModifiedBy>
  <cp:revision>7</cp:revision>
  <cp:lastPrinted>2023-03-23T04:34:02Z</cp:lastPrinted>
  <dcterms:created xsi:type="dcterms:W3CDTF">2023-03-23T00:19:46Z</dcterms:created>
  <dcterms:modified xsi:type="dcterms:W3CDTF">2023-03-24T12:42:09Z</dcterms:modified>
</cp:coreProperties>
</file>