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57" r:id="rId4"/>
    <p:sldId id="258" r:id="rId5"/>
    <p:sldId id="259" r:id="rId6"/>
    <p:sldId id="260" r:id="rId7"/>
    <p:sldId id="265" r:id="rId8"/>
    <p:sldId id="261" r:id="rId9"/>
    <p:sldId id="262" r:id="rId10"/>
    <p:sldId id="263" r:id="rId11"/>
    <p:sldId id="266" r:id="rId12"/>
    <p:sldId id="267" r:id="rId13"/>
  </p:sldIdLst>
  <p:sldSz cx="12192000" cy="6858000"/>
  <p:notesSz cx="9866313" cy="6735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07" autoAdjust="0"/>
    <p:restoredTop sz="94660"/>
  </p:normalViewPr>
  <p:slideViewPr>
    <p:cSldViewPr snapToGrid="0">
      <p:cViewPr varScale="1">
        <p:scale>
          <a:sx n="89" d="100"/>
          <a:sy n="89" d="100"/>
        </p:scale>
        <p:origin x="108" y="4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91C813-FBC8-5AC9-6167-45B06F9D5371}"/>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C0FFAF34-3EE2-C37E-5C12-E4F722F1EF4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223798A6-EF45-9D8A-61D9-95E27A758E79}"/>
              </a:ext>
            </a:extLst>
          </p:cNvPr>
          <p:cNvSpPr>
            <a:spLocks noGrp="1"/>
          </p:cNvSpPr>
          <p:nvPr>
            <p:ph type="dt" sz="half" idx="10"/>
          </p:nvPr>
        </p:nvSpPr>
        <p:spPr/>
        <p:txBody>
          <a:bodyPr/>
          <a:lstStyle/>
          <a:p>
            <a:fld id="{4FC808E4-BAE2-4918-82B7-33C426665FFF}" type="datetimeFigureOut">
              <a:rPr kumimoji="1" lang="ja-JP" altLang="en-US" smtClean="0"/>
              <a:t>2023/4/17</a:t>
            </a:fld>
            <a:endParaRPr kumimoji="1" lang="ja-JP" altLang="en-US"/>
          </a:p>
        </p:txBody>
      </p:sp>
      <p:sp>
        <p:nvSpPr>
          <p:cNvPr id="5" name="フッター プレースホルダー 4">
            <a:extLst>
              <a:ext uri="{FF2B5EF4-FFF2-40B4-BE49-F238E27FC236}">
                <a16:creationId xmlns:a16="http://schemas.microsoft.com/office/drawing/2014/main" id="{EC9DCA24-8AE9-0776-82A9-E89EEA1690D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F94074A-C9EA-A269-A1D8-8E1DE54610DC}"/>
              </a:ext>
            </a:extLst>
          </p:cNvPr>
          <p:cNvSpPr>
            <a:spLocks noGrp="1"/>
          </p:cNvSpPr>
          <p:nvPr>
            <p:ph type="sldNum" sz="quarter" idx="12"/>
          </p:nvPr>
        </p:nvSpPr>
        <p:spPr/>
        <p:txBody>
          <a:bodyPr/>
          <a:lstStyle/>
          <a:p>
            <a:fld id="{F200A90E-AB8D-4CBF-8A3E-0B414404C4E8}" type="slidenum">
              <a:rPr kumimoji="1" lang="ja-JP" altLang="en-US" smtClean="0"/>
              <a:t>‹#›</a:t>
            </a:fld>
            <a:endParaRPr kumimoji="1" lang="ja-JP" altLang="en-US"/>
          </a:p>
        </p:txBody>
      </p:sp>
    </p:spTree>
    <p:extLst>
      <p:ext uri="{BB962C8B-B14F-4D97-AF65-F5344CB8AC3E}">
        <p14:creationId xmlns:p14="http://schemas.microsoft.com/office/powerpoint/2010/main" val="3261866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21CB28-C8A3-B124-DBA9-56D220CAC7DF}"/>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0871766-785E-C65B-D1A1-DF75E174FFA2}"/>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8BC026E-1F44-C700-5C38-4FE5FE43EE84}"/>
              </a:ext>
            </a:extLst>
          </p:cNvPr>
          <p:cNvSpPr>
            <a:spLocks noGrp="1"/>
          </p:cNvSpPr>
          <p:nvPr>
            <p:ph type="dt" sz="half" idx="10"/>
          </p:nvPr>
        </p:nvSpPr>
        <p:spPr/>
        <p:txBody>
          <a:bodyPr/>
          <a:lstStyle/>
          <a:p>
            <a:fld id="{4FC808E4-BAE2-4918-82B7-33C426665FFF}" type="datetimeFigureOut">
              <a:rPr kumimoji="1" lang="ja-JP" altLang="en-US" smtClean="0"/>
              <a:t>2023/4/17</a:t>
            </a:fld>
            <a:endParaRPr kumimoji="1" lang="ja-JP" altLang="en-US"/>
          </a:p>
        </p:txBody>
      </p:sp>
      <p:sp>
        <p:nvSpPr>
          <p:cNvPr id="5" name="フッター プレースホルダー 4">
            <a:extLst>
              <a:ext uri="{FF2B5EF4-FFF2-40B4-BE49-F238E27FC236}">
                <a16:creationId xmlns:a16="http://schemas.microsoft.com/office/drawing/2014/main" id="{8DAA02BD-F123-C865-F457-70EB5800044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9885FA8-65A1-F2B2-AAA1-F4F49B57F3AC}"/>
              </a:ext>
            </a:extLst>
          </p:cNvPr>
          <p:cNvSpPr>
            <a:spLocks noGrp="1"/>
          </p:cNvSpPr>
          <p:nvPr>
            <p:ph type="sldNum" sz="quarter" idx="12"/>
          </p:nvPr>
        </p:nvSpPr>
        <p:spPr/>
        <p:txBody>
          <a:bodyPr/>
          <a:lstStyle/>
          <a:p>
            <a:fld id="{F200A90E-AB8D-4CBF-8A3E-0B414404C4E8}" type="slidenum">
              <a:rPr kumimoji="1" lang="ja-JP" altLang="en-US" smtClean="0"/>
              <a:t>‹#›</a:t>
            </a:fld>
            <a:endParaRPr kumimoji="1" lang="ja-JP" altLang="en-US"/>
          </a:p>
        </p:txBody>
      </p:sp>
    </p:spTree>
    <p:extLst>
      <p:ext uri="{BB962C8B-B14F-4D97-AF65-F5344CB8AC3E}">
        <p14:creationId xmlns:p14="http://schemas.microsoft.com/office/powerpoint/2010/main" val="3847192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1A43F74-AC27-B91D-8349-A01A1F21B00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8A71D69-1223-4B87-E72F-45AD3F6A1B0B}"/>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5F2967A-19FB-A010-00A9-95FC1CB2067A}"/>
              </a:ext>
            </a:extLst>
          </p:cNvPr>
          <p:cNvSpPr>
            <a:spLocks noGrp="1"/>
          </p:cNvSpPr>
          <p:nvPr>
            <p:ph type="dt" sz="half" idx="10"/>
          </p:nvPr>
        </p:nvSpPr>
        <p:spPr/>
        <p:txBody>
          <a:bodyPr/>
          <a:lstStyle/>
          <a:p>
            <a:fld id="{4FC808E4-BAE2-4918-82B7-33C426665FFF}" type="datetimeFigureOut">
              <a:rPr kumimoji="1" lang="ja-JP" altLang="en-US" smtClean="0"/>
              <a:t>2023/4/17</a:t>
            </a:fld>
            <a:endParaRPr kumimoji="1" lang="ja-JP" altLang="en-US"/>
          </a:p>
        </p:txBody>
      </p:sp>
      <p:sp>
        <p:nvSpPr>
          <p:cNvPr id="5" name="フッター プレースホルダー 4">
            <a:extLst>
              <a:ext uri="{FF2B5EF4-FFF2-40B4-BE49-F238E27FC236}">
                <a16:creationId xmlns:a16="http://schemas.microsoft.com/office/drawing/2014/main" id="{B56B0633-AC1B-648A-9433-F8F2AA9457B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30B9B42-1905-A587-C4C1-33826833AD6E}"/>
              </a:ext>
            </a:extLst>
          </p:cNvPr>
          <p:cNvSpPr>
            <a:spLocks noGrp="1"/>
          </p:cNvSpPr>
          <p:nvPr>
            <p:ph type="sldNum" sz="quarter" idx="12"/>
          </p:nvPr>
        </p:nvSpPr>
        <p:spPr/>
        <p:txBody>
          <a:bodyPr/>
          <a:lstStyle/>
          <a:p>
            <a:fld id="{F200A90E-AB8D-4CBF-8A3E-0B414404C4E8}" type="slidenum">
              <a:rPr kumimoji="1" lang="ja-JP" altLang="en-US" smtClean="0"/>
              <a:t>‹#›</a:t>
            </a:fld>
            <a:endParaRPr kumimoji="1" lang="ja-JP" altLang="en-US"/>
          </a:p>
        </p:txBody>
      </p:sp>
    </p:spTree>
    <p:extLst>
      <p:ext uri="{BB962C8B-B14F-4D97-AF65-F5344CB8AC3E}">
        <p14:creationId xmlns:p14="http://schemas.microsoft.com/office/powerpoint/2010/main" val="273490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675806-37FC-096C-560B-E25AD6B4442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908AD14-274F-285B-9019-17FB7346AF7F}"/>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E788A1F-2EBC-B38E-41AD-241E39C4D9E6}"/>
              </a:ext>
            </a:extLst>
          </p:cNvPr>
          <p:cNvSpPr>
            <a:spLocks noGrp="1"/>
          </p:cNvSpPr>
          <p:nvPr>
            <p:ph type="dt" sz="half" idx="10"/>
          </p:nvPr>
        </p:nvSpPr>
        <p:spPr/>
        <p:txBody>
          <a:bodyPr/>
          <a:lstStyle/>
          <a:p>
            <a:fld id="{4FC808E4-BAE2-4918-82B7-33C426665FFF}" type="datetimeFigureOut">
              <a:rPr kumimoji="1" lang="ja-JP" altLang="en-US" smtClean="0"/>
              <a:t>2023/4/17</a:t>
            </a:fld>
            <a:endParaRPr kumimoji="1" lang="ja-JP" altLang="en-US"/>
          </a:p>
        </p:txBody>
      </p:sp>
      <p:sp>
        <p:nvSpPr>
          <p:cNvPr id="5" name="フッター プレースホルダー 4">
            <a:extLst>
              <a:ext uri="{FF2B5EF4-FFF2-40B4-BE49-F238E27FC236}">
                <a16:creationId xmlns:a16="http://schemas.microsoft.com/office/drawing/2014/main" id="{DFD42F8F-B766-D83B-F101-27CBF25BA98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D0EF60-0DDE-0370-3F58-688E90729D95}"/>
              </a:ext>
            </a:extLst>
          </p:cNvPr>
          <p:cNvSpPr>
            <a:spLocks noGrp="1"/>
          </p:cNvSpPr>
          <p:nvPr>
            <p:ph type="sldNum" sz="quarter" idx="12"/>
          </p:nvPr>
        </p:nvSpPr>
        <p:spPr/>
        <p:txBody>
          <a:bodyPr/>
          <a:lstStyle/>
          <a:p>
            <a:fld id="{F200A90E-AB8D-4CBF-8A3E-0B414404C4E8}" type="slidenum">
              <a:rPr kumimoji="1" lang="ja-JP" altLang="en-US" smtClean="0"/>
              <a:t>‹#›</a:t>
            </a:fld>
            <a:endParaRPr kumimoji="1" lang="ja-JP" altLang="en-US"/>
          </a:p>
        </p:txBody>
      </p:sp>
    </p:spTree>
    <p:extLst>
      <p:ext uri="{BB962C8B-B14F-4D97-AF65-F5344CB8AC3E}">
        <p14:creationId xmlns:p14="http://schemas.microsoft.com/office/powerpoint/2010/main" val="3417385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3CC695-4994-2915-9FA9-C5DCC18FD56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3FDACBA-F786-6CD6-9D2F-D7B6610B8A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6B9946A5-3E76-45D2-593A-1EB4E6918A44}"/>
              </a:ext>
            </a:extLst>
          </p:cNvPr>
          <p:cNvSpPr>
            <a:spLocks noGrp="1"/>
          </p:cNvSpPr>
          <p:nvPr>
            <p:ph type="dt" sz="half" idx="10"/>
          </p:nvPr>
        </p:nvSpPr>
        <p:spPr/>
        <p:txBody>
          <a:bodyPr/>
          <a:lstStyle/>
          <a:p>
            <a:fld id="{4FC808E4-BAE2-4918-82B7-33C426665FFF}" type="datetimeFigureOut">
              <a:rPr kumimoji="1" lang="ja-JP" altLang="en-US" smtClean="0"/>
              <a:t>2023/4/17</a:t>
            </a:fld>
            <a:endParaRPr kumimoji="1" lang="ja-JP" altLang="en-US"/>
          </a:p>
        </p:txBody>
      </p:sp>
      <p:sp>
        <p:nvSpPr>
          <p:cNvPr id="5" name="フッター プレースホルダー 4">
            <a:extLst>
              <a:ext uri="{FF2B5EF4-FFF2-40B4-BE49-F238E27FC236}">
                <a16:creationId xmlns:a16="http://schemas.microsoft.com/office/drawing/2014/main" id="{D2323F4F-88DC-C5D3-F828-D8707C89DC0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F5744CD-328E-C5A0-328F-DF27CCBB9B01}"/>
              </a:ext>
            </a:extLst>
          </p:cNvPr>
          <p:cNvSpPr>
            <a:spLocks noGrp="1"/>
          </p:cNvSpPr>
          <p:nvPr>
            <p:ph type="sldNum" sz="quarter" idx="12"/>
          </p:nvPr>
        </p:nvSpPr>
        <p:spPr/>
        <p:txBody>
          <a:bodyPr/>
          <a:lstStyle/>
          <a:p>
            <a:fld id="{F200A90E-AB8D-4CBF-8A3E-0B414404C4E8}" type="slidenum">
              <a:rPr kumimoji="1" lang="ja-JP" altLang="en-US" smtClean="0"/>
              <a:t>‹#›</a:t>
            </a:fld>
            <a:endParaRPr kumimoji="1" lang="ja-JP" altLang="en-US"/>
          </a:p>
        </p:txBody>
      </p:sp>
    </p:spTree>
    <p:extLst>
      <p:ext uri="{BB962C8B-B14F-4D97-AF65-F5344CB8AC3E}">
        <p14:creationId xmlns:p14="http://schemas.microsoft.com/office/powerpoint/2010/main" val="4262993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ECE87F5-20CA-6507-2AF0-DE4EE14D15D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44E5997-194C-1C36-DF5B-992FE2861B54}"/>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5493F911-6354-CCFB-BCF6-41DB94D1442A}"/>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C8B852F-5C75-D068-B9F0-E33FD41C2526}"/>
              </a:ext>
            </a:extLst>
          </p:cNvPr>
          <p:cNvSpPr>
            <a:spLocks noGrp="1"/>
          </p:cNvSpPr>
          <p:nvPr>
            <p:ph type="dt" sz="half" idx="10"/>
          </p:nvPr>
        </p:nvSpPr>
        <p:spPr/>
        <p:txBody>
          <a:bodyPr/>
          <a:lstStyle/>
          <a:p>
            <a:fld id="{4FC808E4-BAE2-4918-82B7-33C426665FFF}" type="datetimeFigureOut">
              <a:rPr kumimoji="1" lang="ja-JP" altLang="en-US" smtClean="0"/>
              <a:t>2023/4/17</a:t>
            </a:fld>
            <a:endParaRPr kumimoji="1" lang="ja-JP" altLang="en-US"/>
          </a:p>
        </p:txBody>
      </p:sp>
      <p:sp>
        <p:nvSpPr>
          <p:cNvPr id="6" name="フッター プレースホルダー 5">
            <a:extLst>
              <a:ext uri="{FF2B5EF4-FFF2-40B4-BE49-F238E27FC236}">
                <a16:creationId xmlns:a16="http://schemas.microsoft.com/office/drawing/2014/main" id="{7160D47D-058B-6A3C-855D-9CFD0972D87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BDA0370-7049-9395-7127-D49139FE2077}"/>
              </a:ext>
            </a:extLst>
          </p:cNvPr>
          <p:cNvSpPr>
            <a:spLocks noGrp="1"/>
          </p:cNvSpPr>
          <p:nvPr>
            <p:ph type="sldNum" sz="quarter" idx="12"/>
          </p:nvPr>
        </p:nvSpPr>
        <p:spPr/>
        <p:txBody>
          <a:bodyPr/>
          <a:lstStyle/>
          <a:p>
            <a:fld id="{F200A90E-AB8D-4CBF-8A3E-0B414404C4E8}" type="slidenum">
              <a:rPr kumimoji="1" lang="ja-JP" altLang="en-US" smtClean="0"/>
              <a:t>‹#›</a:t>
            </a:fld>
            <a:endParaRPr kumimoji="1" lang="ja-JP" altLang="en-US"/>
          </a:p>
        </p:txBody>
      </p:sp>
    </p:spTree>
    <p:extLst>
      <p:ext uri="{BB962C8B-B14F-4D97-AF65-F5344CB8AC3E}">
        <p14:creationId xmlns:p14="http://schemas.microsoft.com/office/powerpoint/2010/main" val="1985662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E5C3A6-7A23-F269-E1C1-F2C54F806827}"/>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97F49C8-6188-1D00-4761-98EECA7DCD7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05D4C0A-9B7B-2D7F-E573-A16FA6281DD4}"/>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F2AE7C8F-573E-D92A-19B5-7DE72E20B00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BB2A574-590E-F52F-075E-A4BCE962C382}"/>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03AE453A-78B7-4BCC-E685-9B3A59DAF40B}"/>
              </a:ext>
            </a:extLst>
          </p:cNvPr>
          <p:cNvSpPr>
            <a:spLocks noGrp="1"/>
          </p:cNvSpPr>
          <p:nvPr>
            <p:ph type="dt" sz="half" idx="10"/>
          </p:nvPr>
        </p:nvSpPr>
        <p:spPr/>
        <p:txBody>
          <a:bodyPr/>
          <a:lstStyle/>
          <a:p>
            <a:fld id="{4FC808E4-BAE2-4918-82B7-33C426665FFF}" type="datetimeFigureOut">
              <a:rPr kumimoji="1" lang="ja-JP" altLang="en-US" smtClean="0"/>
              <a:t>2023/4/17</a:t>
            </a:fld>
            <a:endParaRPr kumimoji="1" lang="ja-JP" altLang="en-US"/>
          </a:p>
        </p:txBody>
      </p:sp>
      <p:sp>
        <p:nvSpPr>
          <p:cNvPr id="8" name="フッター プレースホルダー 7">
            <a:extLst>
              <a:ext uri="{FF2B5EF4-FFF2-40B4-BE49-F238E27FC236}">
                <a16:creationId xmlns:a16="http://schemas.microsoft.com/office/drawing/2014/main" id="{20D2B802-5568-2780-C41E-E9DE6779EB87}"/>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E4CB0F4D-7EFD-300E-9E53-85D0BD77CA7E}"/>
              </a:ext>
            </a:extLst>
          </p:cNvPr>
          <p:cNvSpPr>
            <a:spLocks noGrp="1"/>
          </p:cNvSpPr>
          <p:nvPr>
            <p:ph type="sldNum" sz="quarter" idx="12"/>
          </p:nvPr>
        </p:nvSpPr>
        <p:spPr/>
        <p:txBody>
          <a:bodyPr/>
          <a:lstStyle/>
          <a:p>
            <a:fld id="{F200A90E-AB8D-4CBF-8A3E-0B414404C4E8}" type="slidenum">
              <a:rPr kumimoji="1" lang="ja-JP" altLang="en-US" smtClean="0"/>
              <a:t>‹#›</a:t>
            </a:fld>
            <a:endParaRPr kumimoji="1" lang="ja-JP" altLang="en-US"/>
          </a:p>
        </p:txBody>
      </p:sp>
    </p:spTree>
    <p:extLst>
      <p:ext uri="{BB962C8B-B14F-4D97-AF65-F5344CB8AC3E}">
        <p14:creationId xmlns:p14="http://schemas.microsoft.com/office/powerpoint/2010/main" val="26133919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942C08-E4DD-5951-BE5D-DD0638268560}"/>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CB6982E5-794C-54E2-EBDC-66284F1B2E51}"/>
              </a:ext>
            </a:extLst>
          </p:cNvPr>
          <p:cNvSpPr>
            <a:spLocks noGrp="1"/>
          </p:cNvSpPr>
          <p:nvPr>
            <p:ph type="dt" sz="half" idx="10"/>
          </p:nvPr>
        </p:nvSpPr>
        <p:spPr/>
        <p:txBody>
          <a:bodyPr/>
          <a:lstStyle/>
          <a:p>
            <a:fld id="{4FC808E4-BAE2-4918-82B7-33C426665FFF}" type="datetimeFigureOut">
              <a:rPr kumimoji="1" lang="ja-JP" altLang="en-US" smtClean="0"/>
              <a:t>2023/4/17</a:t>
            </a:fld>
            <a:endParaRPr kumimoji="1" lang="ja-JP" altLang="en-US"/>
          </a:p>
        </p:txBody>
      </p:sp>
      <p:sp>
        <p:nvSpPr>
          <p:cNvPr id="4" name="フッター プレースホルダー 3">
            <a:extLst>
              <a:ext uri="{FF2B5EF4-FFF2-40B4-BE49-F238E27FC236}">
                <a16:creationId xmlns:a16="http://schemas.microsoft.com/office/drawing/2014/main" id="{6D4FFF3E-9A2C-BAC2-7ABB-A31EED510A4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AEB01621-3D70-9EC0-2C74-2FDE008AF498}"/>
              </a:ext>
            </a:extLst>
          </p:cNvPr>
          <p:cNvSpPr>
            <a:spLocks noGrp="1"/>
          </p:cNvSpPr>
          <p:nvPr>
            <p:ph type="sldNum" sz="quarter" idx="12"/>
          </p:nvPr>
        </p:nvSpPr>
        <p:spPr/>
        <p:txBody>
          <a:bodyPr/>
          <a:lstStyle/>
          <a:p>
            <a:fld id="{F200A90E-AB8D-4CBF-8A3E-0B414404C4E8}" type="slidenum">
              <a:rPr kumimoji="1" lang="ja-JP" altLang="en-US" smtClean="0"/>
              <a:t>‹#›</a:t>
            </a:fld>
            <a:endParaRPr kumimoji="1" lang="ja-JP" altLang="en-US"/>
          </a:p>
        </p:txBody>
      </p:sp>
    </p:spTree>
    <p:extLst>
      <p:ext uri="{BB962C8B-B14F-4D97-AF65-F5344CB8AC3E}">
        <p14:creationId xmlns:p14="http://schemas.microsoft.com/office/powerpoint/2010/main" val="826334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474742EA-19CB-F3B1-D526-CB23826CB6A2}"/>
              </a:ext>
            </a:extLst>
          </p:cNvPr>
          <p:cNvSpPr>
            <a:spLocks noGrp="1"/>
          </p:cNvSpPr>
          <p:nvPr>
            <p:ph type="dt" sz="half" idx="10"/>
          </p:nvPr>
        </p:nvSpPr>
        <p:spPr/>
        <p:txBody>
          <a:bodyPr/>
          <a:lstStyle/>
          <a:p>
            <a:fld id="{4FC808E4-BAE2-4918-82B7-33C426665FFF}" type="datetimeFigureOut">
              <a:rPr kumimoji="1" lang="ja-JP" altLang="en-US" smtClean="0"/>
              <a:t>2023/4/17</a:t>
            </a:fld>
            <a:endParaRPr kumimoji="1" lang="ja-JP" altLang="en-US"/>
          </a:p>
        </p:txBody>
      </p:sp>
      <p:sp>
        <p:nvSpPr>
          <p:cNvPr id="3" name="フッター プレースホルダー 2">
            <a:extLst>
              <a:ext uri="{FF2B5EF4-FFF2-40B4-BE49-F238E27FC236}">
                <a16:creationId xmlns:a16="http://schemas.microsoft.com/office/drawing/2014/main" id="{3BDAFFDB-47DA-DB9A-5836-05D16188AEE4}"/>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6FACA2-ADAF-4C59-29C1-77FD55B11B3C}"/>
              </a:ext>
            </a:extLst>
          </p:cNvPr>
          <p:cNvSpPr>
            <a:spLocks noGrp="1"/>
          </p:cNvSpPr>
          <p:nvPr>
            <p:ph type="sldNum" sz="quarter" idx="12"/>
          </p:nvPr>
        </p:nvSpPr>
        <p:spPr/>
        <p:txBody>
          <a:bodyPr/>
          <a:lstStyle/>
          <a:p>
            <a:fld id="{F200A90E-AB8D-4CBF-8A3E-0B414404C4E8}" type="slidenum">
              <a:rPr kumimoji="1" lang="ja-JP" altLang="en-US" smtClean="0"/>
              <a:t>‹#›</a:t>
            </a:fld>
            <a:endParaRPr kumimoji="1" lang="ja-JP" altLang="en-US"/>
          </a:p>
        </p:txBody>
      </p:sp>
    </p:spTree>
    <p:extLst>
      <p:ext uri="{BB962C8B-B14F-4D97-AF65-F5344CB8AC3E}">
        <p14:creationId xmlns:p14="http://schemas.microsoft.com/office/powerpoint/2010/main" val="2006052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302CBA-E36E-F9E8-94BE-35562F216586}"/>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E22E8CF-3DE7-9333-8259-1FF4E1C0917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899C27C7-69E8-158A-E490-4C71B017AA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2834631-B2D2-6235-4C54-83F9F83790E3}"/>
              </a:ext>
            </a:extLst>
          </p:cNvPr>
          <p:cNvSpPr>
            <a:spLocks noGrp="1"/>
          </p:cNvSpPr>
          <p:nvPr>
            <p:ph type="dt" sz="half" idx="10"/>
          </p:nvPr>
        </p:nvSpPr>
        <p:spPr/>
        <p:txBody>
          <a:bodyPr/>
          <a:lstStyle/>
          <a:p>
            <a:fld id="{4FC808E4-BAE2-4918-82B7-33C426665FFF}" type="datetimeFigureOut">
              <a:rPr kumimoji="1" lang="ja-JP" altLang="en-US" smtClean="0"/>
              <a:t>2023/4/17</a:t>
            </a:fld>
            <a:endParaRPr kumimoji="1" lang="ja-JP" altLang="en-US"/>
          </a:p>
        </p:txBody>
      </p:sp>
      <p:sp>
        <p:nvSpPr>
          <p:cNvPr id="6" name="フッター プレースホルダー 5">
            <a:extLst>
              <a:ext uri="{FF2B5EF4-FFF2-40B4-BE49-F238E27FC236}">
                <a16:creationId xmlns:a16="http://schemas.microsoft.com/office/drawing/2014/main" id="{F32E1DB6-2F1F-E3C6-2EA5-C93887DC5C6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18086E7-01F2-3065-4E8C-A380340A6076}"/>
              </a:ext>
            </a:extLst>
          </p:cNvPr>
          <p:cNvSpPr>
            <a:spLocks noGrp="1"/>
          </p:cNvSpPr>
          <p:nvPr>
            <p:ph type="sldNum" sz="quarter" idx="12"/>
          </p:nvPr>
        </p:nvSpPr>
        <p:spPr/>
        <p:txBody>
          <a:bodyPr/>
          <a:lstStyle/>
          <a:p>
            <a:fld id="{F200A90E-AB8D-4CBF-8A3E-0B414404C4E8}" type="slidenum">
              <a:rPr kumimoji="1" lang="ja-JP" altLang="en-US" smtClean="0"/>
              <a:t>‹#›</a:t>
            </a:fld>
            <a:endParaRPr kumimoji="1" lang="ja-JP" altLang="en-US"/>
          </a:p>
        </p:txBody>
      </p:sp>
    </p:spTree>
    <p:extLst>
      <p:ext uri="{BB962C8B-B14F-4D97-AF65-F5344CB8AC3E}">
        <p14:creationId xmlns:p14="http://schemas.microsoft.com/office/powerpoint/2010/main" val="923145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06C4F6-E657-9598-8859-07362ACE2DF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0390D2F2-6A33-DB8E-472C-72B33D027A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16392B99-2B5C-AE5F-479C-EA55E9D873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C177A9C-4C5C-97FD-422E-A18D4ED615A9}"/>
              </a:ext>
            </a:extLst>
          </p:cNvPr>
          <p:cNvSpPr>
            <a:spLocks noGrp="1"/>
          </p:cNvSpPr>
          <p:nvPr>
            <p:ph type="dt" sz="half" idx="10"/>
          </p:nvPr>
        </p:nvSpPr>
        <p:spPr/>
        <p:txBody>
          <a:bodyPr/>
          <a:lstStyle/>
          <a:p>
            <a:fld id="{4FC808E4-BAE2-4918-82B7-33C426665FFF}" type="datetimeFigureOut">
              <a:rPr kumimoji="1" lang="ja-JP" altLang="en-US" smtClean="0"/>
              <a:t>2023/4/17</a:t>
            </a:fld>
            <a:endParaRPr kumimoji="1" lang="ja-JP" altLang="en-US"/>
          </a:p>
        </p:txBody>
      </p:sp>
      <p:sp>
        <p:nvSpPr>
          <p:cNvPr id="6" name="フッター プレースホルダー 5">
            <a:extLst>
              <a:ext uri="{FF2B5EF4-FFF2-40B4-BE49-F238E27FC236}">
                <a16:creationId xmlns:a16="http://schemas.microsoft.com/office/drawing/2014/main" id="{0F08325A-D677-62B2-DC0D-E1369F95720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4CAF42C-17D8-F918-FC55-05A28D9AD4DE}"/>
              </a:ext>
            </a:extLst>
          </p:cNvPr>
          <p:cNvSpPr>
            <a:spLocks noGrp="1"/>
          </p:cNvSpPr>
          <p:nvPr>
            <p:ph type="sldNum" sz="quarter" idx="12"/>
          </p:nvPr>
        </p:nvSpPr>
        <p:spPr/>
        <p:txBody>
          <a:bodyPr/>
          <a:lstStyle/>
          <a:p>
            <a:fld id="{F200A90E-AB8D-4CBF-8A3E-0B414404C4E8}" type="slidenum">
              <a:rPr kumimoji="1" lang="ja-JP" altLang="en-US" smtClean="0"/>
              <a:t>‹#›</a:t>
            </a:fld>
            <a:endParaRPr kumimoji="1" lang="ja-JP" altLang="en-US"/>
          </a:p>
        </p:txBody>
      </p:sp>
    </p:spTree>
    <p:extLst>
      <p:ext uri="{BB962C8B-B14F-4D97-AF65-F5344CB8AC3E}">
        <p14:creationId xmlns:p14="http://schemas.microsoft.com/office/powerpoint/2010/main" val="2459350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3F500E4-FF9C-63AD-F5F3-85F6812F54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872EC69-5D32-049B-0D25-912010A6167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D081AD7-D8A1-ACDF-8D64-E9372ECCEF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C808E4-BAE2-4918-82B7-33C426665FFF}" type="datetimeFigureOut">
              <a:rPr kumimoji="1" lang="ja-JP" altLang="en-US" smtClean="0"/>
              <a:t>2023/4/17</a:t>
            </a:fld>
            <a:endParaRPr kumimoji="1" lang="ja-JP" altLang="en-US"/>
          </a:p>
        </p:txBody>
      </p:sp>
      <p:sp>
        <p:nvSpPr>
          <p:cNvPr id="5" name="フッター プレースホルダー 4">
            <a:extLst>
              <a:ext uri="{FF2B5EF4-FFF2-40B4-BE49-F238E27FC236}">
                <a16:creationId xmlns:a16="http://schemas.microsoft.com/office/drawing/2014/main" id="{A2C0980A-EA8F-0004-CFCF-DA73EEE2E3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8BAA5C7E-6DD2-0CE7-8B0F-65900226C66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00A90E-AB8D-4CBF-8A3E-0B414404C4E8}" type="slidenum">
              <a:rPr kumimoji="1" lang="ja-JP" altLang="en-US" smtClean="0"/>
              <a:t>‹#›</a:t>
            </a:fld>
            <a:endParaRPr kumimoji="1" lang="ja-JP" altLang="en-US"/>
          </a:p>
        </p:txBody>
      </p:sp>
    </p:spTree>
    <p:extLst>
      <p:ext uri="{BB962C8B-B14F-4D97-AF65-F5344CB8AC3E}">
        <p14:creationId xmlns:p14="http://schemas.microsoft.com/office/powerpoint/2010/main" val="17102477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21D3975-0B4B-7890-318F-E4FCEF8F9674}"/>
              </a:ext>
            </a:extLst>
          </p:cNvPr>
          <p:cNvSpPr>
            <a:spLocks noGrp="1"/>
          </p:cNvSpPr>
          <p:nvPr>
            <p:ph type="ctrTitle"/>
          </p:nvPr>
        </p:nvSpPr>
        <p:spPr/>
        <p:txBody>
          <a:bodyPr/>
          <a:lstStyle/>
          <a:p>
            <a:r>
              <a:rPr kumimoji="1" lang="ja-JP" altLang="en-US" dirty="0">
                <a:latin typeface="HGP明朝E" panose="02020900000000000000" pitchFamily="18" charset="-128"/>
                <a:ea typeface="HGP明朝E" panose="02020900000000000000" pitchFamily="18" charset="-128"/>
              </a:rPr>
              <a:t>日韓首脳会談と</a:t>
            </a:r>
            <a:br>
              <a:rPr kumimoji="1" lang="en-US" altLang="ja-JP" dirty="0">
                <a:latin typeface="HGP明朝E" panose="02020900000000000000" pitchFamily="18" charset="-128"/>
                <a:ea typeface="HGP明朝E" panose="02020900000000000000" pitchFamily="18" charset="-128"/>
              </a:rPr>
            </a:br>
            <a:r>
              <a:rPr kumimoji="1" lang="ja-JP" altLang="en-US" dirty="0">
                <a:latin typeface="HGP明朝E" panose="02020900000000000000" pitchFamily="18" charset="-128"/>
                <a:ea typeface="HGP明朝E" panose="02020900000000000000" pitchFamily="18" charset="-128"/>
              </a:rPr>
              <a:t>尹大統領の覚悟</a:t>
            </a:r>
          </a:p>
        </p:txBody>
      </p:sp>
      <p:sp>
        <p:nvSpPr>
          <p:cNvPr id="3" name="字幕 2">
            <a:extLst>
              <a:ext uri="{FF2B5EF4-FFF2-40B4-BE49-F238E27FC236}">
                <a16:creationId xmlns:a16="http://schemas.microsoft.com/office/drawing/2014/main" id="{E5DF480B-541D-3ADF-6DFC-570DC724BBD5}"/>
              </a:ext>
            </a:extLst>
          </p:cNvPr>
          <p:cNvSpPr>
            <a:spLocks noGrp="1"/>
          </p:cNvSpPr>
          <p:nvPr>
            <p:ph type="subTitle" idx="1"/>
          </p:nvPr>
        </p:nvSpPr>
        <p:spPr/>
        <p:txBody>
          <a:bodyPr/>
          <a:lstStyle/>
          <a:p>
            <a:r>
              <a:rPr kumimoji="1" lang="ja-JP" altLang="en-US" dirty="0">
                <a:latin typeface="HGP明朝E" panose="02020900000000000000" pitchFamily="18" charset="-128"/>
                <a:ea typeface="HGP明朝E" panose="02020900000000000000" pitchFamily="18" charset="-128"/>
              </a:rPr>
              <a:t>情報パック</a:t>
            </a:r>
            <a:r>
              <a:rPr kumimoji="1" lang="en-US" altLang="ja-JP" dirty="0">
                <a:latin typeface="HGP明朝E" panose="02020900000000000000" pitchFamily="18" charset="-128"/>
                <a:ea typeface="HGP明朝E" panose="02020900000000000000" pitchFamily="18" charset="-128"/>
              </a:rPr>
              <a:t>4</a:t>
            </a:r>
            <a:r>
              <a:rPr kumimoji="1" lang="ja-JP" altLang="en-US" dirty="0">
                <a:latin typeface="HGP明朝E" panose="02020900000000000000" pitchFamily="18" charset="-128"/>
                <a:ea typeface="HGP明朝E" panose="02020900000000000000" pitchFamily="18" charset="-128"/>
              </a:rPr>
              <a:t>月号</a:t>
            </a:r>
            <a:endParaRPr kumimoji="1" lang="en-US" altLang="ja-JP" dirty="0">
              <a:latin typeface="HGP明朝E" panose="02020900000000000000" pitchFamily="18" charset="-128"/>
              <a:ea typeface="HGP明朝E" panose="02020900000000000000" pitchFamily="18" charset="-128"/>
            </a:endParaRP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5717815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126F3E-B0EE-5959-495C-2AD911529491}"/>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来年の総選挙が正念場</a:t>
            </a:r>
          </a:p>
        </p:txBody>
      </p:sp>
      <p:sp>
        <p:nvSpPr>
          <p:cNvPr id="3" name="コンテンツ プレースホルダー 2">
            <a:extLst>
              <a:ext uri="{FF2B5EF4-FFF2-40B4-BE49-F238E27FC236}">
                <a16:creationId xmlns:a16="http://schemas.microsoft.com/office/drawing/2014/main" id="{BB722200-6C9B-C5C9-E4CE-BEF8AAF4EF4C}"/>
              </a:ext>
            </a:extLst>
          </p:cNvPr>
          <p:cNvSpPr>
            <a:spLocks noGrp="1"/>
          </p:cNvSpPr>
          <p:nvPr>
            <p:ph idx="1"/>
          </p:nvPr>
        </p:nvSpPr>
        <p:spPr/>
        <p:txBody>
          <a:bodyPr>
            <a:normAutofit/>
          </a:bodyPr>
          <a:lstStyle/>
          <a:p>
            <a:r>
              <a:rPr kumimoji="1" lang="ja-JP" altLang="en-US" sz="3200" dirty="0">
                <a:latin typeface="HGP明朝E" panose="02020900000000000000" pitchFamily="18" charset="-128"/>
                <a:ea typeface="HGP明朝E" panose="02020900000000000000" pitchFamily="18" charset="-128"/>
              </a:rPr>
              <a:t>革新系野党やメディアは「屈辱外交」と批判。</a:t>
            </a:r>
          </a:p>
          <a:p>
            <a:r>
              <a:rPr kumimoji="1" lang="ja-JP" altLang="en-US" sz="3200" dirty="0">
                <a:latin typeface="HGP明朝E" panose="02020900000000000000" pitchFamily="18" charset="-128"/>
                <a:ea typeface="HGP明朝E" panose="02020900000000000000" pitchFamily="18" charset="-128"/>
              </a:rPr>
              <a:t>ソウル中心部で３月</a:t>
            </a:r>
            <a:r>
              <a:rPr kumimoji="1" lang="en-US" altLang="ja-JP" sz="3200" dirty="0">
                <a:latin typeface="HGP明朝E" panose="02020900000000000000" pitchFamily="18" charset="-128"/>
                <a:ea typeface="HGP明朝E" panose="02020900000000000000" pitchFamily="18" charset="-128"/>
              </a:rPr>
              <a:t>25</a:t>
            </a:r>
            <a:r>
              <a:rPr kumimoji="1" lang="ja-JP" altLang="en-US" sz="3200" dirty="0">
                <a:latin typeface="HGP明朝E" panose="02020900000000000000" pitchFamily="18" charset="-128"/>
                <a:ea typeface="HGP明朝E" panose="02020900000000000000" pitchFamily="18" charset="-128"/>
              </a:rPr>
              <a:t>日、野党「共に民主党」の国会議員や労働組合など約</a:t>
            </a:r>
            <a:r>
              <a:rPr kumimoji="1" lang="en-US" altLang="ja-JP" sz="3200" dirty="0">
                <a:latin typeface="HGP明朝E" panose="02020900000000000000" pitchFamily="18" charset="-128"/>
                <a:ea typeface="HGP明朝E" panose="02020900000000000000" pitchFamily="18" charset="-128"/>
              </a:rPr>
              <a:t>2</a:t>
            </a:r>
            <a:r>
              <a:rPr kumimoji="1" lang="ja-JP" altLang="en-US" sz="3200" dirty="0">
                <a:latin typeface="HGP明朝E" panose="02020900000000000000" pitchFamily="18" charset="-128"/>
                <a:ea typeface="HGP明朝E" panose="02020900000000000000" pitchFamily="18" charset="-128"/>
              </a:rPr>
              <a:t>万人が集会。</a:t>
            </a:r>
          </a:p>
          <a:p>
            <a:r>
              <a:rPr kumimoji="1" lang="ja-JP" altLang="en-US" sz="3200" dirty="0">
                <a:latin typeface="HGP明朝E" panose="02020900000000000000" pitchFamily="18" charset="-128"/>
                <a:ea typeface="HGP明朝E" panose="02020900000000000000" pitchFamily="18" charset="-128"/>
              </a:rPr>
              <a:t>「共に民主党」国会議員</a:t>
            </a:r>
            <a:r>
              <a:rPr kumimoji="1" lang="en-US" altLang="ja-JP" sz="3200" dirty="0">
                <a:latin typeface="HGP明朝E" panose="02020900000000000000" pitchFamily="18" charset="-128"/>
                <a:ea typeface="HGP明朝E" panose="02020900000000000000" pitchFamily="18" charset="-128"/>
              </a:rPr>
              <a:t>4</a:t>
            </a:r>
            <a:r>
              <a:rPr kumimoji="1" lang="ja-JP" altLang="en-US" sz="3200" dirty="0">
                <a:latin typeface="HGP明朝E" panose="02020900000000000000" pitchFamily="18" charset="-128"/>
                <a:ea typeface="HGP明朝E" panose="02020900000000000000" pitchFamily="18" charset="-128"/>
              </a:rPr>
              <a:t>人が福島県の視察に訪れた。処理水を巡り政権批判につなげる狙い。</a:t>
            </a:r>
            <a:endParaRPr kumimoji="1" lang="en-US" altLang="ja-JP" sz="3200" dirty="0">
              <a:latin typeface="HGP明朝E" panose="02020900000000000000" pitchFamily="18" charset="-128"/>
              <a:ea typeface="HGP明朝E" panose="02020900000000000000" pitchFamily="18" charset="-128"/>
            </a:endParaRPr>
          </a:p>
          <a:p>
            <a:r>
              <a:rPr kumimoji="1" lang="en-US" altLang="ja-JP" sz="3200" dirty="0">
                <a:latin typeface="HGP明朝E" panose="02020900000000000000" pitchFamily="18" charset="-128"/>
                <a:ea typeface="HGP明朝E" panose="02020900000000000000" pitchFamily="18" charset="-128"/>
              </a:rPr>
              <a:t>4</a:t>
            </a:r>
            <a:r>
              <a:rPr kumimoji="1" lang="ja-JP" altLang="en-US" sz="3200" dirty="0">
                <a:latin typeface="HGP明朝E" panose="02020900000000000000" pitchFamily="18" charset="-128"/>
                <a:ea typeface="HGP明朝E" panose="02020900000000000000" pitchFamily="18" charset="-128"/>
              </a:rPr>
              <a:t>月</a:t>
            </a:r>
            <a:r>
              <a:rPr kumimoji="1" lang="en-US" altLang="ja-JP" sz="3200" dirty="0">
                <a:latin typeface="HGP明朝E" panose="02020900000000000000" pitchFamily="18" charset="-128"/>
                <a:ea typeface="HGP明朝E" panose="02020900000000000000" pitchFamily="18" charset="-128"/>
              </a:rPr>
              <a:t>7</a:t>
            </a:r>
            <a:r>
              <a:rPr kumimoji="1" lang="ja-JP" altLang="en-US" sz="3200" dirty="0">
                <a:latin typeface="HGP明朝E" panose="02020900000000000000" pitchFamily="18" charset="-128"/>
                <a:ea typeface="HGP明朝E" panose="02020900000000000000" pitchFamily="18" charset="-128"/>
              </a:rPr>
              <a:t>日、「共に民主党」議員やなんと元慰安婦団体の前トップで無所属の尹美香（ゆんみひゃん）議員らが佐渡を訪問。「佐渡島の金山」の世界文化遺産登録の申請中止を要請</a:t>
            </a:r>
          </a:p>
        </p:txBody>
      </p:sp>
    </p:spTree>
    <p:extLst>
      <p:ext uri="{BB962C8B-B14F-4D97-AF65-F5344CB8AC3E}">
        <p14:creationId xmlns:p14="http://schemas.microsoft.com/office/powerpoint/2010/main" val="9439495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日韓首脳会談】韓国で反対デモ「戦争犯罪に対して謝罪と反省をしていない日本と首脳会談をするのは屈辱的だ」 | Share News Japan">
            <a:extLst>
              <a:ext uri="{FF2B5EF4-FFF2-40B4-BE49-F238E27FC236}">
                <a16:creationId xmlns:a16="http://schemas.microsoft.com/office/drawing/2014/main" id="{5A50CCA5-DE4B-426D-2176-A775A94E77D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779" b="1"/>
          <a:stretch/>
        </p:blipFill>
        <p:spPr bwMode="auto">
          <a:xfrm>
            <a:off x="-3047" y="10"/>
            <a:ext cx="12191999" cy="6857990"/>
          </a:xfrm>
          <a:prstGeom prst="rect">
            <a:avLst/>
          </a:prstGeom>
          <a:noFill/>
          <a:extLst>
            <a:ext uri="{909E8E84-426E-40DD-AFC4-6F175D3DCCD1}">
              <a14:hiddenFill xmlns:a14="http://schemas.microsoft.com/office/drawing/2010/main">
                <a:solidFill>
                  <a:srgbClr val="FFFFFF"/>
                </a:solidFill>
              </a14:hiddenFill>
            </a:ext>
          </a:extLst>
        </p:spPr>
      </p:pic>
      <p:sp>
        <p:nvSpPr>
          <p:cNvPr id="3081" name="Rectangle 3080">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72291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9793223A-EE61-48C2-F147-EF9A2C7FE66B}"/>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これまでの日韓関係は大きく変わることは確か</a:t>
            </a:r>
          </a:p>
        </p:txBody>
      </p:sp>
      <p:sp>
        <p:nvSpPr>
          <p:cNvPr id="5" name="テキスト プレースホルダー 4">
            <a:extLst>
              <a:ext uri="{FF2B5EF4-FFF2-40B4-BE49-F238E27FC236}">
                <a16:creationId xmlns:a16="http://schemas.microsoft.com/office/drawing/2014/main" id="{6B707B40-190A-97B0-9A02-50BE22994698}"/>
              </a:ext>
            </a:extLst>
          </p:cNvPr>
          <p:cNvSpPr>
            <a:spLocks noGrp="1"/>
          </p:cNvSpPr>
          <p:nvPr>
            <p:ph type="body" idx="1"/>
          </p:nvPr>
        </p:nvSpPr>
        <p:spPr/>
        <p:txBody>
          <a:bodyPr/>
          <a:lstStyle/>
          <a:p>
            <a:endParaRPr lang="ja-JP" altLang="en-US">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995106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3" name="Rectangle 1032">
            <a:extLst>
              <a:ext uri="{FF2B5EF4-FFF2-40B4-BE49-F238E27FC236}">
                <a16:creationId xmlns:a16="http://schemas.microsoft.com/office/drawing/2014/main" id="{022BDE4A-8A20-4A69-9C5A-581C82036A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徴用工問題で進展を見せた日韓関係→自衛隊機へのレーダー照射問題は解決しないの？？？忘れていますよ！！！ | 政治知新">
            <a:extLst>
              <a:ext uri="{FF2B5EF4-FFF2-40B4-BE49-F238E27FC236}">
                <a16:creationId xmlns:a16="http://schemas.microsoft.com/office/drawing/2014/main" id="{7F4E3561-0CE6-45FF-9831-E26F408D2AC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649" r="1" b="1"/>
          <a:stretch/>
        </p:blipFill>
        <p:spPr bwMode="auto">
          <a:xfrm>
            <a:off x="198741" y="2410448"/>
            <a:ext cx="5803323" cy="389035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덕수고, '2023 첫 전국대회 우승 기쁨 만끽'">
            <a:extLst>
              <a:ext uri="{FF2B5EF4-FFF2-40B4-BE49-F238E27FC236}">
                <a16:creationId xmlns:a16="http://schemas.microsoft.com/office/drawing/2014/main" id="{D89C0ACE-212A-EC17-0532-46A4ED8975C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982" r="12484" b="2"/>
          <a:stretch/>
        </p:blipFill>
        <p:spPr bwMode="auto">
          <a:xfrm>
            <a:off x="6189934" y="2410448"/>
            <a:ext cx="5803323" cy="38903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33979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C26A4AA2-9509-D7C0-A5C9-24DDEE59F0BF}"/>
              </a:ext>
            </a:extLst>
          </p:cNvPr>
          <p:cNvSpPr>
            <a:spLocks noGrp="1"/>
          </p:cNvSpPr>
          <p:nvPr>
            <p:ph type="title"/>
          </p:nvPr>
        </p:nvSpPr>
        <p:spPr>
          <a:xfrm>
            <a:off x="831850" y="270164"/>
            <a:ext cx="10515600" cy="4292311"/>
          </a:xfrm>
        </p:spPr>
        <p:txBody>
          <a:bodyPr>
            <a:normAutofit/>
          </a:bodyPr>
          <a:lstStyle/>
          <a:p>
            <a:r>
              <a:rPr lang="zh-TW" altLang="en-US" sz="4400" dirty="0">
                <a:latin typeface="HGP明朝E" panose="02020900000000000000" pitchFamily="18" charset="-128"/>
                <a:ea typeface="HGP明朝E" panose="02020900000000000000" pitchFamily="18" charset="-128"/>
              </a:rPr>
              <a:t>尹錫悦大統領</a:t>
            </a:r>
            <a:r>
              <a:rPr lang="ja-JP" altLang="en-US" sz="4400" dirty="0">
                <a:latin typeface="HGP明朝E" panose="02020900000000000000" pitchFamily="18" charset="-128"/>
                <a:ea typeface="HGP明朝E" panose="02020900000000000000" pitchFamily="18" charset="-128"/>
              </a:rPr>
              <a:t>氏　</a:t>
            </a:r>
            <a:r>
              <a:rPr lang="en-US" altLang="ja-JP" sz="4400" dirty="0">
                <a:latin typeface="HGP明朝E" panose="02020900000000000000" pitchFamily="18" charset="-128"/>
                <a:ea typeface="HGP明朝E" panose="02020900000000000000" pitchFamily="18" charset="-128"/>
              </a:rPr>
              <a:t>3</a:t>
            </a:r>
            <a:r>
              <a:rPr lang="ja-JP" altLang="en-US" sz="4400" dirty="0">
                <a:latin typeface="HGP明朝E" panose="02020900000000000000" pitchFamily="18" charset="-128"/>
                <a:ea typeface="HGP明朝E" panose="02020900000000000000" pitchFamily="18" charset="-128"/>
              </a:rPr>
              <a:t>月</a:t>
            </a:r>
            <a:r>
              <a:rPr lang="en-US" altLang="ja-JP" sz="4400" dirty="0">
                <a:latin typeface="HGP明朝E" panose="02020900000000000000" pitchFamily="18" charset="-128"/>
                <a:ea typeface="HGP明朝E" panose="02020900000000000000" pitchFamily="18" charset="-128"/>
              </a:rPr>
              <a:t>21</a:t>
            </a:r>
            <a:r>
              <a:rPr lang="ja-JP" altLang="en-US" sz="4400" dirty="0">
                <a:latin typeface="HGP明朝E" panose="02020900000000000000" pitchFamily="18" charset="-128"/>
                <a:ea typeface="HGP明朝E" panose="02020900000000000000" pitchFamily="18" charset="-128"/>
              </a:rPr>
              <a:t>日閣議前</a:t>
            </a:r>
            <a:br>
              <a:rPr lang="en-US" altLang="ja-JP" sz="4400" dirty="0">
                <a:latin typeface="HGP明朝E" panose="02020900000000000000" pitchFamily="18" charset="-128"/>
                <a:ea typeface="HGP明朝E" panose="02020900000000000000" pitchFamily="18" charset="-128"/>
              </a:rPr>
            </a:br>
            <a:r>
              <a:rPr lang="ja-JP" altLang="en-US" sz="4400" dirty="0">
                <a:latin typeface="HGP明朝E" panose="02020900000000000000" pitchFamily="18" charset="-128"/>
                <a:ea typeface="HGP明朝E" panose="02020900000000000000" pitchFamily="18" charset="-128"/>
              </a:rPr>
              <a:t>「日本はすでに数十回にわたり、私たちに歴史問題について反省と謝罪を表明している」</a:t>
            </a:r>
            <a:br>
              <a:rPr lang="en-US" altLang="ja-JP" sz="4400" dirty="0">
                <a:latin typeface="HGP明朝E" panose="02020900000000000000" pitchFamily="18" charset="-128"/>
                <a:ea typeface="HGP明朝E" panose="02020900000000000000" pitchFamily="18" charset="-128"/>
              </a:rPr>
            </a:br>
            <a:endParaRPr lang="ja-JP" altLang="en-US" sz="4400" dirty="0">
              <a:latin typeface="HGP明朝E" panose="02020900000000000000" pitchFamily="18" charset="-128"/>
              <a:ea typeface="HGP明朝E" panose="02020900000000000000" pitchFamily="18" charset="-128"/>
            </a:endParaRPr>
          </a:p>
        </p:txBody>
      </p:sp>
      <p:sp>
        <p:nvSpPr>
          <p:cNvPr id="5" name="テキスト プレースホルダー 4">
            <a:extLst>
              <a:ext uri="{FF2B5EF4-FFF2-40B4-BE49-F238E27FC236}">
                <a16:creationId xmlns:a16="http://schemas.microsoft.com/office/drawing/2014/main" id="{3E09A679-4E4C-9595-253C-209ED2364BD4}"/>
              </a:ext>
            </a:extLst>
          </p:cNvPr>
          <p:cNvSpPr>
            <a:spLocks noGrp="1"/>
          </p:cNvSpPr>
          <p:nvPr>
            <p:ph type="body" idx="1"/>
          </p:nvPr>
        </p:nvSpPr>
        <p:spPr/>
        <p:txBody>
          <a:bodyPr>
            <a:normAutofit/>
          </a:bodyPr>
          <a:lstStyle/>
          <a:p>
            <a:r>
              <a:rPr lang="ja-JP" altLang="en-US" sz="3600" dirty="0">
                <a:latin typeface="HGP明朝E" panose="02020900000000000000" pitchFamily="18" charset="-128"/>
                <a:ea typeface="HGP明朝E" panose="02020900000000000000" pitchFamily="18" charset="-128"/>
              </a:rPr>
              <a:t>反日を政治利用しないように呼び掛けた</a:t>
            </a:r>
          </a:p>
        </p:txBody>
      </p:sp>
    </p:spTree>
    <p:extLst>
      <p:ext uri="{BB962C8B-B14F-4D97-AF65-F5344CB8AC3E}">
        <p14:creationId xmlns:p14="http://schemas.microsoft.com/office/powerpoint/2010/main" val="1323056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9B6B5B52-E73F-446A-7979-0DEF265B55AA}"/>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日韓首脳会談（</a:t>
            </a:r>
            <a:r>
              <a:rPr lang="en-US" altLang="ja-JP" dirty="0">
                <a:latin typeface="HGP明朝E" panose="02020900000000000000" pitchFamily="18" charset="-128"/>
                <a:ea typeface="HGP明朝E" panose="02020900000000000000" pitchFamily="18" charset="-128"/>
              </a:rPr>
              <a:t>3</a:t>
            </a:r>
            <a:r>
              <a:rPr lang="ja-JP" altLang="en-US" dirty="0">
                <a:latin typeface="HGP明朝E" panose="02020900000000000000" pitchFamily="18" charset="-128"/>
                <a:ea typeface="HGP明朝E" panose="02020900000000000000" pitchFamily="18" charset="-128"/>
              </a:rPr>
              <a:t>月</a:t>
            </a:r>
            <a:r>
              <a:rPr lang="en-US" altLang="ja-JP" dirty="0">
                <a:latin typeface="HGP明朝E" panose="02020900000000000000" pitchFamily="18" charset="-128"/>
                <a:ea typeface="HGP明朝E" panose="02020900000000000000" pitchFamily="18" charset="-128"/>
              </a:rPr>
              <a:t>16</a:t>
            </a:r>
            <a:r>
              <a:rPr lang="ja-JP" altLang="en-US" dirty="0">
                <a:latin typeface="HGP明朝E" panose="02020900000000000000" pitchFamily="18" charset="-128"/>
                <a:ea typeface="HGP明朝E" panose="02020900000000000000" pitchFamily="18" charset="-128"/>
              </a:rPr>
              <a:t>、</a:t>
            </a:r>
            <a:r>
              <a:rPr lang="en-US" altLang="ja-JP" dirty="0">
                <a:latin typeface="HGP明朝E" panose="02020900000000000000" pitchFamily="18" charset="-128"/>
                <a:ea typeface="HGP明朝E" panose="02020900000000000000" pitchFamily="18" charset="-128"/>
              </a:rPr>
              <a:t>17</a:t>
            </a:r>
            <a:r>
              <a:rPr lang="ja-JP" altLang="en-US" dirty="0">
                <a:latin typeface="HGP明朝E" panose="02020900000000000000" pitchFamily="18" charset="-128"/>
                <a:ea typeface="HGP明朝E" panose="02020900000000000000" pitchFamily="18" charset="-128"/>
              </a:rPr>
              <a:t>日）</a:t>
            </a:r>
          </a:p>
        </p:txBody>
      </p:sp>
      <p:sp>
        <p:nvSpPr>
          <p:cNvPr id="5" name="コンテンツ プレースホルダー 4">
            <a:extLst>
              <a:ext uri="{FF2B5EF4-FFF2-40B4-BE49-F238E27FC236}">
                <a16:creationId xmlns:a16="http://schemas.microsoft.com/office/drawing/2014/main" id="{928D056B-6BE5-D72D-7184-61D707AF108A}"/>
              </a:ext>
            </a:extLst>
          </p:cNvPr>
          <p:cNvSpPr>
            <a:spLocks noGrp="1"/>
          </p:cNvSpPr>
          <p:nvPr>
            <p:ph idx="1"/>
          </p:nvPr>
        </p:nvSpPr>
        <p:spPr>
          <a:xfrm>
            <a:off x="838200" y="1825625"/>
            <a:ext cx="11016727" cy="4351338"/>
          </a:xfrm>
        </p:spPr>
        <p:txBody>
          <a:bodyPr/>
          <a:lstStyle/>
          <a:p>
            <a:pPr marL="0" indent="0">
              <a:lnSpc>
                <a:spcPct val="100000"/>
              </a:lnSpc>
              <a:buNone/>
            </a:pPr>
            <a:r>
              <a:rPr lang="ja-JP" altLang="en-US" dirty="0">
                <a:latin typeface="HGP明朝E" panose="02020900000000000000" pitchFamily="18" charset="-128"/>
                <a:ea typeface="HGP明朝E" panose="02020900000000000000" pitchFamily="18" charset="-128"/>
              </a:rPr>
              <a:t>①韓国の財団が日本企業の賠償を肩代わりする解決策を履行</a:t>
            </a:r>
            <a:endParaRPr lang="en-US" altLang="ja-JP" dirty="0">
              <a:latin typeface="HGP明朝E" panose="02020900000000000000" pitchFamily="18" charset="-128"/>
              <a:ea typeface="HGP明朝E" panose="02020900000000000000" pitchFamily="18" charset="-128"/>
            </a:endParaRPr>
          </a:p>
          <a:p>
            <a:pPr marL="0" indent="0">
              <a:lnSpc>
                <a:spcPct val="100000"/>
              </a:lnSpc>
              <a:buNone/>
            </a:pPr>
            <a:r>
              <a:rPr lang="ja-JP" altLang="en-US" dirty="0">
                <a:latin typeface="HGP明朝E" panose="02020900000000000000" pitchFamily="18" charset="-128"/>
                <a:ea typeface="HGP明朝E" panose="02020900000000000000" pitchFamily="18" charset="-128"/>
              </a:rPr>
              <a:t>②シャトル外交の再開。首相が適切な時期の韓国訪問を検討</a:t>
            </a:r>
            <a:endParaRPr lang="en-US" altLang="ja-JP" dirty="0">
              <a:latin typeface="HGP明朝E" panose="02020900000000000000" pitchFamily="18" charset="-128"/>
              <a:ea typeface="HGP明朝E" panose="02020900000000000000" pitchFamily="18" charset="-128"/>
            </a:endParaRPr>
          </a:p>
          <a:p>
            <a:pPr marL="0" indent="0">
              <a:lnSpc>
                <a:spcPct val="100000"/>
              </a:lnSpc>
              <a:buNone/>
            </a:pPr>
            <a:r>
              <a:rPr lang="ja-JP" altLang="en-US" dirty="0">
                <a:latin typeface="HGP明朝E" panose="02020900000000000000" pitchFamily="18" charset="-128"/>
                <a:ea typeface="HGP明朝E" panose="02020900000000000000" pitchFamily="18" charset="-128"/>
              </a:rPr>
              <a:t>③日韓安保対話の再開。日韓米でミサイル情報共有、</a:t>
            </a:r>
            <a:r>
              <a:rPr lang="en-US" altLang="ja-JP" dirty="0">
                <a:latin typeface="HGP明朝E" panose="02020900000000000000" pitchFamily="18" charset="-128"/>
                <a:ea typeface="HGP明朝E" panose="02020900000000000000" pitchFamily="18" charset="-128"/>
              </a:rPr>
              <a:t>GSOMIA</a:t>
            </a:r>
            <a:r>
              <a:rPr lang="ja-JP" altLang="en-US" dirty="0">
                <a:latin typeface="HGP明朝E" panose="02020900000000000000" pitchFamily="18" charset="-128"/>
                <a:ea typeface="HGP明朝E" panose="02020900000000000000" pitchFamily="18" charset="-128"/>
              </a:rPr>
              <a:t>の正常化</a:t>
            </a:r>
            <a:endParaRPr lang="en-US" altLang="ja-JP" dirty="0">
              <a:latin typeface="HGP明朝E" panose="02020900000000000000" pitchFamily="18" charset="-128"/>
              <a:ea typeface="HGP明朝E" panose="02020900000000000000" pitchFamily="18" charset="-128"/>
            </a:endParaRPr>
          </a:p>
          <a:p>
            <a:pPr marL="0" indent="0">
              <a:lnSpc>
                <a:spcPct val="100000"/>
              </a:lnSpc>
              <a:buNone/>
            </a:pPr>
            <a:r>
              <a:rPr lang="ja-JP" altLang="en-US" dirty="0">
                <a:latin typeface="HGP明朝E" panose="02020900000000000000" pitchFamily="18" charset="-128"/>
                <a:ea typeface="HGP明朝E" panose="02020900000000000000" pitchFamily="18" charset="-128"/>
              </a:rPr>
              <a:t>④半導体材料</a:t>
            </a:r>
            <a:r>
              <a:rPr lang="en-US" altLang="ja-JP" dirty="0">
                <a:latin typeface="HGP明朝E" panose="02020900000000000000" pitchFamily="18" charset="-128"/>
                <a:ea typeface="HGP明朝E" panose="02020900000000000000" pitchFamily="18" charset="-128"/>
              </a:rPr>
              <a:t>3</a:t>
            </a:r>
            <a:r>
              <a:rPr lang="ja-JP" altLang="en-US" dirty="0">
                <a:latin typeface="HGP明朝E" panose="02020900000000000000" pitchFamily="18" charset="-128"/>
                <a:ea typeface="HGP明朝E" panose="02020900000000000000" pitchFamily="18" charset="-128"/>
              </a:rPr>
              <a:t>品目の厳格化措置の緩和。輸出手続きが簡略な対象国への復帰に向けて対話。韓国が</a:t>
            </a:r>
            <a:r>
              <a:rPr lang="en-US" altLang="ja-JP" dirty="0">
                <a:latin typeface="HGP明朝E" panose="02020900000000000000" pitchFamily="18" charset="-128"/>
                <a:ea typeface="HGP明朝E" panose="02020900000000000000" pitchFamily="18" charset="-128"/>
              </a:rPr>
              <a:t>WTO</a:t>
            </a:r>
            <a:r>
              <a:rPr lang="ja-JP" altLang="en-US" dirty="0">
                <a:latin typeface="HGP明朝E" panose="02020900000000000000" pitchFamily="18" charset="-128"/>
                <a:ea typeface="HGP明朝E" panose="02020900000000000000" pitchFamily="18" charset="-128"/>
              </a:rPr>
              <a:t>への提訴を取り下げる</a:t>
            </a:r>
            <a:endParaRPr lang="en-US" altLang="ja-JP" dirty="0">
              <a:latin typeface="HGP明朝E" panose="02020900000000000000" pitchFamily="18" charset="-128"/>
              <a:ea typeface="HGP明朝E" panose="02020900000000000000" pitchFamily="18" charset="-128"/>
            </a:endParaRPr>
          </a:p>
          <a:p>
            <a:pPr marL="0" indent="0">
              <a:lnSpc>
                <a:spcPct val="100000"/>
              </a:lnSpc>
              <a:buNone/>
            </a:pPr>
            <a:r>
              <a:rPr lang="ja-JP" altLang="en-US" dirty="0">
                <a:latin typeface="HGP明朝E" panose="02020900000000000000" pitchFamily="18" charset="-128"/>
                <a:ea typeface="HGP明朝E" panose="02020900000000000000" pitchFamily="18" charset="-128"/>
              </a:rPr>
              <a:t>⑤経済安全保障対話の枠組み新設</a:t>
            </a:r>
            <a:endParaRPr lang="en-US" altLang="ja-JP" dirty="0">
              <a:latin typeface="HGP明朝E" panose="02020900000000000000" pitchFamily="18" charset="-128"/>
              <a:ea typeface="HGP明朝E" panose="02020900000000000000" pitchFamily="18" charset="-128"/>
            </a:endParaRPr>
          </a:p>
          <a:p>
            <a:pPr marL="0" indent="0">
              <a:lnSpc>
                <a:spcPct val="100000"/>
              </a:lnSpc>
              <a:buNone/>
            </a:pPr>
            <a:r>
              <a:rPr lang="ja-JP" altLang="en-US" dirty="0">
                <a:latin typeface="HGP明朝E" panose="02020900000000000000" pitchFamily="18" charset="-128"/>
                <a:ea typeface="HGP明朝E" panose="02020900000000000000" pitchFamily="18" charset="-128"/>
              </a:rPr>
              <a:t>⑥日韓財団の基金立ち上げ歓迎、など。</a:t>
            </a:r>
          </a:p>
        </p:txBody>
      </p:sp>
    </p:spTree>
    <p:extLst>
      <p:ext uri="{BB962C8B-B14F-4D97-AF65-F5344CB8AC3E}">
        <p14:creationId xmlns:p14="http://schemas.microsoft.com/office/powerpoint/2010/main" val="768046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F026C6-C2C5-DB10-D7A4-16088843EC69}"/>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最大懸案だった元「徴用工」問題</a:t>
            </a:r>
          </a:p>
        </p:txBody>
      </p:sp>
      <p:sp>
        <p:nvSpPr>
          <p:cNvPr id="3" name="コンテンツ プレースホルダー 2">
            <a:extLst>
              <a:ext uri="{FF2B5EF4-FFF2-40B4-BE49-F238E27FC236}">
                <a16:creationId xmlns:a16="http://schemas.microsoft.com/office/drawing/2014/main" id="{72A4D120-014C-59B7-F399-89B4B8642185}"/>
              </a:ext>
            </a:extLst>
          </p:cNvPr>
          <p:cNvSpPr>
            <a:spLocks noGrp="1"/>
          </p:cNvSpPr>
          <p:nvPr>
            <p:ph idx="1"/>
          </p:nvPr>
        </p:nvSpPr>
        <p:spPr/>
        <p:txBody>
          <a:bodyPr>
            <a:normAutofit lnSpcReduction="10000"/>
          </a:bodyPr>
          <a:lstStyle/>
          <a:p>
            <a:r>
              <a:rPr kumimoji="1" lang="en-US" altLang="ja-JP" sz="3200" dirty="0">
                <a:latin typeface="HGP明朝E" panose="02020900000000000000" pitchFamily="18" charset="-128"/>
                <a:ea typeface="HGP明朝E" panose="02020900000000000000" pitchFamily="18" charset="-128"/>
              </a:rPr>
              <a:t>2018</a:t>
            </a:r>
            <a:r>
              <a:rPr kumimoji="1" lang="ja-JP" altLang="en-US" sz="3200" dirty="0">
                <a:latin typeface="HGP明朝E" panose="02020900000000000000" pitchFamily="18" charset="-128"/>
                <a:ea typeface="HGP明朝E" panose="02020900000000000000" pitchFamily="18" charset="-128"/>
              </a:rPr>
              <a:t>年</a:t>
            </a:r>
            <a:r>
              <a:rPr kumimoji="1" lang="en-US" altLang="ja-JP" sz="3200" dirty="0">
                <a:latin typeface="HGP明朝E" panose="02020900000000000000" pitchFamily="18" charset="-128"/>
                <a:ea typeface="HGP明朝E" panose="02020900000000000000" pitchFamily="18" charset="-128"/>
              </a:rPr>
              <a:t>10</a:t>
            </a:r>
            <a:r>
              <a:rPr kumimoji="1" lang="ja-JP" altLang="en-US" sz="3200" dirty="0">
                <a:latin typeface="HGP明朝E" panose="02020900000000000000" pitchFamily="18" charset="-128"/>
                <a:ea typeface="HGP明朝E" panose="02020900000000000000" pitchFamily="18" charset="-128"/>
              </a:rPr>
              <a:t>～</a:t>
            </a:r>
            <a:r>
              <a:rPr kumimoji="1" lang="en-US" altLang="ja-JP" sz="3200" dirty="0">
                <a:latin typeface="HGP明朝E" panose="02020900000000000000" pitchFamily="18" charset="-128"/>
                <a:ea typeface="HGP明朝E" panose="02020900000000000000" pitchFamily="18" charset="-128"/>
              </a:rPr>
              <a:t>11</a:t>
            </a:r>
            <a:r>
              <a:rPr kumimoji="1" lang="ja-JP" altLang="en-US" sz="3200" dirty="0">
                <a:latin typeface="HGP明朝E" panose="02020900000000000000" pitchFamily="18" charset="-128"/>
                <a:ea typeface="HGP明朝E" panose="02020900000000000000" pitchFamily="18" charset="-128"/>
              </a:rPr>
              <a:t>月にかけて、いわゆる「徴用工」訴訟問題で、韓国最高裁（大法院）が日本企業</a:t>
            </a:r>
            <a:r>
              <a:rPr kumimoji="1" lang="en-US" altLang="ja-JP" sz="3200" dirty="0">
                <a:latin typeface="HGP明朝E" panose="02020900000000000000" pitchFamily="18" charset="-128"/>
                <a:ea typeface="HGP明朝E" panose="02020900000000000000" pitchFamily="18" charset="-128"/>
              </a:rPr>
              <a:t>2</a:t>
            </a:r>
            <a:r>
              <a:rPr kumimoji="1" lang="ja-JP" altLang="en-US" sz="3200" dirty="0">
                <a:latin typeface="HGP明朝E" panose="02020900000000000000" pitchFamily="18" charset="-128"/>
                <a:ea typeface="HGP明朝E" panose="02020900000000000000" pitchFamily="18" charset="-128"/>
              </a:rPr>
              <a:t>社に賠償支払いを命じる確定判決</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金命洙大法院長（当時）は</a:t>
            </a:r>
            <a:r>
              <a:rPr kumimoji="1" lang="en-US" altLang="ja-JP" sz="3200" dirty="0">
                <a:latin typeface="HGP明朝E" panose="02020900000000000000" pitchFamily="18" charset="-128"/>
                <a:ea typeface="HGP明朝E" panose="02020900000000000000" pitchFamily="18" charset="-128"/>
              </a:rPr>
              <a:t>10</a:t>
            </a:r>
            <a:r>
              <a:rPr kumimoji="1" lang="ja-JP" altLang="en-US" sz="3200" dirty="0">
                <a:latin typeface="HGP明朝E" panose="02020900000000000000" pitchFamily="18" charset="-128"/>
                <a:ea typeface="HGP明朝E" panose="02020900000000000000" pitchFamily="18" charset="-128"/>
              </a:rPr>
              <a:t>月</a:t>
            </a:r>
            <a:r>
              <a:rPr kumimoji="1" lang="en-US" altLang="ja-JP" sz="3200" dirty="0">
                <a:latin typeface="HGP明朝E" panose="02020900000000000000" pitchFamily="18" charset="-128"/>
                <a:ea typeface="HGP明朝E" panose="02020900000000000000" pitchFamily="18" charset="-128"/>
              </a:rPr>
              <a:t>30</a:t>
            </a:r>
            <a:r>
              <a:rPr kumimoji="1" lang="ja-JP" altLang="en-US" sz="3200" dirty="0">
                <a:latin typeface="HGP明朝E" panose="02020900000000000000" pitchFamily="18" charset="-128"/>
                <a:ea typeface="HGP明朝E" panose="02020900000000000000" pitchFamily="18" charset="-128"/>
              </a:rPr>
              <a:t>日、日韓請求権・経済協力協定の交渉過程で</a:t>
            </a:r>
            <a:r>
              <a:rPr kumimoji="1" lang="ja-JP" altLang="en-US" sz="3200" dirty="0">
                <a:highlight>
                  <a:srgbClr val="FFFF00"/>
                </a:highlight>
                <a:latin typeface="HGP明朝E" panose="02020900000000000000" pitchFamily="18" charset="-128"/>
                <a:ea typeface="HGP明朝E" panose="02020900000000000000" pitchFamily="18" charset="-128"/>
              </a:rPr>
              <a:t>「日本政府が植民地支配の不法性を認めないまま、強制動員の法的賠償を根本的に否定した」</a:t>
            </a:r>
            <a:r>
              <a:rPr kumimoji="1" lang="ja-JP" altLang="en-US" sz="3200" dirty="0">
                <a:latin typeface="HGP明朝E" panose="02020900000000000000" pitchFamily="18" charset="-128"/>
                <a:ea typeface="HGP明朝E" panose="02020900000000000000" pitchFamily="18" charset="-128"/>
              </a:rPr>
              <a:t>と述べ、そのうえで「強制動員の慰謝料請求権が協定の適用対象にふくまれていたとは理解しがたい」と判断したと述べている。よって、その請求権を認め日本企業に賠償請求を行うとしたのだ。</a:t>
            </a:r>
          </a:p>
        </p:txBody>
      </p:sp>
    </p:spTree>
    <p:extLst>
      <p:ext uri="{BB962C8B-B14F-4D97-AF65-F5344CB8AC3E}">
        <p14:creationId xmlns:p14="http://schemas.microsoft.com/office/powerpoint/2010/main" val="3222462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0BA9000A-73D0-A740-6E2F-747A69FD8E37}"/>
              </a:ext>
            </a:extLst>
          </p:cNvPr>
          <p:cNvSpPr>
            <a:spLocks noGrp="1"/>
          </p:cNvSpPr>
          <p:nvPr>
            <p:ph type="title"/>
          </p:nvPr>
        </p:nvSpPr>
        <p:spPr>
          <a:xfrm>
            <a:off x="831850" y="1014121"/>
            <a:ext cx="10515600" cy="2852737"/>
          </a:xfrm>
        </p:spPr>
        <p:txBody>
          <a:bodyPr>
            <a:noAutofit/>
          </a:bodyPr>
          <a:lstStyle/>
          <a:p>
            <a:r>
              <a:rPr lang="en-US" altLang="ja-JP" sz="4400" dirty="0">
                <a:latin typeface="HGP明朝E" panose="02020900000000000000" pitchFamily="18" charset="-128"/>
                <a:ea typeface="HGP明朝E" panose="02020900000000000000" pitchFamily="18" charset="-128"/>
              </a:rPr>
              <a:t>1965</a:t>
            </a:r>
            <a:r>
              <a:rPr lang="ja-JP" altLang="en-US" sz="4400" dirty="0">
                <a:latin typeface="HGP明朝E" panose="02020900000000000000" pitchFamily="18" charset="-128"/>
                <a:ea typeface="HGP明朝E" panose="02020900000000000000" pitchFamily="18" charset="-128"/>
              </a:rPr>
              <a:t>年の日韓基本条約、請求権経済協力協定は</a:t>
            </a:r>
            <a:r>
              <a:rPr lang="ja-JP" altLang="en-US" sz="4400" dirty="0">
                <a:highlight>
                  <a:srgbClr val="FFFF00"/>
                </a:highlight>
                <a:latin typeface="HGP明朝E" panose="02020900000000000000" pitchFamily="18" charset="-128"/>
                <a:ea typeface="HGP明朝E" panose="02020900000000000000" pitchFamily="18" charset="-128"/>
              </a:rPr>
              <a:t>日本による朝鮮半島統治の合法性、不法性に結論を持たないことを前提に合意したもの</a:t>
            </a:r>
          </a:p>
        </p:txBody>
      </p:sp>
      <p:sp>
        <p:nvSpPr>
          <p:cNvPr id="5" name="テキスト プレースホルダー 4">
            <a:extLst>
              <a:ext uri="{FF2B5EF4-FFF2-40B4-BE49-F238E27FC236}">
                <a16:creationId xmlns:a16="http://schemas.microsoft.com/office/drawing/2014/main" id="{4B654903-6EA9-99EE-9495-6102C00CB47B}"/>
              </a:ext>
            </a:extLst>
          </p:cNvPr>
          <p:cNvSpPr>
            <a:spLocks noGrp="1"/>
          </p:cNvSpPr>
          <p:nvPr>
            <p:ph type="body" idx="1"/>
          </p:nvPr>
        </p:nvSpPr>
        <p:spPr/>
        <p:txBody>
          <a:bodyPr/>
          <a:lstStyle/>
          <a:p>
            <a:r>
              <a:rPr lang="ja-JP" altLang="en-US" dirty="0">
                <a:latin typeface="HGP明朝E" panose="02020900000000000000" pitchFamily="18" charset="-128"/>
                <a:ea typeface="HGP明朝E" panose="02020900000000000000" pitchFamily="18" charset="-128"/>
              </a:rPr>
              <a:t>最高裁判決は明確な「国際法」（国と国の関係を維持するための法律）違反</a:t>
            </a:r>
            <a:endParaRPr lang="en-US" altLang="ja-JP"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日韓の断絶につながる</a:t>
            </a:r>
          </a:p>
        </p:txBody>
      </p:sp>
    </p:spTree>
    <p:extLst>
      <p:ext uri="{BB962C8B-B14F-4D97-AF65-F5344CB8AC3E}">
        <p14:creationId xmlns:p14="http://schemas.microsoft.com/office/powerpoint/2010/main" val="15056791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9" name="Rectangle 2056">
            <a:extLst>
              <a:ext uri="{FF2B5EF4-FFF2-40B4-BE49-F238E27FC236}">
                <a16:creationId xmlns:a16="http://schemas.microsoft.com/office/drawing/2014/main" id="{022BDE4A-8A20-4A69-9C5A-581C82036A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1-3 日韓請求権協定と「慰安婦」問題 | Fight for Justice 日本軍「慰安婦」―忘却への抵抗・未来の責任">
            <a:extLst>
              <a:ext uri="{FF2B5EF4-FFF2-40B4-BE49-F238E27FC236}">
                <a16:creationId xmlns:a16="http://schemas.microsoft.com/office/drawing/2014/main" id="{001A9E83-F8F6-1B69-ECAA-D4F836D8751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294" b="2"/>
          <a:stretch/>
        </p:blipFill>
        <p:spPr bwMode="auto">
          <a:xfrm>
            <a:off x="198741" y="2410448"/>
            <a:ext cx="5803323" cy="389035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韓国は日韓請求権並びに経済協力協定を国民に教えて賠償しろ、朝日新聞の植村隆がキーセンに売られた慰安婦の金学順を捏造して嘘つき売春婦が名乗り出て ...">
            <a:extLst>
              <a:ext uri="{FF2B5EF4-FFF2-40B4-BE49-F238E27FC236}">
                <a16:creationId xmlns:a16="http://schemas.microsoft.com/office/drawing/2014/main" id="{310F82C9-08E4-D6C6-8164-E2E41823BEA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0073" r="1" b="1"/>
          <a:stretch/>
        </p:blipFill>
        <p:spPr bwMode="auto">
          <a:xfrm>
            <a:off x="6189934" y="2410448"/>
            <a:ext cx="5803323" cy="38903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94466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8D1DF7A6-7815-9EC3-6F0D-DFDECC603A49}"/>
              </a:ext>
            </a:extLst>
          </p:cNvPr>
          <p:cNvSpPr>
            <a:spLocks noGrp="1"/>
          </p:cNvSpPr>
          <p:nvPr>
            <p:ph type="title"/>
          </p:nvPr>
        </p:nvSpPr>
        <p:spPr/>
        <p:txBody>
          <a:bodyPr>
            <a:normAutofit/>
          </a:bodyPr>
          <a:lstStyle/>
          <a:p>
            <a:r>
              <a:rPr lang="ja-JP" altLang="en-US" dirty="0">
                <a:latin typeface="HGP明朝E" panose="02020900000000000000" pitchFamily="18" charset="-128"/>
                <a:ea typeface="HGP明朝E" panose="02020900000000000000" pitchFamily="18" charset="-128"/>
              </a:rPr>
              <a:t>「統治行為論」の立場を選択</a:t>
            </a:r>
            <a:br>
              <a:rPr lang="en-US" altLang="ja-JP" dirty="0">
                <a:latin typeface="HGP明朝E" panose="02020900000000000000" pitchFamily="18" charset="-128"/>
                <a:ea typeface="HGP明朝E" panose="02020900000000000000" pitchFamily="18" charset="-128"/>
              </a:rPr>
            </a:br>
            <a:endParaRPr lang="ja-JP" altLang="en-US" sz="3600" dirty="0">
              <a:latin typeface="HGP明朝E" panose="02020900000000000000" pitchFamily="18" charset="-128"/>
              <a:ea typeface="HGP明朝E" panose="02020900000000000000" pitchFamily="18" charset="-128"/>
            </a:endParaRPr>
          </a:p>
        </p:txBody>
      </p:sp>
      <p:sp>
        <p:nvSpPr>
          <p:cNvPr id="7" name="テキスト プレースホルダー 6">
            <a:extLst>
              <a:ext uri="{FF2B5EF4-FFF2-40B4-BE49-F238E27FC236}">
                <a16:creationId xmlns:a16="http://schemas.microsoft.com/office/drawing/2014/main" id="{FB8966B5-C180-9424-DD68-388002318C07}"/>
              </a:ext>
            </a:extLst>
          </p:cNvPr>
          <p:cNvSpPr>
            <a:spLocks noGrp="1"/>
          </p:cNvSpPr>
          <p:nvPr>
            <p:ph type="body" idx="1"/>
          </p:nvPr>
        </p:nvSpPr>
        <p:spPr/>
        <p:txBody>
          <a:bodyPr/>
          <a:lstStyle/>
          <a:p>
            <a:r>
              <a:rPr lang="ja-JP" altLang="en-US" dirty="0">
                <a:latin typeface="HGP明朝E" panose="02020900000000000000" pitchFamily="18" charset="-128"/>
                <a:ea typeface="HGP明朝E" panose="02020900000000000000" pitchFamily="18" charset="-128"/>
              </a:rPr>
              <a:t>統治行為論とは、高度の政治性ある事柄に関しては司法審査の対象から除外するという理論を</a:t>
            </a:r>
          </a:p>
        </p:txBody>
      </p:sp>
    </p:spTree>
    <p:extLst>
      <p:ext uri="{BB962C8B-B14F-4D97-AF65-F5344CB8AC3E}">
        <p14:creationId xmlns:p14="http://schemas.microsoft.com/office/powerpoint/2010/main" val="414555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4FF18994-BC39-3BF0-1632-6A3E1ECD50F1}"/>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尹大統領の「覚悟」</a:t>
            </a:r>
          </a:p>
        </p:txBody>
      </p:sp>
      <p:sp>
        <p:nvSpPr>
          <p:cNvPr id="5" name="コンテンツ プレースホルダー 4">
            <a:extLst>
              <a:ext uri="{FF2B5EF4-FFF2-40B4-BE49-F238E27FC236}">
                <a16:creationId xmlns:a16="http://schemas.microsoft.com/office/drawing/2014/main" id="{7FF6DBC8-7486-EBEB-A906-35A74633B5BA}"/>
              </a:ext>
            </a:extLst>
          </p:cNvPr>
          <p:cNvSpPr>
            <a:spLocks noGrp="1"/>
          </p:cNvSpPr>
          <p:nvPr>
            <p:ph idx="1"/>
          </p:nvPr>
        </p:nvSpPr>
        <p:spPr/>
        <p:txBody>
          <a:bodyPr>
            <a:normAutofit/>
          </a:bodyPr>
          <a:lstStyle/>
          <a:p>
            <a:r>
              <a:rPr lang="ja-JP" altLang="en-US" sz="3600" dirty="0">
                <a:latin typeface="HGP明朝E" panose="02020900000000000000" pitchFamily="18" charset="-128"/>
                <a:ea typeface="HGP明朝E" panose="02020900000000000000" pitchFamily="18" charset="-128"/>
              </a:rPr>
              <a:t>韓国統一省は</a:t>
            </a:r>
            <a:r>
              <a:rPr lang="en-US" altLang="ja-JP" sz="3600" dirty="0">
                <a:latin typeface="HGP明朝E" panose="02020900000000000000" pitchFamily="18" charset="-128"/>
                <a:ea typeface="HGP明朝E" panose="02020900000000000000" pitchFamily="18" charset="-128"/>
              </a:rPr>
              <a:t>3</a:t>
            </a:r>
            <a:r>
              <a:rPr lang="ja-JP" altLang="en-US" sz="3600" dirty="0">
                <a:latin typeface="HGP明朝E" panose="02020900000000000000" pitchFamily="18" charset="-128"/>
                <a:ea typeface="HGP明朝E" panose="02020900000000000000" pitchFamily="18" charset="-128"/>
              </a:rPr>
              <a:t>月</a:t>
            </a:r>
            <a:r>
              <a:rPr lang="en-US" altLang="ja-JP" sz="3600" dirty="0">
                <a:latin typeface="HGP明朝E" panose="02020900000000000000" pitchFamily="18" charset="-128"/>
                <a:ea typeface="HGP明朝E" panose="02020900000000000000" pitchFamily="18" charset="-128"/>
              </a:rPr>
              <a:t>31</a:t>
            </a:r>
            <a:r>
              <a:rPr lang="ja-JP" altLang="en-US" sz="3600" dirty="0">
                <a:latin typeface="HGP明朝E" panose="02020900000000000000" pitchFamily="18" charset="-128"/>
                <a:ea typeface="HGP明朝E" panose="02020900000000000000" pitchFamily="18" charset="-128"/>
              </a:rPr>
              <a:t>日、北朝鮮の深刻な人権状況を詳細にしるした</a:t>
            </a:r>
            <a:r>
              <a:rPr lang="en-US" altLang="ja-JP" sz="3600" dirty="0">
                <a:latin typeface="HGP明朝E" panose="02020900000000000000" pitchFamily="18" charset="-128"/>
                <a:ea typeface="HGP明朝E" panose="02020900000000000000" pitchFamily="18" charset="-128"/>
              </a:rPr>
              <a:t>2023</a:t>
            </a:r>
            <a:r>
              <a:rPr lang="ja-JP" altLang="en-US" sz="3600" dirty="0">
                <a:latin typeface="HGP明朝E" panose="02020900000000000000" pitchFamily="18" charset="-128"/>
                <a:ea typeface="HGP明朝E" panose="02020900000000000000" pitchFamily="18" charset="-128"/>
              </a:rPr>
              <a:t>年版「北朝鮮の人権報告書」を発刊</a:t>
            </a:r>
            <a:endParaRPr lang="en-US" altLang="ja-JP" sz="3600" dirty="0">
              <a:latin typeface="HGP明朝E" panose="02020900000000000000" pitchFamily="18" charset="-128"/>
              <a:ea typeface="HGP明朝E" panose="02020900000000000000" pitchFamily="18" charset="-128"/>
            </a:endParaRPr>
          </a:p>
          <a:p>
            <a:r>
              <a:rPr lang="ja-JP" altLang="en-US" sz="3600" dirty="0">
                <a:latin typeface="HGP明朝E" panose="02020900000000000000" pitchFamily="18" charset="-128"/>
                <a:ea typeface="HGP明朝E" panose="02020900000000000000" pitchFamily="18" charset="-128"/>
              </a:rPr>
              <a:t>韓国政府として初めての一般公開</a:t>
            </a:r>
            <a:endParaRPr lang="en-US" altLang="ja-JP" sz="3600" dirty="0">
              <a:latin typeface="HGP明朝E" panose="02020900000000000000" pitchFamily="18" charset="-128"/>
              <a:ea typeface="HGP明朝E" panose="02020900000000000000" pitchFamily="18" charset="-128"/>
            </a:endParaRPr>
          </a:p>
          <a:p>
            <a:r>
              <a:rPr lang="ja-JP" altLang="en-US" sz="3600" dirty="0">
                <a:latin typeface="HGP明朝E" panose="02020900000000000000" pitchFamily="18" charset="-128"/>
                <a:ea typeface="HGP明朝E" panose="02020900000000000000" pitchFamily="18" charset="-128"/>
              </a:rPr>
              <a:t>文在寅前政権との違いを鮮明にしながら、北朝鮮による自国民の</a:t>
            </a:r>
            <a:r>
              <a:rPr lang="ja-JP" altLang="en-US" sz="3600" dirty="0">
                <a:highlight>
                  <a:srgbClr val="FFFF00"/>
                </a:highlight>
                <a:latin typeface="HGP明朝E" panose="02020900000000000000" pitchFamily="18" charset="-128"/>
                <a:ea typeface="HGP明朝E" panose="02020900000000000000" pitchFamily="18" charset="-128"/>
              </a:rPr>
              <a:t>「拉致問題」でも日本政府と緊密に連携していく方針を打ち出した。</a:t>
            </a:r>
            <a:endParaRPr lang="en-US" altLang="ja-JP" sz="3600" dirty="0">
              <a:highlight>
                <a:srgbClr val="FFFF00"/>
              </a:highlight>
              <a:latin typeface="HGP明朝E" panose="02020900000000000000" pitchFamily="18" charset="-128"/>
              <a:ea typeface="HGP明朝E" panose="02020900000000000000" pitchFamily="18" charset="-128"/>
            </a:endParaRPr>
          </a:p>
          <a:p>
            <a:pPr marL="0" indent="0">
              <a:buNone/>
            </a:pPr>
            <a:endParaRPr lang="ja-JP" altLang="en-US" sz="3600" dirty="0">
              <a:highlight>
                <a:srgbClr val="FFFF00"/>
              </a:highlight>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401284286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TotalTime>
  <Words>602</Words>
  <Application>Microsoft Office PowerPoint</Application>
  <PresentationFormat>ワイド画面</PresentationFormat>
  <Paragraphs>29</Paragraphs>
  <Slides>12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12</vt:i4>
      </vt:variant>
    </vt:vector>
  </HeadingPairs>
  <TitlesOfParts>
    <vt:vector size="17" baseType="lpstr">
      <vt:lpstr>HGP明朝E</vt:lpstr>
      <vt:lpstr>游ゴシック</vt:lpstr>
      <vt:lpstr>游ゴシック Light</vt:lpstr>
      <vt:lpstr>Arial</vt:lpstr>
      <vt:lpstr>Office テーマ</vt:lpstr>
      <vt:lpstr>日韓首脳会談と 尹大統領の覚悟</vt:lpstr>
      <vt:lpstr>PowerPoint プレゼンテーション</vt:lpstr>
      <vt:lpstr>尹錫悦大統領氏　3月21日閣議前 「日本はすでに数十回にわたり、私たちに歴史問題について反省と謝罪を表明している」 </vt:lpstr>
      <vt:lpstr>日韓首脳会談（3月16、17日）</vt:lpstr>
      <vt:lpstr>最大懸案だった元「徴用工」問題</vt:lpstr>
      <vt:lpstr>1965年の日韓基本条約、請求権経済協力協定は日本による朝鮮半島統治の合法性、不法性に結論を持たないことを前提に合意したもの</vt:lpstr>
      <vt:lpstr>PowerPoint プレゼンテーション</vt:lpstr>
      <vt:lpstr>「統治行為論」の立場を選択 </vt:lpstr>
      <vt:lpstr>尹大統領の「覚悟」</vt:lpstr>
      <vt:lpstr>来年の総選挙が正念場</vt:lpstr>
      <vt:lpstr>PowerPoint プレゼンテーション</vt:lpstr>
      <vt:lpstr>これまでの日韓関係は大きく変わることは確か</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日韓首脳会談と 尹大統領の覚悟</dc:title>
  <dc:creator>watanabe yoshio</dc:creator>
  <cp:revision>5</cp:revision>
  <cp:lastPrinted>2023-04-14T08:02:02Z</cp:lastPrinted>
  <dcterms:created xsi:type="dcterms:W3CDTF">2023-04-14T00:06:42Z</dcterms:created>
  <dcterms:modified xsi:type="dcterms:W3CDTF">2023-04-17T00:02:12Z</dcterms:modified>
</cp:coreProperties>
</file>