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6" r:id="rId4"/>
    <p:sldId id="263" r:id="rId5"/>
    <p:sldId id="264" r:id="rId6"/>
    <p:sldId id="257" r:id="rId7"/>
    <p:sldId id="258" r:id="rId8"/>
    <p:sldId id="261" r:id="rId9"/>
    <p:sldId id="259" r:id="rId10"/>
    <p:sldId id="260" r:id="rId11"/>
    <p:sldId id="265"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9" autoAdjust="0"/>
    <p:restoredTop sz="94660"/>
  </p:normalViewPr>
  <p:slideViewPr>
    <p:cSldViewPr snapToGrid="0">
      <p:cViewPr varScale="1">
        <p:scale>
          <a:sx n="85" d="100"/>
          <a:sy n="85" d="100"/>
        </p:scale>
        <p:origin x="96"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17C038-665A-C88C-8DF4-0C6279CF6C9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4C0C657-975C-BAA6-D59D-7B3F35B990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9438FA2-6ADC-012B-7503-689F9166A8DC}"/>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5" name="フッター プレースホルダー 4">
            <a:extLst>
              <a:ext uri="{FF2B5EF4-FFF2-40B4-BE49-F238E27FC236}">
                <a16:creationId xmlns:a16="http://schemas.microsoft.com/office/drawing/2014/main" id="{70C87536-87A0-2317-6D3A-EE2C80B2838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D17B39C-4004-A611-A739-AF85F7D07A05}"/>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3534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5BA205-709A-3C55-4A65-C168EBBF1F5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BD3EA6C-8ACE-C723-0532-00B43DEF522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D27EE50-2ECA-2925-2448-2AB27CAB4E9F}"/>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5" name="フッター プレースホルダー 4">
            <a:extLst>
              <a:ext uri="{FF2B5EF4-FFF2-40B4-BE49-F238E27FC236}">
                <a16:creationId xmlns:a16="http://schemas.microsoft.com/office/drawing/2014/main" id="{4B323E36-E379-7840-F94B-C6875ADBD1F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9E39B40-0D2F-E88B-BC0E-22588961FF71}"/>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503475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EDD67C9-E807-EB4D-2FA1-5BDF18734E2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7C8DC1B-C1D9-163E-DDB8-0FAD0067294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B6EDB3-95C4-0041-0183-5275EEB614F6}"/>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5" name="フッター プレースホルダー 4">
            <a:extLst>
              <a:ext uri="{FF2B5EF4-FFF2-40B4-BE49-F238E27FC236}">
                <a16:creationId xmlns:a16="http://schemas.microsoft.com/office/drawing/2014/main" id="{2AEEBC87-FCB2-2345-E6E6-B9063DB0CDC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BC6144A-C2E2-F4A2-5AF4-4205F5F4C80B}"/>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3554234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6E6A91-5E5A-1237-8DD0-CD731155B56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AB2083-E9DC-C51F-ECD4-AE59E3A6EC5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9128B73-9D71-1619-5835-E2E50F73D9C2}"/>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5" name="フッター プレースホルダー 4">
            <a:extLst>
              <a:ext uri="{FF2B5EF4-FFF2-40B4-BE49-F238E27FC236}">
                <a16:creationId xmlns:a16="http://schemas.microsoft.com/office/drawing/2014/main" id="{F699E3FB-F47C-9E07-BC75-84827DFCDB2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96C82BF-504D-32CB-6B6C-6B67F24A0D6D}"/>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802666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01E3BB-A0B8-2CF7-F7C3-DD579235656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95400B9-516B-3DF9-A815-664B89B390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7702309-9720-8001-89E0-B358FD2F508C}"/>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5" name="フッター プレースホルダー 4">
            <a:extLst>
              <a:ext uri="{FF2B5EF4-FFF2-40B4-BE49-F238E27FC236}">
                <a16:creationId xmlns:a16="http://schemas.microsoft.com/office/drawing/2014/main" id="{F669E653-633C-45F2-6A60-932F4E59EC6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5B14E81-931E-B17E-9884-4F091ECF9474}"/>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965973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0A5054-201B-1D49-30F7-DEF80A91F57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4BC9D73-D8B7-DEF7-741D-05F75CF81E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AAFC922-6C91-6422-A577-B5132670322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0F8252C-5AE1-51D3-2C64-2CF5DB51B656}"/>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6" name="フッター プレースホルダー 5">
            <a:extLst>
              <a:ext uri="{FF2B5EF4-FFF2-40B4-BE49-F238E27FC236}">
                <a16:creationId xmlns:a16="http://schemas.microsoft.com/office/drawing/2014/main" id="{5F182210-A325-7451-189B-5F0CF894A96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743B64D-29BB-43DE-AA68-F05F0CF84454}"/>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452872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46192E-E142-49B6-B6A8-9D0169EC8FF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BEB4250-CB16-B660-F579-DDA5586A1C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CC7ABED-B088-3B90-6F30-B4AADAE2FAF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D17D62C-59FA-7DE2-15A5-85580AD339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C230C48-982C-A1FE-8A93-710E3D325C5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9A86D45-8956-2B30-9978-FEA071FB2B39}"/>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8" name="フッター プレースホルダー 7">
            <a:extLst>
              <a:ext uri="{FF2B5EF4-FFF2-40B4-BE49-F238E27FC236}">
                <a16:creationId xmlns:a16="http://schemas.microsoft.com/office/drawing/2014/main" id="{F5B31B9C-044E-5B36-B609-8A4FF7E866A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12EADB0-F714-EF49-DF8C-CD3835EBE859}"/>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2212875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ABF6EA-B41F-B07A-E04A-5F370DEE6D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54C1849-A474-D2C3-90DA-6A53CCD02CD6}"/>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4" name="フッター プレースホルダー 3">
            <a:extLst>
              <a:ext uri="{FF2B5EF4-FFF2-40B4-BE49-F238E27FC236}">
                <a16:creationId xmlns:a16="http://schemas.microsoft.com/office/drawing/2014/main" id="{629DC690-029A-65A8-9591-DC2B1F999C5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05B80E00-E666-6864-97AE-791FA943DE40}"/>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92421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7519160-2855-733C-C593-2C98909DE28F}"/>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3" name="フッター プレースホルダー 2">
            <a:extLst>
              <a:ext uri="{FF2B5EF4-FFF2-40B4-BE49-F238E27FC236}">
                <a16:creationId xmlns:a16="http://schemas.microsoft.com/office/drawing/2014/main" id="{22785627-C832-E392-4B22-E42A58625E1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28635F2-9967-121E-BA0C-A58320804508}"/>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2713435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D33E3C-F516-C55D-6BE1-A4EAD92F602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6B4903D-4BDA-F093-2D6B-95AC35D8E9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B521D825-B7DF-960B-65E4-271A730C73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DA6EFC6-90D9-9A9B-33F1-99A7DCF1EAE8}"/>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6" name="フッター プレースホルダー 5">
            <a:extLst>
              <a:ext uri="{FF2B5EF4-FFF2-40B4-BE49-F238E27FC236}">
                <a16:creationId xmlns:a16="http://schemas.microsoft.com/office/drawing/2014/main" id="{92FA95BE-66DC-EE26-7A0A-8DFAF6B88E2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E211572-E7A1-8FB2-CE56-2642BBAFDB8C}"/>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3996064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2FE821-E739-E541-2FD8-487D7F7310C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28000FD-3ABF-1724-7577-A2E318A57D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FC90DE5-A125-A820-C7BB-6555578D63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B2F25A3-B1FA-83B4-16E9-61258A4BC745}"/>
              </a:ext>
            </a:extLst>
          </p:cNvPr>
          <p:cNvSpPr>
            <a:spLocks noGrp="1"/>
          </p:cNvSpPr>
          <p:nvPr>
            <p:ph type="dt" sz="half" idx="10"/>
          </p:nvPr>
        </p:nvSpPr>
        <p:spPr/>
        <p:txBody>
          <a:bodyPr/>
          <a:lstStyle/>
          <a:p>
            <a:fld id="{748D51C4-CD42-4676-8666-D014DD9BAFCF}" type="datetimeFigureOut">
              <a:rPr kumimoji="1" lang="ja-JP" altLang="en-US" smtClean="0"/>
              <a:t>2023/5/20</a:t>
            </a:fld>
            <a:endParaRPr kumimoji="1" lang="ja-JP" altLang="en-US"/>
          </a:p>
        </p:txBody>
      </p:sp>
      <p:sp>
        <p:nvSpPr>
          <p:cNvPr id="6" name="フッター プレースホルダー 5">
            <a:extLst>
              <a:ext uri="{FF2B5EF4-FFF2-40B4-BE49-F238E27FC236}">
                <a16:creationId xmlns:a16="http://schemas.microsoft.com/office/drawing/2014/main" id="{28732128-54FC-ABCF-4E9B-6A1E3D8570F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56F24D1-8024-5060-F653-32C20D6A73E3}"/>
              </a:ext>
            </a:extLst>
          </p:cNvPr>
          <p:cNvSpPr>
            <a:spLocks noGrp="1"/>
          </p:cNvSpPr>
          <p:nvPr>
            <p:ph type="sldNum" sz="quarter" idx="12"/>
          </p:nvPr>
        </p:nvSpPr>
        <p:spPr/>
        <p:txBody>
          <a:body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2401419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6BA8D3C-CF5C-2276-455A-BCAA1ACB4F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B51385-8197-980D-2C84-70FD322ED0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40EDC3E-49E7-76EE-69FA-01D47A048F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8D51C4-CD42-4676-8666-D014DD9BAFCF}" type="datetimeFigureOut">
              <a:rPr kumimoji="1" lang="ja-JP" altLang="en-US" smtClean="0"/>
              <a:t>2023/5/20</a:t>
            </a:fld>
            <a:endParaRPr kumimoji="1" lang="ja-JP" altLang="en-US"/>
          </a:p>
        </p:txBody>
      </p:sp>
      <p:sp>
        <p:nvSpPr>
          <p:cNvPr id="5" name="フッター プレースホルダー 4">
            <a:extLst>
              <a:ext uri="{FF2B5EF4-FFF2-40B4-BE49-F238E27FC236}">
                <a16:creationId xmlns:a16="http://schemas.microsoft.com/office/drawing/2014/main" id="{A4E3B6CA-D232-A0AE-8D06-1004972459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4767B50-B80C-3758-CE15-F2CBDE8494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91212-73F6-4042-85F6-42E1773B1AB2}" type="slidenum">
              <a:rPr kumimoji="1" lang="ja-JP" altLang="en-US" smtClean="0"/>
              <a:t>‹#›</a:t>
            </a:fld>
            <a:endParaRPr kumimoji="1" lang="ja-JP" altLang="en-US"/>
          </a:p>
        </p:txBody>
      </p:sp>
    </p:spTree>
    <p:extLst>
      <p:ext uri="{BB962C8B-B14F-4D97-AF65-F5344CB8AC3E}">
        <p14:creationId xmlns:p14="http://schemas.microsoft.com/office/powerpoint/2010/main" val="3268363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73249-C55E-A669-3456-17DF0388C781}"/>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ウクライナ戦争のこれから</a:t>
            </a:r>
          </a:p>
        </p:txBody>
      </p:sp>
      <p:sp>
        <p:nvSpPr>
          <p:cNvPr id="3" name="字幕 2">
            <a:extLst>
              <a:ext uri="{FF2B5EF4-FFF2-40B4-BE49-F238E27FC236}">
                <a16:creationId xmlns:a16="http://schemas.microsoft.com/office/drawing/2014/main" id="{E4E492BE-CF63-1DC6-4583-4F70A8F26936}"/>
              </a:ext>
            </a:extLst>
          </p:cNvPr>
          <p:cNvSpPr>
            <a:spLocks noGrp="1"/>
          </p:cNvSpPr>
          <p:nvPr>
            <p:ph type="subTitle" idx="1"/>
          </p:nvPr>
        </p:nvSpPr>
        <p:spPr/>
        <p:txBody>
          <a:bodyPr/>
          <a:lstStyle/>
          <a:p>
            <a:r>
              <a:rPr kumimoji="1" lang="ja-JP" altLang="en-US" dirty="0">
                <a:latin typeface="HGP明朝E" panose="02020900000000000000" pitchFamily="18" charset="-128"/>
                <a:ea typeface="HGP明朝E" panose="02020900000000000000" pitchFamily="18" charset="-128"/>
              </a:rPr>
              <a:t>情報パック</a:t>
            </a:r>
            <a:endParaRPr kumimoji="1" lang="en-US" altLang="ja-JP" dirty="0">
              <a:latin typeface="HGP明朝E" panose="02020900000000000000" pitchFamily="18" charset="-128"/>
              <a:ea typeface="HGP明朝E" panose="02020900000000000000" pitchFamily="18" charset="-128"/>
            </a:endParaRPr>
          </a:p>
          <a:p>
            <a:r>
              <a:rPr kumimoji="1" lang="en-US" altLang="ja-JP" dirty="0">
                <a:latin typeface="HGP明朝E" panose="02020900000000000000" pitchFamily="18" charset="-128"/>
                <a:ea typeface="HGP明朝E" panose="02020900000000000000" pitchFamily="18" charset="-128"/>
              </a:rPr>
              <a:t>5</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3431999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A84DBC-B69C-03F5-F0F1-6D772B72CA65}"/>
              </a:ext>
            </a:extLst>
          </p:cNvPr>
          <p:cNvSpPr>
            <a:spLocks noGrp="1"/>
          </p:cNvSpPr>
          <p:nvPr>
            <p:ph type="title"/>
          </p:nvPr>
        </p:nvSpPr>
        <p:spPr>
          <a:xfrm>
            <a:off x="838200" y="411133"/>
            <a:ext cx="10515600" cy="1325563"/>
          </a:xfrm>
        </p:spPr>
        <p:txBody>
          <a:bodyPr>
            <a:normAutofit/>
          </a:bodyPr>
          <a:lstStyle/>
          <a:p>
            <a:r>
              <a:rPr kumimoji="1" lang="ja-JP" altLang="en-US" sz="5400" dirty="0">
                <a:latin typeface="HGP明朝E" panose="02020900000000000000" pitchFamily="18" charset="-128"/>
                <a:ea typeface="HGP明朝E" panose="02020900000000000000" pitchFamily="18" charset="-128"/>
              </a:rPr>
              <a:t>展望（あくまで予測）</a:t>
            </a:r>
          </a:p>
        </p:txBody>
      </p:sp>
      <p:sp>
        <p:nvSpPr>
          <p:cNvPr id="3" name="コンテンツ プレースホルダー 2">
            <a:extLst>
              <a:ext uri="{FF2B5EF4-FFF2-40B4-BE49-F238E27FC236}">
                <a16:creationId xmlns:a16="http://schemas.microsoft.com/office/drawing/2014/main" id="{C7CE37D5-4178-0F6B-9996-B9A326EEF0DA}"/>
              </a:ext>
            </a:extLst>
          </p:cNvPr>
          <p:cNvSpPr>
            <a:spLocks noGrp="1"/>
          </p:cNvSpPr>
          <p:nvPr>
            <p:ph idx="1"/>
          </p:nvPr>
        </p:nvSpPr>
        <p:spPr>
          <a:xfrm>
            <a:off x="838200" y="1871633"/>
            <a:ext cx="10515600" cy="4575234"/>
          </a:xfrm>
        </p:spPr>
        <p:txBody>
          <a:bodyPr>
            <a:normAutofit fontScale="92500" lnSpcReduction="20000"/>
          </a:bodyPr>
          <a:lstStyle/>
          <a:p>
            <a:r>
              <a:rPr kumimoji="1" lang="ja-JP" altLang="en-US" sz="3200" dirty="0">
                <a:latin typeface="HGP明朝E" panose="02020900000000000000" pitchFamily="18" charset="-128"/>
                <a:ea typeface="HGP明朝E" panose="02020900000000000000" pitchFamily="18" charset="-128"/>
              </a:rPr>
              <a:t>バイデン米政権</a:t>
            </a:r>
          </a:p>
          <a:p>
            <a:r>
              <a:rPr kumimoji="1" lang="ja-JP" altLang="en-US" sz="3200" dirty="0">
                <a:latin typeface="HGP明朝E" panose="02020900000000000000" pitchFamily="18" charset="-128"/>
                <a:ea typeface="HGP明朝E" panose="02020900000000000000" pitchFamily="18" charset="-128"/>
              </a:rPr>
              <a:t>露軍を撃退し、ウクライナを昨年</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月のロシアによる侵攻開始前の状況に拡幅させることへの支援を惜しまない姿勢</a:t>
            </a:r>
          </a:p>
          <a:p>
            <a:pPr marL="0" indent="0">
              <a:buNone/>
            </a:pPr>
            <a:r>
              <a:rPr kumimoji="1" lang="ja-JP" altLang="en-US" sz="3200" dirty="0">
                <a:latin typeface="HGP明朝E" panose="02020900000000000000" pitchFamily="18" charset="-128"/>
                <a:ea typeface="HGP明朝E" panose="02020900000000000000" pitchFamily="18" charset="-128"/>
              </a:rPr>
              <a:t>　→しかし、ゼレンスキー氏が主張するような「クリミア半島の完全　　　</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奪還」などを想定していない</a:t>
            </a: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ウクライナ軍の反転攻勢には勝算がある</a:t>
            </a:r>
          </a:p>
          <a:p>
            <a:pPr marL="0" indent="0">
              <a:buNone/>
            </a:pPr>
            <a:r>
              <a:rPr kumimoji="1" lang="ja-JP" altLang="en-US" sz="3200" dirty="0">
                <a:latin typeface="HGP明朝E" panose="02020900000000000000" pitchFamily="18" charset="-128"/>
                <a:ea typeface="HGP明朝E" panose="02020900000000000000" pitchFamily="18" charset="-128"/>
              </a:rPr>
              <a:t>　→南部方面に進軍して黒海に到達すれば、それ以西に展開す</a:t>
            </a: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　　る露軍の補給路を断つことができる。多数の露軍兵士を捕虜</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にすることも期待できる</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50516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79216E2-8FEE-0BEC-99C9-0CA4F6F4FBCC}"/>
              </a:ext>
            </a:extLst>
          </p:cNvPr>
          <p:cNvSpPr>
            <a:spLocks noGrp="1"/>
          </p:cNvSpPr>
          <p:nvPr>
            <p:ph type="title"/>
          </p:nvPr>
        </p:nvSpPr>
        <p:spPr>
          <a:xfrm>
            <a:off x="831850" y="1295670"/>
            <a:ext cx="10515600" cy="2852737"/>
          </a:xfrm>
        </p:spPr>
        <p:txBody>
          <a:bodyPr/>
          <a:lstStyle/>
          <a:p>
            <a:r>
              <a:rPr lang="en-US" altLang="ja-JP" dirty="0">
                <a:latin typeface="HGP明朝E" panose="02020900000000000000" pitchFamily="18" charset="-128"/>
                <a:ea typeface="HGP明朝E" panose="02020900000000000000" pitchFamily="18" charset="-128"/>
              </a:rPr>
              <a:t>7</a:t>
            </a:r>
            <a:r>
              <a:rPr lang="ja-JP" altLang="en-US" dirty="0">
                <a:latin typeface="HGP明朝E" panose="02020900000000000000" pitchFamily="18" charset="-128"/>
                <a:ea typeface="HGP明朝E" panose="02020900000000000000" pitchFamily="18" charset="-128"/>
              </a:rPr>
              <a:t>月？「大攻勢」に注目を</a:t>
            </a:r>
          </a:p>
        </p:txBody>
      </p:sp>
      <p:sp>
        <p:nvSpPr>
          <p:cNvPr id="5" name="テキスト プレースホルダー 4">
            <a:extLst>
              <a:ext uri="{FF2B5EF4-FFF2-40B4-BE49-F238E27FC236}">
                <a16:creationId xmlns:a16="http://schemas.microsoft.com/office/drawing/2014/main" id="{986F2500-B029-345D-A8C0-A985FB4E2963}"/>
              </a:ext>
            </a:extLst>
          </p:cNvPr>
          <p:cNvSpPr>
            <a:spLocks noGrp="1"/>
          </p:cNvSpPr>
          <p:nvPr>
            <p:ph type="body" idx="1"/>
          </p:nvPr>
        </p:nvSpPr>
        <p:spPr/>
        <p:txBody>
          <a:bodyPr>
            <a:normAutofit/>
          </a:bodyPr>
          <a:lstStyle/>
          <a:p>
            <a:r>
              <a:rPr lang="ja-JP" altLang="en-US" sz="3200" dirty="0">
                <a:latin typeface="HGP明朝E" panose="02020900000000000000" pitchFamily="18" charset="-128"/>
                <a:ea typeface="HGP明朝E" panose="02020900000000000000" pitchFamily="18" charset="-128"/>
              </a:rPr>
              <a:t>その後の　停戦　和平合意への可能性</a:t>
            </a:r>
          </a:p>
        </p:txBody>
      </p:sp>
    </p:spTree>
    <p:extLst>
      <p:ext uri="{BB962C8B-B14F-4D97-AF65-F5344CB8AC3E}">
        <p14:creationId xmlns:p14="http://schemas.microsoft.com/office/powerpoint/2010/main" val="1868023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C0E8BE-7885-8D9C-7E73-5C2099F4CE2F}"/>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ロシア　対独戦勝記念日　</a:t>
            </a:r>
            <a:r>
              <a:rPr kumimoji="1" lang="en-US" altLang="ja-JP" dirty="0">
                <a:latin typeface="HGP明朝E" panose="02020900000000000000" pitchFamily="18" charset="-128"/>
                <a:ea typeface="HGP明朝E" panose="02020900000000000000" pitchFamily="18" charset="-128"/>
              </a:rPr>
              <a:t>5</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9</a:t>
            </a:r>
            <a:r>
              <a:rPr kumimoji="1" lang="ja-JP" altLang="en-US" dirty="0">
                <a:latin typeface="HGP明朝E" panose="02020900000000000000" pitchFamily="18" charset="-128"/>
                <a:ea typeface="HGP明朝E" panose="02020900000000000000" pitchFamily="18" charset="-128"/>
              </a:rPr>
              <a:t>日</a:t>
            </a:r>
          </a:p>
        </p:txBody>
      </p:sp>
      <p:sp>
        <p:nvSpPr>
          <p:cNvPr id="3" name="コンテンツ プレースホルダー 2">
            <a:extLst>
              <a:ext uri="{FF2B5EF4-FFF2-40B4-BE49-F238E27FC236}">
                <a16:creationId xmlns:a16="http://schemas.microsoft.com/office/drawing/2014/main" id="{27364574-51DE-4620-7B21-A170E27C496B}"/>
              </a:ext>
            </a:extLst>
          </p:cNvPr>
          <p:cNvSpPr>
            <a:spLocks noGrp="1"/>
          </p:cNvSpPr>
          <p:nvPr>
            <p:ph idx="1"/>
          </p:nvPr>
        </p:nvSpPr>
        <p:spPr/>
        <p:txBody>
          <a:bodyPr>
            <a:normAutofit/>
          </a:bodyPr>
          <a:lstStyle/>
          <a:p>
            <a:pPr marL="0" indent="0">
              <a:buNone/>
            </a:pPr>
            <a:r>
              <a:rPr kumimoji="1" lang="ja-JP" altLang="en-US" sz="3600" dirty="0">
                <a:latin typeface="HGP明朝E" panose="02020900000000000000" pitchFamily="18" charset="-128"/>
                <a:ea typeface="HGP明朝E" panose="02020900000000000000" pitchFamily="18" charset="-128"/>
              </a:rPr>
              <a:t>プーチン露大統領の演説</a:t>
            </a:r>
            <a:endParaRPr kumimoji="1" lang="en-US" altLang="ja-JP" sz="3600" dirty="0">
              <a:latin typeface="HGP明朝E" panose="02020900000000000000" pitchFamily="18" charset="-128"/>
              <a:ea typeface="HGP明朝E" panose="02020900000000000000" pitchFamily="18" charset="-128"/>
            </a:endParaRPr>
          </a:p>
          <a:p>
            <a:pPr marL="0" indent="0">
              <a:buNone/>
            </a:pPr>
            <a:endParaRPr kumimoji="1" lang="en-US" altLang="ja-JP" sz="3600" dirty="0">
              <a:latin typeface="HGP明朝E" panose="02020900000000000000" pitchFamily="18" charset="-128"/>
              <a:ea typeface="HGP明朝E" panose="02020900000000000000" pitchFamily="18" charset="-128"/>
            </a:endParaRPr>
          </a:p>
          <a:p>
            <a:pPr marL="0" indent="0">
              <a:buNone/>
            </a:pPr>
            <a:r>
              <a:rPr kumimoji="1" lang="ja-JP" altLang="en-US" sz="3600" dirty="0">
                <a:latin typeface="HGP明朝E" panose="02020900000000000000" pitchFamily="18" charset="-128"/>
                <a:ea typeface="HGP明朝E" panose="02020900000000000000" pitchFamily="18" charset="-128"/>
              </a:rPr>
              <a:t>①ウクライナのゼレンスキー政権を「ネオナチ」と主張　</a:t>
            </a:r>
            <a:endParaRPr kumimoji="1" lang="en-US" altLang="ja-JP" sz="3600" dirty="0">
              <a:latin typeface="HGP明朝E" panose="02020900000000000000" pitchFamily="18" charset="-128"/>
              <a:ea typeface="HGP明朝E" panose="02020900000000000000" pitchFamily="18" charset="-128"/>
            </a:endParaRPr>
          </a:p>
          <a:p>
            <a:pPr marL="0" indent="0">
              <a:buNone/>
            </a:pPr>
            <a:r>
              <a:rPr lang="ja-JP" altLang="en-US" sz="3600" dirty="0">
                <a:latin typeface="HGP明朝E" panose="02020900000000000000" pitchFamily="18" charset="-128"/>
                <a:ea typeface="HGP明朝E" panose="02020900000000000000" pitchFamily="18" charset="-128"/>
              </a:rPr>
              <a:t>　</a:t>
            </a:r>
            <a:r>
              <a:rPr kumimoji="1" lang="ja-JP" altLang="en-US" sz="3600" dirty="0">
                <a:latin typeface="HGP明朝E" panose="02020900000000000000" pitchFamily="18" charset="-128"/>
                <a:ea typeface="HGP明朝E" panose="02020900000000000000" pitchFamily="18" charset="-128"/>
              </a:rPr>
              <a:t>する軍事侵攻の正当化</a:t>
            </a:r>
            <a:endParaRPr kumimoji="1" lang="en-US" altLang="ja-JP" sz="3600" dirty="0">
              <a:latin typeface="HGP明朝E" panose="02020900000000000000" pitchFamily="18" charset="-128"/>
              <a:ea typeface="HGP明朝E" panose="02020900000000000000" pitchFamily="18" charset="-128"/>
            </a:endParaRPr>
          </a:p>
          <a:p>
            <a:pPr marL="0" indent="0">
              <a:buNone/>
            </a:pPr>
            <a:r>
              <a:rPr kumimoji="1" lang="ja-JP" altLang="en-US" sz="3600" dirty="0">
                <a:latin typeface="HGP明朝E" panose="02020900000000000000" pitchFamily="18" charset="-128"/>
                <a:ea typeface="HGP明朝E" panose="02020900000000000000" pitchFamily="18" charset="-128"/>
              </a:rPr>
              <a:t>②西側批判</a:t>
            </a:r>
            <a:endParaRPr lang="en-US" altLang="ja-JP" sz="3600" dirty="0">
              <a:latin typeface="HGP明朝E" panose="02020900000000000000" pitchFamily="18" charset="-128"/>
              <a:ea typeface="HGP明朝E" panose="02020900000000000000" pitchFamily="18" charset="-128"/>
            </a:endParaRPr>
          </a:p>
          <a:p>
            <a:pPr marL="0" indent="0">
              <a:buNone/>
            </a:pPr>
            <a:r>
              <a:rPr kumimoji="1" lang="ja-JP" altLang="en-US" sz="3600" dirty="0">
                <a:latin typeface="HGP明朝E" panose="02020900000000000000" pitchFamily="18" charset="-128"/>
                <a:ea typeface="HGP明朝E" panose="02020900000000000000" pitchFamily="18" charset="-128"/>
              </a:rPr>
              <a:t>③国内の結束・団結を呼びかける</a:t>
            </a:r>
          </a:p>
        </p:txBody>
      </p:sp>
    </p:spTree>
    <p:extLst>
      <p:ext uri="{BB962C8B-B14F-4D97-AF65-F5344CB8AC3E}">
        <p14:creationId xmlns:p14="http://schemas.microsoft.com/office/powerpoint/2010/main" val="2724865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 descr="A Russian Yars intercontinental ballistic missile launcher drives during a Victory Day military parade on Red Square in Moscow, Russia, 09 May 2023">
            <a:extLst>
              <a:ext uri="{FF2B5EF4-FFF2-40B4-BE49-F238E27FC236}">
                <a16:creationId xmlns:a16="http://schemas.microsoft.com/office/drawing/2014/main" id="{4C990AAB-997E-0F32-A171-3B39BBDE59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044" b="3"/>
          <a:stretch/>
        </p:blipFill>
        <p:spPr bwMode="auto">
          <a:xfrm>
            <a:off x="5419264" y="3265080"/>
            <a:ext cx="6129269" cy="35929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utin speaks at Victory Day parade">
            <a:extLst>
              <a:ext uri="{FF2B5EF4-FFF2-40B4-BE49-F238E27FC236}">
                <a16:creationId xmlns:a16="http://schemas.microsoft.com/office/drawing/2014/main" id="{5D0F0AD1-0E74-FEA0-F189-392A312034A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717" r="-2" b="-2"/>
          <a:stretch/>
        </p:blipFill>
        <p:spPr bwMode="auto">
          <a:xfrm>
            <a:off x="643467" y="-5"/>
            <a:ext cx="6082711" cy="3920044"/>
          </a:xfrm>
          <a:custGeom>
            <a:avLst/>
            <a:gdLst/>
            <a:ahLst/>
            <a:cxnLst/>
            <a:rect l="l" t="t" r="r" b="b"/>
            <a:pathLst>
              <a:path w="6082711" h="3920044">
                <a:moveTo>
                  <a:pt x="0" y="0"/>
                </a:moveTo>
                <a:lnTo>
                  <a:pt x="6082711" y="0"/>
                </a:lnTo>
                <a:lnTo>
                  <a:pt x="6082711" y="3103225"/>
                </a:lnTo>
                <a:lnTo>
                  <a:pt x="4614930" y="3103225"/>
                </a:lnTo>
                <a:lnTo>
                  <a:pt x="4614930" y="3920044"/>
                </a:lnTo>
                <a:lnTo>
                  <a:pt x="0" y="3920044"/>
                </a:lnTo>
                <a:close/>
              </a:path>
            </a:pathLst>
          </a:cu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E97C36FC-DEAA-4DCA-B0AB-7F9357FA4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7045" y="643467"/>
            <a:ext cx="4661488" cy="2460741"/>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78C38CD-A630-49FF-8417-6792A2B13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8" y="4080063"/>
            <a:ext cx="4614930" cy="2156145"/>
          </a:xfrm>
          <a:prstGeom prst="rect">
            <a:avLst/>
          </a:pr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7000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33A7C1-2C07-9981-174D-BBBF5AE62E4C}"/>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演説内容</a:t>
            </a:r>
          </a:p>
        </p:txBody>
      </p:sp>
      <p:sp>
        <p:nvSpPr>
          <p:cNvPr id="3" name="コンテンツ プレースホルダー 2">
            <a:extLst>
              <a:ext uri="{FF2B5EF4-FFF2-40B4-BE49-F238E27FC236}">
                <a16:creationId xmlns:a16="http://schemas.microsoft.com/office/drawing/2014/main" id="{76907A2F-048D-9C7D-C398-674025E720D9}"/>
              </a:ext>
            </a:extLst>
          </p:cNvPr>
          <p:cNvSpPr>
            <a:spLocks noGrp="1"/>
          </p:cNvSpPr>
          <p:nvPr>
            <p:ph idx="1"/>
          </p:nvPr>
        </p:nvSpPr>
        <p:spPr>
          <a:xfrm>
            <a:off x="838199" y="1825625"/>
            <a:ext cx="10653889" cy="4351338"/>
          </a:xfrm>
        </p:spPr>
        <p:txBody>
          <a:bodyPr>
            <a:normAutofit/>
          </a:bodyPr>
          <a:lstStyle/>
          <a:p>
            <a:r>
              <a:rPr kumimoji="1" lang="ja-JP" altLang="en-US" sz="3600" dirty="0">
                <a:latin typeface="HGP明朝E" panose="02020900000000000000" pitchFamily="18" charset="-128"/>
                <a:ea typeface="HGP明朝E" panose="02020900000000000000" pitchFamily="18" charset="-128"/>
              </a:rPr>
              <a:t>「わが祖国の運命を決する闘い」</a:t>
            </a:r>
            <a:endParaRPr kumimoji="1"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「祖国に対する</a:t>
            </a:r>
            <a:r>
              <a:rPr kumimoji="1" lang="ja-JP" altLang="en-US" sz="3600" dirty="0">
                <a:highlight>
                  <a:srgbClr val="FFFF00"/>
                </a:highlight>
                <a:latin typeface="HGP明朝E" panose="02020900000000000000" pitchFamily="18" charset="-128"/>
                <a:ea typeface="HGP明朝E" panose="02020900000000000000" pitchFamily="18" charset="-128"/>
              </a:rPr>
              <a:t>本物の戦争</a:t>
            </a:r>
            <a:r>
              <a:rPr kumimoji="1" lang="ja-JP" altLang="en-US" sz="3600" dirty="0">
                <a:latin typeface="HGP明朝E" panose="02020900000000000000" pitchFamily="18" charset="-128"/>
                <a:ea typeface="HGP明朝E" panose="02020900000000000000" pitchFamily="18" charset="-128"/>
              </a:rPr>
              <a:t>が再び行われている」</a:t>
            </a:r>
            <a:endParaRPr kumimoji="1"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「西側の目標は我が国の崩壊と世界の安全保障、国際法の破壊だ」</a:t>
            </a:r>
            <a:endParaRPr kumimoji="1"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「日本の軍国主義と闘った中国兵士の偉業を記憶し、敬意を表する」（</a:t>
            </a:r>
            <a:r>
              <a:rPr kumimoji="1" lang="en-US" altLang="ja-JP" sz="3600" dirty="0">
                <a:latin typeface="HGP明朝E" panose="02020900000000000000" pitchFamily="18" charset="-128"/>
                <a:ea typeface="HGP明朝E" panose="02020900000000000000" pitchFamily="18" charset="-128"/>
              </a:rPr>
              <a:t>2</a:t>
            </a:r>
            <a:r>
              <a:rPr kumimoji="1" lang="ja-JP" altLang="en-US" sz="3600" dirty="0">
                <a:latin typeface="HGP明朝E" panose="02020900000000000000" pitchFamily="18" charset="-128"/>
                <a:ea typeface="HGP明朝E" panose="02020900000000000000" pitchFamily="18" charset="-128"/>
              </a:rPr>
              <a:t>年連続）</a:t>
            </a:r>
          </a:p>
        </p:txBody>
      </p:sp>
    </p:spTree>
    <p:extLst>
      <p:ext uri="{BB962C8B-B14F-4D97-AF65-F5344CB8AC3E}">
        <p14:creationId xmlns:p14="http://schemas.microsoft.com/office/powerpoint/2010/main" val="58283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A102BA-8E0F-6D2C-F78E-86ADC14A8E1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軍事パレード　縮小</a:t>
            </a:r>
          </a:p>
        </p:txBody>
      </p:sp>
      <p:sp>
        <p:nvSpPr>
          <p:cNvPr id="3" name="コンテンツ プレースホルダー 2">
            <a:extLst>
              <a:ext uri="{FF2B5EF4-FFF2-40B4-BE49-F238E27FC236}">
                <a16:creationId xmlns:a16="http://schemas.microsoft.com/office/drawing/2014/main" id="{5152997E-77D9-8C94-14E2-512C36E1901C}"/>
              </a:ext>
            </a:extLst>
          </p:cNvPr>
          <p:cNvSpPr>
            <a:spLocks noGrp="1"/>
          </p:cNvSpPr>
          <p:nvPr>
            <p:ph idx="1"/>
          </p:nvPr>
        </p:nvSpPr>
        <p:spPr>
          <a:xfrm>
            <a:off x="838199" y="1825625"/>
            <a:ext cx="10766779" cy="4351338"/>
          </a:xfrm>
        </p:spPr>
        <p:txBody>
          <a:bodyPr>
            <a:normAutofit/>
          </a:bodyPr>
          <a:lstStyle/>
          <a:p>
            <a:r>
              <a:rPr kumimoji="1" lang="ja-JP" altLang="en-US" sz="3200" dirty="0">
                <a:latin typeface="HGP明朝E" panose="02020900000000000000" pitchFamily="18" charset="-128"/>
                <a:ea typeface="HGP明朝E" panose="02020900000000000000" pitchFamily="18" charset="-128"/>
              </a:rPr>
              <a:t>昨年より</a:t>
            </a:r>
            <a:r>
              <a:rPr kumimoji="1" lang="ja-JP" altLang="en-US" sz="3200" dirty="0">
                <a:highlight>
                  <a:srgbClr val="FFFF00"/>
                </a:highlight>
                <a:latin typeface="HGP明朝E" panose="02020900000000000000" pitchFamily="18" charset="-128"/>
                <a:ea typeface="HGP明朝E" panose="02020900000000000000" pitchFamily="18" charset="-128"/>
              </a:rPr>
              <a:t>大幅に規模が縮小</a:t>
            </a:r>
            <a:r>
              <a:rPr kumimoji="1" lang="ja-JP" altLang="en-US" sz="3200" dirty="0">
                <a:latin typeface="HGP明朝E" panose="02020900000000000000" pitchFamily="18" charset="-128"/>
                <a:ea typeface="HGP明朝E" panose="02020900000000000000" pitchFamily="18" charset="-128"/>
              </a:rPr>
              <a:t>された。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昨年同様、核弾頭を搭載できる弾道ミサイル「イスカンデル」などが登場し、核戦力を誇示。</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当初、戦車は装甲車を含む兵器や装備計</a:t>
            </a:r>
            <a:r>
              <a:rPr kumimoji="1" lang="en-US" altLang="ja-JP" sz="3200" dirty="0">
                <a:latin typeface="HGP明朝E" panose="02020900000000000000" pitchFamily="18" charset="-128"/>
                <a:ea typeface="HGP明朝E" panose="02020900000000000000" pitchFamily="18" charset="-128"/>
              </a:rPr>
              <a:t>125</a:t>
            </a:r>
            <a:r>
              <a:rPr kumimoji="1" lang="ja-JP" altLang="en-US" sz="3200" dirty="0">
                <a:latin typeface="HGP明朝E" panose="02020900000000000000" pitchFamily="18" charset="-128"/>
                <a:ea typeface="HGP明朝E" panose="02020900000000000000" pitchFamily="18" charset="-128"/>
              </a:rPr>
              <a:t>台が参加するとの触れ込みだったが、パレードに登場した戦車は旧式「</a:t>
            </a:r>
            <a:r>
              <a:rPr kumimoji="1" lang="en-US" altLang="ja-JP" sz="3200" dirty="0">
                <a:latin typeface="HGP明朝E" panose="02020900000000000000" pitchFamily="18" charset="-128"/>
                <a:ea typeface="HGP明朝E" panose="02020900000000000000" pitchFamily="18" charset="-128"/>
              </a:rPr>
              <a:t>T</a:t>
            </a:r>
            <a:r>
              <a:rPr kumimoji="1" lang="ja-JP" altLang="en-US" sz="3200" dirty="0">
                <a:latin typeface="HGP明朝E" panose="02020900000000000000" pitchFamily="18" charset="-128"/>
                <a:ea typeface="HGP明朝E" panose="02020900000000000000" pitchFamily="18" charset="-128"/>
              </a:rPr>
              <a:t>３４」</a:t>
            </a:r>
            <a:br>
              <a:rPr kumimoji="1" lang="en-US" altLang="ja-JP" sz="3200" dirty="0">
                <a:latin typeface="HGP明朝E" panose="02020900000000000000" pitchFamily="18" charset="-128"/>
                <a:ea typeface="HGP明朝E" panose="02020900000000000000" pitchFamily="18" charset="-128"/>
              </a:rPr>
            </a:br>
            <a:r>
              <a:rPr kumimoji="1" lang="ja-JP" altLang="en-US" sz="3200" dirty="0">
                <a:solidFill>
                  <a:srgbClr val="FF0000"/>
                </a:solidFill>
                <a:latin typeface="HGP明朝E" panose="02020900000000000000" pitchFamily="18" charset="-128"/>
                <a:ea typeface="HGP明朝E" panose="02020900000000000000" pitchFamily="18" charset="-128"/>
              </a:rPr>
              <a:t>１両のみ</a:t>
            </a:r>
            <a:r>
              <a:rPr kumimoji="1" lang="ja-JP" altLang="en-US" sz="3200" dirty="0">
                <a:latin typeface="HGP明朝E" panose="02020900000000000000" pitchFamily="18" charset="-128"/>
                <a:ea typeface="HGP明朝E" panose="02020900000000000000" pitchFamily="18" charset="-128"/>
              </a:rPr>
              <a:t>。計約</a:t>
            </a:r>
            <a:r>
              <a:rPr kumimoji="1" lang="en-US" altLang="ja-JP" sz="3200" dirty="0">
                <a:latin typeface="HGP明朝E" panose="02020900000000000000" pitchFamily="18" charset="-128"/>
                <a:ea typeface="HGP明朝E" panose="02020900000000000000" pitchFamily="18" charset="-128"/>
              </a:rPr>
              <a:t>50</a:t>
            </a:r>
            <a:r>
              <a:rPr kumimoji="1" lang="ja-JP" altLang="en-US" sz="3200" dirty="0">
                <a:latin typeface="HGP明朝E" panose="02020900000000000000" pitchFamily="18" charset="-128"/>
                <a:ea typeface="HGP明朝E" panose="02020900000000000000" pitchFamily="18" charset="-128"/>
              </a:rPr>
              <a:t>台にとどまったのです。</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昨年は、全国</a:t>
            </a:r>
            <a:r>
              <a:rPr kumimoji="1" lang="en-US" altLang="ja-JP" sz="3200" dirty="0">
                <a:latin typeface="HGP明朝E" panose="02020900000000000000" pitchFamily="18" charset="-128"/>
                <a:ea typeface="HGP明朝E" panose="02020900000000000000" pitchFamily="18" charset="-128"/>
              </a:rPr>
              <a:t>20</a:t>
            </a:r>
            <a:r>
              <a:rPr kumimoji="1" lang="ja-JP" altLang="en-US" sz="3200" dirty="0">
                <a:latin typeface="HGP明朝E" panose="02020900000000000000" pitchFamily="18" charset="-128"/>
                <a:ea typeface="HGP明朝E" panose="02020900000000000000" pitchFamily="18" charset="-128"/>
              </a:rPr>
              <a:t>以上の都市でパレードが行われたが、今年は</a:t>
            </a:r>
            <a:r>
              <a:rPr kumimoji="1" lang="ja-JP" altLang="en-US" sz="3200" dirty="0">
                <a:solidFill>
                  <a:srgbClr val="FF0000"/>
                </a:solidFill>
                <a:latin typeface="HGP明朝E" panose="02020900000000000000" pitchFamily="18" charset="-128"/>
                <a:ea typeface="HGP明朝E" panose="02020900000000000000" pitchFamily="18" charset="-128"/>
              </a:rPr>
              <a:t>中止</a:t>
            </a:r>
            <a:r>
              <a:rPr kumimoji="1" lang="ja-JP" altLang="en-US" sz="3200" dirty="0">
                <a:latin typeface="HGP明朝E" panose="02020900000000000000" pitchFamily="18" charset="-128"/>
                <a:ea typeface="HGP明朝E" panose="02020900000000000000" pitchFamily="18" charset="-128"/>
              </a:rPr>
              <a:t>に</a:t>
            </a:r>
          </a:p>
        </p:txBody>
      </p:sp>
    </p:spTree>
    <p:extLst>
      <p:ext uri="{BB962C8B-B14F-4D97-AF65-F5344CB8AC3E}">
        <p14:creationId xmlns:p14="http://schemas.microsoft.com/office/powerpoint/2010/main" val="2672706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52F3F538-6A31-7EA2-86B8-360EC464E883}"/>
              </a:ext>
            </a:extLst>
          </p:cNvPr>
          <p:cNvSpPr>
            <a:spLocks noGrp="1"/>
          </p:cNvSpPr>
          <p:nvPr>
            <p:ph type="title"/>
          </p:nvPr>
        </p:nvSpPr>
        <p:spPr>
          <a:xfrm>
            <a:off x="4553734" y="531212"/>
            <a:ext cx="6798541" cy="1675623"/>
          </a:xfrm>
        </p:spPr>
        <p:txBody>
          <a:bodyPr anchor="b">
            <a:normAutofit/>
          </a:bodyPr>
          <a:lstStyle/>
          <a:p>
            <a:r>
              <a:rPr kumimoji="1" lang="ja-JP" altLang="en-US" dirty="0">
                <a:latin typeface="HGP明朝E" panose="02020900000000000000" pitchFamily="18" charset="-128"/>
                <a:ea typeface="HGP明朝E" panose="02020900000000000000" pitchFamily="18" charset="-128"/>
              </a:rPr>
              <a:t>「消耗戦」から「機動戦」へ</a:t>
            </a:r>
          </a:p>
        </p:txBody>
      </p:sp>
      <p:pic>
        <p:nvPicPr>
          <p:cNvPr id="5" name="Picture 4" descr="チェス ゲームのチェックメイト">
            <a:extLst>
              <a:ext uri="{FF2B5EF4-FFF2-40B4-BE49-F238E27FC236}">
                <a16:creationId xmlns:a16="http://schemas.microsoft.com/office/drawing/2014/main" id="{2B7F2EF6-E73E-941F-0050-8A56FF2EFD95}"/>
              </a:ext>
            </a:extLst>
          </p:cNvPr>
          <p:cNvPicPr>
            <a:picLocks noChangeAspect="1"/>
          </p:cNvPicPr>
          <p:nvPr/>
        </p:nvPicPr>
        <p:blipFill rotWithShape="1">
          <a:blip r:embed="rId2"/>
          <a:srcRect l="25568" r="28081" b="2"/>
          <a:stretch/>
        </p:blipFill>
        <p:spPr>
          <a:xfrm>
            <a:off x="1" y="10"/>
            <a:ext cx="4196496" cy="6857990"/>
          </a:xfrm>
          <a:prstGeom prst="rect">
            <a:avLst/>
          </a:prstGeom>
          <a:effectLst/>
        </p:spPr>
      </p:pic>
      <p:sp>
        <p:nvSpPr>
          <p:cNvPr id="3" name="コンテンツ プレースホルダー 2">
            <a:extLst>
              <a:ext uri="{FF2B5EF4-FFF2-40B4-BE49-F238E27FC236}">
                <a16:creationId xmlns:a16="http://schemas.microsoft.com/office/drawing/2014/main" id="{2861AAA8-4797-7C83-4CA7-D4753277261D}"/>
              </a:ext>
            </a:extLst>
          </p:cNvPr>
          <p:cNvSpPr>
            <a:spLocks noGrp="1"/>
          </p:cNvSpPr>
          <p:nvPr>
            <p:ph idx="1"/>
          </p:nvPr>
        </p:nvSpPr>
        <p:spPr>
          <a:xfrm>
            <a:off x="4553734" y="2409830"/>
            <a:ext cx="6798539" cy="3705217"/>
          </a:xfrm>
        </p:spPr>
        <p:txBody>
          <a:bodyPr>
            <a:normAutofit/>
          </a:bodyPr>
          <a:lstStyle/>
          <a:p>
            <a:r>
              <a:rPr kumimoji="1" lang="ja-JP" altLang="en-US" dirty="0">
                <a:latin typeface="HGP明朝E" panose="02020900000000000000" pitchFamily="18" charset="-128"/>
                <a:ea typeface="HGP明朝E" panose="02020900000000000000" pitchFamily="18" charset="-128"/>
              </a:rPr>
              <a:t>ゼレンスキー政権はロシアに対する「反転攻勢」への準備を進めている</a:t>
            </a:r>
          </a:p>
          <a:p>
            <a:r>
              <a:rPr kumimoji="1" lang="ja-JP" altLang="en-US" dirty="0">
                <a:latin typeface="HGP明朝E" panose="02020900000000000000" pitchFamily="18" charset="-128"/>
                <a:ea typeface="HGP明朝E" panose="02020900000000000000" pitchFamily="18" charset="-128"/>
              </a:rPr>
              <a:t>「消耗戦」から大規模部隊を動かして戦局を一気に変える「機動戦」に移ろうとしている</a:t>
            </a:r>
          </a:p>
          <a:p>
            <a:r>
              <a:rPr kumimoji="1" lang="ja-JP" altLang="en-US" dirty="0">
                <a:latin typeface="HGP明朝E" panose="02020900000000000000" pitchFamily="18" charset="-128"/>
                <a:ea typeface="HGP明朝E" panose="02020900000000000000" pitchFamily="18" charset="-128"/>
              </a:rPr>
              <a:t>その結果、ウクライナに有利な状況が作り出されれば、戦争の今後にむけた流れも見えてくる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003982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8469D75-8402-0AE9-2F25-45B0D987BA3B}"/>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機動戦においては双方「戦果」を誇示できる</a:t>
            </a:r>
          </a:p>
        </p:txBody>
      </p:sp>
      <p:sp>
        <p:nvSpPr>
          <p:cNvPr id="5" name="テキスト プレースホルダー 4">
            <a:extLst>
              <a:ext uri="{FF2B5EF4-FFF2-40B4-BE49-F238E27FC236}">
                <a16:creationId xmlns:a16="http://schemas.microsoft.com/office/drawing/2014/main" id="{5442F266-ABE2-4D4B-5633-4E896A794D77}"/>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255611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9D10FF86-5038-0C2F-A8ED-899A43DBBFCA}"/>
              </a:ext>
            </a:extLst>
          </p:cNvPr>
          <p:cNvSpPr>
            <a:spLocks noGrp="1"/>
          </p:cNvSpPr>
          <p:nvPr>
            <p:ph type="title"/>
          </p:nvPr>
        </p:nvSpPr>
        <p:spPr/>
        <p:txBody>
          <a:bodyPr>
            <a:normAutofit/>
          </a:bodyPr>
          <a:lstStyle/>
          <a:p>
            <a:r>
              <a:rPr lang="ja-JP" altLang="en-US" dirty="0">
                <a:latin typeface="HGP明朝E" panose="02020900000000000000" pitchFamily="18" charset="-128"/>
                <a:ea typeface="HGP明朝E" panose="02020900000000000000" pitchFamily="18" charset="-128"/>
              </a:rPr>
              <a:t>ウクライナによる攻勢</a:t>
            </a:r>
            <a:br>
              <a:rPr lang="ja-JP" altLang="en-US"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準備が順調に進めば、</a:t>
            </a:r>
            <a:r>
              <a:rPr lang="en-US" altLang="ja-JP" dirty="0">
                <a:latin typeface="HGP明朝E" panose="02020900000000000000" pitchFamily="18" charset="-128"/>
                <a:ea typeface="HGP明朝E" panose="02020900000000000000" pitchFamily="18" charset="-128"/>
              </a:rPr>
              <a:t>7</a:t>
            </a:r>
            <a:r>
              <a:rPr lang="ja-JP" altLang="en-US" dirty="0">
                <a:latin typeface="HGP明朝E" panose="02020900000000000000" pitchFamily="18" charset="-128"/>
                <a:ea typeface="HGP明朝E" panose="02020900000000000000" pitchFamily="18" charset="-128"/>
              </a:rPr>
              <a:t>月ごろまでには開始されるはず</a:t>
            </a:r>
          </a:p>
        </p:txBody>
      </p:sp>
      <p:sp>
        <p:nvSpPr>
          <p:cNvPr id="5" name="コンテンツ プレースホルダー 4">
            <a:extLst>
              <a:ext uri="{FF2B5EF4-FFF2-40B4-BE49-F238E27FC236}">
                <a16:creationId xmlns:a16="http://schemas.microsoft.com/office/drawing/2014/main" id="{D1FE3A88-86FE-E619-A4F8-49FBD64D2618}"/>
              </a:ext>
            </a:extLst>
          </p:cNvPr>
          <p:cNvSpPr>
            <a:spLocks noGrp="1"/>
          </p:cNvSpPr>
          <p:nvPr>
            <p:ph type="body" idx="1"/>
          </p:nvPr>
        </p:nvSpPr>
        <p:spPr>
          <a:xfrm>
            <a:off x="872836" y="4696691"/>
            <a:ext cx="10474614" cy="1392959"/>
          </a:xfrm>
        </p:spPr>
        <p:txBody>
          <a:bodyPr/>
          <a:lstStyle/>
          <a:p>
            <a:endParaRPr lang="ja-JP" altLang="en-US" dirty="0"/>
          </a:p>
        </p:txBody>
      </p:sp>
    </p:spTree>
    <p:extLst>
      <p:ext uri="{BB962C8B-B14F-4D97-AF65-F5344CB8AC3E}">
        <p14:creationId xmlns:p14="http://schemas.microsoft.com/office/powerpoint/2010/main" val="1771033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0C74F8A8-3E98-AA98-A41A-AD744707D2C2}"/>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「機動戦」から　停戦、和平合意へ</a:t>
            </a:r>
          </a:p>
        </p:txBody>
      </p:sp>
      <p:sp>
        <p:nvSpPr>
          <p:cNvPr id="5" name="コンテンツ プレースホルダー 4">
            <a:extLst>
              <a:ext uri="{FF2B5EF4-FFF2-40B4-BE49-F238E27FC236}">
                <a16:creationId xmlns:a16="http://schemas.microsoft.com/office/drawing/2014/main" id="{5A840C4C-3844-CAFA-FAE6-17B8F2C50E6B}"/>
              </a:ext>
            </a:extLst>
          </p:cNvPr>
          <p:cNvSpPr>
            <a:spLocks noGrp="1"/>
          </p:cNvSpPr>
          <p:nvPr>
            <p:ph idx="1"/>
          </p:nvPr>
        </p:nvSpPr>
        <p:spPr>
          <a:xfrm>
            <a:off x="649857" y="1581508"/>
            <a:ext cx="10846279" cy="5014823"/>
          </a:xfrm>
        </p:spPr>
        <p:txBody>
          <a:bodyPr>
            <a:normAutofit fontScale="92500" lnSpcReduction="10000"/>
          </a:bodyPr>
          <a:lstStyle/>
          <a:p>
            <a:pPr marL="0" indent="0">
              <a:buNone/>
            </a:pPr>
            <a:r>
              <a:rPr lang="en-US" altLang="ja-JP" sz="3500" dirty="0">
                <a:latin typeface="HGP明朝E" panose="02020900000000000000" pitchFamily="18" charset="-128"/>
                <a:ea typeface="HGP明朝E" panose="02020900000000000000" pitchFamily="18" charset="-128"/>
              </a:rPr>
              <a:t>1973</a:t>
            </a:r>
            <a:r>
              <a:rPr lang="ja-JP" altLang="en-US" sz="3500" dirty="0">
                <a:latin typeface="HGP明朝E" panose="02020900000000000000" pitchFamily="18" charset="-128"/>
                <a:ea typeface="HGP明朝E" panose="02020900000000000000" pitchFamily="18" charset="-128"/>
              </a:rPr>
              <a:t>年</a:t>
            </a:r>
            <a:r>
              <a:rPr lang="en-US" altLang="ja-JP" sz="3500" dirty="0">
                <a:latin typeface="HGP明朝E" panose="02020900000000000000" pitchFamily="18" charset="-128"/>
                <a:ea typeface="HGP明朝E" panose="02020900000000000000" pitchFamily="18" charset="-128"/>
              </a:rPr>
              <a:t>10</a:t>
            </a:r>
            <a:r>
              <a:rPr lang="ja-JP" altLang="en-US" sz="3500" dirty="0">
                <a:latin typeface="HGP明朝E" panose="02020900000000000000" pitchFamily="18" charset="-128"/>
                <a:ea typeface="HGP明朝E" panose="02020900000000000000" pitchFamily="18" charset="-128"/>
              </a:rPr>
              <a:t>月の第四次中東戦争</a:t>
            </a:r>
          </a:p>
          <a:p>
            <a:r>
              <a:rPr lang="ja-JP" altLang="en-US" dirty="0">
                <a:latin typeface="HGP明朝E" panose="02020900000000000000" pitchFamily="18" charset="-128"/>
                <a:ea typeface="HGP明朝E" panose="02020900000000000000" pitchFamily="18" charset="-128"/>
              </a:rPr>
              <a:t>エジプト軍が奇襲攻撃でスエズ運河を渡河し、イスラエルの占領下にあったシナイ半島に進撃</a:t>
            </a:r>
          </a:p>
          <a:p>
            <a:r>
              <a:rPr lang="ja-JP" altLang="en-US" dirty="0">
                <a:latin typeface="HGP明朝E" panose="02020900000000000000" pitchFamily="18" charset="-128"/>
                <a:ea typeface="HGP明朝E" panose="02020900000000000000" pitchFamily="18" charset="-128"/>
              </a:rPr>
              <a:t>態勢を立て直したイスラエル軍がエジプト軍を押し返し、逆にスエズ運河を渡って首都カイロを脅かした</a:t>
            </a:r>
          </a:p>
          <a:p>
            <a:r>
              <a:rPr lang="ja-JP" altLang="en-US" dirty="0">
                <a:latin typeface="HGP明朝E" panose="02020900000000000000" pitchFamily="18" charset="-128"/>
                <a:ea typeface="HGP明朝E" panose="02020900000000000000" pitchFamily="18" charset="-128"/>
              </a:rPr>
              <a:t>米国とソ連が介入へと動いたのを受けて、戦闘は沈静化に向かった</a:t>
            </a:r>
          </a:p>
          <a:p>
            <a:pPr marL="0" indent="0">
              <a:buNone/>
            </a:pPr>
            <a:r>
              <a:rPr lang="ja-JP" altLang="en-US" dirty="0">
                <a:latin typeface="HGP明朝E" panose="02020900000000000000" pitchFamily="18" charset="-128"/>
                <a:ea typeface="HGP明朝E" panose="02020900000000000000" pitchFamily="18" charset="-128"/>
              </a:rPr>
              <a:t>　→エジプトは「軍事的敗北」を喫したが、緒戦で勝利したことで外交交渉を有</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利に展開することができた</a:t>
            </a:r>
          </a:p>
          <a:p>
            <a:pPr marL="0" indent="0">
              <a:buNone/>
            </a:pPr>
            <a:r>
              <a:rPr lang="ja-JP" altLang="en-US" dirty="0">
                <a:latin typeface="HGP明朝E" panose="02020900000000000000" pitchFamily="18" charset="-128"/>
                <a:ea typeface="HGP明朝E" panose="02020900000000000000" pitchFamily="18" charset="-128"/>
              </a:rPr>
              <a:t>　→イスラエルとエジプトは</a:t>
            </a:r>
            <a:r>
              <a:rPr lang="en-US" altLang="ja-JP" dirty="0">
                <a:latin typeface="HGP明朝E" panose="02020900000000000000" pitchFamily="18" charset="-128"/>
                <a:ea typeface="HGP明朝E" panose="02020900000000000000" pitchFamily="18" charset="-128"/>
              </a:rPr>
              <a:t>78</a:t>
            </a:r>
            <a:r>
              <a:rPr lang="ja-JP" altLang="en-US" dirty="0">
                <a:latin typeface="HGP明朝E" panose="02020900000000000000" pitchFamily="18" charset="-128"/>
                <a:ea typeface="HGP明朝E" panose="02020900000000000000" pitchFamily="18" charset="-128"/>
              </a:rPr>
              <a:t>年のキャンプデービット合意を経て</a:t>
            </a:r>
            <a:r>
              <a:rPr lang="en-US" altLang="ja-JP" dirty="0">
                <a:latin typeface="HGP明朝E" panose="02020900000000000000" pitchFamily="18" charset="-128"/>
                <a:ea typeface="HGP明朝E" panose="02020900000000000000" pitchFamily="18" charset="-128"/>
              </a:rPr>
              <a:t>79</a:t>
            </a:r>
            <a:r>
              <a:rPr lang="ja-JP" altLang="en-US" dirty="0">
                <a:latin typeface="HGP明朝E" panose="02020900000000000000" pitchFamily="18" charset="-128"/>
                <a:ea typeface="HGP明朝E" panose="02020900000000000000" pitchFamily="18" charset="-128"/>
              </a:rPr>
              <a:t>年に平和条</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約を締結</a:t>
            </a:r>
          </a:p>
          <a:p>
            <a:pPr marL="0" indent="0">
              <a:buNone/>
            </a:pPr>
            <a:r>
              <a:rPr lang="ja-JP" altLang="en-US" dirty="0">
                <a:latin typeface="HGP明朝E" panose="02020900000000000000" pitchFamily="18" charset="-128"/>
                <a:ea typeface="HGP明朝E" panose="02020900000000000000" pitchFamily="18" charset="-128"/>
              </a:rPr>
              <a:t>　→エジプトがイスラエル国家を承認する一方、シナイ半島はエジプトに返還</a:t>
            </a:r>
          </a:p>
        </p:txBody>
      </p:sp>
    </p:spTree>
    <p:extLst>
      <p:ext uri="{BB962C8B-B14F-4D97-AF65-F5344CB8AC3E}">
        <p14:creationId xmlns:p14="http://schemas.microsoft.com/office/powerpoint/2010/main" val="6155783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580</Words>
  <Application>Microsoft Office PowerPoint</Application>
  <PresentationFormat>ワイド画面</PresentationFormat>
  <Paragraphs>48</Paragraphs>
  <Slides>11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HGP明朝E</vt:lpstr>
      <vt:lpstr>游ゴシック</vt:lpstr>
      <vt:lpstr>游ゴシック Light</vt:lpstr>
      <vt:lpstr>Arial</vt:lpstr>
      <vt:lpstr>Office テーマ</vt:lpstr>
      <vt:lpstr>ウクライナ戦争のこれから</vt:lpstr>
      <vt:lpstr>ロシア　対独戦勝記念日　5月9日</vt:lpstr>
      <vt:lpstr>PowerPoint プレゼンテーション</vt:lpstr>
      <vt:lpstr>演説内容</vt:lpstr>
      <vt:lpstr>軍事パレード　縮小</vt:lpstr>
      <vt:lpstr>「消耗戦」から「機動戦」へ</vt:lpstr>
      <vt:lpstr>機動戦においては双方「戦果」を誇示できる</vt:lpstr>
      <vt:lpstr>ウクライナによる攻勢 準備が順調に進めば、7月ごろまでには開始されるはず</vt:lpstr>
      <vt:lpstr>「機動戦」から　停戦、和平合意へ</vt:lpstr>
      <vt:lpstr>展望（あくまで予測）</vt:lpstr>
      <vt:lpstr>7月？「大攻勢」に注目を</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ウクライナ戦争のこれから</dc:title>
  <dc:creator>watanabe yoshio</dc:creator>
  <cp:lastModifiedBy>asd8627</cp:lastModifiedBy>
  <cp:revision>2</cp:revision>
  <dcterms:created xsi:type="dcterms:W3CDTF">2023-05-18T06:05:11Z</dcterms:created>
  <dcterms:modified xsi:type="dcterms:W3CDTF">2023-05-20T05:00:43Z</dcterms:modified>
</cp:coreProperties>
</file>