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66" r:id="rId4"/>
    <p:sldId id="267" r:id="rId5"/>
    <p:sldId id="274" r:id="rId6"/>
    <p:sldId id="268" r:id="rId7"/>
    <p:sldId id="262" r:id="rId8"/>
    <p:sldId id="263" r:id="rId9"/>
    <p:sldId id="272" r:id="rId10"/>
    <p:sldId id="273" r:id="rId11"/>
    <p:sldId id="270" r:id="rId12"/>
    <p:sldId id="271" r:id="rId13"/>
  </p:sldIdLst>
  <p:sldSz cx="12192000" cy="6858000"/>
  <p:notesSz cx="10021888" cy="68881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11" autoAdjust="0"/>
    <p:restoredTop sz="94660"/>
  </p:normalViewPr>
  <p:slideViewPr>
    <p:cSldViewPr snapToGrid="0">
      <p:cViewPr varScale="1">
        <p:scale>
          <a:sx n="86" d="100"/>
          <a:sy n="86" d="100"/>
        </p:scale>
        <p:origin x="102"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F104CD-C543-15C9-DBA7-42CE1E13D9B1}"/>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0EBAF0C0-DF3F-67D4-2466-A96A166C6C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FFB25B2A-5983-EE05-68F2-B1195B3D3637}"/>
              </a:ext>
            </a:extLst>
          </p:cNvPr>
          <p:cNvSpPr>
            <a:spLocks noGrp="1"/>
          </p:cNvSpPr>
          <p:nvPr>
            <p:ph type="dt" sz="half" idx="10"/>
          </p:nvPr>
        </p:nvSpPr>
        <p:spPr/>
        <p:txBody>
          <a:bodyPr/>
          <a:lstStyle/>
          <a:p>
            <a:fld id="{94928C02-CC7A-4253-A714-732B63886500}" type="datetimeFigureOut">
              <a:rPr kumimoji="1" lang="ja-JP" altLang="en-US" smtClean="0"/>
              <a:t>2023/6/20</a:t>
            </a:fld>
            <a:endParaRPr kumimoji="1" lang="ja-JP" altLang="en-US"/>
          </a:p>
        </p:txBody>
      </p:sp>
      <p:sp>
        <p:nvSpPr>
          <p:cNvPr id="5" name="フッター プレースホルダー 4">
            <a:extLst>
              <a:ext uri="{FF2B5EF4-FFF2-40B4-BE49-F238E27FC236}">
                <a16:creationId xmlns:a16="http://schemas.microsoft.com/office/drawing/2014/main" id="{4D859978-B759-3C0B-975C-C3D1B087095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67E42A8-955F-33F1-EB5E-932047B0B6BA}"/>
              </a:ext>
            </a:extLst>
          </p:cNvPr>
          <p:cNvSpPr>
            <a:spLocks noGrp="1"/>
          </p:cNvSpPr>
          <p:nvPr>
            <p:ph type="sldNum" sz="quarter" idx="12"/>
          </p:nvPr>
        </p:nvSpPr>
        <p:spPr/>
        <p:txBody>
          <a:bodyPr/>
          <a:lstStyle/>
          <a:p>
            <a:fld id="{90B34F80-2A4F-4F42-B548-98B485079F1E}" type="slidenum">
              <a:rPr kumimoji="1" lang="ja-JP" altLang="en-US" smtClean="0"/>
              <a:t>‹#›</a:t>
            </a:fld>
            <a:endParaRPr kumimoji="1" lang="ja-JP" altLang="en-US"/>
          </a:p>
        </p:txBody>
      </p:sp>
    </p:spTree>
    <p:extLst>
      <p:ext uri="{BB962C8B-B14F-4D97-AF65-F5344CB8AC3E}">
        <p14:creationId xmlns:p14="http://schemas.microsoft.com/office/powerpoint/2010/main" val="156107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ECD2EE-6A89-E4E1-38E2-E995DCC300F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3CD1A2A-0E9E-5DD3-A4E4-A4D63ED14EC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342DA39-14E5-D37C-103D-20F4E79FD8DB}"/>
              </a:ext>
            </a:extLst>
          </p:cNvPr>
          <p:cNvSpPr>
            <a:spLocks noGrp="1"/>
          </p:cNvSpPr>
          <p:nvPr>
            <p:ph type="dt" sz="half" idx="10"/>
          </p:nvPr>
        </p:nvSpPr>
        <p:spPr/>
        <p:txBody>
          <a:bodyPr/>
          <a:lstStyle/>
          <a:p>
            <a:fld id="{94928C02-CC7A-4253-A714-732B63886500}" type="datetimeFigureOut">
              <a:rPr kumimoji="1" lang="ja-JP" altLang="en-US" smtClean="0"/>
              <a:t>2023/6/20</a:t>
            </a:fld>
            <a:endParaRPr kumimoji="1" lang="ja-JP" altLang="en-US"/>
          </a:p>
        </p:txBody>
      </p:sp>
      <p:sp>
        <p:nvSpPr>
          <p:cNvPr id="5" name="フッター プレースホルダー 4">
            <a:extLst>
              <a:ext uri="{FF2B5EF4-FFF2-40B4-BE49-F238E27FC236}">
                <a16:creationId xmlns:a16="http://schemas.microsoft.com/office/drawing/2014/main" id="{9F629FB1-E788-1E50-83EB-EEF3D37B972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D3A686A-2412-0220-780C-AE3FCD955038}"/>
              </a:ext>
            </a:extLst>
          </p:cNvPr>
          <p:cNvSpPr>
            <a:spLocks noGrp="1"/>
          </p:cNvSpPr>
          <p:nvPr>
            <p:ph type="sldNum" sz="quarter" idx="12"/>
          </p:nvPr>
        </p:nvSpPr>
        <p:spPr/>
        <p:txBody>
          <a:bodyPr/>
          <a:lstStyle/>
          <a:p>
            <a:fld id="{90B34F80-2A4F-4F42-B548-98B485079F1E}" type="slidenum">
              <a:rPr kumimoji="1" lang="ja-JP" altLang="en-US" smtClean="0"/>
              <a:t>‹#›</a:t>
            </a:fld>
            <a:endParaRPr kumimoji="1" lang="ja-JP" altLang="en-US"/>
          </a:p>
        </p:txBody>
      </p:sp>
    </p:spTree>
    <p:extLst>
      <p:ext uri="{BB962C8B-B14F-4D97-AF65-F5344CB8AC3E}">
        <p14:creationId xmlns:p14="http://schemas.microsoft.com/office/powerpoint/2010/main" val="225992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DF41DF4-C3A5-BDD4-8FFA-69FE0C74E8F2}"/>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5F648FA-793F-7E2D-9B63-42BB71211FF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35E17CA-BAEF-3735-D957-00BAE55F2AD7}"/>
              </a:ext>
            </a:extLst>
          </p:cNvPr>
          <p:cNvSpPr>
            <a:spLocks noGrp="1"/>
          </p:cNvSpPr>
          <p:nvPr>
            <p:ph type="dt" sz="half" idx="10"/>
          </p:nvPr>
        </p:nvSpPr>
        <p:spPr/>
        <p:txBody>
          <a:bodyPr/>
          <a:lstStyle/>
          <a:p>
            <a:fld id="{94928C02-CC7A-4253-A714-732B63886500}" type="datetimeFigureOut">
              <a:rPr kumimoji="1" lang="ja-JP" altLang="en-US" smtClean="0"/>
              <a:t>2023/6/20</a:t>
            </a:fld>
            <a:endParaRPr kumimoji="1" lang="ja-JP" altLang="en-US"/>
          </a:p>
        </p:txBody>
      </p:sp>
      <p:sp>
        <p:nvSpPr>
          <p:cNvPr id="5" name="フッター プレースホルダー 4">
            <a:extLst>
              <a:ext uri="{FF2B5EF4-FFF2-40B4-BE49-F238E27FC236}">
                <a16:creationId xmlns:a16="http://schemas.microsoft.com/office/drawing/2014/main" id="{9A711DAB-1AE9-5463-CAF1-59B3F36F68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6A2D821-8D1B-AF01-37FB-C18F98497FA2}"/>
              </a:ext>
            </a:extLst>
          </p:cNvPr>
          <p:cNvSpPr>
            <a:spLocks noGrp="1"/>
          </p:cNvSpPr>
          <p:nvPr>
            <p:ph type="sldNum" sz="quarter" idx="12"/>
          </p:nvPr>
        </p:nvSpPr>
        <p:spPr/>
        <p:txBody>
          <a:bodyPr/>
          <a:lstStyle/>
          <a:p>
            <a:fld id="{90B34F80-2A4F-4F42-B548-98B485079F1E}" type="slidenum">
              <a:rPr kumimoji="1" lang="ja-JP" altLang="en-US" smtClean="0"/>
              <a:t>‹#›</a:t>
            </a:fld>
            <a:endParaRPr kumimoji="1" lang="ja-JP" altLang="en-US"/>
          </a:p>
        </p:txBody>
      </p:sp>
    </p:spTree>
    <p:extLst>
      <p:ext uri="{BB962C8B-B14F-4D97-AF65-F5344CB8AC3E}">
        <p14:creationId xmlns:p14="http://schemas.microsoft.com/office/powerpoint/2010/main" val="3779267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807DF6-D332-78A0-5BDB-8148C24EF17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8E1E2A3-438B-BFCE-B809-0B0E7D0C4A26}"/>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FA66C3A-1F7D-F555-63A6-3FC23133A4C5}"/>
              </a:ext>
            </a:extLst>
          </p:cNvPr>
          <p:cNvSpPr>
            <a:spLocks noGrp="1"/>
          </p:cNvSpPr>
          <p:nvPr>
            <p:ph type="dt" sz="half" idx="10"/>
          </p:nvPr>
        </p:nvSpPr>
        <p:spPr/>
        <p:txBody>
          <a:bodyPr/>
          <a:lstStyle/>
          <a:p>
            <a:fld id="{94928C02-CC7A-4253-A714-732B63886500}" type="datetimeFigureOut">
              <a:rPr kumimoji="1" lang="ja-JP" altLang="en-US" smtClean="0"/>
              <a:t>2023/6/20</a:t>
            </a:fld>
            <a:endParaRPr kumimoji="1" lang="ja-JP" altLang="en-US"/>
          </a:p>
        </p:txBody>
      </p:sp>
      <p:sp>
        <p:nvSpPr>
          <p:cNvPr id="5" name="フッター プレースホルダー 4">
            <a:extLst>
              <a:ext uri="{FF2B5EF4-FFF2-40B4-BE49-F238E27FC236}">
                <a16:creationId xmlns:a16="http://schemas.microsoft.com/office/drawing/2014/main" id="{D39B2613-580B-A0A2-2A38-B293F79FFC3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C5BDD64-E6A1-D669-9615-93951147CC4D}"/>
              </a:ext>
            </a:extLst>
          </p:cNvPr>
          <p:cNvSpPr>
            <a:spLocks noGrp="1"/>
          </p:cNvSpPr>
          <p:nvPr>
            <p:ph type="sldNum" sz="quarter" idx="12"/>
          </p:nvPr>
        </p:nvSpPr>
        <p:spPr/>
        <p:txBody>
          <a:bodyPr/>
          <a:lstStyle/>
          <a:p>
            <a:fld id="{90B34F80-2A4F-4F42-B548-98B485079F1E}" type="slidenum">
              <a:rPr kumimoji="1" lang="ja-JP" altLang="en-US" smtClean="0"/>
              <a:t>‹#›</a:t>
            </a:fld>
            <a:endParaRPr kumimoji="1" lang="ja-JP" altLang="en-US"/>
          </a:p>
        </p:txBody>
      </p:sp>
    </p:spTree>
    <p:extLst>
      <p:ext uri="{BB962C8B-B14F-4D97-AF65-F5344CB8AC3E}">
        <p14:creationId xmlns:p14="http://schemas.microsoft.com/office/powerpoint/2010/main" val="698755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F72582-F0E4-DBBC-4048-CE7F6D306268}"/>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663076C-31DC-5B3E-F4C5-0B4EE02C78E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3D34A8A-7315-FE4D-BC80-2CA1B6DC7AD4}"/>
              </a:ext>
            </a:extLst>
          </p:cNvPr>
          <p:cNvSpPr>
            <a:spLocks noGrp="1"/>
          </p:cNvSpPr>
          <p:nvPr>
            <p:ph type="dt" sz="half" idx="10"/>
          </p:nvPr>
        </p:nvSpPr>
        <p:spPr/>
        <p:txBody>
          <a:bodyPr/>
          <a:lstStyle/>
          <a:p>
            <a:fld id="{94928C02-CC7A-4253-A714-732B63886500}" type="datetimeFigureOut">
              <a:rPr kumimoji="1" lang="ja-JP" altLang="en-US" smtClean="0"/>
              <a:t>2023/6/20</a:t>
            </a:fld>
            <a:endParaRPr kumimoji="1" lang="ja-JP" altLang="en-US"/>
          </a:p>
        </p:txBody>
      </p:sp>
      <p:sp>
        <p:nvSpPr>
          <p:cNvPr id="5" name="フッター プレースホルダー 4">
            <a:extLst>
              <a:ext uri="{FF2B5EF4-FFF2-40B4-BE49-F238E27FC236}">
                <a16:creationId xmlns:a16="http://schemas.microsoft.com/office/drawing/2014/main" id="{355AB863-7E57-8AC0-9446-C82945F254F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5DCD85F-F21B-F478-099D-2EF1621E46E8}"/>
              </a:ext>
            </a:extLst>
          </p:cNvPr>
          <p:cNvSpPr>
            <a:spLocks noGrp="1"/>
          </p:cNvSpPr>
          <p:nvPr>
            <p:ph type="sldNum" sz="quarter" idx="12"/>
          </p:nvPr>
        </p:nvSpPr>
        <p:spPr/>
        <p:txBody>
          <a:bodyPr/>
          <a:lstStyle/>
          <a:p>
            <a:fld id="{90B34F80-2A4F-4F42-B548-98B485079F1E}" type="slidenum">
              <a:rPr kumimoji="1" lang="ja-JP" altLang="en-US" smtClean="0"/>
              <a:t>‹#›</a:t>
            </a:fld>
            <a:endParaRPr kumimoji="1" lang="ja-JP" altLang="en-US"/>
          </a:p>
        </p:txBody>
      </p:sp>
    </p:spTree>
    <p:extLst>
      <p:ext uri="{BB962C8B-B14F-4D97-AF65-F5344CB8AC3E}">
        <p14:creationId xmlns:p14="http://schemas.microsoft.com/office/powerpoint/2010/main" val="3030852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02D0D7-6689-0ABB-4F93-4973BBD300F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366BD8D-D3B5-1B6D-E10C-1E52C8A74FC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FCF8502-2326-3E4B-A0C0-E05936B5DA4D}"/>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BBFD79D-BE23-61D7-B0A3-C29A2DD6DED3}"/>
              </a:ext>
            </a:extLst>
          </p:cNvPr>
          <p:cNvSpPr>
            <a:spLocks noGrp="1"/>
          </p:cNvSpPr>
          <p:nvPr>
            <p:ph type="dt" sz="half" idx="10"/>
          </p:nvPr>
        </p:nvSpPr>
        <p:spPr/>
        <p:txBody>
          <a:bodyPr/>
          <a:lstStyle/>
          <a:p>
            <a:fld id="{94928C02-CC7A-4253-A714-732B63886500}" type="datetimeFigureOut">
              <a:rPr kumimoji="1" lang="ja-JP" altLang="en-US" smtClean="0"/>
              <a:t>2023/6/20</a:t>
            </a:fld>
            <a:endParaRPr kumimoji="1" lang="ja-JP" altLang="en-US"/>
          </a:p>
        </p:txBody>
      </p:sp>
      <p:sp>
        <p:nvSpPr>
          <p:cNvPr id="6" name="フッター プレースホルダー 5">
            <a:extLst>
              <a:ext uri="{FF2B5EF4-FFF2-40B4-BE49-F238E27FC236}">
                <a16:creationId xmlns:a16="http://schemas.microsoft.com/office/drawing/2014/main" id="{453A3BD8-DA72-A7E1-3864-E1979A7F690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F261880-3248-8C44-B222-E3BE21D6C516}"/>
              </a:ext>
            </a:extLst>
          </p:cNvPr>
          <p:cNvSpPr>
            <a:spLocks noGrp="1"/>
          </p:cNvSpPr>
          <p:nvPr>
            <p:ph type="sldNum" sz="quarter" idx="12"/>
          </p:nvPr>
        </p:nvSpPr>
        <p:spPr/>
        <p:txBody>
          <a:bodyPr/>
          <a:lstStyle/>
          <a:p>
            <a:fld id="{90B34F80-2A4F-4F42-B548-98B485079F1E}" type="slidenum">
              <a:rPr kumimoji="1" lang="ja-JP" altLang="en-US" smtClean="0"/>
              <a:t>‹#›</a:t>
            </a:fld>
            <a:endParaRPr kumimoji="1" lang="ja-JP" altLang="en-US"/>
          </a:p>
        </p:txBody>
      </p:sp>
    </p:spTree>
    <p:extLst>
      <p:ext uri="{BB962C8B-B14F-4D97-AF65-F5344CB8AC3E}">
        <p14:creationId xmlns:p14="http://schemas.microsoft.com/office/powerpoint/2010/main" val="1638923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C0768B-C7EB-6B17-ACAB-F7D98C01250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6B7EB15-C03C-D7D7-9529-F2B3EE5D76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0231EC3-60EB-E9DD-F54F-C241F69F2552}"/>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4608C65E-E386-FF82-A083-BC62E87099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727C95E4-DFA2-C68F-89D6-3132D87FE69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C605091F-BF14-32F2-1F40-DC92F2CA2A7E}"/>
              </a:ext>
            </a:extLst>
          </p:cNvPr>
          <p:cNvSpPr>
            <a:spLocks noGrp="1"/>
          </p:cNvSpPr>
          <p:nvPr>
            <p:ph type="dt" sz="half" idx="10"/>
          </p:nvPr>
        </p:nvSpPr>
        <p:spPr/>
        <p:txBody>
          <a:bodyPr/>
          <a:lstStyle/>
          <a:p>
            <a:fld id="{94928C02-CC7A-4253-A714-732B63886500}" type="datetimeFigureOut">
              <a:rPr kumimoji="1" lang="ja-JP" altLang="en-US" smtClean="0"/>
              <a:t>2023/6/20</a:t>
            </a:fld>
            <a:endParaRPr kumimoji="1" lang="ja-JP" altLang="en-US"/>
          </a:p>
        </p:txBody>
      </p:sp>
      <p:sp>
        <p:nvSpPr>
          <p:cNvPr id="8" name="フッター プレースホルダー 7">
            <a:extLst>
              <a:ext uri="{FF2B5EF4-FFF2-40B4-BE49-F238E27FC236}">
                <a16:creationId xmlns:a16="http://schemas.microsoft.com/office/drawing/2014/main" id="{99FAA256-4172-A6F9-F548-20E73A16C57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656EEE2-295D-CE50-FDD1-5A9A724D86B0}"/>
              </a:ext>
            </a:extLst>
          </p:cNvPr>
          <p:cNvSpPr>
            <a:spLocks noGrp="1"/>
          </p:cNvSpPr>
          <p:nvPr>
            <p:ph type="sldNum" sz="quarter" idx="12"/>
          </p:nvPr>
        </p:nvSpPr>
        <p:spPr/>
        <p:txBody>
          <a:bodyPr/>
          <a:lstStyle/>
          <a:p>
            <a:fld id="{90B34F80-2A4F-4F42-B548-98B485079F1E}" type="slidenum">
              <a:rPr kumimoji="1" lang="ja-JP" altLang="en-US" smtClean="0"/>
              <a:t>‹#›</a:t>
            </a:fld>
            <a:endParaRPr kumimoji="1" lang="ja-JP" altLang="en-US"/>
          </a:p>
        </p:txBody>
      </p:sp>
    </p:spTree>
    <p:extLst>
      <p:ext uri="{BB962C8B-B14F-4D97-AF65-F5344CB8AC3E}">
        <p14:creationId xmlns:p14="http://schemas.microsoft.com/office/powerpoint/2010/main" val="335710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69D0C93-2658-BA8A-E4CE-EA0B750F107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298D1C5-AFDA-46CD-7EA0-3575612E66A5}"/>
              </a:ext>
            </a:extLst>
          </p:cNvPr>
          <p:cNvSpPr>
            <a:spLocks noGrp="1"/>
          </p:cNvSpPr>
          <p:nvPr>
            <p:ph type="dt" sz="half" idx="10"/>
          </p:nvPr>
        </p:nvSpPr>
        <p:spPr/>
        <p:txBody>
          <a:bodyPr/>
          <a:lstStyle/>
          <a:p>
            <a:fld id="{94928C02-CC7A-4253-A714-732B63886500}" type="datetimeFigureOut">
              <a:rPr kumimoji="1" lang="ja-JP" altLang="en-US" smtClean="0"/>
              <a:t>2023/6/20</a:t>
            </a:fld>
            <a:endParaRPr kumimoji="1" lang="ja-JP" altLang="en-US"/>
          </a:p>
        </p:txBody>
      </p:sp>
      <p:sp>
        <p:nvSpPr>
          <p:cNvPr id="4" name="フッター プレースホルダー 3">
            <a:extLst>
              <a:ext uri="{FF2B5EF4-FFF2-40B4-BE49-F238E27FC236}">
                <a16:creationId xmlns:a16="http://schemas.microsoft.com/office/drawing/2014/main" id="{D9118788-D926-932F-0C26-5BB4EBEAC57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77152CA8-B382-C6DC-6CEE-A7E60E53D754}"/>
              </a:ext>
            </a:extLst>
          </p:cNvPr>
          <p:cNvSpPr>
            <a:spLocks noGrp="1"/>
          </p:cNvSpPr>
          <p:nvPr>
            <p:ph type="sldNum" sz="quarter" idx="12"/>
          </p:nvPr>
        </p:nvSpPr>
        <p:spPr/>
        <p:txBody>
          <a:bodyPr/>
          <a:lstStyle/>
          <a:p>
            <a:fld id="{90B34F80-2A4F-4F42-B548-98B485079F1E}" type="slidenum">
              <a:rPr kumimoji="1" lang="ja-JP" altLang="en-US" smtClean="0"/>
              <a:t>‹#›</a:t>
            </a:fld>
            <a:endParaRPr kumimoji="1" lang="ja-JP" altLang="en-US"/>
          </a:p>
        </p:txBody>
      </p:sp>
    </p:spTree>
    <p:extLst>
      <p:ext uri="{BB962C8B-B14F-4D97-AF65-F5344CB8AC3E}">
        <p14:creationId xmlns:p14="http://schemas.microsoft.com/office/powerpoint/2010/main" val="1656736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00EB8027-9F56-E583-932D-6559B4372ABB}"/>
              </a:ext>
            </a:extLst>
          </p:cNvPr>
          <p:cNvSpPr>
            <a:spLocks noGrp="1"/>
          </p:cNvSpPr>
          <p:nvPr>
            <p:ph type="dt" sz="half" idx="10"/>
          </p:nvPr>
        </p:nvSpPr>
        <p:spPr/>
        <p:txBody>
          <a:bodyPr/>
          <a:lstStyle/>
          <a:p>
            <a:fld id="{94928C02-CC7A-4253-A714-732B63886500}" type="datetimeFigureOut">
              <a:rPr kumimoji="1" lang="ja-JP" altLang="en-US" smtClean="0"/>
              <a:t>2023/6/20</a:t>
            </a:fld>
            <a:endParaRPr kumimoji="1" lang="ja-JP" altLang="en-US"/>
          </a:p>
        </p:txBody>
      </p:sp>
      <p:sp>
        <p:nvSpPr>
          <p:cNvPr id="3" name="フッター プレースホルダー 2">
            <a:extLst>
              <a:ext uri="{FF2B5EF4-FFF2-40B4-BE49-F238E27FC236}">
                <a16:creationId xmlns:a16="http://schemas.microsoft.com/office/drawing/2014/main" id="{41EFFD62-776F-D5FF-4DAF-2F3347F7672C}"/>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B0D7965-07B6-0C1C-D1DD-D4BFC5FE22E5}"/>
              </a:ext>
            </a:extLst>
          </p:cNvPr>
          <p:cNvSpPr>
            <a:spLocks noGrp="1"/>
          </p:cNvSpPr>
          <p:nvPr>
            <p:ph type="sldNum" sz="quarter" idx="12"/>
          </p:nvPr>
        </p:nvSpPr>
        <p:spPr/>
        <p:txBody>
          <a:bodyPr/>
          <a:lstStyle/>
          <a:p>
            <a:fld id="{90B34F80-2A4F-4F42-B548-98B485079F1E}" type="slidenum">
              <a:rPr kumimoji="1" lang="ja-JP" altLang="en-US" smtClean="0"/>
              <a:t>‹#›</a:t>
            </a:fld>
            <a:endParaRPr kumimoji="1" lang="ja-JP" altLang="en-US"/>
          </a:p>
        </p:txBody>
      </p:sp>
    </p:spTree>
    <p:extLst>
      <p:ext uri="{BB962C8B-B14F-4D97-AF65-F5344CB8AC3E}">
        <p14:creationId xmlns:p14="http://schemas.microsoft.com/office/powerpoint/2010/main" val="2236626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709B391-F6C6-EF89-2CB6-B873E11759F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9321A6E-0DDF-F663-CB7B-90A2B3014BB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0D481CB6-8903-DC20-F77B-16F85B71F3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9553B02-A25F-3663-39F9-771F1DA961B1}"/>
              </a:ext>
            </a:extLst>
          </p:cNvPr>
          <p:cNvSpPr>
            <a:spLocks noGrp="1"/>
          </p:cNvSpPr>
          <p:nvPr>
            <p:ph type="dt" sz="half" idx="10"/>
          </p:nvPr>
        </p:nvSpPr>
        <p:spPr/>
        <p:txBody>
          <a:bodyPr/>
          <a:lstStyle/>
          <a:p>
            <a:fld id="{94928C02-CC7A-4253-A714-732B63886500}" type="datetimeFigureOut">
              <a:rPr kumimoji="1" lang="ja-JP" altLang="en-US" smtClean="0"/>
              <a:t>2023/6/20</a:t>
            </a:fld>
            <a:endParaRPr kumimoji="1" lang="ja-JP" altLang="en-US"/>
          </a:p>
        </p:txBody>
      </p:sp>
      <p:sp>
        <p:nvSpPr>
          <p:cNvPr id="6" name="フッター プレースホルダー 5">
            <a:extLst>
              <a:ext uri="{FF2B5EF4-FFF2-40B4-BE49-F238E27FC236}">
                <a16:creationId xmlns:a16="http://schemas.microsoft.com/office/drawing/2014/main" id="{2E144C3E-248E-CC5E-6D91-D46ECC0F78A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1A4696D-D816-ABFA-42CF-18D0CF65DCA3}"/>
              </a:ext>
            </a:extLst>
          </p:cNvPr>
          <p:cNvSpPr>
            <a:spLocks noGrp="1"/>
          </p:cNvSpPr>
          <p:nvPr>
            <p:ph type="sldNum" sz="quarter" idx="12"/>
          </p:nvPr>
        </p:nvSpPr>
        <p:spPr/>
        <p:txBody>
          <a:bodyPr/>
          <a:lstStyle/>
          <a:p>
            <a:fld id="{90B34F80-2A4F-4F42-B548-98B485079F1E}" type="slidenum">
              <a:rPr kumimoji="1" lang="ja-JP" altLang="en-US" smtClean="0"/>
              <a:t>‹#›</a:t>
            </a:fld>
            <a:endParaRPr kumimoji="1" lang="ja-JP" altLang="en-US"/>
          </a:p>
        </p:txBody>
      </p:sp>
    </p:spTree>
    <p:extLst>
      <p:ext uri="{BB962C8B-B14F-4D97-AF65-F5344CB8AC3E}">
        <p14:creationId xmlns:p14="http://schemas.microsoft.com/office/powerpoint/2010/main" val="906254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1B7DFC-58EA-C2E6-D144-DBD110AF8F2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E47DDCDD-2B44-BB16-80F7-CE18C9FD8E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842E278D-22BD-2FD7-DF38-5EF6A64778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4C9E64D-6EE4-9A35-7872-F2B36A1F2472}"/>
              </a:ext>
            </a:extLst>
          </p:cNvPr>
          <p:cNvSpPr>
            <a:spLocks noGrp="1"/>
          </p:cNvSpPr>
          <p:nvPr>
            <p:ph type="dt" sz="half" idx="10"/>
          </p:nvPr>
        </p:nvSpPr>
        <p:spPr/>
        <p:txBody>
          <a:bodyPr/>
          <a:lstStyle/>
          <a:p>
            <a:fld id="{94928C02-CC7A-4253-A714-732B63886500}" type="datetimeFigureOut">
              <a:rPr kumimoji="1" lang="ja-JP" altLang="en-US" smtClean="0"/>
              <a:t>2023/6/20</a:t>
            </a:fld>
            <a:endParaRPr kumimoji="1" lang="ja-JP" altLang="en-US"/>
          </a:p>
        </p:txBody>
      </p:sp>
      <p:sp>
        <p:nvSpPr>
          <p:cNvPr id="6" name="フッター プレースホルダー 5">
            <a:extLst>
              <a:ext uri="{FF2B5EF4-FFF2-40B4-BE49-F238E27FC236}">
                <a16:creationId xmlns:a16="http://schemas.microsoft.com/office/drawing/2014/main" id="{E9A231D5-17D9-735E-45E6-B9A95FB859E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4161E71-EAD2-4C78-8BFB-0C0D6B4AFC2F}"/>
              </a:ext>
            </a:extLst>
          </p:cNvPr>
          <p:cNvSpPr>
            <a:spLocks noGrp="1"/>
          </p:cNvSpPr>
          <p:nvPr>
            <p:ph type="sldNum" sz="quarter" idx="12"/>
          </p:nvPr>
        </p:nvSpPr>
        <p:spPr/>
        <p:txBody>
          <a:bodyPr/>
          <a:lstStyle/>
          <a:p>
            <a:fld id="{90B34F80-2A4F-4F42-B548-98B485079F1E}" type="slidenum">
              <a:rPr kumimoji="1" lang="ja-JP" altLang="en-US" smtClean="0"/>
              <a:t>‹#›</a:t>
            </a:fld>
            <a:endParaRPr kumimoji="1" lang="ja-JP" altLang="en-US"/>
          </a:p>
        </p:txBody>
      </p:sp>
    </p:spTree>
    <p:extLst>
      <p:ext uri="{BB962C8B-B14F-4D97-AF65-F5344CB8AC3E}">
        <p14:creationId xmlns:p14="http://schemas.microsoft.com/office/powerpoint/2010/main" val="136459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487D53C-6454-4783-06CA-817F805DDC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C695544-A5D1-0ED0-30AE-6CD1EC7E1B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98FB8B1-4145-E664-AA2B-1EDD5255DA4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928C02-CC7A-4253-A714-732B63886500}" type="datetimeFigureOut">
              <a:rPr kumimoji="1" lang="ja-JP" altLang="en-US" smtClean="0"/>
              <a:t>2023/6/20</a:t>
            </a:fld>
            <a:endParaRPr kumimoji="1" lang="ja-JP" altLang="en-US"/>
          </a:p>
        </p:txBody>
      </p:sp>
      <p:sp>
        <p:nvSpPr>
          <p:cNvPr id="5" name="フッター プレースホルダー 4">
            <a:extLst>
              <a:ext uri="{FF2B5EF4-FFF2-40B4-BE49-F238E27FC236}">
                <a16:creationId xmlns:a16="http://schemas.microsoft.com/office/drawing/2014/main" id="{AAA6828A-BBEC-1676-DD3C-EACBC9D99F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5A83D1DF-E66D-BE6E-9B02-B2347AE5D1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B34F80-2A4F-4F42-B548-98B485079F1E}" type="slidenum">
              <a:rPr kumimoji="1" lang="ja-JP" altLang="en-US" smtClean="0"/>
              <a:t>‹#›</a:t>
            </a:fld>
            <a:endParaRPr kumimoji="1" lang="ja-JP" altLang="en-US"/>
          </a:p>
        </p:txBody>
      </p:sp>
    </p:spTree>
    <p:extLst>
      <p:ext uri="{BB962C8B-B14F-4D97-AF65-F5344CB8AC3E}">
        <p14:creationId xmlns:p14="http://schemas.microsoft.com/office/powerpoint/2010/main" val="19360334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3C390C-FA3C-F0CC-F0BD-583941D90B4A}"/>
              </a:ext>
            </a:extLst>
          </p:cNvPr>
          <p:cNvSpPr>
            <a:spLocks noGrp="1"/>
          </p:cNvSpPr>
          <p:nvPr>
            <p:ph type="ctrTitle"/>
          </p:nvPr>
        </p:nvSpPr>
        <p:spPr/>
        <p:txBody>
          <a:bodyPr>
            <a:normAutofit fontScale="90000"/>
          </a:bodyPr>
          <a:lstStyle/>
          <a:p>
            <a:r>
              <a:rPr lang="ja-JP" altLang="en-US" dirty="0">
                <a:latin typeface="HGP明朝E" panose="02020900000000000000" pitchFamily="18" charset="-128"/>
                <a:ea typeface="HGP明朝E" panose="02020900000000000000" pitchFamily="18" charset="-128"/>
              </a:rPr>
              <a:t>中国の対米挑発行動</a:t>
            </a:r>
            <a:br>
              <a:rPr lang="en-US" altLang="ja-JP" dirty="0">
                <a:latin typeface="HGP明朝E" panose="02020900000000000000" pitchFamily="18" charset="-128"/>
                <a:ea typeface="HGP明朝E" panose="02020900000000000000" pitchFamily="18" charset="-128"/>
              </a:rPr>
            </a:br>
            <a:r>
              <a:rPr lang="en-US" altLang="ja-JP" sz="5300" dirty="0">
                <a:latin typeface="HGP明朝E" panose="02020900000000000000" pitchFamily="18" charset="-128"/>
                <a:ea typeface="HGP明朝E" panose="02020900000000000000" pitchFamily="18" charset="-128"/>
              </a:rPr>
              <a:t>G7</a:t>
            </a:r>
            <a:r>
              <a:rPr lang="ja-JP" altLang="en-US" sz="5300" dirty="0">
                <a:latin typeface="HGP明朝E" panose="02020900000000000000" pitchFamily="18" charset="-128"/>
                <a:ea typeface="HGP明朝E" panose="02020900000000000000" pitchFamily="18" charset="-128"/>
              </a:rPr>
              <a:t>後の展開</a:t>
            </a:r>
            <a:br>
              <a:rPr kumimoji="1" lang="en-US" altLang="ja-JP" dirty="0">
                <a:latin typeface="HGP明朝E" panose="02020900000000000000" pitchFamily="18" charset="-128"/>
                <a:ea typeface="HGP明朝E" panose="02020900000000000000" pitchFamily="18" charset="-128"/>
              </a:rPr>
            </a:br>
            <a:endParaRPr kumimoji="1" lang="ja-JP" altLang="en-US" dirty="0">
              <a:latin typeface="HGP明朝E" panose="02020900000000000000" pitchFamily="18" charset="-128"/>
              <a:ea typeface="HGP明朝E" panose="02020900000000000000" pitchFamily="18" charset="-128"/>
            </a:endParaRPr>
          </a:p>
        </p:txBody>
      </p:sp>
      <p:sp>
        <p:nvSpPr>
          <p:cNvPr id="3" name="字幕 2">
            <a:extLst>
              <a:ext uri="{FF2B5EF4-FFF2-40B4-BE49-F238E27FC236}">
                <a16:creationId xmlns:a16="http://schemas.microsoft.com/office/drawing/2014/main" id="{0769879C-C825-7C57-2EE1-011357605D45}"/>
              </a:ext>
            </a:extLst>
          </p:cNvPr>
          <p:cNvSpPr>
            <a:spLocks noGrp="1"/>
          </p:cNvSpPr>
          <p:nvPr>
            <p:ph type="subTitle" idx="1"/>
          </p:nvPr>
        </p:nvSpPr>
        <p:spPr>
          <a:xfrm>
            <a:off x="1524000" y="3778106"/>
            <a:ext cx="9144000" cy="1655762"/>
          </a:xfrm>
        </p:spPr>
        <p:txBody>
          <a:bodyPr>
            <a:normAutofit/>
          </a:bodyPr>
          <a:lstStyle/>
          <a:p>
            <a:r>
              <a:rPr kumimoji="1" lang="ja-JP" altLang="en-US" sz="3600" dirty="0">
                <a:latin typeface="HGP明朝E" panose="02020900000000000000" pitchFamily="18" charset="-128"/>
                <a:ea typeface="HGP明朝E" panose="02020900000000000000" pitchFamily="18" charset="-128"/>
              </a:rPr>
              <a:t>情報パック</a:t>
            </a:r>
            <a:r>
              <a:rPr kumimoji="1" lang="en-US" altLang="ja-JP" sz="3600" dirty="0">
                <a:latin typeface="HGP明朝E" panose="02020900000000000000" pitchFamily="18" charset="-128"/>
                <a:ea typeface="HGP明朝E" panose="02020900000000000000" pitchFamily="18" charset="-128"/>
              </a:rPr>
              <a:t>6</a:t>
            </a:r>
            <a:r>
              <a:rPr kumimoji="1" lang="ja-JP" altLang="en-US" sz="3600" dirty="0">
                <a:latin typeface="HGP明朝E" panose="02020900000000000000" pitchFamily="18" charset="-128"/>
                <a:ea typeface="HGP明朝E" panose="02020900000000000000" pitchFamily="18" charset="-128"/>
              </a:rPr>
              <a:t>月号</a:t>
            </a:r>
          </a:p>
        </p:txBody>
      </p:sp>
    </p:spTree>
    <p:extLst>
      <p:ext uri="{BB962C8B-B14F-4D97-AF65-F5344CB8AC3E}">
        <p14:creationId xmlns:p14="http://schemas.microsoft.com/office/powerpoint/2010/main" val="7406338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57" name="Freeform: Shape 2056">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59" name="Rectangle 2058">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1" name="Rectangle 2060">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3" name="Freeform: Shape 2062">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65" name="Isosceles Triangle 2064">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カギは4期目となる“2027年”。台湾をめぐり緊張が続くアメリカと中国 - キャッチ!世界のトップニュース - NHK">
            <a:extLst>
              <a:ext uri="{FF2B5EF4-FFF2-40B4-BE49-F238E27FC236}">
                <a16:creationId xmlns:a16="http://schemas.microsoft.com/office/drawing/2014/main" id="{6B056598-972B-7BE9-83AC-D9E38E47C23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143942" y="643467"/>
            <a:ext cx="9904115" cy="557106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067" name="Isosceles Triangle 2066">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テキスト ボックス 1">
            <a:extLst>
              <a:ext uri="{FF2B5EF4-FFF2-40B4-BE49-F238E27FC236}">
                <a16:creationId xmlns:a16="http://schemas.microsoft.com/office/drawing/2014/main" id="{2480AAF5-9F79-3950-7C28-658FF3C0E503}"/>
              </a:ext>
            </a:extLst>
          </p:cNvPr>
          <p:cNvSpPr txBox="1"/>
          <p:nvPr/>
        </p:nvSpPr>
        <p:spPr>
          <a:xfrm>
            <a:off x="5344412" y="6345241"/>
            <a:ext cx="3436100" cy="369332"/>
          </a:xfrm>
          <a:prstGeom prst="rect">
            <a:avLst/>
          </a:prstGeom>
          <a:noFill/>
        </p:spPr>
        <p:txBody>
          <a:bodyPr wrap="square" rtlCol="0">
            <a:spAutoFit/>
          </a:bodyPr>
          <a:lstStyle/>
          <a:p>
            <a:r>
              <a:rPr kumimoji="1" lang="en-US" altLang="ja-JP" dirty="0"/>
              <a:t>2023</a:t>
            </a:r>
            <a:r>
              <a:rPr kumimoji="1" lang="ja-JP" altLang="en-US" dirty="0"/>
              <a:t>年</a:t>
            </a:r>
            <a:r>
              <a:rPr kumimoji="1" lang="en-US" altLang="ja-JP" dirty="0"/>
              <a:t>4</a:t>
            </a:r>
            <a:r>
              <a:rPr kumimoji="1" lang="ja-JP" altLang="en-US" dirty="0"/>
              <a:t>月</a:t>
            </a:r>
            <a:r>
              <a:rPr kumimoji="1" lang="en-US" altLang="ja-JP" dirty="0"/>
              <a:t>6</a:t>
            </a:r>
            <a:r>
              <a:rPr kumimoji="1" lang="ja-JP" altLang="en-US" dirty="0"/>
              <a:t>日　</a:t>
            </a:r>
            <a:r>
              <a:rPr kumimoji="1" lang="en-US" altLang="ja-JP" dirty="0"/>
              <a:t>NHK</a:t>
            </a:r>
            <a:endParaRPr kumimoji="1" lang="ja-JP" altLang="en-US" dirty="0"/>
          </a:p>
        </p:txBody>
      </p:sp>
    </p:spTree>
    <p:extLst>
      <p:ext uri="{BB962C8B-B14F-4D97-AF65-F5344CB8AC3E}">
        <p14:creationId xmlns:p14="http://schemas.microsoft.com/office/powerpoint/2010/main" val="34973262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98722FE-C1CA-A5EB-5861-3A09D02D291B}"/>
              </a:ext>
            </a:extLst>
          </p:cNvPr>
          <p:cNvSpPr>
            <a:spLocks noGrp="1"/>
          </p:cNvSpPr>
          <p:nvPr>
            <p:ph idx="1"/>
          </p:nvPr>
        </p:nvSpPr>
        <p:spPr>
          <a:xfrm>
            <a:off x="838200" y="738335"/>
            <a:ext cx="10515600" cy="5438628"/>
          </a:xfrm>
        </p:spPr>
        <p:txBody>
          <a:bodyPr>
            <a:normAutofit/>
          </a:bodyPr>
          <a:lstStyle/>
          <a:p>
            <a:pPr marL="0" indent="0">
              <a:buNone/>
            </a:pPr>
            <a:r>
              <a:rPr kumimoji="1" lang="ja-JP" altLang="en-US" sz="3600" dirty="0">
                <a:highlight>
                  <a:srgbClr val="FFFF00"/>
                </a:highlight>
                <a:latin typeface="HGP明朝E" panose="02020900000000000000" pitchFamily="18" charset="-128"/>
                <a:ea typeface="HGP明朝E" panose="02020900000000000000" pitchFamily="18" charset="-128"/>
              </a:rPr>
              <a:t>中国が台湾に武力行使に慎重である最大の理由</a:t>
            </a:r>
            <a:endParaRPr kumimoji="1" lang="en-US" altLang="ja-JP" sz="3600" dirty="0">
              <a:highlight>
                <a:srgbClr val="FFFF00"/>
              </a:highlight>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経済制裁を恐れるからではない。</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ウクライナ戦争を見て、ロシアの</a:t>
            </a:r>
            <a:r>
              <a:rPr kumimoji="1" lang="en-US" altLang="ja-JP" sz="2800" dirty="0">
                <a:latin typeface="HGP明朝E" panose="02020900000000000000" pitchFamily="18" charset="-128"/>
                <a:ea typeface="HGP明朝E" panose="02020900000000000000" pitchFamily="18" charset="-128"/>
              </a:rPr>
              <a:t>10</a:t>
            </a:r>
            <a:r>
              <a:rPr kumimoji="1" lang="ja-JP" altLang="en-US" sz="2800" dirty="0">
                <a:latin typeface="HGP明朝E" panose="02020900000000000000" pitchFamily="18" charset="-128"/>
                <a:ea typeface="HGP明朝E" panose="02020900000000000000" pitchFamily="18" charset="-128"/>
              </a:rPr>
              <a:t>倍の経済力がある中国は経済制裁に耐えられると自信をもっただろう。</a:t>
            </a:r>
            <a:endParaRPr kumimoji="1" lang="en-US" altLang="ja-JP" sz="28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それでは何を恐れるのか</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台湾を攻撃した場合、独裁支配を支える最大の柱である中共軍が大きな損害を受けて、中共による中国支配が動揺すること。</a:t>
            </a:r>
          </a:p>
          <a:p>
            <a:r>
              <a:rPr kumimoji="1" lang="ja-JP" altLang="en-US" sz="3200" dirty="0">
                <a:latin typeface="HGP明朝E" panose="02020900000000000000" pitchFamily="18" charset="-128"/>
                <a:ea typeface="HGP明朝E" panose="02020900000000000000" pitchFamily="18" charset="-128"/>
              </a:rPr>
              <a:t>台湾有事を起こさせないためには・・</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台湾に侵攻の軍事的コストを増大させることが最も効果的。</a:t>
            </a:r>
            <a:endParaRPr lang="en-US" altLang="ja-JP" sz="28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日本→日米連携と防衛力</a:t>
            </a:r>
            <a:r>
              <a:rPr lang="ja-JP" altLang="en-US" sz="3200" dirty="0">
                <a:latin typeface="HGP明朝E" panose="02020900000000000000" pitchFamily="18" charset="-128"/>
                <a:ea typeface="HGP明朝E" panose="02020900000000000000" pitchFamily="18" charset="-128"/>
              </a:rPr>
              <a:t>の</a:t>
            </a:r>
            <a:r>
              <a:rPr kumimoji="1" lang="ja-JP" altLang="en-US" sz="3200" dirty="0">
                <a:latin typeface="HGP明朝E" panose="02020900000000000000" pitchFamily="18" charset="-128"/>
                <a:ea typeface="HGP明朝E" panose="02020900000000000000" pitchFamily="18" charset="-128"/>
              </a:rPr>
              <a:t>増強</a:t>
            </a:r>
          </a:p>
        </p:txBody>
      </p:sp>
    </p:spTree>
    <p:extLst>
      <p:ext uri="{BB962C8B-B14F-4D97-AF65-F5344CB8AC3E}">
        <p14:creationId xmlns:p14="http://schemas.microsoft.com/office/powerpoint/2010/main" val="1289863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87DB7F0A-B04E-BAB2-8DAD-7D9CD087A79B}"/>
              </a:ext>
            </a:extLst>
          </p:cNvPr>
          <p:cNvSpPr>
            <a:spLocks noGrp="1"/>
          </p:cNvSpPr>
          <p:nvPr>
            <p:ph idx="1"/>
          </p:nvPr>
        </p:nvSpPr>
        <p:spPr>
          <a:xfrm>
            <a:off x="838200" y="761053"/>
            <a:ext cx="10515600" cy="5415910"/>
          </a:xfrm>
        </p:spPr>
        <p:txBody>
          <a:bodyPr>
            <a:normAutofit/>
          </a:bodyPr>
          <a:lstStyle/>
          <a:p>
            <a:r>
              <a:rPr kumimoji="1" lang="ja-JP" altLang="en-US" sz="4800" dirty="0">
                <a:latin typeface="HGP明朝E" panose="02020900000000000000" pitchFamily="18" charset="-128"/>
                <a:ea typeface="HGP明朝E" panose="02020900000000000000" pitchFamily="18" charset="-128"/>
              </a:rPr>
              <a:t>憲法９条の縛りを解く。</a:t>
            </a:r>
            <a:endParaRPr kumimoji="1" lang="en-US" altLang="ja-JP" sz="4800" dirty="0">
              <a:latin typeface="HGP明朝E" panose="02020900000000000000" pitchFamily="18" charset="-128"/>
              <a:ea typeface="HGP明朝E" panose="02020900000000000000" pitchFamily="18" charset="-128"/>
            </a:endParaRPr>
          </a:p>
          <a:p>
            <a:endParaRPr kumimoji="1" lang="en-US" altLang="ja-JP" sz="4800" dirty="0">
              <a:latin typeface="HGP明朝E" panose="02020900000000000000" pitchFamily="18" charset="-128"/>
              <a:ea typeface="HGP明朝E" panose="02020900000000000000" pitchFamily="18" charset="-128"/>
            </a:endParaRPr>
          </a:p>
          <a:p>
            <a:r>
              <a:rPr kumimoji="1" lang="ja-JP" altLang="en-US" sz="4800" dirty="0">
                <a:latin typeface="HGP明朝E" panose="02020900000000000000" pitchFamily="18" charset="-128"/>
                <a:ea typeface="HGP明朝E" panose="02020900000000000000" pitchFamily="18" charset="-128"/>
              </a:rPr>
              <a:t>自衛権と国家緊急権を行使しうる文言の明記を。</a:t>
            </a:r>
            <a:endParaRPr kumimoji="1" lang="en-US" altLang="ja-JP" sz="4800" dirty="0">
              <a:latin typeface="HGP明朝E" panose="02020900000000000000" pitchFamily="18" charset="-128"/>
              <a:ea typeface="HGP明朝E" panose="02020900000000000000" pitchFamily="18" charset="-128"/>
            </a:endParaRPr>
          </a:p>
          <a:p>
            <a:endParaRPr kumimoji="1" lang="en-US" altLang="ja-JP" sz="4800" dirty="0">
              <a:latin typeface="HGP明朝E" panose="02020900000000000000" pitchFamily="18" charset="-128"/>
              <a:ea typeface="HGP明朝E" panose="02020900000000000000" pitchFamily="18" charset="-128"/>
            </a:endParaRPr>
          </a:p>
          <a:p>
            <a:r>
              <a:rPr kumimoji="1" lang="ja-JP" altLang="en-US" sz="4800" dirty="0">
                <a:latin typeface="HGP明朝E" panose="02020900000000000000" pitchFamily="18" charset="-128"/>
                <a:ea typeface="HGP明朝E" panose="02020900000000000000" pitchFamily="18" charset="-128"/>
              </a:rPr>
              <a:t>自立への道→第一歩は</a:t>
            </a:r>
            <a:r>
              <a:rPr kumimoji="1" lang="ja-JP" altLang="en-US" sz="4800" dirty="0">
                <a:highlight>
                  <a:srgbClr val="FFFF00"/>
                </a:highlight>
                <a:latin typeface="HGP明朝E" panose="02020900000000000000" pitchFamily="18" charset="-128"/>
                <a:ea typeface="HGP明朝E" panose="02020900000000000000" pitchFamily="18" charset="-128"/>
              </a:rPr>
              <a:t>憲法の改正</a:t>
            </a:r>
            <a:r>
              <a:rPr kumimoji="1" lang="ja-JP" altLang="en-US" sz="4800" dirty="0">
                <a:latin typeface="HGP明朝E" panose="02020900000000000000" pitchFamily="18" charset="-128"/>
                <a:ea typeface="HGP明朝E" panose="02020900000000000000" pitchFamily="18" charset="-128"/>
              </a:rPr>
              <a:t>。</a:t>
            </a:r>
          </a:p>
        </p:txBody>
      </p:sp>
    </p:spTree>
    <p:extLst>
      <p:ext uri="{BB962C8B-B14F-4D97-AF65-F5344CB8AC3E}">
        <p14:creationId xmlns:p14="http://schemas.microsoft.com/office/powerpoint/2010/main" val="1934957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82672DBA-1AC6-3E66-D4A3-D0D649032E03}"/>
              </a:ext>
            </a:extLst>
          </p:cNvPr>
          <p:cNvSpPr>
            <a:spLocks noGrp="1"/>
          </p:cNvSpPr>
          <p:nvPr>
            <p:ph type="title"/>
          </p:nvPr>
        </p:nvSpPr>
        <p:spPr/>
        <p:txBody>
          <a:bodyPr>
            <a:noAutofit/>
          </a:bodyPr>
          <a:lstStyle/>
          <a:p>
            <a:r>
              <a:rPr lang="ja-JP" altLang="en-US" sz="3600" dirty="0">
                <a:latin typeface="HGP明朝E" panose="02020900000000000000" pitchFamily="18" charset="-128"/>
                <a:ea typeface="HGP明朝E" panose="02020900000000000000" pitchFamily="18" charset="-128"/>
              </a:rPr>
              <a:t>中国、中央アジア</a:t>
            </a:r>
            <a:r>
              <a:rPr lang="en-US" altLang="ja-JP" sz="3600" dirty="0">
                <a:latin typeface="HGP明朝E" panose="02020900000000000000" pitchFamily="18" charset="-128"/>
                <a:ea typeface="HGP明朝E" panose="02020900000000000000" pitchFamily="18" charset="-128"/>
              </a:rPr>
              <a:t>5</a:t>
            </a:r>
            <a:r>
              <a:rPr lang="ja-JP" altLang="en-US" sz="3600" dirty="0">
                <a:latin typeface="HGP明朝E" panose="02020900000000000000" pitchFamily="18" charset="-128"/>
                <a:ea typeface="HGP明朝E" panose="02020900000000000000" pitchFamily="18" charset="-128"/>
              </a:rPr>
              <a:t>カ国「サミット」を開催（</a:t>
            </a:r>
            <a:r>
              <a:rPr lang="en-US" altLang="ja-JP" sz="3600" dirty="0">
                <a:latin typeface="HGP明朝E" panose="02020900000000000000" pitchFamily="18" charset="-128"/>
                <a:ea typeface="HGP明朝E" panose="02020900000000000000" pitchFamily="18" charset="-128"/>
              </a:rPr>
              <a:t> 5</a:t>
            </a:r>
            <a:r>
              <a:rPr lang="ja-JP" altLang="en-US" sz="3600" dirty="0">
                <a:latin typeface="HGP明朝E" panose="02020900000000000000" pitchFamily="18" charset="-128"/>
                <a:ea typeface="HGP明朝E" panose="02020900000000000000" pitchFamily="18" charset="-128"/>
              </a:rPr>
              <a:t>月</a:t>
            </a:r>
            <a:r>
              <a:rPr lang="en-US" altLang="ja-JP" sz="3600" dirty="0">
                <a:latin typeface="HGP明朝E" panose="02020900000000000000" pitchFamily="18" charset="-128"/>
                <a:ea typeface="HGP明朝E" panose="02020900000000000000" pitchFamily="18" charset="-128"/>
              </a:rPr>
              <a:t>18</a:t>
            </a:r>
            <a:r>
              <a:rPr lang="ja-JP" altLang="en-US" sz="3600" dirty="0">
                <a:latin typeface="HGP明朝E" panose="02020900000000000000" pitchFamily="18" charset="-128"/>
                <a:ea typeface="HGP明朝E" panose="02020900000000000000" pitchFamily="18" charset="-128"/>
              </a:rPr>
              <a:t>日）</a:t>
            </a:r>
          </a:p>
        </p:txBody>
      </p:sp>
      <p:sp>
        <p:nvSpPr>
          <p:cNvPr id="5" name="コンテンツ プレースホルダー 4">
            <a:extLst>
              <a:ext uri="{FF2B5EF4-FFF2-40B4-BE49-F238E27FC236}">
                <a16:creationId xmlns:a16="http://schemas.microsoft.com/office/drawing/2014/main" id="{63DB9271-7699-08ED-263D-6022CD40C5AB}"/>
              </a:ext>
            </a:extLst>
          </p:cNvPr>
          <p:cNvSpPr>
            <a:spLocks noGrp="1"/>
          </p:cNvSpPr>
          <p:nvPr>
            <p:ph idx="1"/>
          </p:nvPr>
        </p:nvSpPr>
        <p:spPr>
          <a:xfrm>
            <a:off x="838200" y="1690688"/>
            <a:ext cx="10515600" cy="4738510"/>
          </a:xfrm>
        </p:spPr>
        <p:txBody>
          <a:bodyPr>
            <a:normAutofit fontScale="92500" lnSpcReduction="10000"/>
          </a:bodyPr>
          <a:lstStyle/>
          <a:p>
            <a:r>
              <a:rPr lang="ja-JP" altLang="en-US" sz="3200" dirty="0">
                <a:latin typeface="HGP明朝E" panose="02020900000000000000" pitchFamily="18" charset="-128"/>
                <a:ea typeface="HGP明朝E" panose="02020900000000000000" pitchFamily="18" charset="-128"/>
              </a:rPr>
              <a:t>習近平国家主席自らが呼び掛けた　「中国・中央アジアサミット」</a:t>
            </a:r>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カザフスタン、キルギス、タジキスタン、ウズベキスタン、トルクメニスタンと中国、</a:t>
            </a:r>
            <a:r>
              <a:rPr lang="en-US" altLang="ja-JP" sz="3200" dirty="0">
                <a:latin typeface="HGP明朝E" panose="02020900000000000000" pitchFamily="18" charset="-128"/>
                <a:ea typeface="HGP明朝E" panose="02020900000000000000" pitchFamily="18" charset="-128"/>
              </a:rPr>
              <a:t>6</a:t>
            </a:r>
            <a:r>
              <a:rPr lang="ja-JP" altLang="en-US" sz="3200" dirty="0">
                <a:latin typeface="HGP明朝E" panose="02020900000000000000" pitchFamily="18" charset="-128"/>
                <a:ea typeface="HGP明朝E" panose="02020900000000000000" pitchFamily="18" charset="-128"/>
              </a:rPr>
              <a:t>カ国首脳が対面で、歴史的に初めて。</a:t>
            </a:r>
          </a:p>
          <a:p>
            <a:r>
              <a:rPr lang="ja-JP" altLang="en-US" sz="3200" dirty="0">
                <a:latin typeface="HGP明朝E" panose="02020900000000000000" pitchFamily="18" charset="-128"/>
                <a:ea typeface="HGP明朝E" panose="02020900000000000000" pitchFamily="18" charset="-128"/>
              </a:rPr>
              <a:t>中央アジア諸国は、これまでロシアとの関係は深かったが、ウクライナ戦争後はプーチン政権と一定の距離をとる動きも見せている。</a:t>
            </a:r>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中国は中央アジア各国への影響力を増す好機ととらえており、広域経済圏構想「一帯一路」に関する協力拡大などを話し合った。</a:t>
            </a:r>
          </a:p>
          <a:p>
            <a:r>
              <a:rPr lang="ja-JP" altLang="en-US" sz="3200" dirty="0">
                <a:latin typeface="HGP明朝E" panose="02020900000000000000" pitchFamily="18" charset="-128"/>
                <a:ea typeface="HGP明朝E" panose="02020900000000000000" pitchFamily="18" charset="-128"/>
              </a:rPr>
              <a:t>習氏は共同会見で、「</a:t>
            </a:r>
            <a:r>
              <a:rPr lang="en-US" altLang="ja-JP" sz="3200" dirty="0">
                <a:latin typeface="HGP明朝E" panose="02020900000000000000" pitchFamily="18" charset="-128"/>
                <a:ea typeface="HGP明朝E" panose="02020900000000000000" pitchFamily="18" charset="-128"/>
              </a:rPr>
              <a:t>100</a:t>
            </a:r>
            <a:r>
              <a:rPr lang="ja-JP" altLang="en-US" sz="3200" dirty="0">
                <a:latin typeface="HGP明朝E" panose="02020900000000000000" pitchFamily="18" charset="-128"/>
                <a:ea typeface="HGP明朝E" panose="02020900000000000000" pitchFamily="18" charset="-128"/>
              </a:rPr>
              <a:t>年に一度の変革の時が来た。世界、時代、歴史の変化がかつてない形で展開する」と述べている。</a:t>
            </a:r>
          </a:p>
        </p:txBody>
      </p:sp>
    </p:spTree>
    <p:extLst>
      <p:ext uri="{BB962C8B-B14F-4D97-AF65-F5344CB8AC3E}">
        <p14:creationId xmlns:p14="http://schemas.microsoft.com/office/powerpoint/2010/main" val="660532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294E990D-BFCF-E866-1327-FDD4290B3211}"/>
              </a:ext>
            </a:extLst>
          </p:cNvPr>
          <p:cNvSpPr>
            <a:spLocks noGrp="1"/>
          </p:cNvSpPr>
          <p:nvPr>
            <p:ph type="title"/>
          </p:nvPr>
        </p:nvSpPr>
        <p:spPr/>
        <p:txBody>
          <a:bodyPr/>
          <a:lstStyle/>
          <a:p>
            <a:r>
              <a:rPr lang="en-US" altLang="ja-JP" dirty="0">
                <a:latin typeface="HGP明朝E" panose="02020900000000000000" pitchFamily="18" charset="-128"/>
                <a:ea typeface="HGP明朝E" panose="02020900000000000000" pitchFamily="18" charset="-128"/>
              </a:rPr>
              <a:t>G7</a:t>
            </a:r>
            <a:r>
              <a:rPr lang="ja-JP" altLang="en-US" dirty="0">
                <a:latin typeface="HGP明朝E" panose="02020900000000000000" pitchFamily="18" charset="-128"/>
                <a:ea typeface="HGP明朝E" panose="02020900000000000000" pitchFamily="18" charset="-128"/>
              </a:rPr>
              <a:t>サミットの声明を再確認</a:t>
            </a:r>
          </a:p>
        </p:txBody>
      </p:sp>
      <p:sp>
        <p:nvSpPr>
          <p:cNvPr id="5" name="コンテンツ プレースホルダー 4">
            <a:extLst>
              <a:ext uri="{FF2B5EF4-FFF2-40B4-BE49-F238E27FC236}">
                <a16:creationId xmlns:a16="http://schemas.microsoft.com/office/drawing/2014/main" id="{F5986C80-221F-857A-6061-2D1EDD1ABA81}"/>
              </a:ext>
            </a:extLst>
          </p:cNvPr>
          <p:cNvSpPr>
            <a:spLocks noGrp="1"/>
          </p:cNvSpPr>
          <p:nvPr>
            <p:ph idx="1"/>
          </p:nvPr>
        </p:nvSpPr>
        <p:spPr>
          <a:xfrm>
            <a:off x="838200" y="1825625"/>
            <a:ext cx="10515600" cy="4728522"/>
          </a:xfrm>
        </p:spPr>
        <p:txBody>
          <a:bodyPr>
            <a:normAutofit fontScale="92500"/>
          </a:bodyPr>
          <a:lstStyle/>
          <a:p>
            <a:pPr indent="0" algn="just">
              <a:buNone/>
            </a:pPr>
            <a:r>
              <a:rPr lang="ja-JP" altLang="en-US" kern="100" dirty="0">
                <a:effectLst/>
                <a:latin typeface="HGP明朝E" panose="02020900000000000000" pitchFamily="18" charset="-128"/>
                <a:ea typeface="HGP明朝E" panose="02020900000000000000" pitchFamily="18" charset="-128"/>
                <a:cs typeface="Times New Roman" panose="02020603050405020304" pitchFamily="18" charset="0"/>
              </a:rPr>
              <a:t>－</a:t>
            </a:r>
            <a:r>
              <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rPr>
              <a:t>法の支配に基づく自由で開かれた国際秩序を守り抜く決意を強調し、ロシアを支援する国々への代償を増大させる</a:t>
            </a:r>
            <a:endParaRPr lang="en-US" altLang="ja-JP" kern="100" dirty="0">
              <a:effectLst/>
              <a:latin typeface="HGP明朝E" panose="02020900000000000000" pitchFamily="18" charset="-128"/>
              <a:ea typeface="HGP明朝E" panose="02020900000000000000" pitchFamily="18" charset="-128"/>
              <a:cs typeface="Times New Roman" panose="02020603050405020304" pitchFamily="18" charset="0"/>
            </a:endParaRPr>
          </a:p>
          <a:p>
            <a:pPr indent="0" algn="just">
              <a:buNone/>
            </a:pPr>
            <a:r>
              <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rPr>
              <a:t>①ロシアの「違法な侵略戦争」に直面するウクライナを「必要とされる限り</a:t>
            </a:r>
            <a:r>
              <a:rPr lang="ja-JP" altLang="en-US" kern="100" dirty="0">
                <a:effectLst/>
                <a:latin typeface="HGP明朝E" panose="02020900000000000000" pitchFamily="18" charset="-128"/>
                <a:ea typeface="HGP明朝E" panose="02020900000000000000" pitchFamily="18" charset="-128"/>
                <a:cs typeface="Times New Roman" panose="02020603050405020304" pitchFamily="18" charset="0"/>
              </a:rPr>
              <a:t>　</a:t>
            </a:r>
            <a:endParaRPr lang="en-US" altLang="ja-JP" kern="100" dirty="0">
              <a:effectLst/>
              <a:latin typeface="HGP明朝E" panose="02020900000000000000" pitchFamily="18" charset="-128"/>
              <a:ea typeface="HGP明朝E" panose="02020900000000000000" pitchFamily="18" charset="-128"/>
              <a:cs typeface="Times New Roman" panose="02020603050405020304" pitchFamily="18" charset="0"/>
            </a:endParaRPr>
          </a:p>
          <a:p>
            <a:pPr indent="0" algn="just">
              <a:buNone/>
            </a:pPr>
            <a:r>
              <a:rPr lang="ja-JP" altLang="en-US" kern="100" dirty="0">
                <a:latin typeface="HGP明朝E" panose="02020900000000000000" pitchFamily="18" charset="-128"/>
                <a:ea typeface="HGP明朝E" panose="02020900000000000000" pitchFamily="18" charset="-128"/>
                <a:cs typeface="Times New Roman" panose="02020603050405020304" pitchFamily="18" charset="0"/>
              </a:rPr>
              <a:t>　</a:t>
            </a:r>
            <a:r>
              <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rPr>
              <a:t>支援する」</a:t>
            </a:r>
            <a:endParaRPr lang="en-US" altLang="ja-JP" kern="100" dirty="0">
              <a:effectLst/>
              <a:latin typeface="HGP明朝E" panose="02020900000000000000" pitchFamily="18" charset="-128"/>
              <a:ea typeface="HGP明朝E" panose="02020900000000000000" pitchFamily="18" charset="-128"/>
              <a:cs typeface="Times New Roman" panose="02020603050405020304" pitchFamily="18" charset="0"/>
            </a:endParaRPr>
          </a:p>
          <a:p>
            <a:pPr indent="0" algn="just">
              <a:buNone/>
            </a:pPr>
            <a:r>
              <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rPr>
              <a:t>②即時撤退に向け、中国に対してロシアに圧力をかけるよう要請</a:t>
            </a:r>
            <a:endParaRPr lang="en-US" altLang="ja-JP" kern="100" dirty="0">
              <a:effectLst/>
              <a:latin typeface="HGP明朝E" panose="02020900000000000000" pitchFamily="18" charset="-128"/>
              <a:ea typeface="HGP明朝E" panose="02020900000000000000" pitchFamily="18" charset="-128"/>
              <a:cs typeface="Times New Roman" panose="02020603050405020304" pitchFamily="18" charset="0"/>
            </a:endParaRPr>
          </a:p>
          <a:p>
            <a:pPr indent="0" algn="just">
              <a:buNone/>
            </a:pPr>
            <a:r>
              <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rPr>
              <a:t>③中国に対して、東・南シナ海情勢への深刻な懸念を表明</a:t>
            </a:r>
            <a:endParaRPr lang="en-US" altLang="ja-JP" kern="100" dirty="0">
              <a:effectLst/>
              <a:latin typeface="HGP明朝E" panose="02020900000000000000" pitchFamily="18" charset="-128"/>
              <a:ea typeface="HGP明朝E" panose="02020900000000000000" pitchFamily="18" charset="-128"/>
              <a:cs typeface="Times New Roman" panose="02020603050405020304" pitchFamily="18" charset="0"/>
            </a:endParaRPr>
          </a:p>
          <a:p>
            <a:pPr indent="0" algn="just">
              <a:buNone/>
            </a:pPr>
            <a:r>
              <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rPr>
              <a:t>④中国に対して、台湾海峡の平和と安定の重要性を確認</a:t>
            </a:r>
            <a:endParaRPr lang="en-US" altLang="ja-JP" kern="100" dirty="0">
              <a:effectLst/>
              <a:latin typeface="HGP明朝E" panose="02020900000000000000" pitchFamily="18" charset="-128"/>
              <a:ea typeface="HGP明朝E" panose="02020900000000000000" pitchFamily="18" charset="-128"/>
              <a:cs typeface="Times New Roman" panose="02020603050405020304" pitchFamily="18" charset="0"/>
            </a:endParaRPr>
          </a:p>
          <a:p>
            <a:pPr indent="0" algn="just">
              <a:buNone/>
            </a:pPr>
            <a:r>
              <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rPr>
              <a:t>⑤「核兵器のない世界」に向けて核軍縮・核不拡散の重要性を再確認</a:t>
            </a:r>
            <a:endParaRPr lang="en-US" altLang="ja-JP" kern="100" dirty="0">
              <a:effectLst/>
              <a:latin typeface="HGP明朝E" panose="02020900000000000000" pitchFamily="18" charset="-128"/>
              <a:ea typeface="HGP明朝E" panose="02020900000000000000" pitchFamily="18" charset="-128"/>
              <a:cs typeface="Times New Roman" panose="02020603050405020304" pitchFamily="18" charset="0"/>
            </a:endParaRPr>
          </a:p>
          <a:p>
            <a:pPr indent="0" algn="just">
              <a:buNone/>
            </a:pPr>
            <a:r>
              <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rPr>
              <a:t>⑥人工知能について、「生成</a:t>
            </a:r>
            <a:r>
              <a:rPr lang="en-US" altLang="ja-JP" kern="100" dirty="0">
                <a:effectLst/>
                <a:latin typeface="HGP明朝E" panose="02020900000000000000" pitchFamily="18" charset="-128"/>
                <a:ea typeface="HGP明朝E" panose="02020900000000000000" pitchFamily="18" charset="-128"/>
                <a:cs typeface="Times New Roman" panose="02020603050405020304" pitchFamily="18" charset="0"/>
              </a:rPr>
              <a:t>AI</a:t>
            </a:r>
            <a:r>
              <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rPr>
              <a:t>」の国際ルール作りにむけて」「広島</a:t>
            </a:r>
            <a:r>
              <a:rPr lang="en-US" altLang="ja-JP" kern="100" dirty="0">
                <a:effectLst/>
                <a:latin typeface="HGP明朝E" panose="02020900000000000000" pitchFamily="18" charset="-128"/>
                <a:ea typeface="HGP明朝E" panose="02020900000000000000" pitchFamily="18" charset="-128"/>
                <a:cs typeface="Times New Roman" panose="02020603050405020304" pitchFamily="18" charset="0"/>
              </a:rPr>
              <a:t>AI</a:t>
            </a:r>
            <a:r>
              <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rPr>
              <a:t>プロ</a:t>
            </a:r>
            <a:endParaRPr lang="en-US" altLang="ja-JP" kern="100" dirty="0">
              <a:effectLst/>
              <a:latin typeface="HGP明朝E" panose="02020900000000000000" pitchFamily="18" charset="-128"/>
              <a:ea typeface="HGP明朝E" panose="02020900000000000000" pitchFamily="18" charset="-128"/>
              <a:cs typeface="Times New Roman" panose="02020603050405020304" pitchFamily="18" charset="0"/>
            </a:endParaRPr>
          </a:p>
          <a:p>
            <a:pPr indent="0" algn="just">
              <a:buNone/>
            </a:pPr>
            <a:r>
              <a:rPr lang="ja-JP" altLang="en-US" kern="100" dirty="0">
                <a:latin typeface="HGP明朝E" panose="02020900000000000000" pitchFamily="18" charset="-128"/>
                <a:ea typeface="HGP明朝E" panose="02020900000000000000" pitchFamily="18" charset="-128"/>
                <a:cs typeface="Times New Roman" panose="02020603050405020304" pitchFamily="18" charset="0"/>
              </a:rPr>
              <a:t>　</a:t>
            </a:r>
            <a:r>
              <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rPr>
              <a:t>セス」をまとめることを確認</a:t>
            </a:r>
            <a:r>
              <a:rPr lang="ja-JP" altLang="en-US" kern="100" dirty="0">
                <a:effectLst/>
                <a:latin typeface="HGP明朝E" panose="02020900000000000000" pitchFamily="18" charset="-128"/>
                <a:ea typeface="HGP明朝E" panose="02020900000000000000" pitchFamily="18" charset="-128"/>
                <a:cs typeface="Times New Roman" panose="02020603050405020304" pitchFamily="18" charset="0"/>
              </a:rPr>
              <a:t>・・・</a:t>
            </a:r>
            <a:endPar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endParaRPr>
          </a:p>
          <a:p>
            <a:endParaRPr lang="ja-JP" altLang="en-US" sz="40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853985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F876C30-BBBE-3CB0-7543-C4DF08D04B13}"/>
              </a:ext>
            </a:extLst>
          </p:cNvPr>
          <p:cNvSpPr>
            <a:spLocks noGrp="1"/>
          </p:cNvSpPr>
          <p:nvPr>
            <p:ph idx="1"/>
          </p:nvPr>
        </p:nvSpPr>
        <p:spPr>
          <a:xfrm>
            <a:off x="838200" y="562271"/>
            <a:ext cx="10515600" cy="5614692"/>
          </a:xfrm>
        </p:spPr>
        <p:txBody>
          <a:bodyPr>
            <a:normAutofit/>
          </a:bodyPr>
          <a:lstStyle/>
          <a:p>
            <a:r>
              <a:rPr kumimoji="1" lang="ja-JP" altLang="en-US" sz="3600" dirty="0">
                <a:latin typeface="HGP明朝E" panose="02020900000000000000" pitchFamily="18" charset="-128"/>
                <a:ea typeface="HGP明朝E" panose="02020900000000000000" pitchFamily="18" charset="-128"/>
              </a:rPr>
              <a:t>経済安全保障についての声明</a:t>
            </a:r>
            <a:endParaRPr kumimoji="1" lang="en-US" altLang="ja-JP" sz="3600" dirty="0">
              <a:latin typeface="HGP明朝E" panose="02020900000000000000" pitchFamily="18" charset="-128"/>
              <a:ea typeface="HGP明朝E" panose="02020900000000000000" pitchFamily="18" charset="-128"/>
            </a:endParaRPr>
          </a:p>
          <a:p>
            <a:endParaRPr kumimoji="1" lang="en-US" altLang="ja-JP" sz="36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「我々は、デカップリング（切り離し）や内向き志向にはならない。</a:t>
            </a:r>
            <a:r>
              <a:rPr kumimoji="1" lang="ja-JP" altLang="en-US" sz="3200" dirty="0">
                <a:solidFill>
                  <a:srgbClr val="FF0000"/>
                </a:solidFill>
                <a:latin typeface="HGP明朝E" panose="02020900000000000000" pitchFamily="18" charset="-128"/>
                <a:ea typeface="HGP明朝E" panose="02020900000000000000" pitchFamily="18" charset="-128"/>
              </a:rPr>
              <a:t>ディリスキングが（リスク回避）</a:t>
            </a:r>
            <a:r>
              <a:rPr kumimoji="1" lang="ja-JP" altLang="en-US" sz="3200" dirty="0">
                <a:latin typeface="HGP明朝E" panose="02020900000000000000" pitchFamily="18" charset="-128"/>
                <a:ea typeface="HGP明朝E" panose="02020900000000000000" pitchFamily="18" charset="-128"/>
              </a:rPr>
              <a:t>と多様化が必要」</a:t>
            </a:r>
            <a:endParaRPr kumimoji="1" lang="en-US" altLang="ja-JP" sz="3200" dirty="0">
              <a:latin typeface="HGP明朝E" panose="02020900000000000000" pitchFamily="18" charset="-128"/>
              <a:ea typeface="HGP明朝E" panose="02020900000000000000" pitchFamily="18" charset="-128"/>
            </a:endParaRPr>
          </a:p>
          <a:p>
            <a:pPr lvl="1"/>
            <a:r>
              <a:rPr kumimoji="1" lang="en-US" altLang="ja-JP" sz="2800" dirty="0">
                <a:latin typeface="HGP明朝E" panose="02020900000000000000" pitchFamily="18" charset="-128"/>
                <a:ea typeface="HGP明朝E" panose="02020900000000000000" pitchFamily="18" charset="-128"/>
              </a:rPr>
              <a:t>EU</a:t>
            </a:r>
            <a:r>
              <a:rPr kumimoji="1" lang="ja-JP" altLang="en-US" sz="2800" dirty="0">
                <a:latin typeface="HGP明朝E" panose="02020900000000000000" pitchFamily="18" charset="-128"/>
                <a:ea typeface="HGP明朝E" panose="02020900000000000000" pitchFamily="18" charset="-128"/>
              </a:rPr>
              <a:t>・</a:t>
            </a:r>
            <a:r>
              <a:rPr kumimoji="1" lang="ja-JP" altLang="en-US" sz="2800" dirty="0">
                <a:highlight>
                  <a:srgbClr val="FFFF00"/>
                </a:highlight>
                <a:latin typeface="HGP明朝E" panose="02020900000000000000" pitchFamily="18" charset="-128"/>
                <a:ea typeface="HGP明朝E" panose="02020900000000000000" pitchFamily="18" charset="-128"/>
              </a:rPr>
              <a:t>フォンデアライエン欧州委員長</a:t>
            </a:r>
            <a:r>
              <a:rPr kumimoji="1" lang="ja-JP" altLang="en-US" sz="2800" dirty="0">
                <a:latin typeface="HGP明朝E" panose="02020900000000000000" pitchFamily="18" charset="-128"/>
                <a:ea typeface="HGP明朝E" panose="02020900000000000000" pitchFamily="18" charset="-128"/>
              </a:rPr>
              <a:t>が求めた</a:t>
            </a:r>
            <a:endParaRPr kumimoji="1" lang="en-US" altLang="ja-JP" sz="2800" dirty="0">
              <a:latin typeface="HGP明朝E" panose="02020900000000000000" pitchFamily="18" charset="-128"/>
              <a:ea typeface="HGP明朝E" panose="02020900000000000000" pitchFamily="18" charset="-128"/>
            </a:endParaRPr>
          </a:p>
          <a:p>
            <a:pPr lvl="1"/>
            <a:endParaRPr kumimoji="1" lang="en-US" altLang="ja-JP" sz="28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バイデン大統領は「切り離し」の意味を込めて「供給網の多様化を進める」と説明</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米国と</a:t>
            </a:r>
            <a:r>
              <a:rPr kumimoji="1" lang="en-US" altLang="ja-JP" sz="3200" dirty="0">
                <a:latin typeface="HGP明朝E" panose="02020900000000000000" pitchFamily="18" charset="-128"/>
                <a:ea typeface="HGP明朝E" panose="02020900000000000000" pitchFamily="18" charset="-128"/>
              </a:rPr>
              <a:t>EU</a:t>
            </a:r>
            <a:r>
              <a:rPr kumimoji="1" lang="ja-JP" altLang="en-US" sz="3200" dirty="0">
                <a:latin typeface="HGP明朝E" panose="02020900000000000000" pitchFamily="18" charset="-128"/>
                <a:ea typeface="HGP明朝E" panose="02020900000000000000" pitchFamily="18" charset="-128"/>
              </a:rPr>
              <a:t>との対中政策についての温度差が顕在化したのである。</a:t>
            </a:r>
          </a:p>
          <a:p>
            <a:endParaRPr kumimoji="1" lang="ja-JP" altLang="en-US" sz="36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128461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2" name="Freeform: Shape 11">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図 3">
            <a:extLst>
              <a:ext uri="{FF2B5EF4-FFF2-40B4-BE49-F238E27FC236}">
                <a16:creationId xmlns:a16="http://schemas.microsoft.com/office/drawing/2014/main" id="{2808C6B4-880F-097C-5878-5C57826EE741}"/>
              </a:ext>
            </a:extLst>
          </p:cNvPr>
          <p:cNvPicPr>
            <a:picLocks noChangeAspect="1"/>
          </p:cNvPicPr>
          <p:nvPr/>
        </p:nvPicPr>
        <p:blipFill>
          <a:blip r:embed="rId2"/>
          <a:stretch>
            <a:fillRect/>
          </a:stretch>
        </p:blipFill>
        <p:spPr>
          <a:xfrm>
            <a:off x="1143942" y="643467"/>
            <a:ext cx="9904115" cy="5571065"/>
          </a:xfrm>
          <a:prstGeom prst="rect">
            <a:avLst/>
          </a:prstGeom>
          <a:ln>
            <a:noFill/>
          </a:ln>
        </p:spPr>
      </p:pic>
    </p:spTree>
    <p:extLst>
      <p:ext uri="{BB962C8B-B14F-4D97-AF65-F5344CB8AC3E}">
        <p14:creationId xmlns:p14="http://schemas.microsoft.com/office/powerpoint/2010/main" val="4041232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3A54B7-791A-2B45-29F0-7DAE3BF0E6C6}"/>
              </a:ext>
            </a:extLst>
          </p:cNvPr>
          <p:cNvSpPr>
            <a:spLocks noGrp="1"/>
          </p:cNvSpPr>
          <p:nvPr>
            <p:ph type="title"/>
          </p:nvPr>
        </p:nvSpPr>
        <p:spPr/>
        <p:txBody>
          <a:bodyPr>
            <a:normAutofit/>
          </a:bodyPr>
          <a:lstStyle/>
          <a:p>
            <a:r>
              <a:rPr kumimoji="1" lang="ja-JP" altLang="en-US" sz="4000" dirty="0">
                <a:latin typeface="HGP明朝E" panose="02020900000000000000" pitchFamily="18" charset="-128"/>
                <a:ea typeface="HGP明朝E" panose="02020900000000000000" pitchFamily="18" charset="-128"/>
              </a:rPr>
              <a:t>Ｇ７後、米軍への中国軍の挑発行為が続く</a:t>
            </a:r>
          </a:p>
        </p:txBody>
      </p:sp>
      <p:sp>
        <p:nvSpPr>
          <p:cNvPr id="3" name="コンテンツ プレースホルダー 2">
            <a:extLst>
              <a:ext uri="{FF2B5EF4-FFF2-40B4-BE49-F238E27FC236}">
                <a16:creationId xmlns:a16="http://schemas.microsoft.com/office/drawing/2014/main" id="{859661A5-C4F8-2783-BD19-9DBFA6932677}"/>
              </a:ext>
            </a:extLst>
          </p:cNvPr>
          <p:cNvSpPr>
            <a:spLocks noGrp="1"/>
          </p:cNvSpPr>
          <p:nvPr>
            <p:ph idx="1"/>
          </p:nvPr>
        </p:nvSpPr>
        <p:spPr/>
        <p:txBody>
          <a:bodyPr>
            <a:normAutofit fontScale="92500"/>
          </a:bodyPr>
          <a:lstStyle/>
          <a:p>
            <a:r>
              <a:rPr lang="en-US" altLang="ja-JP" sz="3200" dirty="0">
                <a:effectLst/>
                <a:latin typeface="HGP明朝E" panose="02020900000000000000" pitchFamily="18" charset="-128"/>
                <a:ea typeface="HGP明朝E" panose="02020900000000000000" pitchFamily="18" charset="-128"/>
                <a:cs typeface="Times New Roman" panose="02020603050405020304" pitchFamily="18" charset="0"/>
              </a:rPr>
              <a:t>5</a:t>
            </a:r>
            <a:r>
              <a:rPr lang="ja-JP" altLang="ja-JP" sz="3200" dirty="0">
                <a:effectLst/>
                <a:latin typeface="HGP明朝E" panose="02020900000000000000" pitchFamily="18" charset="-128"/>
                <a:ea typeface="HGP明朝E" panose="02020900000000000000" pitchFamily="18" charset="-128"/>
                <a:cs typeface="Times New Roman" panose="02020603050405020304" pitchFamily="18" charset="0"/>
              </a:rPr>
              <a:t>月末には、南シナ海の国際空域で、米軍偵察機の機首正面を中国軍戦闘機が横切るという極めて危険な行動をとっ</a:t>
            </a:r>
            <a:r>
              <a:rPr lang="ja-JP" altLang="en-US" sz="3200" dirty="0">
                <a:effectLst/>
                <a:latin typeface="HGP明朝E" panose="02020900000000000000" pitchFamily="18" charset="-128"/>
                <a:ea typeface="HGP明朝E" panose="02020900000000000000" pitchFamily="18" charset="-128"/>
                <a:cs typeface="Times New Roman" panose="02020603050405020304" pitchFamily="18" charset="0"/>
              </a:rPr>
              <a:t>た。</a:t>
            </a:r>
            <a:endParaRPr lang="en-US" altLang="ja-JP" sz="3200" dirty="0">
              <a:latin typeface="HGP明朝E" panose="02020900000000000000" pitchFamily="18" charset="-128"/>
              <a:ea typeface="HGP明朝E" panose="02020900000000000000" pitchFamily="18" charset="-128"/>
              <a:cs typeface="Times New Roman" panose="02020603050405020304" pitchFamily="18" charset="0"/>
            </a:endParaRPr>
          </a:p>
          <a:p>
            <a:endParaRPr lang="en-US" altLang="ja-JP" sz="3200" dirty="0">
              <a:effectLst/>
              <a:latin typeface="HGP明朝E" panose="02020900000000000000" pitchFamily="18" charset="-128"/>
              <a:ea typeface="HGP明朝E" panose="02020900000000000000" pitchFamily="18" charset="-128"/>
              <a:cs typeface="Times New Roman" panose="02020603050405020304" pitchFamily="18" charset="0"/>
            </a:endParaRPr>
          </a:p>
          <a:p>
            <a:r>
              <a:rPr lang="en-US" altLang="ja-JP" sz="3200" dirty="0">
                <a:effectLst/>
                <a:latin typeface="HGP明朝E" panose="02020900000000000000" pitchFamily="18" charset="-128"/>
                <a:ea typeface="HGP明朝E" panose="02020900000000000000" pitchFamily="18" charset="-128"/>
                <a:cs typeface="Times New Roman" panose="02020603050405020304" pitchFamily="18" charset="0"/>
              </a:rPr>
              <a:t>6</a:t>
            </a:r>
            <a:r>
              <a:rPr lang="ja-JP" altLang="ja-JP" sz="3200" dirty="0">
                <a:effectLst/>
                <a:latin typeface="HGP明朝E" panose="02020900000000000000" pitchFamily="18" charset="-128"/>
                <a:ea typeface="HGP明朝E" panose="02020900000000000000" pitchFamily="18" charset="-128"/>
                <a:cs typeface="Times New Roman" panose="02020603050405020304" pitchFamily="18" charset="0"/>
              </a:rPr>
              <a:t>月</a:t>
            </a:r>
            <a:r>
              <a:rPr lang="en-US" altLang="ja-JP" sz="3200" dirty="0">
                <a:effectLst/>
                <a:latin typeface="HGP明朝E" panose="02020900000000000000" pitchFamily="18" charset="-128"/>
                <a:ea typeface="HGP明朝E" panose="02020900000000000000" pitchFamily="18" charset="-128"/>
                <a:cs typeface="Times New Roman" panose="02020603050405020304" pitchFamily="18" charset="0"/>
              </a:rPr>
              <a:t>3</a:t>
            </a:r>
            <a:r>
              <a:rPr lang="ja-JP" altLang="ja-JP" sz="3200" dirty="0">
                <a:effectLst/>
                <a:latin typeface="HGP明朝E" panose="02020900000000000000" pitchFamily="18" charset="-128"/>
                <a:ea typeface="HGP明朝E" panose="02020900000000000000" pitchFamily="18" charset="-128"/>
                <a:cs typeface="Times New Roman" panose="02020603050405020304" pitchFamily="18" charset="0"/>
              </a:rPr>
              <a:t>日、台湾海峡で米海軍のミサイル駆逐艦に中国艦艇が約</a:t>
            </a:r>
            <a:r>
              <a:rPr lang="en-US" altLang="ja-JP" sz="3200" dirty="0">
                <a:effectLst/>
                <a:latin typeface="HGP明朝E" panose="02020900000000000000" pitchFamily="18" charset="-128"/>
                <a:ea typeface="HGP明朝E" panose="02020900000000000000" pitchFamily="18" charset="-128"/>
                <a:cs typeface="Times New Roman" panose="02020603050405020304" pitchFamily="18" charset="0"/>
              </a:rPr>
              <a:t>140</a:t>
            </a:r>
            <a:r>
              <a:rPr lang="ja-JP" altLang="ja-JP" sz="3200" dirty="0">
                <a:effectLst/>
                <a:latin typeface="HGP明朝E" panose="02020900000000000000" pitchFamily="18" charset="-128"/>
                <a:ea typeface="HGP明朝E" panose="02020900000000000000" pitchFamily="18" charset="-128"/>
                <a:cs typeface="Times New Roman" panose="02020603050405020304" pitchFamily="18" charset="0"/>
              </a:rPr>
              <a:t>メートルまで異常接近し、進路をふさぐように斜めに横切</a:t>
            </a:r>
            <a:r>
              <a:rPr lang="ja-JP" altLang="en-US" sz="3200" dirty="0">
                <a:effectLst/>
                <a:latin typeface="HGP明朝E" panose="02020900000000000000" pitchFamily="18" charset="-128"/>
                <a:ea typeface="HGP明朝E" panose="02020900000000000000" pitchFamily="18" charset="-128"/>
                <a:cs typeface="Times New Roman" panose="02020603050405020304" pitchFamily="18" charset="0"/>
              </a:rPr>
              <a:t>る。</a:t>
            </a:r>
            <a:endParaRPr lang="en-US" altLang="ja-JP" sz="3200" dirty="0">
              <a:effectLst/>
              <a:latin typeface="HGP明朝E" panose="02020900000000000000" pitchFamily="18" charset="-128"/>
              <a:ea typeface="HGP明朝E" panose="02020900000000000000" pitchFamily="18" charset="-128"/>
              <a:cs typeface="Times New Roman" panose="02020603050405020304" pitchFamily="18" charset="0"/>
            </a:endParaRPr>
          </a:p>
          <a:p>
            <a:endParaRPr lang="en-US" altLang="ja-JP" sz="3200" dirty="0">
              <a:latin typeface="HGP明朝E" panose="02020900000000000000" pitchFamily="18" charset="-128"/>
              <a:ea typeface="HGP明朝E" panose="02020900000000000000" pitchFamily="18" charset="-128"/>
              <a:cs typeface="Times New Roman" panose="02020603050405020304" pitchFamily="18" charset="0"/>
            </a:endParaRPr>
          </a:p>
          <a:p>
            <a:r>
              <a:rPr lang="ja-JP" altLang="ja-JP" sz="3200" dirty="0">
                <a:effectLst/>
                <a:latin typeface="HGP明朝E" panose="02020900000000000000" pitchFamily="18" charset="-128"/>
                <a:ea typeface="HGP明朝E" panose="02020900000000000000" pitchFamily="18" charset="-128"/>
                <a:cs typeface="Times New Roman" panose="02020603050405020304" pitchFamily="18" charset="0"/>
              </a:rPr>
              <a:t>さらにアジア安全保障会議（シンガポール、シャングリラ対話　</a:t>
            </a:r>
            <a:r>
              <a:rPr lang="en-US" altLang="ja-JP" sz="3200" dirty="0">
                <a:effectLst/>
                <a:latin typeface="HGP明朝E" panose="02020900000000000000" pitchFamily="18" charset="-128"/>
                <a:ea typeface="HGP明朝E" panose="02020900000000000000" pitchFamily="18" charset="-128"/>
                <a:cs typeface="Times New Roman" panose="02020603050405020304" pitchFamily="18" charset="0"/>
              </a:rPr>
              <a:t>6</a:t>
            </a:r>
            <a:r>
              <a:rPr lang="ja-JP" altLang="ja-JP" sz="3200" dirty="0">
                <a:effectLst/>
                <a:latin typeface="HGP明朝E" panose="02020900000000000000" pitchFamily="18" charset="-128"/>
                <a:ea typeface="HGP明朝E" panose="02020900000000000000" pitchFamily="18" charset="-128"/>
                <a:cs typeface="Times New Roman" panose="02020603050405020304" pitchFamily="18" charset="0"/>
              </a:rPr>
              <a:t>月</a:t>
            </a:r>
            <a:r>
              <a:rPr lang="en-US" altLang="ja-JP" sz="3200" dirty="0">
                <a:effectLst/>
                <a:latin typeface="HGP明朝E" panose="02020900000000000000" pitchFamily="18" charset="-128"/>
                <a:ea typeface="HGP明朝E" panose="02020900000000000000" pitchFamily="18" charset="-128"/>
                <a:cs typeface="Times New Roman" panose="02020603050405020304" pitchFamily="18" charset="0"/>
              </a:rPr>
              <a:t>2</a:t>
            </a:r>
            <a:r>
              <a:rPr lang="ja-JP" altLang="ja-JP" sz="3200" dirty="0">
                <a:effectLst/>
                <a:latin typeface="HGP明朝E" panose="02020900000000000000" pitchFamily="18" charset="-128"/>
                <a:ea typeface="HGP明朝E" panose="02020900000000000000" pitchFamily="18" charset="-128"/>
                <a:cs typeface="Times New Roman" panose="02020603050405020304" pitchFamily="18" charset="0"/>
              </a:rPr>
              <a:t>～４日）では、米中国防相会談が実現しないまま閉幕</a:t>
            </a:r>
            <a:endParaRPr kumimoji="1" lang="ja-JP" altLang="en-US" sz="44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757514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895116A4-7D2A-DF6A-6D36-D68D3553E840}"/>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日本の自立</a:t>
            </a:r>
          </a:p>
        </p:txBody>
      </p:sp>
      <p:sp>
        <p:nvSpPr>
          <p:cNvPr id="5" name="テキスト プレースホルダー 4">
            <a:extLst>
              <a:ext uri="{FF2B5EF4-FFF2-40B4-BE49-F238E27FC236}">
                <a16:creationId xmlns:a16="http://schemas.microsoft.com/office/drawing/2014/main" id="{4854FA2B-BCB4-E566-5F0D-EC44022AB3AF}"/>
              </a:ext>
            </a:extLst>
          </p:cNvPr>
          <p:cNvSpPr>
            <a:spLocks noGrp="1"/>
          </p:cNvSpPr>
          <p:nvPr>
            <p:ph type="body" idx="1"/>
          </p:nvPr>
        </p:nvSpPr>
        <p:spPr/>
        <p:txBody>
          <a:bodyPr/>
          <a:lstStyle/>
          <a:p>
            <a:endParaRPr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7705085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9318CA5-08A1-7D96-2BFD-8C71A7E16761}"/>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日本を「普通の国」に</a:t>
            </a:r>
          </a:p>
        </p:txBody>
      </p:sp>
      <p:sp>
        <p:nvSpPr>
          <p:cNvPr id="5" name="コンテンツ プレースホルダー 4">
            <a:extLst>
              <a:ext uri="{FF2B5EF4-FFF2-40B4-BE49-F238E27FC236}">
                <a16:creationId xmlns:a16="http://schemas.microsoft.com/office/drawing/2014/main" id="{1FA6009C-71F8-1A66-A679-080B04BF5FA4}"/>
              </a:ext>
            </a:extLst>
          </p:cNvPr>
          <p:cNvSpPr>
            <a:spLocks noGrp="1"/>
          </p:cNvSpPr>
          <p:nvPr>
            <p:ph idx="1"/>
          </p:nvPr>
        </p:nvSpPr>
        <p:spPr/>
        <p:txBody>
          <a:bodyPr>
            <a:normAutofit/>
          </a:bodyPr>
          <a:lstStyle/>
          <a:p>
            <a:r>
              <a:rPr lang="ja-JP" altLang="en-US" sz="4000" dirty="0">
                <a:latin typeface="HGP明朝E" panose="02020900000000000000" pitchFamily="18" charset="-128"/>
                <a:ea typeface="HGP明朝E" panose="02020900000000000000" pitchFamily="18" charset="-128"/>
              </a:rPr>
              <a:t>安倍晋三氏　</a:t>
            </a:r>
            <a:r>
              <a:rPr lang="en-US" altLang="ja-JP" sz="4000" dirty="0">
                <a:latin typeface="HGP明朝E" panose="02020900000000000000" pitchFamily="18" charset="-128"/>
                <a:ea typeface="HGP明朝E" panose="02020900000000000000" pitchFamily="18" charset="-128"/>
              </a:rPr>
              <a:t>2021</a:t>
            </a:r>
            <a:r>
              <a:rPr lang="ja-JP" altLang="en-US" sz="4000" dirty="0">
                <a:latin typeface="HGP明朝E" panose="02020900000000000000" pitchFamily="18" charset="-128"/>
                <a:ea typeface="HGP明朝E" panose="02020900000000000000" pitchFamily="18" charset="-128"/>
              </a:rPr>
              <a:t>年</a:t>
            </a:r>
            <a:r>
              <a:rPr lang="en-US" altLang="ja-JP" sz="4000" dirty="0">
                <a:latin typeface="HGP明朝E" panose="02020900000000000000" pitchFamily="18" charset="-128"/>
                <a:ea typeface="HGP明朝E" panose="02020900000000000000" pitchFamily="18" charset="-128"/>
              </a:rPr>
              <a:t>8</a:t>
            </a:r>
            <a:r>
              <a:rPr lang="ja-JP" altLang="en-US" sz="4000" dirty="0">
                <a:latin typeface="HGP明朝E" panose="02020900000000000000" pitchFamily="18" charset="-128"/>
                <a:ea typeface="HGP明朝E" panose="02020900000000000000" pitchFamily="18" charset="-128"/>
              </a:rPr>
              <a:t>月</a:t>
            </a:r>
            <a:r>
              <a:rPr lang="en-US" altLang="ja-JP" sz="4000" dirty="0">
                <a:latin typeface="HGP明朝E" panose="02020900000000000000" pitchFamily="18" charset="-128"/>
                <a:ea typeface="HGP明朝E" panose="02020900000000000000" pitchFamily="18" charset="-128"/>
              </a:rPr>
              <a:t>28</a:t>
            </a:r>
            <a:r>
              <a:rPr lang="ja-JP" altLang="en-US" sz="4000" dirty="0">
                <a:latin typeface="HGP明朝E" panose="02020900000000000000" pitchFamily="18" charset="-128"/>
                <a:ea typeface="HGP明朝E" panose="02020900000000000000" pitchFamily="18" charset="-128"/>
              </a:rPr>
              <a:t>日、辞任記者会見</a:t>
            </a:r>
            <a:endParaRPr lang="en-US" altLang="ja-JP" sz="4000" dirty="0">
              <a:latin typeface="HGP明朝E" panose="02020900000000000000" pitchFamily="18" charset="-128"/>
              <a:ea typeface="HGP明朝E" panose="02020900000000000000" pitchFamily="18" charset="-128"/>
            </a:endParaRPr>
          </a:p>
          <a:p>
            <a:endParaRPr lang="en-US" altLang="ja-JP" sz="4000" dirty="0">
              <a:latin typeface="HGP明朝E" panose="02020900000000000000" pitchFamily="18" charset="-128"/>
              <a:ea typeface="HGP明朝E" panose="02020900000000000000" pitchFamily="18" charset="-128"/>
            </a:endParaRPr>
          </a:p>
          <a:p>
            <a:r>
              <a:rPr lang="ja-JP" altLang="en-US" sz="4000" dirty="0">
                <a:latin typeface="HGP明朝E" panose="02020900000000000000" pitchFamily="18" charset="-128"/>
                <a:ea typeface="HGP明朝E" panose="02020900000000000000" pitchFamily="18" charset="-128"/>
              </a:rPr>
              <a:t>米ウォールストリート・ジャーナルは８月３１日の「社説」</a:t>
            </a:r>
            <a:endParaRPr lang="en-US" altLang="ja-JP" sz="4000" dirty="0">
              <a:latin typeface="HGP明朝E" panose="02020900000000000000" pitchFamily="18" charset="-128"/>
              <a:ea typeface="HGP明朝E" panose="02020900000000000000" pitchFamily="18" charset="-128"/>
            </a:endParaRPr>
          </a:p>
          <a:p>
            <a:r>
              <a:rPr lang="ja-JP" altLang="en-US" sz="4000" dirty="0">
                <a:latin typeface="HGP明朝E" panose="02020900000000000000" pitchFamily="18" charset="-128"/>
                <a:ea typeface="HGP明朝E" panose="02020900000000000000" pitchFamily="18" charset="-128"/>
              </a:rPr>
              <a:t>「在任期間が歴代最長の首相は日本を「普通の国」に変えようとしてきた」と評価</a:t>
            </a:r>
          </a:p>
        </p:txBody>
      </p:sp>
    </p:spTree>
    <p:extLst>
      <p:ext uri="{BB962C8B-B14F-4D97-AF65-F5344CB8AC3E}">
        <p14:creationId xmlns:p14="http://schemas.microsoft.com/office/powerpoint/2010/main" val="1200587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3" name="Freeform: Shape 1032">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5" name="Rectangle 1034">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9" name="Freeform: Shape 1038">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41" name="Isosceles Triangle 1040">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中国国防予算、３０年間で３９倍…日本の６倍以上・米に迫る勢い : 読売新聞">
            <a:extLst>
              <a:ext uri="{FF2B5EF4-FFF2-40B4-BE49-F238E27FC236}">
                <a16:creationId xmlns:a16="http://schemas.microsoft.com/office/drawing/2014/main" id="{9846A110-17A1-AFB0-DB02-0D0A68003B7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4312" y="643467"/>
            <a:ext cx="10083375" cy="557106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043" name="Isosceles Triangle 1042">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テキスト ボックス 3">
            <a:extLst>
              <a:ext uri="{FF2B5EF4-FFF2-40B4-BE49-F238E27FC236}">
                <a16:creationId xmlns:a16="http://schemas.microsoft.com/office/drawing/2014/main" id="{7C9ADF5A-DDF9-969D-47BD-B1305AB9B52B}"/>
              </a:ext>
            </a:extLst>
          </p:cNvPr>
          <p:cNvSpPr txBox="1"/>
          <p:nvPr/>
        </p:nvSpPr>
        <p:spPr>
          <a:xfrm>
            <a:off x="3453138" y="6395120"/>
            <a:ext cx="4021088" cy="369332"/>
          </a:xfrm>
          <a:prstGeom prst="rect">
            <a:avLst/>
          </a:prstGeom>
          <a:noFill/>
        </p:spPr>
        <p:txBody>
          <a:bodyPr wrap="square" rtlCol="0">
            <a:spAutoFit/>
          </a:bodyPr>
          <a:lstStyle/>
          <a:p>
            <a:r>
              <a:rPr kumimoji="1" lang="en-US" altLang="ja-JP" dirty="0"/>
              <a:t>2022</a:t>
            </a:r>
            <a:r>
              <a:rPr kumimoji="1" lang="ja-JP" altLang="en-US" dirty="0"/>
              <a:t>年</a:t>
            </a:r>
            <a:r>
              <a:rPr kumimoji="1" lang="en-US" altLang="ja-JP" dirty="0"/>
              <a:t>9</a:t>
            </a:r>
            <a:r>
              <a:rPr kumimoji="1" lang="ja-JP" altLang="en-US" dirty="0"/>
              <a:t>月</a:t>
            </a:r>
            <a:r>
              <a:rPr kumimoji="1" lang="en-US" altLang="ja-JP" dirty="0"/>
              <a:t>17</a:t>
            </a:r>
            <a:r>
              <a:rPr kumimoji="1" lang="ja-JP" altLang="en-US" dirty="0"/>
              <a:t>日　読売新聞</a:t>
            </a:r>
          </a:p>
        </p:txBody>
      </p:sp>
    </p:spTree>
    <p:extLst>
      <p:ext uri="{BB962C8B-B14F-4D97-AF65-F5344CB8AC3E}">
        <p14:creationId xmlns:p14="http://schemas.microsoft.com/office/powerpoint/2010/main" val="319402248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転換期の日本－自立のために　6月18日　西大阪</Template>
  <TotalTime>4</TotalTime>
  <Words>733</Words>
  <Application>Microsoft Office PowerPoint</Application>
  <PresentationFormat>ワイド画面</PresentationFormat>
  <Paragraphs>52</Paragraphs>
  <Slides>12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12</vt:i4>
      </vt:variant>
    </vt:vector>
  </HeadingPairs>
  <TitlesOfParts>
    <vt:vector size="17" baseType="lpstr">
      <vt:lpstr>HGP明朝E</vt:lpstr>
      <vt:lpstr>游ゴシック</vt:lpstr>
      <vt:lpstr>游ゴシック Light</vt:lpstr>
      <vt:lpstr>Arial</vt:lpstr>
      <vt:lpstr>Office テーマ</vt:lpstr>
      <vt:lpstr>中国の対米挑発行動 G7後の展開 </vt:lpstr>
      <vt:lpstr>中国、中央アジア5カ国「サミット」を開催（ 5月18日）</vt:lpstr>
      <vt:lpstr>G7サミットの声明を再確認</vt:lpstr>
      <vt:lpstr>PowerPoint プレゼンテーション</vt:lpstr>
      <vt:lpstr>PowerPoint プレゼンテーション</vt:lpstr>
      <vt:lpstr>Ｇ７後、米軍への中国軍の挑発行為が続く</vt:lpstr>
      <vt:lpstr>日本の自立</vt:lpstr>
      <vt:lpstr>日本を「普通の国」に</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中国の対米挑発行動 G7後の展開 </dc:title>
  <dc:creator>watanabe yoshio</dc:creator>
  <cp:revision>2</cp:revision>
  <cp:lastPrinted>2023-06-17T06:18:19Z</cp:lastPrinted>
  <dcterms:created xsi:type="dcterms:W3CDTF">2023-06-19T02:54:01Z</dcterms:created>
  <dcterms:modified xsi:type="dcterms:W3CDTF">2023-06-20T13:59:42Z</dcterms:modified>
</cp:coreProperties>
</file>