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57" r:id="rId4"/>
    <p:sldId id="269" r:id="rId5"/>
    <p:sldId id="258" r:id="rId6"/>
    <p:sldId id="265" r:id="rId7"/>
    <p:sldId id="266" r:id="rId8"/>
    <p:sldId id="273" r:id="rId9"/>
    <p:sldId id="260" r:id="rId10"/>
    <p:sldId id="262" r:id="rId11"/>
    <p:sldId id="264" r:id="rId12"/>
    <p:sldId id="267" r:id="rId13"/>
    <p:sldId id="268" r:id="rId14"/>
    <p:sldId id="271" r:id="rId15"/>
    <p:sldId id="274" r:id="rId16"/>
  </p:sldIdLst>
  <p:sldSz cx="12192000" cy="6858000"/>
  <p:notesSz cx="9866313" cy="673576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11" autoAdjust="0"/>
    <p:restoredTop sz="94660"/>
  </p:normalViewPr>
  <p:slideViewPr>
    <p:cSldViewPr snapToGrid="0">
      <p:cViewPr varScale="1">
        <p:scale>
          <a:sx n="67" d="100"/>
          <a:sy n="67" d="100"/>
        </p:scale>
        <p:origin x="96" y="63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0F43229-4445-11C8-B103-A989309D2EB2}"/>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3DB0095C-6521-B20B-2DF2-073DA21BF96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4A5B8A77-C50B-EF69-ABC4-43AEA613AAE8}"/>
              </a:ext>
            </a:extLst>
          </p:cNvPr>
          <p:cNvSpPr>
            <a:spLocks noGrp="1"/>
          </p:cNvSpPr>
          <p:nvPr>
            <p:ph type="dt" sz="half" idx="10"/>
          </p:nvPr>
        </p:nvSpPr>
        <p:spPr/>
        <p:txBody>
          <a:bodyPr/>
          <a:lstStyle/>
          <a:p>
            <a:fld id="{9BCF2739-128F-4662-A36F-38E9BDEE48CB}" type="datetimeFigureOut">
              <a:rPr kumimoji="1" lang="ja-JP" altLang="en-US" smtClean="0"/>
              <a:t>2023/7/17</a:t>
            </a:fld>
            <a:endParaRPr kumimoji="1" lang="ja-JP" altLang="en-US"/>
          </a:p>
        </p:txBody>
      </p:sp>
      <p:sp>
        <p:nvSpPr>
          <p:cNvPr id="5" name="フッター プレースホルダー 4">
            <a:extLst>
              <a:ext uri="{FF2B5EF4-FFF2-40B4-BE49-F238E27FC236}">
                <a16:creationId xmlns:a16="http://schemas.microsoft.com/office/drawing/2014/main" id="{7DB3C2EC-81DD-3DEF-01C0-C67A562BE5D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2D35FC9-284B-0BAD-CB80-841F6FDF6BB2}"/>
              </a:ext>
            </a:extLst>
          </p:cNvPr>
          <p:cNvSpPr>
            <a:spLocks noGrp="1"/>
          </p:cNvSpPr>
          <p:nvPr>
            <p:ph type="sldNum" sz="quarter" idx="12"/>
          </p:nvPr>
        </p:nvSpPr>
        <p:spPr/>
        <p:txBody>
          <a:bodyPr/>
          <a:lstStyle/>
          <a:p>
            <a:fld id="{D0DBA551-54EA-414B-A070-B43FA710189D}" type="slidenum">
              <a:rPr kumimoji="1" lang="ja-JP" altLang="en-US" smtClean="0"/>
              <a:t>‹#›</a:t>
            </a:fld>
            <a:endParaRPr kumimoji="1" lang="ja-JP" altLang="en-US"/>
          </a:p>
        </p:txBody>
      </p:sp>
    </p:spTree>
    <p:extLst>
      <p:ext uri="{BB962C8B-B14F-4D97-AF65-F5344CB8AC3E}">
        <p14:creationId xmlns:p14="http://schemas.microsoft.com/office/powerpoint/2010/main" val="22164006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5F96A38-1FA6-8D14-BEA6-BAF3C95C7DE2}"/>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2E86BB47-6ED2-4016-8DB5-DA540E0CE364}"/>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02BB45E-C5BD-56D3-43A1-A108C3B8CE68}"/>
              </a:ext>
            </a:extLst>
          </p:cNvPr>
          <p:cNvSpPr>
            <a:spLocks noGrp="1"/>
          </p:cNvSpPr>
          <p:nvPr>
            <p:ph type="dt" sz="half" idx="10"/>
          </p:nvPr>
        </p:nvSpPr>
        <p:spPr/>
        <p:txBody>
          <a:bodyPr/>
          <a:lstStyle/>
          <a:p>
            <a:fld id="{9BCF2739-128F-4662-A36F-38E9BDEE48CB}" type="datetimeFigureOut">
              <a:rPr kumimoji="1" lang="ja-JP" altLang="en-US" smtClean="0"/>
              <a:t>2023/7/17</a:t>
            </a:fld>
            <a:endParaRPr kumimoji="1" lang="ja-JP" altLang="en-US"/>
          </a:p>
        </p:txBody>
      </p:sp>
      <p:sp>
        <p:nvSpPr>
          <p:cNvPr id="5" name="フッター プレースホルダー 4">
            <a:extLst>
              <a:ext uri="{FF2B5EF4-FFF2-40B4-BE49-F238E27FC236}">
                <a16:creationId xmlns:a16="http://schemas.microsoft.com/office/drawing/2014/main" id="{226562BE-371E-FC74-030A-9B9A64739EC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81EDFA5-ED89-D578-AABA-2C493A45DED7}"/>
              </a:ext>
            </a:extLst>
          </p:cNvPr>
          <p:cNvSpPr>
            <a:spLocks noGrp="1"/>
          </p:cNvSpPr>
          <p:nvPr>
            <p:ph type="sldNum" sz="quarter" idx="12"/>
          </p:nvPr>
        </p:nvSpPr>
        <p:spPr/>
        <p:txBody>
          <a:bodyPr/>
          <a:lstStyle/>
          <a:p>
            <a:fld id="{D0DBA551-54EA-414B-A070-B43FA710189D}" type="slidenum">
              <a:rPr kumimoji="1" lang="ja-JP" altLang="en-US" smtClean="0"/>
              <a:t>‹#›</a:t>
            </a:fld>
            <a:endParaRPr kumimoji="1" lang="ja-JP" altLang="en-US"/>
          </a:p>
        </p:txBody>
      </p:sp>
    </p:spTree>
    <p:extLst>
      <p:ext uri="{BB962C8B-B14F-4D97-AF65-F5344CB8AC3E}">
        <p14:creationId xmlns:p14="http://schemas.microsoft.com/office/powerpoint/2010/main" val="13845346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88E685CB-ED2C-121A-9411-2E4920E2885C}"/>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3861124F-F561-7D5F-01CA-A7CA505AD516}"/>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E5713564-DB40-2BE2-D6A7-B87CEABC5D4B}"/>
              </a:ext>
            </a:extLst>
          </p:cNvPr>
          <p:cNvSpPr>
            <a:spLocks noGrp="1"/>
          </p:cNvSpPr>
          <p:nvPr>
            <p:ph type="dt" sz="half" idx="10"/>
          </p:nvPr>
        </p:nvSpPr>
        <p:spPr/>
        <p:txBody>
          <a:bodyPr/>
          <a:lstStyle/>
          <a:p>
            <a:fld id="{9BCF2739-128F-4662-A36F-38E9BDEE48CB}" type="datetimeFigureOut">
              <a:rPr kumimoji="1" lang="ja-JP" altLang="en-US" smtClean="0"/>
              <a:t>2023/7/17</a:t>
            </a:fld>
            <a:endParaRPr kumimoji="1" lang="ja-JP" altLang="en-US"/>
          </a:p>
        </p:txBody>
      </p:sp>
      <p:sp>
        <p:nvSpPr>
          <p:cNvPr id="5" name="フッター プレースホルダー 4">
            <a:extLst>
              <a:ext uri="{FF2B5EF4-FFF2-40B4-BE49-F238E27FC236}">
                <a16:creationId xmlns:a16="http://schemas.microsoft.com/office/drawing/2014/main" id="{B1226A64-C98F-F08C-4A59-6C36A80A949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84256E4-A74A-B752-5131-6D6CB0989F96}"/>
              </a:ext>
            </a:extLst>
          </p:cNvPr>
          <p:cNvSpPr>
            <a:spLocks noGrp="1"/>
          </p:cNvSpPr>
          <p:nvPr>
            <p:ph type="sldNum" sz="quarter" idx="12"/>
          </p:nvPr>
        </p:nvSpPr>
        <p:spPr/>
        <p:txBody>
          <a:bodyPr/>
          <a:lstStyle/>
          <a:p>
            <a:fld id="{D0DBA551-54EA-414B-A070-B43FA710189D}" type="slidenum">
              <a:rPr kumimoji="1" lang="ja-JP" altLang="en-US" smtClean="0"/>
              <a:t>‹#›</a:t>
            </a:fld>
            <a:endParaRPr kumimoji="1" lang="ja-JP" altLang="en-US"/>
          </a:p>
        </p:txBody>
      </p:sp>
    </p:spTree>
    <p:extLst>
      <p:ext uri="{BB962C8B-B14F-4D97-AF65-F5344CB8AC3E}">
        <p14:creationId xmlns:p14="http://schemas.microsoft.com/office/powerpoint/2010/main" val="35280810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B96F7C7-9B56-5FCA-F628-2684489EA880}"/>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2851AF6-7DC5-1D5E-7F6A-EC3A626282E0}"/>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828EA20-9CFC-A76E-067C-4E795354E965}"/>
              </a:ext>
            </a:extLst>
          </p:cNvPr>
          <p:cNvSpPr>
            <a:spLocks noGrp="1"/>
          </p:cNvSpPr>
          <p:nvPr>
            <p:ph type="dt" sz="half" idx="10"/>
          </p:nvPr>
        </p:nvSpPr>
        <p:spPr/>
        <p:txBody>
          <a:bodyPr/>
          <a:lstStyle/>
          <a:p>
            <a:fld id="{9BCF2739-128F-4662-A36F-38E9BDEE48CB}" type="datetimeFigureOut">
              <a:rPr kumimoji="1" lang="ja-JP" altLang="en-US" smtClean="0"/>
              <a:t>2023/7/17</a:t>
            </a:fld>
            <a:endParaRPr kumimoji="1" lang="ja-JP" altLang="en-US"/>
          </a:p>
        </p:txBody>
      </p:sp>
      <p:sp>
        <p:nvSpPr>
          <p:cNvPr id="5" name="フッター プレースホルダー 4">
            <a:extLst>
              <a:ext uri="{FF2B5EF4-FFF2-40B4-BE49-F238E27FC236}">
                <a16:creationId xmlns:a16="http://schemas.microsoft.com/office/drawing/2014/main" id="{5E2B38F4-F31D-831F-40CE-9574687B5BB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4FD1BAE-6D01-7E4F-11AA-A3174D0DE5E1}"/>
              </a:ext>
            </a:extLst>
          </p:cNvPr>
          <p:cNvSpPr>
            <a:spLocks noGrp="1"/>
          </p:cNvSpPr>
          <p:nvPr>
            <p:ph type="sldNum" sz="quarter" idx="12"/>
          </p:nvPr>
        </p:nvSpPr>
        <p:spPr/>
        <p:txBody>
          <a:bodyPr/>
          <a:lstStyle/>
          <a:p>
            <a:fld id="{D0DBA551-54EA-414B-A070-B43FA710189D}" type="slidenum">
              <a:rPr kumimoji="1" lang="ja-JP" altLang="en-US" smtClean="0"/>
              <a:t>‹#›</a:t>
            </a:fld>
            <a:endParaRPr kumimoji="1" lang="ja-JP" altLang="en-US"/>
          </a:p>
        </p:txBody>
      </p:sp>
    </p:spTree>
    <p:extLst>
      <p:ext uri="{BB962C8B-B14F-4D97-AF65-F5344CB8AC3E}">
        <p14:creationId xmlns:p14="http://schemas.microsoft.com/office/powerpoint/2010/main" val="37564769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79E4510-6925-2B34-1B82-382FB9BA5E68}"/>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3F1BD529-7AC1-1F9C-126B-3098369C85C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0CCF51EE-C6D6-E175-01BF-756902FA8F51}"/>
              </a:ext>
            </a:extLst>
          </p:cNvPr>
          <p:cNvSpPr>
            <a:spLocks noGrp="1"/>
          </p:cNvSpPr>
          <p:nvPr>
            <p:ph type="dt" sz="half" idx="10"/>
          </p:nvPr>
        </p:nvSpPr>
        <p:spPr/>
        <p:txBody>
          <a:bodyPr/>
          <a:lstStyle/>
          <a:p>
            <a:fld id="{9BCF2739-128F-4662-A36F-38E9BDEE48CB}" type="datetimeFigureOut">
              <a:rPr kumimoji="1" lang="ja-JP" altLang="en-US" smtClean="0"/>
              <a:t>2023/7/17</a:t>
            </a:fld>
            <a:endParaRPr kumimoji="1" lang="ja-JP" altLang="en-US"/>
          </a:p>
        </p:txBody>
      </p:sp>
      <p:sp>
        <p:nvSpPr>
          <p:cNvPr id="5" name="フッター プレースホルダー 4">
            <a:extLst>
              <a:ext uri="{FF2B5EF4-FFF2-40B4-BE49-F238E27FC236}">
                <a16:creationId xmlns:a16="http://schemas.microsoft.com/office/drawing/2014/main" id="{D5A816D2-83A6-E874-E8A9-7EDD4A04792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1624B47-AD9C-C432-957B-377503F14C64}"/>
              </a:ext>
            </a:extLst>
          </p:cNvPr>
          <p:cNvSpPr>
            <a:spLocks noGrp="1"/>
          </p:cNvSpPr>
          <p:nvPr>
            <p:ph type="sldNum" sz="quarter" idx="12"/>
          </p:nvPr>
        </p:nvSpPr>
        <p:spPr/>
        <p:txBody>
          <a:bodyPr/>
          <a:lstStyle/>
          <a:p>
            <a:fld id="{D0DBA551-54EA-414B-A070-B43FA710189D}" type="slidenum">
              <a:rPr kumimoji="1" lang="ja-JP" altLang="en-US" smtClean="0"/>
              <a:t>‹#›</a:t>
            </a:fld>
            <a:endParaRPr kumimoji="1" lang="ja-JP" altLang="en-US"/>
          </a:p>
        </p:txBody>
      </p:sp>
    </p:spTree>
    <p:extLst>
      <p:ext uri="{BB962C8B-B14F-4D97-AF65-F5344CB8AC3E}">
        <p14:creationId xmlns:p14="http://schemas.microsoft.com/office/powerpoint/2010/main" val="9721509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AC03E2E-40A4-62F9-4030-49FBC5749D5D}"/>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C8F83C4F-613C-2166-7B33-3B6B94977652}"/>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FFDA36CC-6DE7-4BDB-1160-9B6E810D3952}"/>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6F33A4F9-32E3-6EC9-7FBA-079B1A213F92}"/>
              </a:ext>
            </a:extLst>
          </p:cNvPr>
          <p:cNvSpPr>
            <a:spLocks noGrp="1"/>
          </p:cNvSpPr>
          <p:nvPr>
            <p:ph type="dt" sz="half" idx="10"/>
          </p:nvPr>
        </p:nvSpPr>
        <p:spPr/>
        <p:txBody>
          <a:bodyPr/>
          <a:lstStyle/>
          <a:p>
            <a:fld id="{9BCF2739-128F-4662-A36F-38E9BDEE48CB}" type="datetimeFigureOut">
              <a:rPr kumimoji="1" lang="ja-JP" altLang="en-US" smtClean="0"/>
              <a:t>2023/7/17</a:t>
            </a:fld>
            <a:endParaRPr kumimoji="1" lang="ja-JP" altLang="en-US"/>
          </a:p>
        </p:txBody>
      </p:sp>
      <p:sp>
        <p:nvSpPr>
          <p:cNvPr id="6" name="フッター プレースホルダー 5">
            <a:extLst>
              <a:ext uri="{FF2B5EF4-FFF2-40B4-BE49-F238E27FC236}">
                <a16:creationId xmlns:a16="http://schemas.microsoft.com/office/drawing/2014/main" id="{BD461C82-18D8-EAAA-CE82-1E9EAB1445F7}"/>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3D473CE9-0253-FCDF-20B0-7975EEEFD6FB}"/>
              </a:ext>
            </a:extLst>
          </p:cNvPr>
          <p:cNvSpPr>
            <a:spLocks noGrp="1"/>
          </p:cNvSpPr>
          <p:nvPr>
            <p:ph type="sldNum" sz="quarter" idx="12"/>
          </p:nvPr>
        </p:nvSpPr>
        <p:spPr/>
        <p:txBody>
          <a:bodyPr/>
          <a:lstStyle/>
          <a:p>
            <a:fld id="{D0DBA551-54EA-414B-A070-B43FA710189D}" type="slidenum">
              <a:rPr kumimoji="1" lang="ja-JP" altLang="en-US" smtClean="0"/>
              <a:t>‹#›</a:t>
            </a:fld>
            <a:endParaRPr kumimoji="1" lang="ja-JP" altLang="en-US"/>
          </a:p>
        </p:txBody>
      </p:sp>
    </p:spTree>
    <p:extLst>
      <p:ext uri="{BB962C8B-B14F-4D97-AF65-F5344CB8AC3E}">
        <p14:creationId xmlns:p14="http://schemas.microsoft.com/office/powerpoint/2010/main" val="21205927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44C2539-44CC-9641-FDD8-59820AE94128}"/>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27332D9B-AB10-27FB-DF08-153A855B6DD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86424A90-91ED-A871-6F32-D970F710109C}"/>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6D8FC300-C3E2-F8AD-A219-2086FD418A6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35A3E0DB-D0D5-602A-6BE2-0622A1ED6CE4}"/>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2CDD1179-A6AF-C661-1472-67C7F4514D7B}"/>
              </a:ext>
            </a:extLst>
          </p:cNvPr>
          <p:cNvSpPr>
            <a:spLocks noGrp="1"/>
          </p:cNvSpPr>
          <p:nvPr>
            <p:ph type="dt" sz="half" idx="10"/>
          </p:nvPr>
        </p:nvSpPr>
        <p:spPr/>
        <p:txBody>
          <a:bodyPr/>
          <a:lstStyle/>
          <a:p>
            <a:fld id="{9BCF2739-128F-4662-A36F-38E9BDEE48CB}" type="datetimeFigureOut">
              <a:rPr kumimoji="1" lang="ja-JP" altLang="en-US" smtClean="0"/>
              <a:t>2023/7/17</a:t>
            </a:fld>
            <a:endParaRPr kumimoji="1" lang="ja-JP" altLang="en-US"/>
          </a:p>
        </p:txBody>
      </p:sp>
      <p:sp>
        <p:nvSpPr>
          <p:cNvPr id="8" name="フッター プレースホルダー 7">
            <a:extLst>
              <a:ext uri="{FF2B5EF4-FFF2-40B4-BE49-F238E27FC236}">
                <a16:creationId xmlns:a16="http://schemas.microsoft.com/office/drawing/2014/main" id="{20C868E2-30C6-AE44-14AE-F662ACAC1454}"/>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43491A19-AC38-6CB1-13B8-03B033EA7140}"/>
              </a:ext>
            </a:extLst>
          </p:cNvPr>
          <p:cNvSpPr>
            <a:spLocks noGrp="1"/>
          </p:cNvSpPr>
          <p:nvPr>
            <p:ph type="sldNum" sz="quarter" idx="12"/>
          </p:nvPr>
        </p:nvSpPr>
        <p:spPr/>
        <p:txBody>
          <a:bodyPr/>
          <a:lstStyle/>
          <a:p>
            <a:fld id="{D0DBA551-54EA-414B-A070-B43FA710189D}" type="slidenum">
              <a:rPr kumimoji="1" lang="ja-JP" altLang="en-US" smtClean="0"/>
              <a:t>‹#›</a:t>
            </a:fld>
            <a:endParaRPr kumimoji="1" lang="ja-JP" altLang="en-US"/>
          </a:p>
        </p:txBody>
      </p:sp>
    </p:spTree>
    <p:extLst>
      <p:ext uri="{BB962C8B-B14F-4D97-AF65-F5344CB8AC3E}">
        <p14:creationId xmlns:p14="http://schemas.microsoft.com/office/powerpoint/2010/main" val="5112989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116E55F-2F53-DD37-1FE2-52906A234E45}"/>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C062BC76-B550-CE4B-B208-D7ECFC1BA66D}"/>
              </a:ext>
            </a:extLst>
          </p:cNvPr>
          <p:cNvSpPr>
            <a:spLocks noGrp="1"/>
          </p:cNvSpPr>
          <p:nvPr>
            <p:ph type="dt" sz="half" idx="10"/>
          </p:nvPr>
        </p:nvSpPr>
        <p:spPr/>
        <p:txBody>
          <a:bodyPr/>
          <a:lstStyle/>
          <a:p>
            <a:fld id="{9BCF2739-128F-4662-A36F-38E9BDEE48CB}" type="datetimeFigureOut">
              <a:rPr kumimoji="1" lang="ja-JP" altLang="en-US" smtClean="0"/>
              <a:t>2023/7/17</a:t>
            </a:fld>
            <a:endParaRPr kumimoji="1" lang="ja-JP" altLang="en-US"/>
          </a:p>
        </p:txBody>
      </p:sp>
      <p:sp>
        <p:nvSpPr>
          <p:cNvPr id="4" name="フッター プレースホルダー 3">
            <a:extLst>
              <a:ext uri="{FF2B5EF4-FFF2-40B4-BE49-F238E27FC236}">
                <a16:creationId xmlns:a16="http://schemas.microsoft.com/office/drawing/2014/main" id="{CA20B874-B0BA-B9A0-4564-C807F7FC06E1}"/>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EA20B19A-60A0-A5E8-72F2-96E13896D68D}"/>
              </a:ext>
            </a:extLst>
          </p:cNvPr>
          <p:cNvSpPr>
            <a:spLocks noGrp="1"/>
          </p:cNvSpPr>
          <p:nvPr>
            <p:ph type="sldNum" sz="quarter" idx="12"/>
          </p:nvPr>
        </p:nvSpPr>
        <p:spPr/>
        <p:txBody>
          <a:bodyPr/>
          <a:lstStyle/>
          <a:p>
            <a:fld id="{D0DBA551-54EA-414B-A070-B43FA710189D}" type="slidenum">
              <a:rPr kumimoji="1" lang="ja-JP" altLang="en-US" smtClean="0"/>
              <a:t>‹#›</a:t>
            </a:fld>
            <a:endParaRPr kumimoji="1" lang="ja-JP" altLang="en-US"/>
          </a:p>
        </p:txBody>
      </p:sp>
    </p:spTree>
    <p:extLst>
      <p:ext uri="{BB962C8B-B14F-4D97-AF65-F5344CB8AC3E}">
        <p14:creationId xmlns:p14="http://schemas.microsoft.com/office/powerpoint/2010/main" val="269308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6AC55A0D-DFDE-8CF6-83D5-D00A50754082}"/>
              </a:ext>
            </a:extLst>
          </p:cNvPr>
          <p:cNvSpPr>
            <a:spLocks noGrp="1"/>
          </p:cNvSpPr>
          <p:nvPr>
            <p:ph type="dt" sz="half" idx="10"/>
          </p:nvPr>
        </p:nvSpPr>
        <p:spPr/>
        <p:txBody>
          <a:bodyPr/>
          <a:lstStyle/>
          <a:p>
            <a:fld id="{9BCF2739-128F-4662-A36F-38E9BDEE48CB}" type="datetimeFigureOut">
              <a:rPr kumimoji="1" lang="ja-JP" altLang="en-US" smtClean="0"/>
              <a:t>2023/7/17</a:t>
            </a:fld>
            <a:endParaRPr kumimoji="1" lang="ja-JP" altLang="en-US"/>
          </a:p>
        </p:txBody>
      </p:sp>
      <p:sp>
        <p:nvSpPr>
          <p:cNvPr id="3" name="フッター プレースホルダー 2">
            <a:extLst>
              <a:ext uri="{FF2B5EF4-FFF2-40B4-BE49-F238E27FC236}">
                <a16:creationId xmlns:a16="http://schemas.microsoft.com/office/drawing/2014/main" id="{362C68BB-F1F4-EB71-A5D4-EAE904FD2D25}"/>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632D8A98-A024-A8FA-B5A5-AA9134B4B5B3}"/>
              </a:ext>
            </a:extLst>
          </p:cNvPr>
          <p:cNvSpPr>
            <a:spLocks noGrp="1"/>
          </p:cNvSpPr>
          <p:nvPr>
            <p:ph type="sldNum" sz="quarter" idx="12"/>
          </p:nvPr>
        </p:nvSpPr>
        <p:spPr/>
        <p:txBody>
          <a:bodyPr/>
          <a:lstStyle/>
          <a:p>
            <a:fld id="{D0DBA551-54EA-414B-A070-B43FA710189D}" type="slidenum">
              <a:rPr kumimoji="1" lang="ja-JP" altLang="en-US" smtClean="0"/>
              <a:t>‹#›</a:t>
            </a:fld>
            <a:endParaRPr kumimoji="1" lang="ja-JP" altLang="en-US"/>
          </a:p>
        </p:txBody>
      </p:sp>
    </p:spTree>
    <p:extLst>
      <p:ext uri="{BB962C8B-B14F-4D97-AF65-F5344CB8AC3E}">
        <p14:creationId xmlns:p14="http://schemas.microsoft.com/office/powerpoint/2010/main" val="31234970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628322-703F-C9EF-6B44-E3D8AFDE594A}"/>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C6B5B79D-1941-ED9B-5CB8-295591CC260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86BE1318-4F09-5726-DE92-84D6AB1ED69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A0A57955-7CA3-F9D1-140C-914CA28F2C6F}"/>
              </a:ext>
            </a:extLst>
          </p:cNvPr>
          <p:cNvSpPr>
            <a:spLocks noGrp="1"/>
          </p:cNvSpPr>
          <p:nvPr>
            <p:ph type="dt" sz="half" idx="10"/>
          </p:nvPr>
        </p:nvSpPr>
        <p:spPr/>
        <p:txBody>
          <a:bodyPr/>
          <a:lstStyle/>
          <a:p>
            <a:fld id="{9BCF2739-128F-4662-A36F-38E9BDEE48CB}" type="datetimeFigureOut">
              <a:rPr kumimoji="1" lang="ja-JP" altLang="en-US" smtClean="0"/>
              <a:t>2023/7/17</a:t>
            </a:fld>
            <a:endParaRPr kumimoji="1" lang="ja-JP" altLang="en-US"/>
          </a:p>
        </p:txBody>
      </p:sp>
      <p:sp>
        <p:nvSpPr>
          <p:cNvPr id="6" name="フッター プレースホルダー 5">
            <a:extLst>
              <a:ext uri="{FF2B5EF4-FFF2-40B4-BE49-F238E27FC236}">
                <a16:creationId xmlns:a16="http://schemas.microsoft.com/office/drawing/2014/main" id="{4F6D726A-F20D-F7A4-F368-6B51BC9FBA09}"/>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4FA1B231-B7B3-0536-2F34-9B2A683F4E7B}"/>
              </a:ext>
            </a:extLst>
          </p:cNvPr>
          <p:cNvSpPr>
            <a:spLocks noGrp="1"/>
          </p:cNvSpPr>
          <p:nvPr>
            <p:ph type="sldNum" sz="quarter" idx="12"/>
          </p:nvPr>
        </p:nvSpPr>
        <p:spPr/>
        <p:txBody>
          <a:bodyPr/>
          <a:lstStyle/>
          <a:p>
            <a:fld id="{D0DBA551-54EA-414B-A070-B43FA710189D}" type="slidenum">
              <a:rPr kumimoji="1" lang="ja-JP" altLang="en-US" smtClean="0"/>
              <a:t>‹#›</a:t>
            </a:fld>
            <a:endParaRPr kumimoji="1" lang="ja-JP" altLang="en-US"/>
          </a:p>
        </p:txBody>
      </p:sp>
    </p:spTree>
    <p:extLst>
      <p:ext uri="{BB962C8B-B14F-4D97-AF65-F5344CB8AC3E}">
        <p14:creationId xmlns:p14="http://schemas.microsoft.com/office/powerpoint/2010/main" val="42850511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22F3563-6505-2F58-C7D3-1961CACC70DC}"/>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1411AB57-6FBE-09F1-6CE3-7D174A305D5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1" lang="ja-JP" altLang="en-US"/>
              <a:t>アイコンをクリックして図を追加</a:t>
            </a:r>
          </a:p>
        </p:txBody>
      </p:sp>
      <p:sp>
        <p:nvSpPr>
          <p:cNvPr id="4" name="テキスト プレースホルダー 3">
            <a:extLst>
              <a:ext uri="{FF2B5EF4-FFF2-40B4-BE49-F238E27FC236}">
                <a16:creationId xmlns:a16="http://schemas.microsoft.com/office/drawing/2014/main" id="{7272BB20-8324-7CC0-54BC-6D12B493740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21ACFA3A-3732-2E5A-77B0-02B21A5683A2}"/>
              </a:ext>
            </a:extLst>
          </p:cNvPr>
          <p:cNvSpPr>
            <a:spLocks noGrp="1"/>
          </p:cNvSpPr>
          <p:nvPr>
            <p:ph type="dt" sz="half" idx="10"/>
          </p:nvPr>
        </p:nvSpPr>
        <p:spPr/>
        <p:txBody>
          <a:bodyPr/>
          <a:lstStyle/>
          <a:p>
            <a:fld id="{9BCF2739-128F-4662-A36F-38E9BDEE48CB}" type="datetimeFigureOut">
              <a:rPr kumimoji="1" lang="ja-JP" altLang="en-US" smtClean="0"/>
              <a:t>2023/7/17</a:t>
            </a:fld>
            <a:endParaRPr kumimoji="1" lang="ja-JP" altLang="en-US"/>
          </a:p>
        </p:txBody>
      </p:sp>
      <p:sp>
        <p:nvSpPr>
          <p:cNvPr id="6" name="フッター プレースホルダー 5">
            <a:extLst>
              <a:ext uri="{FF2B5EF4-FFF2-40B4-BE49-F238E27FC236}">
                <a16:creationId xmlns:a16="http://schemas.microsoft.com/office/drawing/2014/main" id="{8A1290FE-0795-41D9-AAFA-02A7E9DE6D9F}"/>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69765E24-C9B4-5900-D74C-4BC2E2899CFA}"/>
              </a:ext>
            </a:extLst>
          </p:cNvPr>
          <p:cNvSpPr>
            <a:spLocks noGrp="1"/>
          </p:cNvSpPr>
          <p:nvPr>
            <p:ph type="sldNum" sz="quarter" idx="12"/>
          </p:nvPr>
        </p:nvSpPr>
        <p:spPr/>
        <p:txBody>
          <a:bodyPr/>
          <a:lstStyle/>
          <a:p>
            <a:fld id="{D0DBA551-54EA-414B-A070-B43FA710189D}" type="slidenum">
              <a:rPr kumimoji="1" lang="ja-JP" altLang="en-US" smtClean="0"/>
              <a:t>‹#›</a:t>
            </a:fld>
            <a:endParaRPr kumimoji="1" lang="ja-JP" altLang="en-US"/>
          </a:p>
        </p:txBody>
      </p:sp>
    </p:spTree>
    <p:extLst>
      <p:ext uri="{BB962C8B-B14F-4D97-AF65-F5344CB8AC3E}">
        <p14:creationId xmlns:p14="http://schemas.microsoft.com/office/powerpoint/2010/main" val="24375826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C813B4ED-85D3-6A61-A217-82C32BE50A0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07376E1-D9BE-71C2-0E8C-62AC5100AFF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83371C4-2711-9D82-8400-B2F11302CE4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CF2739-128F-4662-A36F-38E9BDEE48CB}" type="datetimeFigureOut">
              <a:rPr kumimoji="1" lang="ja-JP" altLang="en-US" smtClean="0"/>
              <a:t>2023/7/17</a:t>
            </a:fld>
            <a:endParaRPr kumimoji="1" lang="ja-JP" altLang="en-US"/>
          </a:p>
        </p:txBody>
      </p:sp>
      <p:sp>
        <p:nvSpPr>
          <p:cNvPr id="5" name="フッター プレースホルダー 4">
            <a:extLst>
              <a:ext uri="{FF2B5EF4-FFF2-40B4-BE49-F238E27FC236}">
                <a16:creationId xmlns:a16="http://schemas.microsoft.com/office/drawing/2014/main" id="{C8258AF0-CC6F-A923-A4F7-011A4618662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AE7D4FFD-3D7B-714E-0FC7-69AD1CCA96C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0DBA551-54EA-414B-A070-B43FA710189D}" type="slidenum">
              <a:rPr kumimoji="1" lang="ja-JP" altLang="en-US" smtClean="0"/>
              <a:t>‹#›</a:t>
            </a:fld>
            <a:endParaRPr kumimoji="1" lang="ja-JP" altLang="en-US"/>
          </a:p>
        </p:txBody>
      </p:sp>
    </p:spTree>
    <p:extLst>
      <p:ext uri="{BB962C8B-B14F-4D97-AF65-F5344CB8AC3E}">
        <p14:creationId xmlns:p14="http://schemas.microsoft.com/office/powerpoint/2010/main" val="8345565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945B6F9-116C-86C8-D704-292CB0A6DA16}"/>
              </a:ext>
            </a:extLst>
          </p:cNvPr>
          <p:cNvSpPr>
            <a:spLocks noGrp="1"/>
          </p:cNvSpPr>
          <p:nvPr>
            <p:ph type="ctrTitle"/>
          </p:nvPr>
        </p:nvSpPr>
        <p:spPr/>
        <p:txBody>
          <a:bodyPr>
            <a:normAutofit fontScale="90000"/>
          </a:bodyPr>
          <a:lstStyle/>
          <a:p>
            <a:br>
              <a:rPr kumimoji="1" lang="en-US" altLang="ja-JP" dirty="0">
                <a:latin typeface="HGP明朝E" panose="02020900000000000000" pitchFamily="18" charset="-128"/>
                <a:ea typeface="HGP明朝E" panose="02020900000000000000" pitchFamily="18" charset="-128"/>
              </a:rPr>
            </a:br>
            <a:r>
              <a:rPr kumimoji="1" lang="ja-JP" altLang="en-US" dirty="0">
                <a:latin typeface="HGP明朝E" panose="02020900000000000000" pitchFamily="18" charset="-128"/>
                <a:ea typeface="HGP明朝E" panose="02020900000000000000" pitchFamily="18" charset="-128"/>
              </a:rPr>
              <a:t>ワグネル反乱</a:t>
            </a:r>
            <a:br>
              <a:rPr kumimoji="1" lang="en-US" altLang="ja-JP" dirty="0">
                <a:latin typeface="HGP明朝E" panose="02020900000000000000" pitchFamily="18" charset="-128"/>
                <a:ea typeface="HGP明朝E" panose="02020900000000000000" pitchFamily="18" charset="-128"/>
              </a:rPr>
            </a:br>
            <a:r>
              <a:rPr kumimoji="1" lang="ja-JP" altLang="en-US" dirty="0">
                <a:latin typeface="HGP明朝E" panose="02020900000000000000" pitchFamily="18" charset="-128"/>
                <a:ea typeface="HGP明朝E" panose="02020900000000000000" pitchFamily="18" charset="-128"/>
              </a:rPr>
              <a:t>の衝撃</a:t>
            </a:r>
            <a:br>
              <a:rPr kumimoji="1" lang="en-US" altLang="ja-JP" dirty="0">
                <a:latin typeface="HGP明朝E" panose="02020900000000000000" pitchFamily="18" charset="-128"/>
                <a:ea typeface="HGP明朝E" panose="02020900000000000000" pitchFamily="18" charset="-128"/>
              </a:rPr>
            </a:br>
            <a:endParaRPr kumimoji="1" lang="ja-JP" altLang="en-US" dirty="0">
              <a:latin typeface="HGP明朝E" panose="02020900000000000000" pitchFamily="18" charset="-128"/>
              <a:ea typeface="HGP明朝E" panose="02020900000000000000" pitchFamily="18" charset="-128"/>
            </a:endParaRPr>
          </a:p>
        </p:txBody>
      </p:sp>
      <p:sp>
        <p:nvSpPr>
          <p:cNvPr id="3" name="字幕 2">
            <a:extLst>
              <a:ext uri="{FF2B5EF4-FFF2-40B4-BE49-F238E27FC236}">
                <a16:creationId xmlns:a16="http://schemas.microsoft.com/office/drawing/2014/main" id="{B13B3510-1B36-F6C7-6053-2D42B4D4779E}"/>
              </a:ext>
            </a:extLst>
          </p:cNvPr>
          <p:cNvSpPr>
            <a:spLocks noGrp="1"/>
          </p:cNvSpPr>
          <p:nvPr>
            <p:ph type="subTitle" idx="1"/>
          </p:nvPr>
        </p:nvSpPr>
        <p:spPr>
          <a:xfrm>
            <a:off x="1524000" y="3509963"/>
            <a:ext cx="9144000" cy="1655762"/>
          </a:xfrm>
        </p:spPr>
        <p:txBody>
          <a:bodyPr>
            <a:normAutofit/>
          </a:bodyPr>
          <a:lstStyle/>
          <a:p>
            <a:r>
              <a:rPr kumimoji="1" lang="ja-JP" altLang="en-US" sz="4000" dirty="0">
                <a:latin typeface="HGP明朝E" panose="02020900000000000000" pitchFamily="18" charset="-128"/>
                <a:ea typeface="HGP明朝E" panose="02020900000000000000" pitchFamily="18" charset="-128"/>
              </a:rPr>
              <a:t>情報パック</a:t>
            </a:r>
            <a:r>
              <a:rPr kumimoji="1" lang="en-US" altLang="ja-JP" sz="4000" dirty="0">
                <a:latin typeface="HGP明朝E" panose="02020900000000000000" pitchFamily="18" charset="-128"/>
                <a:ea typeface="HGP明朝E" panose="02020900000000000000" pitchFamily="18" charset="-128"/>
              </a:rPr>
              <a:t>7</a:t>
            </a:r>
            <a:r>
              <a:rPr kumimoji="1" lang="ja-JP" altLang="en-US" sz="4000" dirty="0">
                <a:latin typeface="HGP明朝E" panose="02020900000000000000" pitchFamily="18" charset="-128"/>
                <a:ea typeface="HGP明朝E" panose="02020900000000000000" pitchFamily="18" charset="-128"/>
              </a:rPr>
              <a:t>月号</a:t>
            </a:r>
            <a:endParaRPr kumimoji="1" lang="en-US" altLang="ja-JP" sz="4000" dirty="0">
              <a:latin typeface="HGP明朝E" panose="02020900000000000000" pitchFamily="18" charset="-128"/>
              <a:ea typeface="HGP明朝E" panose="02020900000000000000" pitchFamily="18" charset="-128"/>
            </a:endParaRPr>
          </a:p>
          <a:p>
            <a:endParaRPr kumimoji="1" lang="ja-JP" altLang="en-US" sz="40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13547860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AC338E03-07D4-E5A8-E831-9176178F393A}"/>
              </a:ext>
            </a:extLst>
          </p:cNvPr>
          <p:cNvSpPr>
            <a:spLocks noGrp="1"/>
          </p:cNvSpPr>
          <p:nvPr>
            <p:ph type="title"/>
          </p:nvPr>
        </p:nvSpPr>
        <p:spPr/>
        <p:txBody>
          <a:bodyPr/>
          <a:lstStyle/>
          <a:p>
            <a:r>
              <a:rPr lang="ja-JP" altLang="en-US" dirty="0">
                <a:latin typeface="HGP明朝E" panose="02020900000000000000" pitchFamily="18" charset="-128"/>
                <a:ea typeface="HGP明朝E" panose="02020900000000000000" pitchFamily="18" charset="-128"/>
              </a:rPr>
              <a:t>民間軍事会社（</a:t>
            </a:r>
            <a:r>
              <a:rPr lang="en-US" altLang="ja-JP" dirty="0">
                <a:latin typeface="HGP明朝E" panose="02020900000000000000" pitchFamily="18" charset="-128"/>
                <a:ea typeface="HGP明朝E" panose="02020900000000000000" pitchFamily="18" charset="-128"/>
              </a:rPr>
              <a:t>PMC</a:t>
            </a:r>
            <a:r>
              <a:rPr lang="ja-JP" altLang="en-US" dirty="0">
                <a:latin typeface="HGP明朝E" panose="02020900000000000000" pitchFamily="18" charset="-128"/>
                <a:ea typeface="HGP明朝E" panose="02020900000000000000" pitchFamily="18" charset="-128"/>
              </a:rPr>
              <a:t>）とは</a:t>
            </a:r>
          </a:p>
        </p:txBody>
      </p:sp>
      <p:sp>
        <p:nvSpPr>
          <p:cNvPr id="5" name="テキスト プレースホルダー 4">
            <a:extLst>
              <a:ext uri="{FF2B5EF4-FFF2-40B4-BE49-F238E27FC236}">
                <a16:creationId xmlns:a16="http://schemas.microsoft.com/office/drawing/2014/main" id="{E7C7FAFE-45FA-E31F-E1AF-BCA69C79D41E}"/>
              </a:ext>
            </a:extLst>
          </p:cNvPr>
          <p:cNvSpPr>
            <a:spLocks noGrp="1"/>
          </p:cNvSpPr>
          <p:nvPr>
            <p:ph type="body" idx="1"/>
          </p:nvPr>
        </p:nvSpPr>
        <p:spPr/>
        <p:txBody>
          <a:bodyPr/>
          <a:lstStyle/>
          <a:p>
            <a:endParaRPr lang="ja-JP" altLang="en-US">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13813432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0AE76DC-13A9-FE21-433D-2B669A7A53E0}"/>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ロシアの</a:t>
            </a:r>
            <a:r>
              <a:rPr kumimoji="1" lang="en-US" altLang="ja-JP" dirty="0">
                <a:latin typeface="HGP明朝E" panose="02020900000000000000" pitchFamily="18" charset="-128"/>
                <a:ea typeface="HGP明朝E" panose="02020900000000000000" pitchFamily="18" charset="-128"/>
              </a:rPr>
              <a:t>PMC</a:t>
            </a:r>
            <a:endParaRPr kumimoji="1" lang="ja-JP" altLang="en-US" dirty="0">
              <a:latin typeface="HGP明朝E" panose="02020900000000000000" pitchFamily="18" charset="-128"/>
              <a:ea typeface="HGP明朝E" panose="02020900000000000000" pitchFamily="18" charset="-128"/>
            </a:endParaRPr>
          </a:p>
        </p:txBody>
      </p:sp>
      <p:sp>
        <p:nvSpPr>
          <p:cNvPr id="3" name="コンテンツ プレースホルダー 2">
            <a:extLst>
              <a:ext uri="{FF2B5EF4-FFF2-40B4-BE49-F238E27FC236}">
                <a16:creationId xmlns:a16="http://schemas.microsoft.com/office/drawing/2014/main" id="{56370397-E1A8-B03D-A284-82A62521DBD4}"/>
              </a:ext>
            </a:extLst>
          </p:cNvPr>
          <p:cNvSpPr>
            <a:spLocks noGrp="1"/>
          </p:cNvSpPr>
          <p:nvPr>
            <p:ph idx="1"/>
          </p:nvPr>
        </p:nvSpPr>
        <p:spPr/>
        <p:txBody>
          <a:bodyPr>
            <a:normAutofit/>
          </a:bodyPr>
          <a:lstStyle/>
          <a:p>
            <a:r>
              <a:rPr kumimoji="1" lang="ja-JP" altLang="en-US" dirty="0">
                <a:latin typeface="HGP明朝E" panose="02020900000000000000" pitchFamily="18" charset="-128"/>
                <a:ea typeface="HGP明朝E" panose="02020900000000000000" pitchFamily="18" charset="-128"/>
              </a:rPr>
              <a:t>ワグネルをはじめとするロシアの</a:t>
            </a:r>
            <a:r>
              <a:rPr kumimoji="1" lang="en-US" altLang="ja-JP" dirty="0">
                <a:latin typeface="HGP明朝E" panose="02020900000000000000" pitchFamily="18" charset="-128"/>
                <a:ea typeface="HGP明朝E" panose="02020900000000000000" pitchFamily="18" charset="-128"/>
              </a:rPr>
              <a:t>PMC</a:t>
            </a:r>
            <a:r>
              <a:rPr kumimoji="1" lang="ja-JP" altLang="en-US" dirty="0">
                <a:latin typeface="HGP明朝E" panose="02020900000000000000" pitchFamily="18" charset="-128"/>
                <a:ea typeface="HGP明朝E" panose="02020900000000000000" pitchFamily="18" charset="-128"/>
              </a:rPr>
              <a:t>は、アメリカの</a:t>
            </a:r>
            <a:r>
              <a:rPr kumimoji="1" lang="en-US" altLang="ja-JP" dirty="0">
                <a:latin typeface="HGP明朝E" panose="02020900000000000000" pitchFamily="18" charset="-128"/>
                <a:ea typeface="HGP明朝E" panose="02020900000000000000" pitchFamily="18" charset="-128"/>
              </a:rPr>
              <a:t>PMC</a:t>
            </a:r>
            <a:r>
              <a:rPr kumimoji="1" lang="ja-JP" altLang="en-US" dirty="0">
                <a:latin typeface="HGP明朝E" panose="02020900000000000000" pitchFamily="18" charset="-128"/>
                <a:ea typeface="HGP明朝E" panose="02020900000000000000" pitchFamily="18" charset="-128"/>
              </a:rPr>
              <a:t>を参考に作られ、中東やアフリカでの秘密軍事行動と共に急成長した。</a:t>
            </a:r>
          </a:p>
          <a:p>
            <a:r>
              <a:rPr kumimoji="1" lang="ja-JP" altLang="en-US" dirty="0">
                <a:latin typeface="HGP明朝E" panose="02020900000000000000" pitchFamily="18" charset="-128"/>
                <a:ea typeface="HGP明朝E" panose="02020900000000000000" pitchFamily="18" charset="-128"/>
              </a:rPr>
              <a:t>セルゲイ・ショイグ国防相たちによる</a:t>
            </a:r>
            <a:r>
              <a:rPr kumimoji="1" lang="en-US" altLang="ja-JP" dirty="0">
                <a:latin typeface="HGP明朝E" panose="02020900000000000000" pitchFamily="18" charset="-128"/>
                <a:ea typeface="HGP明朝E" panose="02020900000000000000" pitchFamily="18" charset="-128"/>
              </a:rPr>
              <a:t>08</a:t>
            </a:r>
            <a:r>
              <a:rPr kumimoji="1" lang="ja-JP" altLang="en-US" dirty="0">
                <a:latin typeface="HGP明朝E" panose="02020900000000000000" pitchFamily="18" charset="-128"/>
                <a:ea typeface="HGP明朝E" panose="02020900000000000000" pitchFamily="18" charset="-128"/>
              </a:rPr>
              <a:t>年の軍事改革案では、徴収兵の兵役期間を</a:t>
            </a:r>
            <a:r>
              <a:rPr kumimoji="1" lang="en-US" altLang="ja-JP" dirty="0">
                <a:latin typeface="HGP明朝E" panose="02020900000000000000" pitchFamily="18" charset="-128"/>
                <a:ea typeface="HGP明朝E" panose="02020900000000000000" pitchFamily="18" charset="-128"/>
              </a:rPr>
              <a:t>24</a:t>
            </a:r>
            <a:r>
              <a:rPr kumimoji="1" lang="ja-JP" altLang="en-US" dirty="0">
                <a:latin typeface="HGP明朝E" panose="02020900000000000000" pitchFamily="18" charset="-128"/>
                <a:ea typeface="HGP明朝E" panose="02020900000000000000" pitchFamily="18" charset="-128"/>
              </a:rPr>
              <a:t>カ月から</a:t>
            </a:r>
            <a:r>
              <a:rPr kumimoji="1" lang="en-US" altLang="ja-JP" dirty="0">
                <a:latin typeface="HGP明朝E" panose="02020900000000000000" pitchFamily="18" charset="-128"/>
                <a:ea typeface="HGP明朝E" panose="02020900000000000000" pitchFamily="18" charset="-128"/>
              </a:rPr>
              <a:t>12</a:t>
            </a:r>
            <a:r>
              <a:rPr kumimoji="1" lang="ja-JP" altLang="en-US" dirty="0">
                <a:latin typeface="HGP明朝E" panose="02020900000000000000" pitchFamily="18" charset="-128"/>
                <a:ea typeface="HGP明朝E" panose="02020900000000000000" pitchFamily="18" charset="-128"/>
              </a:rPr>
              <a:t>カ月に（訓練期間を除くと実働</a:t>
            </a:r>
            <a:r>
              <a:rPr kumimoji="1" lang="en-US" altLang="ja-JP" dirty="0">
                <a:latin typeface="HGP明朝E" panose="02020900000000000000" pitchFamily="18" charset="-128"/>
                <a:ea typeface="HGP明朝E" panose="02020900000000000000" pitchFamily="18" charset="-128"/>
              </a:rPr>
              <a:t>5</a:t>
            </a:r>
            <a:r>
              <a:rPr kumimoji="1" lang="ja-JP" altLang="en-US" dirty="0">
                <a:latin typeface="HGP明朝E" panose="02020900000000000000" pitchFamily="18" charset="-128"/>
                <a:ea typeface="HGP明朝E" panose="02020900000000000000" pitchFamily="18" charset="-128"/>
              </a:rPr>
              <a:t>カ月）に減らし、その目標数を</a:t>
            </a:r>
            <a:r>
              <a:rPr kumimoji="1" lang="en-US" altLang="ja-JP" dirty="0">
                <a:latin typeface="HGP明朝E" panose="02020900000000000000" pitchFamily="18" charset="-128"/>
                <a:ea typeface="HGP明朝E" panose="02020900000000000000" pitchFamily="18" charset="-128"/>
              </a:rPr>
              <a:t>26</a:t>
            </a:r>
            <a:r>
              <a:rPr kumimoji="1" lang="ja-JP" altLang="en-US" dirty="0">
                <a:latin typeface="HGP明朝E" panose="02020900000000000000" pitchFamily="18" charset="-128"/>
                <a:ea typeface="HGP明朝E" panose="02020900000000000000" pitchFamily="18" charset="-128"/>
              </a:rPr>
              <a:t>万とする一方、「契約軍人」（</a:t>
            </a:r>
            <a:r>
              <a:rPr kumimoji="1" lang="en-US" altLang="ja-JP" dirty="0">
                <a:latin typeface="HGP明朝E" panose="02020900000000000000" pitchFamily="18" charset="-128"/>
                <a:ea typeface="HGP明朝E" panose="02020900000000000000" pitchFamily="18" charset="-128"/>
              </a:rPr>
              <a:t>PMC</a:t>
            </a:r>
            <a:r>
              <a:rPr kumimoji="1" lang="ja-JP" altLang="en-US" dirty="0">
                <a:latin typeface="HGP明朝E" panose="02020900000000000000" pitchFamily="18" charset="-128"/>
                <a:ea typeface="HGP明朝E" panose="02020900000000000000" pitchFamily="18" charset="-128"/>
              </a:rPr>
              <a:t>兵士）の目標数は</a:t>
            </a:r>
            <a:r>
              <a:rPr kumimoji="1" lang="en-US" altLang="ja-JP" dirty="0">
                <a:latin typeface="HGP明朝E" panose="02020900000000000000" pitchFamily="18" charset="-128"/>
                <a:ea typeface="HGP明朝E" panose="02020900000000000000" pitchFamily="18" charset="-128"/>
              </a:rPr>
              <a:t>41</a:t>
            </a:r>
            <a:r>
              <a:rPr kumimoji="1" lang="ja-JP" altLang="en-US" dirty="0">
                <a:latin typeface="HGP明朝E" panose="02020900000000000000" pitchFamily="18" charset="-128"/>
                <a:ea typeface="HGP明朝E" panose="02020900000000000000" pitchFamily="18" charset="-128"/>
              </a:rPr>
              <a:t>万人にして、「傭兵」の役割を徴収兵以上に位置付けた。</a:t>
            </a:r>
          </a:p>
          <a:p>
            <a:r>
              <a:rPr kumimoji="1" lang="ja-JP" altLang="en-US" dirty="0">
                <a:latin typeface="HGP明朝E" panose="02020900000000000000" pitchFamily="18" charset="-128"/>
                <a:ea typeface="HGP明朝E" panose="02020900000000000000" pitchFamily="18" charset="-128"/>
              </a:rPr>
              <a:t>国民の政治意識の高まりを抑えつけてきた強権政治下では、結果として徴収兵の戦闘能力は高まらない。</a:t>
            </a:r>
            <a:endParaRPr kumimoji="1" lang="en-US" altLang="ja-JP" dirty="0">
              <a:latin typeface="HGP明朝E" panose="02020900000000000000" pitchFamily="18" charset="-128"/>
              <a:ea typeface="HGP明朝E" panose="02020900000000000000" pitchFamily="18" charset="-128"/>
            </a:endParaRPr>
          </a:p>
          <a:p>
            <a:r>
              <a:rPr kumimoji="1" lang="ja-JP" altLang="en-US" dirty="0">
                <a:latin typeface="HGP明朝E" panose="02020900000000000000" pitchFamily="18" charset="-128"/>
                <a:ea typeface="HGP明朝E" panose="02020900000000000000" pitchFamily="18" charset="-128"/>
              </a:rPr>
              <a:t>その結果、既に訓練を積み、汚い仕事（作戦）にも投入でき、戦死者公表も必要ない</a:t>
            </a:r>
            <a:r>
              <a:rPr kumimoji="1" lang="en-US" altLang="ja-JP" dirty="0">
                <a:latin typeface="HGP明朝E" panose="02020900000000000000" pitchFamily="18" charset="-128"/>
                <a:ea typeface="HGP明朝E" panose="02020900000000000000" pitchFamily="18" charset="-128"/>
              </a:rPr>
              <a:t>PMC</a:t>
            </a:r>
            <a:r>
              <a:rPr kumimoji="1" lang="ja-JP" altLang="en-US" dirty="0">
                <a:latin typeface="HGP明朝E" panose="02020900000000000000" pitchFamily="18" charset="-128"/>
                <a:ea typeface="HGP明朝E" panose="02020900000000000000" pitchFamily="18" charset="-128"/>
              </a:rPr>
              <a:t>兵はさらに重宝される存在になっていった。</a:t>
            </a:r>
          </a:p>
          <a:p>
            <a:endParaRPr kumimoji="1" lang="ja-JP" altLang="en-US"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32679559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9F10D2F6-BFC3-6D3B-7E1B-9F12395B23EE}"/>
              </a:ext>
            </a:extLst>
          </p:cNvPr>
          <p:cNvSpPr>
            <a:spLocks noGrp="1"/>
          </p:cNvSpPr>
          <p:nvPr>
            <p:ph idx="1"/>
          </p:nvPr>
        </p:nvSpPr>
        <p:spPr>
          <a:xfrm>
            <a:off x="838200" y="679938"/>
            <a:ext cx="10515600" cy="5497025"/>
          </a:xfrm>
        </p:spPr>
        <p:txBody>
          <a:bodyPr>
            <a:normAutofit/>
          </a:bodyPr>
          <a:lstStyle/>
          <a:p>
            <a:r>
              <a:rPr kumimoji="1" lang="ja-JP" altLang="en-US" sz="3200" dirty="0">
                <a:latin typeface="HGP明朝E" panose="02020900000000000000" pitchFamily="18" charset="-128"/>
                <a:ea typeface="HGP明朝E" panose="02020900000000000000" pitchFamily="18" charset="-128"/>
              </a:rPr>
              <a:t>昨年</a:t>
            </a:r>
            <a:r>
              <a:rPr kumimoji="1" lang="en-US" altLang="ja-JP" sz="3200" dirty="0">
                <a:latin typeface="HGP明朝E" panose="02020900000000000000" pitchFamily="18" charset="-128"/>
                <a:ea typeface="HGP明朝E" panose="02020900000000000000" pitchFamily="18" charset="-128"/>
              </a:rPr>
              <a:t>2</a:t>
            </a:r>
            <a:r>
              <a:rPr kumimoji="1" lang="ja-JP" altLang="en-US" sz="3200" dirty="0">
                <a:latin typeface="HGP明朝E" panose="02020900000000000000" pitchFamily="18" charset="-128"/>
                <a:ea typeface="HGP明朝E" panose="02020900000000000000" pitchFamily="18" charset="-128"/>
              </a:rPr>
              <a:t>月のウクライナ侵攻が予定通りに展開していたら・・・</a:t>
            </a:r>
            <a:endParaRPr kumimoji="1" lang="en-US" altLang="ja-JP" sz="3200" dirty="0">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傭兵・</a:t>
            </a:r>
            <a:r>
              <a:rPr kumimoji="1" lang="en-US" altLang="ja-JP" sz="3200" dirty="0">
                <a:latin typeface="HGP明朝E" panose="02020900000000000000" pitchFamily="18" charset="-128"/>
                <a:ea typeface="HGP明朝E" panose="02020900000000000000" pitchFamily="18" charset="-128"/>
              </a:rPr>
              <a:t>PMC</a:t>
            </a:r>
            <a:r>
              <a:rPr kumimoji="1" lang="ja-JP" altLang="en-US" sz="3200" dirty="0">
                <a:latin typeface="HGP明朝E" panose="02020900000000000000" pitchFamily="18" charset="-128"/>
                <a:ea typeface="HGP明朝E" panose="02020900000000000000" pitchFamily="18" charset="-128"/>
              </a:rPr>
              <a:t>中心の軍隊により大統領は国民に「犠牲なしの勝利」を誇れたはずだった。</a:t>
            </a:r>
            <a:endParaRPr kumimoji="1" lang="en-US" altLang="ja-JP" sz="3200" dirty="0">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しかし戦況の膠着で台無しになった。</a:t>
            </a:r>
            <a:endParaRPr kumimoji="1" lang="en-US" altLang="ja-JP" sz="3200" dirty="0">
              <a:latin typeface="HGP明朝E" panose="02020900000000000000" pitchFamily="18" charset="-128"/>
              <a:ea typeface="HGP明朝E" panose="02020900000000000000" pitchFamily="18" charset="-128"/>
            </a:endParaRPr>
          </a:p>
          <a:p>
            <a:endParaRPr lang="en-US" altLang="ja-JP" sz="3200" dirty="0">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昨年</a:t>
            </a:r>
            <a:r>
              <a:rPr kumimoji="1" lang="en-US" altLang="ja-JP" sz="3200" dirty="0">
                <a:latin typeface="HGP明朝E" panose="02020900000000000000" pitchFamily="18" charset="-128"/>
                <a:ea typeface="HGP明朝E" panose="02020900000000000000" pitchFamily="18" charset="-128"/>
              </a:rPr>
              <a:t>9</a:t>
            </a:r>
            <a:r>
              <a:rPr kumimoji="1" lang="ja-JP" altLang="en-US" sz="3200" dirty="0">
                <a:latin typeface="HGP明朝E" panose="02020900000000000000" pitchFamily="18" charset="-128"/>
                <a:ea typeface="HGP明朝E" panose="02020900000000000000" pitchFamily="18" charset="-128"/>
              </a:rPr>
              <a:t>月に予備役</a:t>
            </a:r>
            <a:r>
              <a:rPr kumimoji="1" lang="en-US" altLang="ja-JP" sz="3200" dirty="0">
                <a:latin typeface="HGP明朝E" panose="02020900000000000000" pitchFamily="18" charset="-128"/>
                <a:ea typeface="HGP明朝E" panose="02020900000000000000" pitchFamily="18" charset="-128"/>
              </a:rPr>
              <a:t>30</a:t>
            </a:r>
            <a:r>
              <a:rPr kumimoji="1" lang="ja-JP" altLang="en-US" sz="3200" dirty="0">
                <a:latin typeface="HGP明朝E" panose="02020900000000000000" pitchFamily="18" charset="-128"/>
                <a:ea typeface="HGP明朝E" panose="02020900000000000000" pitchFamily="18" charset="-128"/>
              </a:rPr>
              <a:t>万人を対象に動員を公表してプーチン政権は危機に遭遇する。ジョージアやカザフスタンに多くの若者たちが逃亡し、かつ反政府デモが頻発した。</a:t>
            </a:r>
            <a:endParaRPr kumimoji="1" lang="en-US" altLang="ja-JP" sz="3200" dirty="0">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政治危機を察知した政権は</a:t>
            </a:r>
            <a:r>
              <a:rPr kumimoji="1" lang="en-US" altLang="ja-JP" sz="3200" dirty="0">
                <a:latin typeface="HGP明朝E" panose="02020900000000000000" pitchFamily="18" charset="-128"/>
                <a:ea typeface="HGP明朝E" panose="02020900000000000000" pitchFamily="18" charset="-128"/>
              </a:rPr>
              <a:t>10</a:t>
            </a:r>
            <a:r>
              <a:rPr kumimoji="1" lang="ja-JP" altLang="en-US" sz="3200" dirty="0">
                <a:latin typeface="HGP明朝E" panose="02020900000000000000" pitchFamily="18" charset="-128"/>
                <a:ea typeface="HGP明朝E" panose="02020900000000000000" pitchFamily="18" charset="-128"/>
              </a:rPr>
              <a:t>月に徴兵完了を宣言している。</a:t>
            </a:r>
          </a:p>
        </p:txBody>
      </p:sp>
    </p:spTree>
    <p:extLst>
      <p:ext uri="{BB962C8B-B14F-4D97-AF65-F5344CB8AC3E}">
        <p14:creationId xmlns:p14="http://schemas.microsoft.com/office/powerpoint/2010/main" val="8599748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C0E2C77-5557-3030-E7E2-51DE7DA19190}"/>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「ワグネル」反乱の理由</a:t>
            </a:r>
          </a:p>
        </p:txBody>
      </p:sp>
      <p:sp>
        <p:nvSpPr>
          <p:cNvPr id="3" name="コンテンツ プレースホルダー 2">
            <a:extLst>
              <a:ext uri="{FF2B5EF4-FFF2-40B4-BE49-F238E27FC236}">
                <a16:creationId xmlns:a16="http://schemas.microsoft.com/office/drawing/2014/main" id="{D0FD83A8-E59A-5EBD-66DE-EE7EB3488F77}"/>
              </a:ext>
            </a:extLst>
          </p:cNvPr>
          <p:cNvSpPr>
            <a:spLocks noGrp="1"/>
          </p:cNvSpPr>
          <p:nvPr>
            <p:ph idx="1"/>
          </p:nvPr>
        </p:nvSpPr>
        <p:spPr/>
        <p:txBody>
          <a:bodyPr>
            <a:normAutofit/>
          </a:bodyPr>
          <a:lstStyle/>
          <a:p>
            <a:r>
              <a:rPr kumimoji="1" lang="ja-JP" altLang="en-US" sz="3200" dirty="0">
                <a:latin typeface="HGP明朝E" panose="02020900000000000000" pitchFamily="18" charset="-128"/>
                <a:ea typeface="HGP明朝E" panose="02020900000000000000" pitchFamily="18" charset="-128"/>
              </a:rPr>
              <a:t>軍中枢部が迷走し、軍の体制を傭兵中心から徴収兵中心へと転換する方針を打ち出すことになった。</a:t>
            </a:r>
            <a:endParaRPr kumimoji="1" lang="en-US" altLang="ja-JP" sz="3200" dirty="0">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すべての</a:t>
            </a:r>
            <a:r>
              <a:rPr kumimoji="1" lang="en-US" altLang="ja-JP" sz="3200" dirty="0">
                <a:latin typeface="HGP明朝E" panose="02020900000000000000" pitchFamily="18" charset="-128"/>
                <a:ea typeface="HGP明朝E" panose="02020900000000000000" pitchFamily="18" charset="-128"/>
              </a:rPr>
              <a:t>PMC</a:t>
            </a:r>
            <a:r>
              <a:rPr kumimoji="1" lang="ja-JP" altLang="en-US" sz="3200" dirty="0">
                <a:latin typeface="HGP明朝E" panose="02020900000000000000" pitchFamily="18" charset="-128"/>
                <a:ea typeface="HGP明朝E" panose="02020900000000000000" pitchFamily="18" charset="-128"/>
              </a:rPr>
              <a:t>を今年</a:t>
            </a:r>
            <a:r>
              <a:rPr kumimoji="1" lang="en-US" altLang="ja-JP" sz="3200" dirty="0">
                <a:latin typeface="HGP明朝E" panose="02020900000000000000" pitchFamily="18" charset="-128"/>
                <a:ea typeface="HGP明朝E" panose="02020900000000000000" pitchFamily="18" charset="-128"/>
              </a:rPr>
              <a:t>7</a:t>
            </a:r>
            <a:r>
              <a:rPr kumimoji="1" lang="ja-JP" altLang="en-US" sz="3200" dirty="0">
                <a:latin typeface="HGP明朝E" panose="02020900000000000000" pitchFamily="18" charset="-128"/>
                <a:ea typeface="HGP明朝E" panose="02020900000000000000" pitchFamily="18" charset="-128"/>
              </a:rPr>
              <a:t>月</a:t>
            </a:r>
            <a:r>
              <a:rPr kumimoji="1" lang="en-US" altLang="ja-JP" sz="3200" dirty="0">
                <a:latin typeface="HGP明朝E" panose="02020900000000000000" pitchFamily="18" charset="-128"/>
                <a:ea typeface="HGP明朝E" panose="02020900000000000000" pitchFamily="18" charset="-128"/>
              </a:rPr>
              <a:t>1</a:t>
            </a:r>
            <a:r>
              <a:rPr kumimoji="1" lang="ja-JP" altLang="en-US" sz="3200" dirty="0">
                <a:latin typeface="HGP明朝E" panose="02020900000000000000" pitchFamily="18" charset="-128"/>
                <a:ea typeface="HGP明朝E" panose="02020900000000000000" pitchFamily="18" charset="-128"/>
              </a:rPr>
              <a:t>日までに国軍に吸収するという指令発出。</a:t>
            </a:r>
            <a:endParaRPr kumimoji="1" lang="en-US" altLang="ja-JP" sz="3200" dirty="0">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この方針に対してワグネルは従わなかった。</a:t>
            </a:r>
            <a:endParaRPr kumimoji="1" lang="en-US" altLang="ja-JP" sz="3200" dirty="0">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プリゴジン氏は、</a:t>
            </a:r>
            <a:r>
              <a:rPr kumimoji="1" lang="en-US" altLang="ja-JP" sz="3200" dirty="0">
                <a:latin typeface="HGP明朝E" panose="02020900000000000000" pitchFamily="18" charset="-128"/>
                <a:ea typeface="HGP明朝E" panose="02020900000000000000" pitchFamily="18" charset="-128"/>
              </a:rPr>
              <a:t>PMC</a:t>
            </a:r>
            <a:r>
              <a:rPr kumimoji="1" lang="ja-JP" altLang="en-US" sz="3200" dirty="0">
                <a:latin typeface="HGP明朝E" panose="02020900000000000000" pitchFamily="18" charset="-128"/>
                <a:ea typeface="HGP明朝E" panose="02020900000000000000" pitchFamily="18" charset="-128"/>
              </a:rPr>
              <a:t>を自分の私兵と考えている。新たな方針は、自分の権力と金銭収入が消滅すると考えたのでは。</a:t>
            </a:r>
          </a:p>
        </p:txBody>
      </p:sp>
    </p:spTree>
    <p:extLst>
      <p:ext uri="{BB962C8B-B14F-4D97-AF65-F5344CB8AC3E}">
        <p14:creationId xmlns:p14="http://schemas.microsoft.com/office/powerpoint/2010/main" val="29557604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ACE2A51-5104-CE09-DE56-FFE31B8C5399}"/>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ロシア軍　攻勢型から防御型に転換か</a:t>
            </a:r>
          </a:p>
        </p:txBody>
      </p:sp>
      <p:sp>
        <p:nvSpPr>
          <p:cNvPr id="3" name="コンテンツ プレースホルダー 2">
            <a:extLst>
              <a:ext uri="{FF2B5EF4-FFF2-40B4-BE49-F238E27FC236}">
                <a16:creationId xmlns:a16="http://schemas.microsoft.com/office/drawing/2014/main" id="{115E0F22-A5CE-9767-FA68-4FF586A9CFBF}"/>
              </a:ext>
            </a:extLst>
          </p:cNvPr>
          <p:cNvSpPr>
            <a:spLocks noGrp="1"/>
          </p:cNvSpPr>
          <p:nvPr>
            <p:ph idx="1"/>
          </p:nvPr>
        </p:nvSpPr>
        <p:spPr/>
        <p:txBody>
          <a:bodyPr>
            <a:normAutofit/>
          </a:bodyPr>
          <a:lstStyle/>
          <a:p>
            <a:r>
              <a:rPr kumimoji="1" lang="ja-JP" altLang="en-US" sz="3200" dirty="0">
                <a:latin typeface="HGP明朝E" panose="02020900000000000000" pitchFamily="18" charset="-128"/>
                <a:ea typeface="HGP明朝E" panose="02020900000000000000" pitchFamily="18" charset="-128"/>
              </a:rPr>
              <a:t>ロシアの戦略は現在、勝利を狙った攻勢型から敗北を遅らせることを狙った防御型に転換したといわれる。</a:t>
            </a:r>
            <a:endParaRPr kumimoji="1" lang="en-US" altLang="ja-JP" sz="3200" dirty="0">
              <a:latin typeface="HGP明朝E" panose="02020900000000000000" pitchFamily="18" charset="-128"/>
              <a:ea typeface="HGP明朝E" panose="02020900000000000000" pitchFamily="18" charset="-128"/>
            </a:endParaRPr>
          </a:p>
          <a:p>
            <a:endParaRPr lang="en-US" altLang="ja-JP" sz="3200" dirty="0">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今回の勝者はプリゴジン氏。</a:t>
            </a:r>
            <a:endParaRPr kumimoji="1" lang="en-US" altLang="ja-JP" sz="3200" dirty="0">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プーチン氏が彼を裏切り者と批判しながら、結局は報道官を通じて訴追を取り下げている。</a:t>
            </a:r>
            <a:endParaRPr kumimoji="1" lang="en-US" altLang="ja-JP" sz="3200" dirty="0">
              <a:latin typeface="HGP明朝E" panose="02020900000000000000" pitchFamily="18" charset="-128"/>
              <a:ea typeface="HGP明朝E" panose="02020900000000000000" pitchFamily="18" charset="-128"/>
            </a:endParaRPr>
          </a:p>
          <a:p>
            <a:r>
              <a:rPr lang="ja-JP" altLang="en-US" sz="3200" dirty="0">
                <a:latin typeface="HGP明朝E" panose="02020900000000000000" pitchFamily="18" charset="-128"/>
                <a:ea typeface="HGP明朝E" panose="02020900000000000000" pitchFamily="18" charset="-128"/>
              </a:rPr>
              <a:t>プーチン氏の</a:t>
            </a:r>
            <a:r>
              <a:rPr kumimoji="1" lang="ja-JP" altLang="en-US" sz="3200" dirty="0">
                <a:latin typeface="HGP明朝E" panose="02020900000000000000" pitchFamily="18" charset="-128"/>
                <a:ea typeface="HGP明朝E" panose="02020900000000000000" pitchFamily="18" charset="-128"/>
              </a:rPr>
              <a:t>絶対権力は崩れたとの印象である。</a:t>
            </a:r>
          </a:p>
        </p:txBody>
      </p:sp>
    </p:spTree>
    <p:extLst>
      <p:ext uri="{BB962C8B-B14F-4D97-AF65-F5344CB8AC3E}">
        <p14:creationId xmlns:p14="http://schemas.microsoft.com/office/powerpoint/2010/main" val="41666834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80F4828-8A83-8364-7B49-A15C7AB2EEED}"/>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今後、中国、北朝鮮への影響を見極めなければならない。</a:t>
            </a:r>
          </a:p>
        </p:txBody>
      </p:sp>
      <p:sp>
        <p:nvSpPr>
          <p:cNvPr id="3" name="テキスト プレースホルダー 2">
            <a:extLst>
              <a:ext uri="{FF2B5EF4-FFF2-40B4-BE49-F238E27FC236}">
                <a16:creationId xmlns:a16="http://schemas.microsoft.com/office/drawing/2014/main" id="{04C20E1E-A9FA-40AF-F30F-49A15B7CDDA7}"/>
              </a:ext>
            </a:extLst>
          </p:cNvPr>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37207162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3" name="Rectangle 1032">
            <a:extLst>
              <a:ext uri="{FF2B5EF4-FFF2-40B4-BE49-F238E27FC236}">
                <a16:creationId xmlns:a16="http://schemas.microsoft.com/office/drawing/2014/main" id="{9E90EB45-EEE9-4563-8179-65EF62AE09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4E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プーチン大統領とプリゴジン氏 武装反乱後に会談 ワグネル指揮官らもクレムリンに招待（FNNプライムオンライン） - Yahoo!ニュース">
            <a:extLst>
              <a:ext uri="{FF2B5EF4-FFF2-40B4-BE49-F238E27FC236}">
                <a16:creationId xmlns:a16="http://schemas.microsoft.com/office/drawing/2014/main" id="{AD27DB7A-4A5A-F404-1083-4B3694065A23}"/>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176433" y="1924812"/>
            <a:ext cx="5372100" cy="3008376"/>
          </a:xfrm>
          <a:prstGeom prst="rect">
            <a:avLst/>
          </a:prstGeom>
          <a:noFill/>
          <a:extLst>
            <a:ext uri="{909E8E84-426E-40DD-AFC4-6F175D3DCCD1}">
              <a14:hiddenFill xmlns:a14="http://schemas.microsoft.com/office/drawing/2010/main">
                <a:solidFill>
                  <a:srgbClr val="FFFFFF"/>
                </a:solidFill>
              </a14:hiddenFill>
            </a:ext>
          </a:extLst>
        </p:spPr>
      </p:pic>
      <p:sp>
        <p:nvSpPr>
          <p:cNvPr id="1035" name="Rectangle 1034">
            <a:extLst>
              <a:ext uri="{FF2B5EF4-FFF2-40B4-BE49-F238E27FC236}">
                <a16:creationId xmlns:a16="http://schemas.microsoft.com/office/drawing/2014/main" id="{23D0EF74-AD1E-4FD9-914D-8EC9058EBB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no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8" name="Picture 4">
            <a:extLst>
              <a:ext uri="{FF2B5EF4-FFF2-40B4-BE49-F238E27FC236}">
                <a16:creationId xmlns:a16="http://schemas.microsoft.com/office/drawing/2014/main" id="{36AEDC67-9086-D8EE-A5F4-AD88E38AE749}"/>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43466" y="1636062"/>
            <a:ext cx="5372099" cy="35858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42293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8A6C739-4EC0-831C-CB44-088439AC0393}"/>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「ワグネル」・プリゴジン氏の反乱</a:t>
            </a:r>
          </a:p>
        </p:txBody>
      </p:sp>
      <p:sp>
        <p:nvSpPr>
          <p:cNvPr id="3" name="コンテンツ プレースホルダー 2">
            <a:extLst>
              <a:ext uri="{FF2B5EF4-FFF2-40B4-BE49-F238E27FC236}">
                <a16:creationId xmlns:a16="http://schemas.microsoft.com/office/drawing/2014/main" id="{7E3F99A5-50FC-C17F-FD77-3D857FCD8423}"/>
              </a:ext>
            </a:extLst>
          </p:cNvPr>
          <p:cNvSpPr>
            <a:spLocks noGrp="1"/>
          </p:cNvSpPr>
          <p:nvPr>
            <p:ph idx="1"/>
          </p:nvPr>
        </p:nvSpPr>
        <p:spPr/>
        <p:txBody>
          <a:bodyPr/>
          <a:lstStyle/>
          <a:p>
            <a:r>
              <a:rPr kumimoji="1" lang="en-US" altLang="ja-JP" dirty="0">
                <a:latin typeface="HGP明朝E" panose="02020900000000000000" pitchFamily="18" charset="-128"/>
                <a:ea typeface="HGP明朝E" panose="02020900000000000000" pitchFamily="18" charset="-128"/>
              </a:rPr>
              <a:t>6</a:t>
            </a:r>
            <a:r>
              <a:rPr kumimoji="1" lang="ja-JP" altLang="en-US" dirty="0">
                <a:latin typeface="HGP明朝E" panose="02020900000000000000" pitchFamily="18" charset="-128"/>
                <a:ea typeface="HGP明朝E" panose="02020900000000000000" pitchFamily="18" charset="-128"/>
              </a:rPr>
              <a:t>月</a:t>
            </a:r>
            <a:r>
              <a:rPr kumimoji="1" lang="en-US" altLang="ja-JP" dirty="0">
                <a:latin typeface="HGP明朝E" panose="02020900000000000000" pitchFamily="18" charset="-128"/>
                <a:ea typeface="HGP明朝E" panose="02020900000000000000" pitchFamily="18" charset="-128"/>
              </a:rPr>
              <a:t>23</a:t>
            </a:r>
            <a:r>
              <a:rPr kumimoji="1" lang="ja-JP" altLang="en-US" dirty="0">
                <a:latin typeface="HGP明朝E" panose="02020900000000000000" pitchFamily="18" charset="-128"/>
                <a:ea typeface="HGP明朝E" panose="02020900000000000000" pitchFamily="18" charset="-128"/>
              </a:rPr>
              <a:t>日夜</a:t>
            </a:r>
            <a:endParaRPr kumimoji="1" lang="en-US" altLang="ja-JP" dirty="0">
              <a:latin typeface="HGP明朝E" panose="02020900000000000000" pitchFamily="18" charset="-128"/>
              <a:ea typeface="HGP明朝E" panose="02020900000000000000" pitchFamily="18" charset="-128"/>
            </a:endParaRPr>
          </a:p>
          <a:p>
            <a:r>
              <a:rPr kumimoji="1" lang="ja-JP" altLang="en-US" dirty="0">
                <a:latin typeface="HGP明朝E" panose="02020900000000000000" pitchFamily="18" charset="-128"/>
                <a:ea typeface="HGP明朝E" panose="02020900000000000000" pitchFamily="18" charset="-128"/>
              </a:rPr>
              <a:t>プリコジン氏が</a:t>
            </a:r>
            <a:r>
              <a:rPr kumimoji="1" lang="en-US" altLang="ja-JP" dirty="0">
                <a:latin typeface="HGP明朝E" panose="02020900000000000000" pitchFamily="18" charset="-128"/>
                <a:ea typeface="HGP明朝E" panose="02020900000000000000" pitchFamily="18" charset="-128"/>
              </a:rPr>
              <a:t>SNS</a:t>
            </a:r>
            <a:r>
              <a:rPr kumimoji="1" lang="ja-JP" altLang="en-US" dirty="0">
                <a:latin typeface="HGP明朝E" panose="02020900000000000000" pitchFamily="18" charset="-128"/>
                <a:ea typeface="HGP明朝E" panose="02020900000000000000" pitchFamily="18" charset="-128"/>
              </a:rPr>
              <a:t>でワグネル戦闘員らに「正義の行進」と称する決起を呼びかけた。</a:t>
            </a:r>
            <a:endParaRPr kumimoji="1" lang="en-US" altLang="ja-JP" dirty="0">
              <a:latin typeface="HGP明朝E" panose="02020900000000000000" pitchFamily="18" charset="-128"/>
              <a:ea typeface="HGP明朝E" panose="02020900000000000000" pitchFamily="18" charset="-128"/>
            </a:endParaRPr>
          </a:p>
          <a:p>
            <a:r>
              <a:rPr kumimoji="1" lang="ja-JP" altLang="en-US" dirty="0">
                <a:latin typeface="HGP明朝E" panose="02020900000000000000" pitchFamily="18" charset="-128"/>
                <a:ea typeface="HGP明朝E" panose="02020900000000000000" pitchFamily="18" charset="-128"/>
              </a:rPr>
              <a:t>即、露情報機関「連邦保安局」（</a:t>
            </a:r>
            <a:r>
              <a:rPr kumimoji="1" lang="en-US" altLang="ja-JP" dirty="0">
                <a:latin typeface="HGP明朝E" panose="02020900000000000000" pitchFamily="18" charset="-128"/>
                <a:ea typeface="HGP明朝E" panose="02020900000000000000" pitchFamily="18" charset="-128"/>
              </a:rPr>
              <a:t>FSB</a:t>
            </a:r>
            <a:r>
              <a:rPr kumimoji="1" lang="ja-JP" altLang="en-US" dirty="0">
                <a:latin typeface="HGP明朝E" panose="02020900000000000000" pitchFamily="18" charset="-128"/>
                <a:ea typeface="HGP明朝E" panose="02020900000000000000" pitchFamily="18" charset="-128"/>
              </a:rPr>
              <a:t>）が、武装反乱を扇動した容疑でプリコジン氏への捜査を開始したと報じた。</a:t>
            </a:r>
          </a:p>
          <a:p>
            <a:r>
              <a:rPr kumimoji="1" lang="ja-JP" altLang="en-US" dirty="0">
                <a:latin typeface="HGP明朝E" panose="02020900000000000000" pitchFamily="18" charset="-128"/>
                <a:ea typeface="HGP明朝E" panose="02020900000000000000" pitchFamily="18" charset="-128"/>
              </a:rPr>
              <a:t>翌</a:t>
            </a:r>
            <a:r>
              <a:rPr kumimoji="1" lang="en-US" altLang="ja-JP" dirty="0">
                <a:latin typeface="HGP明朝E" panose="02020900000000000000" pitchFamily="18" charset="-128"/>
                <a:ea typeface="HGP明朝E" panose="02020900000000000000" pitchFamily="18" charset="-128"/>
              </a:rPr>
              <a:t>24</a:t>
            </a:r>
            <a:r>
              <a:rPr kumimoji="1" lang="ja-JP" altLang="en-US" dirty="0">
                <a:latin typeface="HGP明朝E" panose="02020900000000000000" pitchFamily="18" charset="-128"/>
                <a:ea typeface="HGP明朝E" panose="02020900000000000000" pitchFamily="18" charset="-128"/>
              </a:rPr>
              <a:t>日午前、プリコジン氏がロストフ州の州都ロストフ・ナ・ドヌーにある露軍南部軍管区司令部などの制圧を宣言。</a:t>
            </a:r>
            <a:endParaRPr kumimoji="1" lang="en-US" altLang="ja-JP" dirty="0">
              <a:latin typeface="HGP明朝E" panose="02020900000000000000" pitchFamily="18" charset="-128"/>
              <a:ea typeface="HGP明朝E" panose="02020900000000000000" pitchFamily="18" charset="-128"/>
            </a:endParaRPr>
          </a:p>
          <a:p>
            <a:r>
              <a:rPr kumimoji="1" lang="ja-JP" altLang="en-US" dirty="0">
                <a:latin typeface="HGP明朝E" panose="02020900000000000000" pitchFamily="18" charset="-128"/>
                <a:ea typeface="HGP明朝E" panose="02020900000000000000" pitchFamily="18" charset="-128"/>
              </a:rPr>
              <a:t>さらにワグネル部隊がボロネジ州で露軍と交戦し、ワグネル部隊はそのまま首都モスクワを目指して進軍。</a:t>
            </a:r>
          </a:p>
          <a:p>
            <a:endParaRPr kumimoji="1" lang="en-US" altLang="ja-JP" dirty="0">
              <a:latin typeface="HGP明朝E" panose="02020900000000000000" pitchFamily="18" charset="-128"/>
              <a:ea typeface="HGP明朝E" panose="02020900000000000000" pitchFamily="18" charset="-128"/>
            </a:endParaRPr>
          </a:p>
          <a:p>
            <a:endParaRPr kumimoji="1" lang="ja-JP" altLang="en-US"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2394108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7" name="Rectangle 2056">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2666188"/>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9" name="Rectangle 2058">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0"/>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61" name="Rectangle 2060">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1685840"/>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ロシア・ロストフ州、モスクワ、ワグネル部隊のルート - ワグネル反乱、1日で決着 「裏切り者を免罪」火種残す プーチン氏、盟友の仲介に頼る ...">
            <a:extLst>
              <a:ext uri="{FF2B5EF4-FFF2-40B4-BE49-F238E27FC236}">
                <a16:creationId xmlns:a16="http://schemas.microsoft.com/office/drawing/2014/main" id="{6FB6B8E9-CE16-EAF6-C379-4EBB5F30D96F}"/>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2298173" y="457200"/>
            <a:ext cx="7595654" cy="5943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60581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AB13E3B3-F8AB-AF76-D3AA-6092891AE8BF}"/>
              </a:ext>
            </a:extLst>
          </p:cNvPr>
          <p:cNvSpPr>
            <a:spLocks noGrp="1"/>
          </p:cNvSpPr>
          <p:nvPr>
            <p:ph idx="1"/>
          </p:nvPr>
        </p:nvSpPr>
        <p:spPr>
          <a:xfrm>
            <a:off x="838200" y="762000"/>
            <a:ext cx="10515600" cy="5414963"/>
          </a:xfrm>
        </p:spPr>
        <p:txBody>
          <a:bodyPr>
            <a:normAutofit fontScale="92500"/>
          </a:bodyPr>
          <a:lstStyle/>
          <a:p>
            <a:r>
              <a:rPr kumimoji="1" lang="ja-JP" altLang="en-US" dirty="0">
                <a:latin typeface="HGP明朝E" panose="02020900000000000000" pitchFamily="18" charset="-128"/>
                <a:ea typeface="HGP明朝E" panose="02020900000000000000" pitchFamily="18" charset="-128"/>
              </a:rPr>
              <a:t>プーチン大統領が緊急のテレビ演説</a:t>
            </a:r>
            <a:endParaRPr kumimoji="1" lang="en-US" altLang="ja-JP" dirty="0">
              <a:latin typeface="HGP明朝E" panose="02020900000000000000" pitchFamily="18" charset="-128"/>
              <a:ea typeface="HGP明朝E" panose="02020900000000000000" pitchFamily="18" charset="-128"/>
            </a:endParaRPr>
          </a:p>
          <a:p>
            <a:r>
              <a:rPr kumimoji="1" lang="ja-JP" altLang="en-US" dirty="0">
                <a:latin typeface="HGP明朝E" panose="02020900000000000000" pitchFamily="18" charset="-128"/>
                <a:ea typeface="HGP明朝E" panose="02020900000000000000" pitchFamily="18" charset="-128"/>
              </a:rPr>
              <a:t>プリゴジン氏の行為を「裏切り」と糾弾。「必ず罰する」と強硬姿勢をしめした。</a:t>
            </a:r>
            <a:endParaRPr kumimoji="1" lang="en-US" altLang="ja-JP" dirty="0">
              <a:latin typeface="HGP明朝E" panose="02020900000000000000" pitchFamily="18" charset="-128"/>
              <a:ea typeface="HGP明朝E" panose="02020900000000000000" pitchFamily="18" charset="-128"/>
            </a:endParaRPr>
          </a:p>
          <a:p>
            <a:r>
              <a:rPr lang="ja-JP" altLang="en-US" dirty="0">
                <a:latin typeface="HGP明朝E" panose="02020900000000000000" pitchFamily="18" charset="-128"/>
                <a:ea typeface="HGP明朝E" panose="02020900000000000000" pitchFamily="18" charset="-128"/>
              </a:rPr>
              <a:t>しかし、</a:t>
            </a:r>
            <a:r>
              <a:rPr kumimoji="1" lang="ja-JP" altLang="en-US" dirty="0">
                <a:latin typeface="HGP明朝E" panose="02020900000000000000" pitchFamily="18" charset="-128"/>
                <a:ea typeface="HGP明朝E" panose="02020900000000000000" pitchFamily="18" charset="-128"/>
              </a:rPr>
              <a:t>午後には、ベラルーシのルカシェンコ大統領が仲介交渉に入った。プリゴジン氏と流血回避で合意。急展開。</a:t>
            </a:r>
            <a:endParaRPr kumimoji="1" lang="en-US" altLang="ja-JP" dirty="0">
              <a:latin typeface="HGP明朝E" panose="02020900000000000000" pitchFamily="18" charset="-128"/>
              <a:ea typeface="HGP明朝E" panose="02020900000000000000" pitchFamily="18" charset="-128"/>
            </a:endParaRPr>
          </a:p>
          <a:p>
            <a:r>
              <a:rPr kumimoji="1" lang="ja-JP" altLang="en-US" dirty="0">
                <a:latin typeface="HGP明朝E" panose="02020900000000000000" pitchFamily="18" charset="-128"/>
                <a:ea typeface="HGP明朝E" panose="02020900000000000000" pitchFamily="18" charset="-128"/>
              </a:rPr>
              <a:t>プリゴジン氏が</a:t>
            </a:r>
            <a:r>
              <a:rPr kumimoji="1" lang="en-US" altLang="ja-JP" dirty="0">
                <a:latin typeface="HGP明朝E" panose="02020900000000000000" pitchFamily="18" charset="-128"/>
                <a:ea typeface="HGP明朝E" panose="02020900000000000000" pitchFamily="18" charset="-128"/>
              </a:rPr>
              <a:t>SNS</a:t>
            </a:r>
            <a:r>
              <a:rPr kumimoji="1" lang="ja-JP" altLang="en-US" dirty="0">
                <a:latin typeface="HGP明朝E" panose="02020900000000000000" pitchFamily="18" charset="-128"/>
                <a:ea typeface="HGP明朝E" panose="02020900000000000000" pitchFamily="18" charset="-128"/>
              </a:rPr>
              <a:t>でモスクワ進軍停止を命じたと表明。</a:t>
            </a:r>
            <a:endParaRPr kumimoji="1" lang="en-US" altLang="ja-JP" dirty="0">
              <a:latin typeface="HGP明朝E" panose="02020900000000000000" pitchFamily="18" charset="-128"/>
              <a:ea typeface="HGP明朝E" panose="02020900000000000000" pitchFamily="18" charset="-128"/>
            </a:endParaRPr>
          </a:p>
          <a:p>
            <a:endParaRPr kumimoji="1" lang="ja-JP" altLang="en-US" dirty="0">
              <a:latin typeface="HGP明朝E" panose="02020900000000000000" pitchFamily="18" charset="-128"/>
              <a:ea typeface="HGP明朝E" panose="02020900000000000000" pitchFamily="18" charset="-128"/>
            </a:endParaRPr>
          </a:p>
          <a:p>
            <a:r>
              <a:rPr kumimoji="1" lang="ja-JP" altLang="en-US" dirty="0">
                <a:latin typeface="HGP明朝E" panose="02020900000000000000" pitchFamily="18" charset="-128"/>
                <a:ea typeface="HGP明朝E" panose="02020900000000000000" pitchFamily="18" charset="-128"/>
              </a:rPr>
              <a:t>一転、露大統領補佐官がプリコジン氏に対する捜査を中止すると公表。</a:t>
            </a:r>
            <a:endParaRPr kumimoji="1" lang="en-US" altLang="ja-JP" dirty="0">
              <a:latin typeface="HGP明朝E" panose="02020900000000000000" pitchFamily="18" charset="-128"/>
              <a:ea typeface="HGP明朝E" panose="02020900000000000000" pitchFamily="18" charset="-128"/>
            </a:endParaRPr>
          </a:p>
          <a:p>
            <a:r>
              <a:rPr kumimoji="1" lang="ja-JP" altLang="en-US" dirty="0">
                <a:latin typeface="HGP明朝E" panose="02020900000000000000" pitchFamily="18" charset="-128"/>
                <a:ea typeface="HGP明朝E" panose="02020900000000000000" pitchFamily="18" charset="-128"/>
              </a:rPr>
              <a:t>一日でプーチン氏の発言は「否定」された。</a:t>
            </a:r>
            <a:endParaRPr kumimoji="1" lang="en-US" altLang="ja-JP" dirty="0">
              <a:latin typeface="HGP明朝E" panose="02020900000000000000" pitchFamily="18" charset="-128"/>
              <a:ea typeface="HGP明朝E" panose="02020900000000000000" pitchFamily="18" charset="-128"/>
            </a:endParaRPr>
          </a:p>
          <a:p>
            <a:r>
              <a:rPr kumimoji="1" lang="ja-JP" altLang="en-US" dirty="0">
                <a:latin typeface="HGP明朝E" panose="02020900000000000000" pitchFamily="18" charset="-128"/>
                <a:ea typeface="HGP明朝E" panose="02020900000000000000" pitchFamily="18" charset="-128"/>
              </a:rPr>
              <a:t>その後、ワグネル部隊が露軍南部軍管区司令部から撤収開始。</a:t>
            </a:r>
            <a:endParaRPr kumimoji="1" lang="en-US" altLang="ja-JP" dirty="0">
              <a:latin typeface="HGP明朝E" panose="02020900000000000000" pitchFamily="18" charset="-128"/>
              <a:ea typeface="HGP明朝E" panose="02020900000000000000" pitchFamily="18" charset="-128"/>
            </a:endParaRPr>
          </a:p>
          <a:p>
            <a:r>
              <a:rPr kumimoji="1" lang="ja-JP" altLang="en-US" dirty="0">
                <a:latin typeface="HGP明朝E" panose="02020900000000000000" pitchFamily="18" charset="-128"/>
                <a:ea typeface="HGP明朝E" panose="02020900000000000000" pitchFamily="18" charset="-128"/>
              </a:rPr>
              <a:t>プリコジン氏と共にベラルーシに向かったといわれたが、その規模などは不明確である。ロシア内とも行き来している。</a:t>
            </a:r>
          </a:p>
          <a:p>
            <a:endParaRPr kumimoji="1" lang="en-US" altLang="ja-JP" dirty="0">
              <a:latin typeface="HGP明朝E" panose="02020900000000000000" pitchFamily="18" charset="-128"/>
              <a:ea typeface="HGP明朝E" panose="02020900000000000000" pitchFamily="18" charset="-128"/>
            </a:endParaRPr>
          </a:p>
          <a:p>
            <a:endParaRPr kumimoji="1" lang="ja-JP" altLang="en-US"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5138784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F53D4B7-7E8E-FB44-7941-A9F0B7B08258}"/>
              </a:ext>
            </a:extLst>
          </p:cNvPr>
          <p:cNvSpPr>
            <a:spLocks noGrp="1"/>
          </p:cNvSpPr>
          <p:nvPr>
            <p:ph type="title"/>
          </p:nvPr>
        </p:nvSpPr>
        <p:spPr>
          <a:xfrm>
            <a:off x="831850" y="768350"/>
            <a:ext cx="10515600" cy="2852737"/>
          </a:xfrm>
        </p:spPr>
        <p:txBody>
          <a:bodyPr>
            <a:normAutofit/>
          </a:bodyPr>
          <a:lstStyle/>
          <a:p>
            <a:r>
              <a:rPr kumimoji="1" lang="ja-JP" altLang="en-US" dirty="0">
                <a:latin typeface="HGP明朝E" panose="02020900000000000000" pitchFamily="18" charset="-128"/>
                <a:ea typeface="HGP明朝E" panose="02020900000000000000" pitchFamily="18" charset="-128"/>
              </a:rPr>
              <a:t>スロビキン副司令官拘束？</a:t>
            </a:r>
            <a:br>
              <a:rPr kumimoji="1" lang="en-US" altLang="ja-JP" dirty="0">
                <a:latin typeface="HGP明朝E" panose="02020900000000000000" pitchFamily="18" charset="-128"/>
                <a:ea typeface="HGP明朝E" panose="02020900000000000000" pitchFamily="18" charset="-128"/>
              </a:rPr>
            </a:br>
            <a:br>
              <a:rPr kumimoji="1" lang="en-US" altLang="ja-JP" dirty="0">
                <a:latin typeface="HGP明朝E" panose="02020900000000000000" pitchFamily="18" charset="-128"/>
                <a:ea typeface="HGP明朝E" panose="02020900000000000000" pitchFamily="18" charset="-128"/>
              </a:rPr>
            </a:br>
            <a:r>
              <a:rPr kumimoji="1" lang="ja-JP" altLang="en-US" sz="4000" dirty="0">
                <a:latin typeface="HGP明朝E" panose="02020900000000000000" pitchFamily="18" charset="-128"/>
                <a:ea typeface="HGP明朝E" panose="02020900000000000000" pitchFamily="18" charset="-128"/>
              </a:rPr>
              <a:t>少なくとも</a:t>
            </a:r>
            <a:r>
              <a:rPr kumimoji="1" lang="en-US" altLang="ja-JP" sz="4000" dirty="0">
                <a:latin typeface="HGP明朝E" panose="02020900000000000000" pitchFamily="18" charset="-128"/>
                <a:ea typeface="HGP明朝E" panose="02020900000000000000" pitchFamily="18" charset="-128"/>
              </a:rPr>
              <a:t>13</a:t>
            </a:r>
            <a:r>
              <a:rPr kumimoji="1" lang="ja-JP" altLang="en-US" sz="4000" dirty="0">
                <a:latin typeface="HGP明朝E" panose="02020900000000000000" pitchFamily="18" charset="-128"/>
                <a:ea typeface="HGP明朝E" panose="02020900000000000000" pitchFamily="18" charset="-128"/>
              </a:rPr>
              <a:t>人の露軍将校らが一時的に拘束され、約</a:t>
            </a:r>
            <a:r>
              <a:rPr kumimoji="1" lang="en-US" altLang="ja-JP" sz="4000" dirty="0">
                <a:latin typeface="HGP明朝E" panose="02020900000000000000" pitchFamily="18" charset="-128"/>
                <a:ea typeface="HGP明朝E" panose="02020900000000000000" pitchFamily="18" charset="-128"/>
              </a:rPr>
              <a:t>15</a:t>
            </a:r>
            <a:r>
              <a:rPr kumimoji="1" lang="ja-JP" altLang="en-US" sz="4000" dirty="0">
                <a:latin typeface="HGP明朝E" panose="02020900000000000000" pitchFamily="18" charset="-128"/>
                <a:ea typeface="HGP明朝E" panose="02020900000000000000" pitchFamily="18" charset="-128"/>
              </a:rPr>
              <a:t>人が停職や解雇の処分を受けた</a:t>
            </a:r>
            <a:endParaRPr kumimoji="1" lang="ja-JP" altLang="en-US" dirty="0">
              <a:latin typeface="HGP明朝E" panose="02020900000000000000" pitchFamily="18" charset="-128"/>
              <a:ea typeface="HGP明朝E" panose="02020900000000000000" pitchFamily="18" charset="-128"/>
            </a:endParaRPr>
          </a:p>
        </p:txBody>
      </p:sp>
      <p:sp>
        <p:nvSpPr>
          <p:cNvPr id="3" name="テキスト プレースホルダー 2">
            <a:extLst>
              <a:ext uri="{FF2B5EF4-FFF2-40B4-BE49-F238E27FC236}">
                <a16:creationId xmlns:a16="http://schemas.microsoft.com/office/drawing/2014/main" id="{92A2075B-AFAD-4D39-7FCE-AD6B184399EC}"/>
              </a:ext>
            </a:extLst>
          </p:cNvPr>
          <p:cNvSpPr>
            <a:spLocks noGrp="1"/>
          </p:cNvSpPr>
          <p:nvPr>
            <p:ph type="body" idx="1"/>
          </p:nvPr>
        </p:nvSpPr>
        <p:spPr/>
        <p:txBody>
          <a:bodyPr>
            <a:normAutofit/>
          </a:bodyPr>
          <a:lstStyle/>
          <a:p>
            <a:r>
              <a:rPr kumimoji="1" lang="ja-JP" altLang="en-US" sz="2800" dirty="0">
                <a:latin typeface="HGP明朝E" panose="02020900000000000000" pitchFamily="18" charset="-128"/>
                <a:ea typeface="HGP明朝E" panose="02020900000000000000" pitchFamily="18" charset="-128"/>
              </a:rPr>
              <a:t>英誌フィナンシャル・タイムズ　報道　</a:t>
            </a:r>
            <a:r>
              <a:rPr kumimoji="1" lang="en-US" altLang="ja-JP" sz="2800" dirty="0">
                <a:latin typeface="HGP明朝E" panose="02020900000000000000" pitchFamily="18" charset="-128"/>
                <a:ea typeface="HGP明朝E" panose="02020900000000000000" pitchFamily="18" charset="-128"/>
              </a:rPr>
              <a:t>6</a:t>
            </a:r>
            <a:r>
              <a:rPr kumimoji="1" lang="ja-JP" altLang="en-US" sz="2800" dirty="0">
                <a:latin typeface="HGP明朝E" panose="02020900000000000000" pitchFamily="18" charset="-128"/>
                <a:ea typeface="HGP明朝E" panose="02020900000000000000" pitchFamily="18" charset="-128"/>
              </a:rPr>
              <a:t>月</a:t>
            </a:r>
            <a:r>
              <a:rPr kumimoji="1" lang="en-US" altLang="ja-JP" sz="2800" dirty="0">
                <a:latin typeface="HGP明朝E" panose="02020900000000000000" pitchFamily="18" charset="-128"/>
                <a:ea typeface="HGP明朝E" panose="02020900000000000000" pitchFamily="18" charset="-128"/>
              </a:rPr>
              <a:t>29</a:t>
            </a:r>
            <a:r>
              <a:rPr kumimoji="1" lang="ja-JP" altLang="en-US" sz="2800" dirty="0">
                <a:latin typeface="HGP明朝E" panose="02020900000000000000" pitchFamily="18" charset="-128"/>
                <a:ea typeface="HGP明朝E" panose="02020900000000000000" pitchFamily="18" charset="-128"/>
              </a:rPr>
              <a:t>日</a:t>
            </a:r>
            <a:endParaRPr kumimoji="1" lang="en-US" altLang="ja-JP" sz="2800" dirty="0">
              <a:latin typeface="HGP明朝E" panose="02020900000000000000" pitchFamily="18" charset="-128"/>
              <a:ea typeface="HGP明朝E" panose="02020900000000000000" pitchFamily="18" charset="-128"/>
            </a:endParaRPr>
          </a:p>
          <a:p>
            <a:r>
              <a:rPr lang="ja-JP" altLang="en-US" sz="2800" dirty="0">
                <a:latin typeface="HGP明朝E" panose="02020900000000000000" pitchFamily="18" charset="-128"/>
                <a:ea typeface="HGP明朝E" panose="02020900000000000000" pitchFamily="18" charset="-128"/>
              </a:rPr>
              <a:t>米紙ウォールストリート・ジャーナル　</a:t>
            </a:r>
            <a:r>
              <a:rPr lang="en-US" altLang="ja-JP" sz="2800" dirty="0">
                <a:latin typeface="HGP明朝E" panose="02020900000000000000" pitchFamily="18" charset="-128"/>
                <a:ea typeface="HGP明朝E" panose="02020900000000000000" pitchFamily="18" charset="-128"/>
              </a:rPr>
              <a:t>7</a:t>
            </a:r>
            <a:r>
              <a:rPr lang="ja-JP" altLang="en-US" sz="2800" dirty="0">
                <a:latin typeface="HGP明朝E" panose="02020900000000000000" pitchFamily="18" charset="-128"/>
                <a:ea typeface="HGP明朝E" panose="02020900000000000000" pitchFamily="18" charset="-128"/>
              </a:rPr>
              <a:t>月</a:t>
            </a:r>
            <a:r>
              <a:rPr lang="en-US" altLang="ja-JP" sz="2800" dirty="0">
                <a:latin typeface="HGP明朝E" panose="02020900000000000000" pitchFamily="18" charset="-128"/>
                <a:ea typeface="HGP明朝E" panose="02020900000000000000" pitchFamily="18" charset="-128"/>
              </a:rPr>
              <a:t>13</a:t>
            </a:r>
            <a:r>
              <a:rPr lang="ja-JP" altLang="en-US" sz="2800" dirty="0">
                <a:latin typeface="HGP明朝E" panose="02020900000000000000" pitchFamily="18" charset="-128"/>
                <a:ea typeface="HGP明朝E" panose="02020900000000000000" pitchFamily="18" charset="-128"/>
              </a:rPr>
              <a:t>日</a:t>
            </a:r>
            <a:endParaRPr kumimoji="1" lang="ja-JP" altLang="en-US" sz="28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16455735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3" name="Rectangle 1032">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2666188"/>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5" name="Rectangle 1034">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0"/>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7" name="Rectangle 1036">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1685840"/>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ロシア軍副司令官は依然行方不明 プーチン政権沈黙、軍中枢追及も ｜ 共同通信">
            <a:extLst>
              <a:ext uri="{FF2B5EF4-FFF2-40B4-BE49-F238E27FC236}">
                <a16:creationId xmlns:a16="http://schemas.microsoft.com/office/drawing/2014/main" id="{51792DCC-5B4D-3325-6873-927A048E330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21045"/>
          <a:stretch/>
        </p:blipFill>
        <p:spPr bwMode="auto">
          <a:xfrm>
            <a:off x="457200" y="457200"/>
            <a:ext cx="11277600" cy="5943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55041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A0B5984-E78D-11B6-274C-EAF32D87AB16}"/>
              </a:ext>
            </a:extLst>
          </p:cNvPr>
          <p:cNvSpPr>
            <a:spLocks noGrp="1"/>
          </p:cNvSpPr>
          <p:nvPr>
            <p:ph type="title"/>
          </p:nvPr>
        </p:nvSpPr>
        <p:spPr/>
        <p:txBody>
          <a:bodyPr/>
          <a:lstStyle/>
          <a:p>
            <a:r>
              <a:rPr lang="ja-JP" altLang="en-US" dirty="0">
                <a:latin typeface="HGP明朝E" panose="02020900000000000000" pitchFamily="18" charset="-128"/>
                <a:ea typeface="HGP明朝E" panose="02020900000000000000" pitchFamily="18" charset="-128"/>
              </a:rPr>
              <a:t>背景　原因</a:t>
            </a:r>
          </a:p>
        </p:txBody>
      </p:sp>
      <p:sp>
        <p:nvSpPr>
          <p:cNvPr id="3" name="テキスト プレースホルダー 2">
            <a:extLst>
              <a:ext uri="{FF2B5EF4-FFF2-40B4-BE49-F238E27FC236}">
                <a16:creationId xmlns:a16="http://schemas.microsoft.com/office/drawing/2014/main" id="{811708F5-A25D-2660-4568-6706A24E02A0}"/>
              </a:ext>
            </a:extLst>
          </p:cNvPr>
          <p:cNvSpPr>
            <a:spLocks noGrp="1"/>
          </p:cNvSpPr>
          <p:nvPr>
            <p:ph type="body" idx="1"/>
          </p:nvPr>
        </p:nvSpPr>
        <p:spPr/>
        <p:txBody>
          <a:bodyPr/>
          <a:lstStyle/>
          <a:p>
            <a:endParaRPr lang="ja-JP" altLang="en-US"/>
          </a:p>
        </p:txBody>
      </p:sp>
    </p:spTree>
    <p:extLst>
      <p:ext uri="{BB962C8B-B14F-4D97-AF65-F5344CB8AC3E}">
        <p14:creationId xmlns:p14="http://schemas.microsoft.com/office/powerpoint/2010/main" val="29282178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D5CFFBDB-3254-FF85-D7A6-9E71C9C4B8F9}"/>
              </a:ext>
            </a:extLst>
          </p:cNvPr>
          <p:cNvSpPr>
            <a:spLocks noGrp="1"/>
          </p:cNvSpPr>
          <p:nvPr>
            <p:ph type="title"/>
          </p:nvPr>
        </p:nvSpPr>
        <p:spPr/>
        <p:txBody>
          <a:bodyPr/>
          <a:lstStyle/>
          <a:p>
            <a:r>
              <a:rPr lang="ja-JP" altLang="en-US" dirty="0">
                <a:latin typeface="HGP明朝E" panose="02020900000000000000" pitchFamily="18" charset="-128"/>
                <a:ea typeface="HGP明朝E" panose="02020900000000000000" pitchFamily="18" charset="-128"/>
              </a:rPr>
              <a:t>ロシア国防省とワグネルの「緊張」</a:t>
            </a:r>
          </a:p>
        </p:txBody>
      </p:sp>
      <p:sp>
        <p:nvSpPr>
          <p:cNvPr id="5" name="コンテンツ プレースホルダー 4">
            <a:extLst>
              <a:ext uri="{FF2B5EF4-FFF2-40B4-BE49-F238E27FC236}">
                <a16:creationId xmlns:a16="http://schemas.microsoft.com/office/drawing/2014/main" id="{03FC7278-2927-84C6-EEAA-670CFFC93194}"/>
              </a:ext>
            </a:extLst>
          </p:cNvPr>
          <p:cNvSpPr>
            <a:spLocks noGrp="1"/>
          </p:cNvSpPr>
          <p:nvPr>
            <p:ph idx="1"/>
          </p:nvPr>
        </p:nvSpPr>
        <p:spPr>
          <a:xfrm>
            <a:off x="691662" y="1690688"/>
            <a:ext cx="11019692" cy="4663220"/>
          </a:xfrm>
        </p:spPr>
        <p:txBody>
          <a:bodyPr>
            <a:normAutofit/>
          </a:bodyPr>
          <a:lstStyle/>
          <a:p>
            <a:r>
              <a:rPr lang="ja-JP" altLang="en-US" sz="3200" dirty="0">
                <a:latin typeface="HGP明朝E" panose="02020900000000000000" pitchFamily="18" charset="-128"/>
                <a:ea typeface="HGP明朝E" panose="02020900000000000000" pitchFamily="18" charset="-128"/>
              </a:rPr>
              <a:t>プリゴジン氏は、</a:t>
            </a:r>
            <a:r>
              <a:rPr lang="en-US" altLang="ja-JP" sz="3200" dirty="0">
                <a:latin typeface="HGP明朝E" panose="02020900000000000000" pitchFamily="18" charset="-128"/>
                <a:ea typeface="HGP明朝E" panose="02020900000000000000" pitchFamily="18" charset="-128"/>
              </a:rPr>
              <a:t>6</a:t>
            </a:r>
            <a:r>
              <a:rPr lang="ja-JP" altLang="en-US" sz="3200" dirty="0">
                <a:latin typeface="HGP明朝E" panose="02020900000000000000" pitchFamily="18" charset="-128"/>
                <a:ea typeface="HGP明朝E" panose="02020900000000000000" pitchFamily="18" charset="-128"/>
              </a:rPr>
              <a:t>月上旬の露国防省決定はワグネルを解体するための「陰謀」だったと指摘。</a:t>
            </a:r>
            <a:endParaRPr lang="en-US" altLang="ja-JP" sz="3200" dirty="0">
              <a:latin typeface="HGP明朝E" panose="02020900000000000000" pitchFamily="18" charset="-128"/>
              <a:ea typeface="HGP明朝E" panose="02020900000000000000" pitchFamily="18" charset="-128"/>
            </a:endParaRPr>
          </a:p>
          <a:p>
            <a:r>
              <a:rPr lang="ja-JP" altLang="en-US" sz="3200" dirty="0">
                <a:latin typeface="HGP明朝E" panose="02020900000000000000" pitchFamily="18" charset="-128"/>
                <a:ea typeface="HGP明朝E" panose="02020900000000000000" pitchFamily="18" charset="-128"/>
              </a:rPr>
              <a:t>その決定とは→戦闘員のほぼ全員が露軍との契約締結（期限を７月</a:t>
            </a:r>
            <a:r>
              <a:rPr lang="en-US" altLang="ja-JP" sz="3200" dirty="0">
                <a:latin typeface="HGP明朝E" panose="02020900000000000000" pitchFamily="18" charset="-128"/>
                <a:ea typeface="HGP明朝E" panose="02020900000000000000" pitchFamily="18" charset="-128"/>
              </a:rPr>
              <a:t>1</a:t>
            </a:r>
            <a:r>
              <a:rPr lang="ja-JP" altLang="en-US" sz="3200" dirty="0">
                <a:latin typeface="HGP明朝E" panose="02020900000000000000" pitchFamily="18" charset="-128"/>
                <a:ea typeface="HGP明朝E" panose="02020900000000000000" pitchFamily="18" charset="-128"/>
              </a:rPr>
              <a:t>日に設定）するようにというものだった。</a:t>
            </a:r>
            <a:endParaRPr lang="en-US" altLang="ja-JP" sz="3200" dirty="0">
              <a:latin typeface="HGP明朝E" panose="02020900000000000000" pitchFamily="18" charset="-128"/>
              <a:ea typeface="HGP明朝E" panose="02020900000000000000" pitchFamily="18" charset="-128"/>
            </a:endParaRPr>
          </a:p>
          <a:p>
            <a:endParaRPr lang="en-US" altLang="ja-JP" sz="3200" dirty="0">
              <a:latin typeface="HGP明朝E" panose="02020900000000000000" pitchFamily="18" charset="-128"/>
              <a:ea typeface="HGP明朝E" panose="02020900000000000000" pitchFamily="18" charset="-128"/>
            </a:endParaRPr>
          </a:p>
          <a:p>
            <a:r>
              <a:rPr lang="ja-JP" altLang="en-US" sz="3200" dirty="0">
                <a:latin typeface="HGP明朝E" panose="02020900000000000000" pitchFamily="18" charset="-128"/>
                <a:ea typeface="HGP明朝E" panose="02020900000000000000" pitchFamily="18" charset="-128"/>
              </a:rPr>
              <a:t>以前から弾薬供給問題などを巡りプリゴジン氏はショイグ国防相らを批判していた。</a:t>
            </a:r>
          </a:p>
          <a:p>
            <a:r>
              <a:rPr lang="ja-JP" altLang="en-US" sz="3200" dirty="0">
                <a:latin typeface="HGP明朝E" panose="02020900000000000000" pitchFamily="18" charset="-128"/>
                <a:ea typeface="HGP明朝E" panose="02020900000000000000" pitchFamily="18" charset="-128"/>
              </a:rPr>
              <a:t>そして</a:t>
            </a:r>
            <a:r>
              <a:rPr lang="en-US" altLang="ja-JP" sz="3200" dirty="0">
                <a:latin typeface="HGP明朝E" panose="02020900000000000000" pitchFamily="18" charset="-128"/>
                <a:ea typeface="HGP明朝E" panose="02020900000000000000" pitchFamily="18" charset="-128"/>
              </a:rPr>
              <a:t>6</a:t>
            </a:r>
            <a:r>
              <a:rPr lang="ja-JP" altLang="en-US" sz="3200" dirty="0">
                <a:latin typeface="HGP明朝E" panose="02020900000000000000" pitchFamily="18" charset="-128"/>
                <a:ea typeface="HGP明朝E" panose="02020900000000000000" pitchFamily="18" charset="-128"/>
              </a:rPr>
              <a:t>月</a:t>
            </a:r>
            <a:r>
              <a:rPr lang="en-US" altLang="ja-JP" sz="3200" dirty="0">
                <a:latin typeface="HGP明朝E" panose="02020900000000000000" pitchFamily="18" charset="-128"/>
                <a:ea typeface="HGP明朝E" panose="02020900000000000000" pitchFamily="18" charset="-128"/>
              </a:rPr>
              <a:t>23</a:t>
            </a:r>
            <a:r>
              <a:rPr lang="ja-JP" altLang="en-US" sz="3200" dirty="0">
                <a:latin typeface="HGP明朝E" panose="02020900000000000000" pitchFamily="18" charset="-128"/>
                <a:ea typeface="HGP明朝E" panose="02020900000000000000" pitchFamily="18" charset="-128"/>
              </a:rPr>
              <a:t>日、露軍が放ったミサイルがワグネルの宿営地を直撃。約</a:t>
            </a:r>
            <a:r>
              <a:rPr lang="en-US" altLang="ja-JP" sz="3200" dirty="0">
                <a:latin typeface="HGP明朝E" panose="02020900000000000000" pitchFamily="18" charset="-128"/>
                <a:ea typeface="HGP明朝E" panose="02020900000000000000" pitchFamily="18" charset="-128"/>
              </a:rPr>
              <a:t>30</a:t>
            </a:r>
            <a:r>
              <a:rPr lang="ja-JP" altLang="en-US" sz="3200" dirty="0">
                <a:latin typeface="HGP明朝E" panose="02020900000000000000" pitchFamily="18" charset="-128"/>
                <a:ea typeface="HGP明朝E" panose="02020900000000000000" pitchFamily="18" charset="-128"/>
              </a:rPr>
              <a:t>人が殺害された。プリゴジン氏は進軍を決断。</a:t>
            </a:r>
          </a:p>
          <a:p>
            <a:endParaRPr lang="ja-JP" altLang="en-US" sz="32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252321473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プーチンの危機　プリコジンの反乱　豪徳寺塾　23年7月11日</Template>
  <TotalTime>38</TotalTime>
  <Words>893</Words>
  <Application>Microsoft Office PowerPoint</Application>
  <PresentationFormat>ワイド画面</PresentationFormat>
  <Paragraphs>51</Paragraphs>
  <Slides>15</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15</vt:i4>
      </vt:variant>
    </vt:vector>
  </HeadingPairs>
  <TitlesOfParts>
    <vt:vector size="20" baseType="lpstr">
      <vt:lpstr>HGP明朝E</vt:lpstr>
      <vt:lpstr>游ゴシック</vt:lpstr>
      <vt:lpstr>游ゴシック Light</vt:lpstr>
      <vt:lpstr>Arial</vt:lpstr>
      <vt:lpstr>Office テーマ</vt:lpstr>
      <vt:lpstr> ワグネル反乱 の衝撃 </vt:lpstr>
      <vt:lpstr>PowerPoint プレゼンテーション</vt:lpstr>
      <vt:lpstr>「ワグネル」・プリゴジン氏の反乱</vt:lpstr>
      <vt:lpstr>PowerPoint プレゼンテーション</vt:lpstr>
      <vt:lpstr>PowerPoint プレゼンテーション</vt:lpstr>
      <vt:lpstr>スロビキン副司令官拘束？  少なくとも13人の露軍将校らが一時的に拘束され、約15人が停職や解雇の処分を受けた</vt:lpstr>
      <vt:lpstr>PowerPoint プレゼンテーション</vt:lpstr>
      <vt:lpstr>背景　原因</vt:lpstr>
      <vt:lpstr>ロシア国防省とワグネルの「緊張」</vt:lpstr>
      <vt:lpstr>民間軍事会社（PMC）とは</vt:lpstr>
      <vt:lpstr>ロシアのPMC</vt:lpstr>
      <vt:lpstr>PowerPoint プレゼンテーション</vt:lpstr>
      <vt:lpstr>「ワグネル」反乱の理由</vt:lpstr>
      <vt:lpstr>ロシア軍　攻勢型から防御型に転換か</vt:lpstr>
      <vt:lpstr>今後、中国、北朝鮮への影響を見極めなければならない。</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ワグネル反乱 の衝撃 </dc:title>
  <dc:creator>yoshio watanabe</dc:creator>
  <cp:revision>2</cp:revision>
  <cp:lastPrinted>2023-07-11T04:12:27Z</cp:lastPrinted>
  <dcterms:created xsi:type="dcterms:W3CDTF">2023-07-15T07:30:19Z</dcterms:created>
  <dcterms:modified xsi:type="dcterms:W3CDTF">2023-07-16T21:11:16Z</dcterms:modified>
</cp:coreProperties>
</file>