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9866313" cy="14295438"/>
  <p:defaultTextStyle>
    <a:defPPr lvl="0">
      <a:defRPr lang="ja-JP"/>
    </a:defPPr>
    <a:lvl1pPr marL="0" lvl="0" algn="l" defTabSz="914400" rtl="0" eaLnBrk="1" latinLnBrk="0" hangingPunct="1">
      <a:defRPr kumimoji="1" sz="1800" kern="1200">
        <a:solidFill>
          <a:schemeClr val="tx1"/>
        </a:solidFill>
        <a:latin typeface="+mn-lt"/>
        <a:ea typeface="+mn-ea"/>
        <a:cs typeface="+mn-cs"/>
      </a:defRPr>
    </a:lvl1pPr>
    <a:lvl2pPr marL="457200" lvl="1" algn="l" defTabSz="914400" rtl="0" eaLnBrk="1" latinLnBrk="0" hangingPunct="1">
      <a:defRPr kumimoji="1" sz="1800" kern="1200">
        <a:solidFill>
          <a:schemeClr val="tx1"/>
        </a:solidFill>
        <a:latin typeface="+mn-lt"/>
        <a:ea typeface="+mn-ea"/>
        <a:cs typeface="+mn-cs"/>
      </a:defRPr>
    </a:lvl2pPr>
    <a:lvl3pPr marL="914400" lvl="2" algn="l" defTabSz="914400" rtl="0" eaLnBrk="1" latinLnBrk="0" hangingPunct="1">
      <a:defRPr kumimoji="1" sz="1800" kern="1200">
        <a:solidFill>
          <a:schemeClr val="tx1"/>
        </a:solidFill>
        <a:latin typeface="+mn-lt"/>
        <a:ea typeface="+mn-ea"/>
        <a:cs typeface="+mn-cs"/>
      </a:defRPr>
    </a:lvl3pPr>
    <a:lvl4pPr marL="1371600" lvl="3" algn="l" defTabSz="914400" rtl="0" eaLnBrk="1" latinLnBrk="0" hangingPunct="1">
      <a:defRPr kumimoji="1" sz="1800" kern="1200">
        <a:solidFill>
          <a:schemeClr val="tx1"/>
        </a:solidFill>
        <a:latin typeface="+mn-lt"/>
        <a:ea typeface="+mn-ea"/>
        <a:cs typeface="+mn-cs"/>
      </a:defRPr>
    </a:lvl4pPr>
    <a:lvl5pPr marL="1828800" lvl="4" algn="l" defTabSz="914400" rtl="0" eaLnBrk="1" latinLnBrk="0" hangingPunct="1">
      <a:defRPr kumimoji="1" sz="1800" kern="1200">
        <a:solidFill>
          <a:schemeClr val="tx1"/>
        </a:solidFill>
        <a:latin typeface="+mn-lt"/>
        <a:ea typeface="+mn-ea"/>
        <a:cs typeface="+mn-cs"/>
      </a:defRPr>
    </a:lvl5pPr>
    <a:lvl6pPr marL="2286000" lvl="5" algn="l" defTabSz="914400" rtl="0" eaLnBrk="1" latinLnBrk="0" hangingPunct="1">
      <a:defRPr kumimoji="1" sz="1800" kern="1200">
        <a:solidFill>
          <a:schemeClr val="tx1"/>
        </a:solidFill>
        <a:latin typeface="+mn-lt"/>
        <a:ea typeface="+mn-ea"/>
        <a:cs typeface="+mn-cs"/>
      </a:defRPr>
    </a:lvl6pPr>
    <a:lvl7pPr marL="2743200" lvl="6" algn="l" defTabSz="914400" rtl="0" eaLnBrk="1" latinLnBrk="0" hangingPunct="1">
      <a:defRPr kumimoji="1" sz="1800" kern="1200">
        <a:solidFill>
          <a:schemeClr val="tx1"/>
        </a:solidFill>
        <a:latin typeface="+mn-lt"/>
        <a:ea typeface="+mn-ea"/>
        <a:cs typeface="+mn-cs"/>
      </a:defRPr>
    </a:lvl7pPr>
    <a:lvl8pPr marL="3200400" lvl="7" algn="l" defTabSz="914400" rtl="0" eaLnBrk="1" latinLnBrk="0" hangingPunct="1">
      <a:defRPr kumimoji="1" sz="1800" kern="1200">
        <a:solidFill>
          <a:schemeClr val="tx1"/>
        </a:solidFill>
        <a:latin typeface="+mn-lt"/>
        <a:ea typeface="+mn-ea"/>
        <a:cs typeface="+mn-cs"/>
      </a:defRPr>
    </a:lvl8pPr>
    <a:lvl9pPr marL="3657600" lvl="8"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342"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717255"/>
          </a:xfrm>
          <a:prstGeom prst="rect">
            <a:avLst/>
          </a:prstGeom>
        </p:spPr>
        <p:txBody>
          <a:bodyPr vert="horz" lIns="138065" tIns="69033" rIns="138065" bIns="69033" rtlCol="0"/>
          <a:lstStyle>
            <a:lvl1pPr algn="l">
              <a:defRPr sz="1800"/>
            </a:lvl1pPr>
          </a:lstStyle>
          <a:p>
            <a:endParaRPr kumimoji="1" lang="ja-JP" altLang="en-US"/>
          </a:p>
        </p:txBody>
      </p:sp>
      <p:sp>
        <p:nvSpPr>
          <p:cNvPr id="3" name="日付プレースホルダー 2"/>
          <p:cNvSpPr>
            <a:spLocks noGrp="1"/>
          </p:cNvSpPr>
          <p:nvPr>
            <p:ph type="dt" idx="1"/>
          </p:nvPr>
        </p:nvSpPr>
        <p:spPr>
          <a:xfrm>
            <a:off x="5588628" y="0"/>
            <a:ext cx="4275402" cy="717255"/>
          </a:xfrm>
          <a:prstGeom prst="rect">
            <a:avLst/>
          </a:prstGeom>
        </p:spPr>
        <p:txBody>
          <a:bodyPr vert="horz" lIns="138065" tIns="69033" rIns="138065" bIns="69033" rtlCol="0"/>
          <a:lstStyle>
            <a:lvl1pPr algn="r">
              <a:defRPr sz="1800"/>
            </a:lvl1pPr>
          </a:lstStyle>
          <a:p>
            <a:fld id="{C84E51EB-7693-47C4-8738-EEBFE55AA3DA}" type="datetimeFigureOut">
              <a:rPr kumimoji="1" lang="ja-JP" altLang="en-US" smtClean="0"/>
              <a:t>2023/8/12</a:t>
            </a:fld>
            <a:endParaRPr kumimoji="1" lang="ja-JP" altLang="en-US"/>
          </a:p>
        </p:txBody>
      </p:sp>
      <p:sp>
        <p:nvSpPr>
          <p:cNvPr id="4" name="スライド イメージ プレースホルダー 3"/>
          <p:cNvSpPr>
            <a:spLocks noGrp="1" noRot="1" noChangeAspect="1"/>
          </p:cNvSpPr>
          <p:nvPr>
            <p:ph type="sldImg" idx="2"/>
          </p:nvPr>
        </p:nvSpPr>
        <p:spPr>
          <a:xfrm>
            <a:off x="646113" y="1787525"/>
            <a:ext cx="8575675" cy="4824413"/>
          </a:xfrm>
          <a:prstGeom prst="rect">
            <a:avLst/>
          </a:prstGeom>
          <a:noFill/>
          <a:ln w="12700">
            <a:solidFill>
              <a:prstClr val="black"/>
            </a:solidFill>
          </a:ln>
        </p:spPr>
        <p:txBody>
          <a:bodyPr vert="horz" lIns="138065" tIns="69033" rIns="138065" bIns="69033" rtlCol="0" anchor="ctr"/>
          <a:lstStyle/>
          <a:p>
            <a:endParaRPr lang="ja-JP" altLang="en-US"/>
          </a:p>
        </p:txBody>
      </p:sp>
      <p:sp>
        <p:nvSpPr>
          <p:cNvPr id="5" name="ノート プレースホルダー 4"/>
          <p:cNvSpPr>
            <a:spLocks noGrp="1"/>
          </p:cNvSpPr>
          <p:nvPr>
            <p:ph type="body" sz="quarter" idx="3"/>
          </p:nvPr>
        </p:nvSpPr>
        <p:spPr>
          <a:xfrm>
            <a:off x="986632" y="6879679"/>
            <a:ext cx="7893050" cy="5628829"/>
          </a:xfrm>
          <a:prstGeom prst="rect">
            <a:avLst/>
          </a:prstGeom>
        </p:spPr>
        <p:txBody>
          <a:bodyPr vert="horz" lIns="138065" tIns="69033" rIns="138065" bIns="6903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578186"/>
            <a:ext cx="4275402" cy="717253"/>
          </a:xfrm>
          <a:prstGeom prst="rect">
            <a:avLst/>
          </a:prstGeom>
        </p:spPr>
        <p:txBody>
          <a:bodyPr vert="horz" lIns="138065" tIns="69033" rIns="138065" bIns="69033" rtlCol="0" anchor="b"/>
          <a:lstStyle>
            <a:lvl1pPr algn="l">
              <a:defRPr sz="1800"/>
            </a:lvl1pPr>
          </a:lstStyle>
          <a:p>
            <a:endParaRPr kumimoji="1" lang="ja-JP" altLang="en-US"/>
          </a:p>
        </p:txBody>
      </p:sp>
      <p:sp>
        <p:nvSpPr>
          <p:cNvPr id="7" name="スライド番号プレースホルダー 6"/>
          <p:cNvSpPr>
            <a:spLocks noGrp="1"/>
          </p:cNvSpPr>
          <p:nvPr>
            <p:ph type="sldNum" sz="quarter" idx="5"/>
          </p:nvPr>
        </p:nvSpPr>
        <p:spPr>
          <a:xfrm>
            <a:off x="5588628" y="13578186"/>
            <a:ext cx="4275402" cy="717253"/>
          </a:xfrm>
          <a:prstGeom prst="rect">
            <a:avLst/>
          </a:prstGeom>
        </p:spPr>
        <p:txBody>
          <a:bodyPr vert="horz" lIns="138065" tIns="69033" rIns="138065" bIns="69033" rtlCol="0" anchor="b"/>
          <a:lstStyle>
            <a:lvl1pPr algn="r">
              <a:defRPr sz="1800"/>
            </a:lvl1pPr>
          </a:lstStyle>
          <a:p>
            <a:fld id="{56039D77-D67E-44ED-8F36-9484E4758FA9}" type="slidenum">
              <a:rPr kumimoji="1" lang="ja-JP" altLang="en-US" smtClean="0"/>
              <a:t>‹#›</a:t>
            </a:fld>
            <a:endParaRPr kumimoji="1" lang="ja-JP" altLang="en-US"/>
          </a:p>
        </p:txBody>
      </p:sp>
    </p:spTree>
    <p:extLst>
      <p:ext uri="{BB962C8B-B14F-4D97-AF65-F5344CB8AC3E}">
        <p14:creationId xmlns:p14="http://schemas.microsoft.com/office/powerpoint/2010/main" val="21504988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8</a:t>
            </a:r>
            <a:r>
              <a:rPr kumimoji="1" lang="ja-JP" altLang="en-US" dirty="0"/>
              <a:t>月</a:t>
            </a:r>
            <a:r>
              <a:rPr kumimoji="1" lang="en-US" altLang="ja-JP" dirty="0"/>
              <a:t>18</a:t>
            </a:r>
            <a:r>
              <a:rPr kumimoji="1" lang="ja-JP" altLang="en-US" dirty="0"/>
              <a:t>日　日米韓首脳会談　首相処理水・装備品に苦慮（読売）</a:t>
            </a:r>
            <a:endParaRPr kumimoji="1" lang="en-US" altLang="ja-JP" dirty="0"/>
          </a:p>
          <a:p>
            <a:r>
              <a:rPr kumimoji="1" lang="ja-JP" altLang="en-US" dirty="0"/>
              <a:t>下旬にも海洋放出開始の方向で調整</a:t>
            </a:r>
            <a:endParaRPr kumimoji="1" lang="en-US" altLang="ja-JP" dirty="0"/>
          </a:p>
          <a:p>
            <a:r>
              <a:rPr kumimoji="1" lang="ja-JP" altLang="en-US" dirty="0"/>
              <a:t>科学的根拠に基づき、安全性が確保されている事を説明</a:t>
            </a:r>
            <a:endParaRPr kumimoji="1" lang="en-US" altLang="ja-JP" dirty="0"/>
          </a:p>
          <a:p>
            <a:r>
              <a:rPr kumimoji="1" lang="ja-JP" altLang="en-US" dirty="0"/>
              <a:t>福島県沖で底引き網漁が始まる</a:t>
            </a:r>
            <a:r>
              <a:rPr kumimoji="1" lang="en-US" altLang="ja-JP" dirty="0"/>
              <a:t>9</a:t>
            </a:r>
            <a:r>
              <a:rPr kumimoji="1" lang="ja-JP" altLang="en-US" dirty="0"/>
              <a:t>月以降になる事は避けたい</a:t>
            </a:r>
            <a:endParaRPr kumimoji="1" lang="en-US" altLang="ja-JP" dirty="0"/>
          </a:p>
          <a:p>
            <a:r>
              <a:rPr kumimoji="1" lang="ja-JP" altLang="en-US" dirty="0"/>
              <a:t>東電は放出設備で処理水を大量の海水と混ぜて</a:t>
            </a:r>
            <a:r>
              <a:rPr kumimoji="1" lang="en-US" altLang="ja-JP" dirty="0"/>
              <a:t>100</a:t>
            </a:r>
            <a:r>
              <a:rPr kumimoji="1" lang="ja-JP" altLang="en-US" dirty="0"/>
              <a:t>倍以上に薄め、トリチウム濃度を国の排出基準の１</a:t>
            </a:r>
            <a:r>
              <a:rPr kumimoji="1" lang="en-US" altLang="ja-JP" dirty="0"/>
              <a:t>/40</a:t>
            </a:r>
            <a:r>
              <a:rPr kumimoji="1" lang="ja-JP" altLang="en-US" dirty="0"/>
              <a:t>未満の</a:t>
            </a:r>
            <a:r>
              <a:rPr kumimoji="1" lang="en-US" altLang="ja-JP" dirty="0"/>
              <a:t>1500</a:t>
            </a:r>
            <a:r>
              <a:rPr kumimoji="1" lang="ja-JP" altLang="en-US" dirty="0"/>
              <a:t>ベクレル未満に抑える計画</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a:t>
            </a:fld>
            <a:endParaRPr kumimoji="1" lang="ja-JP" altLang="en-US"/>
          </a:p>
        </p:txBody>
      </p:sp>
    </p:spTree>
    <p:extLst>
      <p:ext uri="{BB962C8B-B14F-4D97-AF65-F5344CB8AC3E}">
        <p14:creationId xmlns:p14="http://schemas.microsoft.com/office/powerpoint/2010/main" val="4160362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10</a:t>
            </a:fld>
            <a:endParaRPr kumimoji="1" lang="ja-JP" altLang="en-US"/>
          </a:p>
        </p:txBody>
      </p:sp>
    </p:spTree>
    <p:extLst>
      <p:ext uri="{BB962C8B-B14F-4D97-AF65-F5344CB8AC3E}">
        <p14:creationId xmlns:p14="http://schemas.microsoft.com/office/powerpoint/2010/main" val="3249767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海外メディアが改正法に懸念を示していることにも言及し、「悪意のある曲解だ」と非難。「中国で合法的に経営や投資を行う会社・社員を狙ったものではない」と説明し、同法では「違法と合法の行為の境界を示している」とも主張</a:t>
            </a:r>
            <a:endParaRPr kumimoji="1" lang="en-US" altLang="ja-JP" dirty="0"/>
          </a:p>
          <a:p>
            <a:r>
              <a:rPr kumimoji="1" lang="ja-JP" altLang="en-US" dirty="0"/>
              <a:t>実際には法に明記された「国家安全と利益」が何を指すか、具体的な説明はなく、どのような行為が抵触するのかは不明瞭</a:t>
            </a:r>
            <a:endParaRPr kumimoji="1" lang="en-US" altLang="ja-JP" dirty="0"/>
          </a:p>
          <a:p>
            <a:r>
              <a:rPr kumimoji="1" lang="ja-JP" altLang="en-US" dirty="0"/>
              <a:t>スパイ行為の疑いで６年余りの拘束を経て帰国した元日中青年交流協会鈴木英司理事長、日本記者クラブで会見。</a:t>
            </a:r>
            <a:endParaRPr kumimoji="1" lang="en-US" altLang="ja-JP" dirty="0"/>
          </a:p>
          <a:p>
            <a:r>
              <a:rPr kumimoji="1" lang="ja-JP" altLang="en-US" dirty="0"/>
              <a:t>改正反スパイ法が７月に施行され「国民総密告制」になると懸念を示す</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a:t>
            </a:fld>
            <a:endParaRPr kumimoji="1" lang="ja-JP" altLang="en-US"/>
          </a:p>
        </p:txBody>
      </p:sp>
    </p:spTree>
    <p:extLst>
      <p:ext uri="{BB962C8B-B14F-4D97-AF65-F5344CB8AC3E}">
        <p14:creationId xmlns:p14="http://schemas.microsoft.com/office/powerpoint/2010/main" val="1981966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3</a:t>
            </a:fld>
            <a:endParaRPr kumimoji="1" lang="ja-JP" altLang="en-US"/>
          </a:p>
        </p:txBody>
      </p:sp>
    </p:spTree>
    <p:extLst>
      <p:ext uri="{BB962C8B-B14F-4D97-AF65-F5344CB8AC3E}">
        <p14:creationId xmlns:p14="http://schemas.microsoft.com/office/powerpoint/2010/main" val="2711765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4</a:t>
            </a:fld>
            <a:endParaRPr kumimoji="1" lang="ja-JP" altLang="en-US"/>
          </a:p>
        </p:txBody>
      </p:sp>
    </p:spTree>
    <p:extLst>
      <p:ext uri="{BB962C8B-B14F-4D97-AF65-F5344CB8AC3E}">
        <p14:creationId xmlns:p14="http://schemas.microsoft.com/office/powerpoint/2010/main" val="3445229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ja-JP" altLang="en-US" dirty="0"/>
              <a:t>自民党副総裁訪台は</a:t>
            </a:r>
            <a:r>
              <a:rPr kumimoji="1" lang="en-US" altLang="ja-JP" dirty="0"/>
              <a:t>1972</a:t>
            </a:r>
            <a:r>
              <a:rPr kumimoji="1" lang="ja-JP" altLang="en-US" dirty="0"/>
              <a:t>年日中国交正常化以降初めて</a:t>
            </a:r>
            <a:endParaRPr kumimoji="1" lang="en-US" altLang="ja-JP" dirty="0"/>
          </a:p>
          <a:p>
            <a:r>
              <a:rPr kumimoji="1" lang="ja-JP" altLang="en-US" dirty="0"/>
              <a:t>「最も大事なことは戦争を起こさせないことだ」</a:t>
            </a:r>
            <a:endParaRPr kumimoji="1" lang="en-US" altLang="ja-JP" dirty="0"/>
          </a:p>
          <a:p>
            <a:r>
              <a:rPr kumimoji="1" lang="ja-JP" altLang="en-US" dirty="0"/>
              <a:t>侵攻に踏み切れば日本は集団的自衛権行使で台湾を守るという抑止のメッセージを発したかたち</a:t>
            </a:r>
            <a:endParaRPr kumimoji="1" lang="en-US" altLang="ja-JP" dirty="0"/>
          </a:p>
          <a:p>
            <a:r>
              <a:rPr kumimoji="1" lang="ja-JP" altLang="en-US" dirty="0"/>
              <a:t>戦争を防ぐには、戦う態勢と覚悟を伴う抑止力を相手に示さなければならないという逆説の実行が大切である</a:t>
            </a:r>
            <a:r>
              <a:rPr kumimoji="1" lang="en-US" altLang="ja-JP" dirty="0"/>
              <a:t>―</a:t>
            </a:r>
            <a:r>
              <a:rPr kumimoji="1" lang="ja-JP" altLang="en-US" dirty="0"/>
              <a:t>が安全保障の世界の常識</a:t>
            </a:r>
            <a:endParaRPr kumimoji="1" lang="en-US" altLang="ja-JP" dirty="0"/>
          </a:p>
          <a:p>
            <a:r>
              <a:rPr kumimoji="1" lang="ja-JP" altLang="en-US" dirty="0"/>
              <a:t>在日本中国大使館は９日、「身の程知らずで、でたらめを言っている」とする報道官談話を発表した</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5</a:t>
            </a:fld>
            <a:endParaRPr kumimoji="1" lang="ja-JP" altLang="en-US"/>
          </a:p>
        </p:txBody>
      </p:sp>
    </p:spTree>
    <p:extLst>
      <p:ext uri="{BB962C8B-B14F-4D97-AF65-F5344CB8AC3E}">
        <p14:creationId xmlns:p14="http://schemas.microsoft.com/office/powerpoint/2010/main" val="1856128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78</a:t>
            </a:r>
            <a:r>
              <a:rPr kumimoji="1" lang="ja-JP" altLang="en-US" dirty="0"/>
              <a:t>回目の原爆忌</a:t>
            </a:r>
            <a:endParaRPr kumimoji="1" lang="en-US" altLang="ja-JP" dirty="0"/>
          </a:p>
          <a:p>
            <a:r>
              <a:rPr kumimoji="1" lang="ja-JP" altLang="en-US" dirty="0"/>
              <a:t>核保有国の米英仏含む過去最多の</a:t>
            </a:r>
            <a:r>
              <a:rPr kumimoji="1" lang="en-US" altLang="ja-JP" dirty="0"/>
              <a:t>111</a:t>
            </a:r>
            <a:r>
              <a:rPr kumimoji="1" lang="ja-JP" altLang="en-US" dirty="0"/>
              <a:t>か国の駐日大使らが参列</a:t>
            </a:r>
            <a:endParaRPr kumimoji="1" lang="en-US" altLang="ja-JP" dirty="0"/>
          </a:p>
          <a:p>
            <a:r>
              <a:rPr kumimoji="1" lang="en-US" altLang="ja-JP" dirty="0"/>
              <a:t>8</a:t>
            </a:r>
            <a:r>
              <a:rPr kumimoji="1" lang="ja-JP" altLang="en-US" dirty="0"/>
              <a:t>時</a:t>
            </a:r>
            <a:r>
              <a:rPr kumimoji="1" lang="en-US" altLang="ja-JP" dirty="0"/>
              <a:t>15</a:t>
            </a:r>
            <a:r>
              <a:rPr kumimoji="1" lang="ja-JP" altLang="en-US" dirty="0"/>
              <a:t>分、遺族代表らが「平和の鐘」を突き、約</a:t>
            </a:r>
            <a:r>
              <a:rPr kumimoji="1" lang="en-US" altLang="ja-JP" dirty="0"/>
              <a:t>5</a:t>
            </a:r>
            <a:r>
              <a:rPr kumimoji="1" lang="ja-JP" altLang="en-US" dirty="0"/>
              <a:t>万人の参列者が黙とう捧げる</a:t>
            </a:r>
            <a:endParaRPr kumimoji="1" lang="en-US" altLang="ja-JP" dirty="0"/>
          </a:p>
          <a:p>
            <a:r>
              <a:rPr kumimoji="1" lang="ja-JP" altLang="en-US" dirty="0"/>
              <a:t>原爆死没者慰霊碑には、この</a:t>
            </a:r>
            <a:r>
              <a:rPr kumimoji="1" lang="en-US" altLang="ja-JP" dirty="0"/>
              <a:t>1</a:t>
            </a:r>
            <a:r>
              <a:rPr kumimoji="1" lang="ja-JP" altLang="en-US" dirty="0"/>
              <a:t>年間に死去した被爆者</a:t>
            </a:r>
            <a:r>
              <a:rPr kumimoji="1" lang="en-US" altLang="ja-JP" dirty="0"/>
              <a:t>5320</a:t>
            </a:r>
            <a:r>
              <a:rPr kumimoji="1" lang="ja-JP" altLang="en-US" dirty="0"/>
              <a:t>人の名前を加えた名簿が奉納され、死没者は計</a:t>
            </a:r>
            <a:r>
              <a:rPr kumimoji="1" lang="en-US" altLang="ja-JP" dirty="0"/>
              <a:t>33</a:t>
            </a:r>
            <a:r>
              <a:rPr kumimoji="1" lang="ja-JP" altLang="en-US" dirty="0"/>
              <a:t>万</a:t>
            </a:r>
            <a:r>
              <a:rPr kumimoji="1" lang="en-US" altLang="ja-JP" dirty="0"/>
              <a:t>9227</a:t>
            </a:r>
            <a:r>
              <a:rPr kumimoji="1" lang="ja-JP" altLang="en-US" dirty="0"/>
              <a:t>人に</a:t>
            </a:r>
            <a:endParaRPr kumimoji="1" lang="en-US" altLang="ja-JP" dirty="0"/>
          </a:p>
          <a:p>
            <a:r>
              <a:rPr kumimoji="1" lang="ja-JP" altLang="en-US" dirty="0"/>
              <a:t>全国の被爆者（被爆者健康手帳所持者）は</a:t>
            </a:r>
            <a:r>
              <a:rPr kumimoji="1" lang="en-US" altLang="ja-JP" dirty="0"/>
              <a:t>3</a:t>
            </a:r>
            <a:r>
              <a:rPr kumimoji="1" lang="ja-JP" altLang="en-US" dirty="0"/>
              <a:t>月末現在、</a:t>
            </a:r>
            <a:r>
              <a:rPr kumimoji="1" lang="en-US" altLang="ja-JP" dirty="0"/>
              <a:t>11</a:t>
            </a:r>
            <a:r>
              <a:rPr kumimoji="1" lang="ja-JP" altLang="en-US" dirty="0"/>
              <a:t>万</a:t>
            </a:r>
            <a:r>
              <a:rPr kumimoji="1" lang="en-US" altLang="ja-JP" dirty="0"/>
              <a:t>3649</a:t>
            </a:r>
            <a:r>
              <a:rPr kumimoji="1" lang="ja-JP" altLang="en-US" dirty="0"/>
              <a:t>人で平均年齢</a:t>
            </a:r>
            <a:r>
              <a:rPr kumimoji="1" lang="en-US" altLang="ja-JP" dirty="0"/>
              <a:t>85.01</a:t>
            </a:r>
            <a:r>
              <a:rPr kumimoji="1" lang="ja-JP" altLang="en-US" dirty="0"/>
              <a:t>歳</a:t>
            </a:r>
            <a:endParaRPr kumimoji="1" lang="en-US" altLang="ja-JP" dirty="0"/>
          </a:p>
          <a:p>
            <a:r>
              <a:rPr kumimoji="1" lang="en-US" altLang="ja-JP" dirty="0"/>
              <a:t>10</a:t>
            </a:r>
            <a:r>
              <a:rPr kumimoji="1" lang="ja-JP" altLang="en-US" dirty="0"/>
              <a:t>年前から約</a:t>
            </a:r>
            <a:r>
              <a:rPr kumimoji="1" lang="en-US" altLang="ja-JP" dirty="0"/>
              <a:t>8</a:t>
            </a:r>
            <a:r>
              <a:rPr kumimoji="1" lang="ja-JP" altLang="en-US" dirty="0"/>
              <a:t>万</a:t>
            </a:r>
            <a:r>
              <a:rPr kumimoji="1" lang="en-US" altLang="ja-JP" dirty="0"/>
              <a:t>8000</a:t>
            </a:r>
            <a:r>
              <a:rPr kumimoji="1" lang="ja-JP" altLang="en-US" dirty="0"/>
              <a:t>人減少</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6</a:t>
            </a:fld>
            <a:endParaRPr kumimoji="1" lang="ja-JP" altLang="en-US"/>
          </a:p>
        </p:txBody>
      </p:sp>
    </p:spTree>
    <p:extLst>
      <p:ext uri="{BB962C8B-B14F-4D97-AF65-F5344CB8AC3E}">
        <p14:creationId xmlns:p14="http://schemas.microsoft.com/office/powerpoint/2010/main" val="800037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全国政党へ前進</a:t>
            </a:r>
            <a:endParaRPr kumimoji="1" lang="en-US" altLang="ja-JP" dirty="0"/>
          </a:p>
          <a:p>
            <a:r>
              <a:rPr kumimoji="1" lang="ja-JP" altLang="en-US" dirty="0"/>
              <a:t>岸田政権批判の受け皿に</a:t>
            </a:r>
            <a:endParaRPr kumimoji="1" lang="en-US" altLang="ja-JP" dirty="0"/>
          </a:p>
          <a:p>
            <a:r>
              <a:rPr kumimoji="1" lang="ja-JP" altLang="en-US" dirty="0"/>
              <a:t>自民重鎮「維新への期待は全国的に広がっている」</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7</a:t>
            </a:fld>
            <a:endParaRPr kumimoji="1" lang="ja-JP" altLang="en-US"/>
          </a:p>
        </p:txBody>
      </p:sp>
    </p:spTree>
    <p:extLst>
      <p:ext uri="{BB962C8B-B14F-4D97-AF65-F5344CB8AC3E}">
        <p14:creationId xmlns:p14="http://schemas.microsoft.com/office/powerpoint/2010/main" val="2719585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ウクライナ当局統計で露戦争犯罪</a:t>
            </a:r>
            <a:r>
              <a:rPr kumimoji="1" lang="en-US" altLang="ja-JP" dirty="0"/>
              <a:t>10</a:t>
            </a:r>
            <a:r>
              <a:rPr kumimoji="1" lang="ja-JP" altLang="en-US" dirty="0"/>
              <a:t>万件超</a:t>
            </a:r>
            <a:r>
              <a:rPr kumimoji="1" lang="en-US" altLang="ja-JP" dirty="0"/>
              <a:t>(10</a:t>
            </a:r>
            <a:r>
              <a:rPr kumimoji="1" lang="ja-JP" altLang="en-US" dirty="0"/>
              <a:t>万</a:t>
            </a:r>
            <a:r>
              <a:rPr kumimoji="1" lang="en-US" altLang="ja-JP" dirty="0"/>
              <a:t>870</a:t>
            </a:r>
            <a:r>
              <a:rPr kumimoji="1" lang="ja-JP" altLang="en-US" dirty="0"/>
              <a:t>件）</a:t>
            </a:r>
            <a:endParaRPr kumimoji="1" lang="en-US" altLang="ja-JP" dirty="0"/>
          </a:p>
          <a:p>
            <a:r>
              <a:rPr kumimoji="1" lang="ja-JP" altLang="en-US" dirty="0"/>
              <a:t>民間人の死者</a:t>
            </a:r>
            <a:r>
              <a:rPr kumimoji="1" lang="en-US" altLang="ja-JP" dirty="0"/>
              <a:t>9287</a:t>
            </a:r>
            <a:r>
              <a:rPr kumimoji="1" lang="ja-JP" altLang="en-US" dirty="0"/>
              <a:t>人</a:t>
            </a:r>
            <a:endParaRPr kumimoji="1" lang="en-US" altLang="ja-JP" dirty="0"/>
          </a:p>
          <a:p>
            <a:r>
              <a:rPr kumimoji="1" lang="ja-JP" altLang="en-US" dirty="0"/>
              <a:t>ウクライナが模索するのは国連総会を通じた特別法廷の設置</a:t>
            </a:r>
            <a:endParaRPr kumimoji="1" lang="en-US" altLang="ja-JP" dirty="0"/>
          </a:p>
          <a:p>
            <a:r>
              <a:rPr kumimoji="1" lang="ja-JP" altLang="en-US" dirty="0"/>
              <a:t>決議には</a:t>
            </a:r>
            <a:r>
              <a:rPr kumimoji="1" lang="en-US" altLang="ja-JP" dirty="0"/>
              <a:t>2/3</a:t>
            </a:r>
            <a:r>
              <a:rPr kumimoji="1" lang="ja-JP" altLang="en-US" dirty="0"/>
              <a:t>の賛成が必要→グローバルサウスを背景に賛同は簡単には広がらないとの見方強し</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8</a:t>
            </a:fld>
            <a:endParaRPr kumimoji="1" lang="ja-JP" altLang="en-US"/>
          </a:p>
        </p:txBody>
      </p:sp>
    </p:spTree>
    <p:extLst>
      <p:ext uri="{BB962C8B-B14F-4D97-AF65-F5344CB8AC3E}">
        <p14:creationId xmlns:p14="http://schemas.microsoft.com/office/powerpoint/2010/main" val="2029098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9</a:t>
            </a:fld>
            <a:endParaRPr kumimoji="1" lang="ja-JP" altLang="en-US"/>
          </a:p>
        </p:txBody>
      </p:sp>
    </p:spTree>
    <p:extLst>
      <p:ext uri="{BB962C8B-B14F-4D97-AF65-F5344CB8AC3E}">
        <p14:creationId xmlns:p14="http://schemas.microsoft.com/office/powerpoint/2010/main" val="2682362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33B496-D2B8-72D2-0A15-5BCD31D8989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802A802-EA05-8004-8355-344D86E871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F532784-DBF4-35B5-46FA-E5E012EDF5D5}"/>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F89E5C53-4E9E-EB61-A9F4-C37D988E0D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88F469-7D1E-1E26-821F-5E45471F8EE4}"/>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485917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F4D50F-3E2C-BF2F-94CA-11400847A4C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09BF932-D6B6-4E81-19CF-68870071A11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7580F66-1B94-B49C-7616-CB764F2FB283}"/>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8CC9CCA5-3BEA-46AC-2273-DEA991BB4B1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FDF566-2FCC-D0ED-83F1-8F716A70BCD3}"/>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54909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98EA0BE-E5A0-27B8-DA23-041486C47C1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0D40C24-AE89-51E0-9E1B-B026E001FF7A}"/>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EC2935-DC22-8244-3AB8-E763B86F4F2A}"/>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17190BD6-EBBA-5612-F27A-A12534D14B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28BAACF-6C75-CB79-31DF-9F757CE1BF35}"/>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54152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C9B3BA-00FD-79F5-91B0-F4AABF3DEB1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76DF6D1-BA78-9FC2-EEED-3816A4B4D9A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7A5C71-5AC1-E279-154B-B8AF11880216}"/>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5A0E7B77-1B48-DA95-23E3-AC288734709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4892C75-2F31-7EED-994E-ABCF220B0242}"/>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4125468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560D23-D339-2D1F-D9A6-D7660DCFF20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767D953-D803-932A-28BF-C5A2F68CA5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9651EB-5106-4F2D-E465-A52D4C7A51B2}"/>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6E07E4A7-6F2B-663D-2DF1-4874AF5F6D7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DB989E0-CCC8-C4EB-0E86-6A862C1FE391}"/>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208573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55690C-201E-A41E-818A-64653E49CD7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CB9960-5960-5D70-B16E-EED7B9E2B99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BFA06E8-8CF6-A6FE-C8BE-B139EA66915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EDA92A1-9EDD-AE6A-3945-5915967E91D4}"/>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6" name="フッター プレースホルダー 5">
            <a:extLst>
              <a:ext uri="{FF2B5EF4-FFF2-40B4-BE49-F238E27FC236}">
                <a16:creationId xmlns:a16="http://schemas.microsoft.com/office/drawing/2014/main" id="{5A503EBB-EB72-A509-F882-CAD456810F6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6F03A7A-F3E0-F3C3-7DF1-437F40CE9EE9}"/>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36552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FFA733-85C0-28FE-75CC-98396682F8C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1BAC6F-8B02-89AD-CEF6-5C198031A5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DE36B06-F5A1-4778-0964-6CD0CC3BF45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9385D34-891D-2688-9E1D-4B187AD919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A69E300-5313-D72F-D26D-2B4A6E5AEB2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471A1F6-056B-665C-5926-0E984C69D899}"/>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8" name="フッター プレースホルダー 7">
            <a:extLst>
              <a:ext uri="{FF2B5EF4-FFF2-40B4-BE49-F238E27FC236}">
                <a16:creationId xmlns:a16="http://schemas.microsoft.com/office/drawing/2014/main" id="{09CB4929-990E-C7D5-8A5B-246222874A0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6F15BCF-27A3-B2A3-4095-458693671F8F}"/>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3179760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776B9-03D8-28C6-2CD0-61E7DD03E97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B094737-110A-8E82-20DA-FF64C9886418}"/>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4" name="フッター プレースホルダー 3">
            <a:extLst>
              <a:ext uri="{FF2B5EF4-FFF2-40B4-BE49-F238E27FC236}">
                <a16:creationId xmlns:a16="http://schemas.microsoft.com/office/drawing/2014/main" id="{B2B979EF-74D2-BD84-E69E-F4ABA3792B7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610576E-7667-FF18-6713-2118CAEDA17F}"/>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132945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6D87FB8-5005-2828-DEB5-BBE66E239844}"/>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3" name="フッター プレースホルダー 2">
            <a:extLst>
              <a:ext uri="{FF2B5EF4-FFF2-40B4-BE49-F238E27FC236}">
                <a16:creationId xmlns:a16="http://schemas.microsoft.com/office/drawing/2014/main" id="{C9727236-A97F-E72C-1EDF-5CFDA260EEB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4966A24-A9FA-D3EA-A8B4-FF9807200735}"/>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93926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D45E1-B1BA-66DE-A075-1899A311E9B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777A46E-55CC-C72E-92E3-2286A686D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08D0E0D-057A-6F78-E582-4B71658B6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2FFF863-0F41-CC8C-F400-434C8B68E62C}"/>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6" name="フッター プレースホルダー 5">
            <a:extLst>
              <a:ext uri="{FF2B5EF4-FFF2-40B4-BE49-F238E27FC236}">
                <a16:creationId xmlns:a16="http://schemas.microsoft.com/office/drawing/2014/main" id="{371EAE02-E9FE-738E-3CAC-3EA9FAE91E5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1B0FAA-5A3C-618D-1A4B-85AF4A5D8B3E}"/>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162568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12A7F-314E-35FE-1B2E-8936E9A5CCB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724FD69-995F-C2CD-089B-B3F172409D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F30EAFF-8509-92D4-9DC8-A9EF6F970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7F9FD40-4BCA-26BF-807A-54D5ABBFB848}"/>
              </a:ext>
            </a:extLst>
          </p:cNvPr>
          <p:cNvSpPr>
            <a:spLocks noGrp="1"/>
          </p:cNvSpPr>
          <p:nvPr>
            <p:ph type="dt" sz="half" idx="10"/>
          </p:nvPr>
        </p:nvSpPr>
        <p:spPr/>
        <p:txBody>
          <a:bodyPr/>
          <a:lstStyle/>
          <a:p>
            <a:fld id="{B37534ED-8346-40BA-8AB4-1E47B0DAC268}" type="datetimeFigureOut">
              <a:rPr kumimoji="1" lang="ja-JP" altLang="en-US" smtClean="0"/>
              <a:t>2023/8/12</a:t>
            </a:fld>
            <a:endParaRPr kumimoji="1" lang="ja-JP" altLang="en-US"/>
          </a:p>
        </p:txBody>
      </p:sp>
      <p:sp>
        <p:nvSpPr>
          <p:cNvPr id="6" name="フッター プレースホルダー 5">
            <a:extLst>
              <a:ext uri="{FF2B5EF4-FFF2-40B4-BE49-F238E27FC236}">
                <a16:creationId xmlns:a16="http://schemas.microsoft.com/office/drawing/2014/main" id="{DA36567F-0768-33F6-BDFD-7AF1B12AFD4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9EB9E68-E3A3-8F87-60AE-127098F670DC}"/>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7151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3C790E3-43BD-C491-B33E-2B521EFA6C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75E27D-F0FA-F348-72C5-D7C01DFBA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3C9276A-597D-AB4F-9A87-951B5B90C5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7534ED-8346-40BA-8AB4-1E47B0DAC268}" type="datetimeFigureOut">
              <a:rPr kumimoji="1" lang="ja-JP" altLang="en-US" smtClean="0"/>
              <a:t>2023/8/12</a:t>
            </a:fld>
            <a:endParaRPr kumimoji="1" lang="ja-JP" altLang="en-US"/>
          </a:p>
        </p:txBody>
      </p:sp>
      <p:sp>
        <p:nvSpPr>
          <p:cNvPr id="5" name="フッター プレースホルダー 4">
            <a:extLst>
              <a:ext uri="{FF2B5EF4-FFF2-40B4-BE49-F238E27FC236}">
                <a16:creationId xmlns:a16="http://schemas.microsoft.com/office/drawing/2014/main" id="{26000871-3C45-4BC7-0277-FAA8CBEEDA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FCF2D8F-B862-FCF0-2653-E4F3621303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28129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528376" y="112818"/>
            <a:ext cx="9417963" cy="1118255"/>
          </a:xfrm>
          <a:prstGeom prst="rect">
            <a:avLst/>
          </a:prstGeom>
          <a:noFill/>
        </p:spPr>
        <p:txBody>
          <a:bodyPr wrap="non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想定される今後の主な日程</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F9B9D9B8-44D4-7A1D-8AA9-0C6FCC763169}"/>
              </a:ext>
            </a:extLst>
          </p:cNvPr>
          <p:cNvGraphicFramePr>
            <a:graphicFrameLocks noGrp="1"/>
          </p:cNvGraphicFramePr>
          <p:nvPr>
            <p:extLst>
              <p:ext uri="{D42A27DB-BD31-4B8C-83A1-F6EECF244321}">
                <p14:modId xmlns:p14="http://schemas.microsoft.com/office/powerpoint/2010/main" val="2021314315"/>
              </p:ext>
            </p:extLst>
          </p:nvPr>
        </p:nvGraphicFramePr>
        <p:xfrm>
          <a:off x="218191" y="1231073"/>
          <a:ext cx="11377245" cy="5208477"/>
        </p:xfrm>
        <a:graphic>
          <a:graphicData uri="http://schemas.openxmlformats.org/drawingml/2006/table">
            <a:tbl>
              <a:tblPr bandRow="1">
                <a:tableStyleId>{5C22544A-7EE6-4342-B048-85BDC9FD1C3A}</a:tableStyleId>
              </a:tblPr>
              <a:tblGrid>
                <a:gridCol w="2026416">
                  <a:extLst>
                    <a:ext uri="{9D8B030D-6E8A-4147-A177-3AD203B41FA5}">
                      <a16:colId xmlns:a16="http://schemas.microsoft.com/office/drawing/2014/main" val="4104052775"/>
                    </a:ext>
                  </a:extLst>
                </a:gridCol>
                <a:gridCol w="1992086">
                  <a:extLst>
                    <a:ext uri="{9D8B030D-6E8A-4147-A177-3AD203B41FA5}">
                      <a16:colId xmlns:a16="http://schemas.microsoft.com/office/drawing/2014/main" val="3866156206"/>
                    </a:ext>
                  </a:extLst>
                </a:gridCol>
                <a:gridCol w="7358743">
                  <a:extLst>
                    <a:ext uri="{9D8B030D-6E8A-4147-A177-3AD203B41FA5}">
                      <a16:colId xmlns:a16="http://schemas.microsoft.com/office/drawing/2014/main" val="2242680960"/>
                    </a:ext>
                  </a:extLst>
                </a:gridCol>
              </a:tblGrid>
              <a:tr h="671055">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8</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5">
                        <a:lumMod val="50000"/>
                      </a:schemeClr>
                    </a:solidFill>
                  </a:tcPr>
                </a:tc>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「防衛装備移転」与党協議再開</a:t>
                      </a:r>
                    </a:p>
                  </a:txBody>
                  <a:tcPr marL="36000" marR="36000" marT="108000" anchor="ctr" anchorCtr="1">
                    <a:solidFill>
                      <a:schemeClr val="accent5">
                        <a:lumMod val="50000"/>
                      </a:schemeClr>
                    </a:solidFill>
                  </a:tcPr>
                </a:tc>
                <a:extLst>
                  <a:ext uri="{0D108BD9-81ED-4DB2-BD59-A6C34878D82A}">
                    <a16:rowId xmlns:a16="http://schemas.microsoft.com/office/drawing/2014/main" val="2698449405"/>
                  </a:ext>
                </a:extLst>
              </a:tr>
              <a:tr h="641225">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18</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日米韓首脳会談（米国）</a:t>
                      </a:r>
                    </a:p>
                  </a:txBody>
                  <a:tcPr marL="36000" marR="36000" marT="108000" anchor="ctr" anchorCtr="1">
                    <a:solidFill>
                      <a:schemeClr val="accent5">
                        <a:lumMod val="50000"/>
                      </a:schemeClr>
                    </a:solidFill>
                  </a:tcPr>
                </a:tc>
                <a:extLst>
                  <a:ext uri="{0D108BD9-81ED-4DB2-BD59-A6C34878D82A}">
                    <a16:rowId xmlns:a16="http://schemas.microsoft.com/office/drawing/2014/main" val="1665800345"/>
                  </a:ext>
                </a:extLst>
              </a:tr>
              <a:tr h="641225">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9</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4</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7</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ASEAN</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関連首脳会議</a:t>
                      </a:r>
                    </a:p>
                  </a:txBody>
                  <a:tcPr marL="36000" marR="36000" marT="108000" anchor="ctr" anchorCtr="1">
                    <a:solidFill>
                      <a:schemeClr val="accent5">
                        <a:lumMod val="50000"/>
                      </a:schemeClr>
                    </a:solidFill>
                  </a:tcPr>
                </a:tc>
                <a:extLst>
                  <a:ext uri="{0D108BD9-81ED-4DB2-BD59-A6C34878D82A}">
                    <a16:rowId xmlns:a16="http://schemas.microsoft.com/office/drawing/2014/main" val="2102734560"/>
                  </a:ext>
                </a:extLst>
              </a:tr>
              <a:tr h="780902">
                <a:tc>
                  <a:txBody>
                    <a:bodyPr/>
                    <a:lstStyle/>
                    <a:p>
                      <a:endParaRPr kumimoji="1" lang="ja-JP" altLang="en-US" sz="3600" b="1">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9</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インド・</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G20 </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サミット</a:t>
                      </a:r>
                    </a:p>
                  </a:txBody>
                  <a:tcPr marL="36000" marR="36000" marT="108000" anchor="ctr" anchorCtr="1">
                    <a:solidFill>
                      <a:schemeClr val="accent5">
                        <a:lumMod val="50000"/>
                      </a:schemeClr>
                    </a:solidFill>
                  </a:tcPr>
                </a:tc>
                <a:extLst>
                  <a:ext uri="{0D108BD9-81ED-4DB2-BD59-A6C34878D82A}">
                    <a16:rowId xmlns:a16="http://schemas.microsoft.com/office/drawing/2014/main" val="1673236808"/>
                  </a:ext>
                </a:extLst>
              </a:tr>
              <a:tr h="915775">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～中旬</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内閣改造・自民党役員人事</a:t>
                      </a:r>
                    </a:p>
                  </a:txBody>
                  <a:tcPr marL="36000" marR="36000" marT="108000" anchor="ctr" anchorCtr="1">
                    <a:solidFill>
                      <a:schemeClr val="accent5">
                        <a:lumMod val="50000"/>
                      </a:schemeClr>
                    </a:solidFill>
                  </a:tcPr>
                </a:tc>
                <a:extLst>
                  <a:ext uri="{0D108BD9-81ED-4DB2-BD59-A6C34878D82A}">
                    <a16:rowId xmlns:a16="http://schemas.microsoft.com/office/drawing/2014/main" val="719515905"/>
                  </a:ext>
                </a:extLst>
              </a:tr>
              <a:tr h="0">
                <a:tc>
                  <a:txBody>
                    <a:bodyPr/>
                    <a:lstStyle/>
                    <a:p>
                      <a:endParaRPr kumimoji="1" lang="ja-JP" altLang="en-US" sz="3600" b="1">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中下旬</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国連総会</a:t>
                      </a:r>
                    </a:p>
                  </a:txBody>
                  <a:tcPr marL="36000" marR="36000" marT="108000" anchor="ctr" anchorCtr="1">
                    <a:solidFill>
                      <a:schemeClr val="accent5">
                        <a:lumMod val="50000"/>
                      </a:schemeClr>
                    </a:solidFill>
                  </a:tcPr>
                </a:tc>
                <a:extLst>
                  <a:ext uri="{0D108BD9-81ED-4DB2-BD59-A6C34878D82A}">
                    <a16:rowId xmlns:a16="http://schemas.microsoft.com/office/drawing/2014/main" val="2757723802"/>
                  </a:ext>
                </a:extLst>
              </a:tr>
              <a:tr h="473297">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5">
                        <a:lumMod val="50000"/>
                      </a:schemeClr>
                    </a:solidFill>
                  </a:tcPr>
                </a:tc>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臨時国会召集</a:t>
                      </a:r>
                    </a:p>
                  </a:txBody>
                  <a:tcPr marL="36000" marR="36000" marT="108000" anchor="ctr" anchorCtr="1">
                    <a:solidFill>
                      <a:schemeClr val="accent5">
                        <a:lumMod val="50000"/>
                      </a:schemeClr>
                    </a:solidFill>
                  </a:tcPr>
                </a:tc>
                <a:extLst>
                  <a:ext uri="{0D108BD9-81ED-4DB2-BD59-A6C34878D82A}">
                    <a16:rowId xmlns:a16="http://schemas.microsoft.com/office/drawing/2014/main" val="3296970060"/>
                  </a:ext>
                </a:extLst>
              </a:tr>
            </a:tbl>
          </a:graphicData>
        </a:graphic>
      </p:graphicFrame>
      <p:graphicFrame>
        <p:nvGraphicFramePr>
          <p:cNvPr id="4" name="表 3">
            <a:extLst>
              <a:ext uri="{FF2B5EF4-FFF2-40B4-BE49-F238E27FC236}">
                <a16:creationId xmlns:a16="http://schemas.microsoft.com/office/drawing/2014/main" id="{B3B600D7-50CD-B922-B2AD-166F29580C4D}"/>
              </a:ext>
            </a:extLst>
          </p:cNvPr>
          <p:cNvGraphicFramePr>
            <a:graphicFrameLocks noGrp="1"/>
          </p:cNvGraphicFramePr>
          <p:nvPr/>
        </p:nvGraphicFramePr>
        <p:xfrm>
          <a:off x="13068300" y="2019300"/>
          <a:ext cx="208280" cy="365760"/>
        </p:xfrm>
        <a:graphic>
          <a:graphicData uri="http://schemas.openxmlformats.org/drawingml/2006/table">
            <a:tbl>
              <a:tblPr/>
              <a:tblGrid>
                <a:gridCol w="208280">
                  <a:extLst>
                    <a:ext uri="{9D8B030D-6E8A-4147-A177-3AD203B41FA5}">
                      <a16:colId xmlns:a16="http://schemas.microsoft.com/office/drawing/2014/main" val="343187972"/>
                    </a:ext>
                  </a:extLst>
                </a:gridCol>
              </a:tblGrid>
              <a:tr h="0">
                <a:tc>
                  <a:txBody>
                    <a:bodyPr/>
                    <a:lstStyle/>
                    <a:p>
                      <a:endParaRPr kumimoji="1" lang="ja-JP" altLang="en-US" dirty="0"/>
                    </a:p>
                  </a:txBody>
                  <a:tcPr>
                    <a:lnL w="3175" cmpd="sng">
                      <a:solidFill>
                        <a:schemeClr val="tx1"/>
                      </a:solidFill>
                      <a:prstDash val="solid"/>
                    </a:lnL>
                    <a:lnR w="3175" cmpd="sng">
                      <a:solidFill>
                        <a:schemeClr val="tx1"/>
                      </a:solidFill>
                      <a:prstDash val="solid"/>
                    </a:lnR>
                    <a:lnT w="3175" cmpd="sng">
                      <a:solidFill>
                        <a:schemeClr val="tx1"/>
                      </a:solidFill>
                      <a:prstDash val="solid"/>
                    </a:lnT>
                    <a:lnB w="3175" cmpd="sng">
                      <a:solidFill>
                        <a:schemeClr val="tx1"/>
                      </a:solidFill>
                      <a:prstDash val="solid"/>
                    </a:lnB>
                  </a:tcPr>
                </a:tc>
                <a:extLst>
                  <a:ext uri="{0D108BD9-81ED-4DB2-BD59-A6C34878D82A}">
                    <a16:rowId xmlns:a16="http://schemas.microsoft.com/office/drawing/2014/main" val="3143624095"/>
                  </a:ext>
                </a:extLst>
              </a:tr>
            </a:tbl>
          </a:graphicData>
        </a:graphic>
      </p:graphicFrame>
    </p:spTree>
    <p:extLst>
      <p:ext uri="{BB962C8B-B14F-4D97-AF65-F5344CB8AC3E}">
        <p14:creationId xmlns:p14="http://schemas.microsoft.com/office/powerpoint/2010/main" val="2784136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369188"/>
            <a:ext cx="11921490" cy="6119624"/>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大禹治水（治水＝治国）</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480"/>
              </a:lnSpc>
              <a:spcBef>
                <a:spcPts val="0"/>
              </a:spcBef>
              <a:spcAft>
                <a:spcPts val="0"/>
              </a:spcAft>
              <a:buClrTx/>
              <a:buSzTx/>
              <a:buFontTx/>
              <a:buNone/>
              <a:tabLst/>
              <a:defRPr/>
            </a:pP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台風</a:t>
            </a: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5</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号水害</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48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北京周辺のダム　大型</a:t>
            </a: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4</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基</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48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中型</a:t>
            </a: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20</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基</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lvl="0" algn="ctr">
              <a:lnSpc>
                <a:spcPts val="6480"/>
              </a:lnSpc>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北京→琢州→雄安</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lvl="0" algn="ctr">
              <a:lnSpc>
                <a:spcPts val="6480"/>
              </a:lnSpc>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予告なく「泄洪」の結果涿州市水没</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lvl="0" algn="ctr">
              <a:lnSpc>
                <a:spcPts val="6480"/>
              </a:lnSpc>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まさしく「人災」</a:t>
            </a:r>
            <a:endParaRPr kumimoji="1" lang="en-US" altLang="ja-JP" sz="54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75931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497428"/>
            <a:ext cx="12192000" cy="5863144"/>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改正反スパイ法施行１カ月</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9500"/>
              </a:lnSpc>
              <a:spcBef>
                <a:spcPts val="0"/>
              </a:spcBef>
              <a:spcAft>
                <a:spcPts val="0"/>
              </a:spcAft>
              <a:buClrTx/>
              <a:buSzTx/>
              <a:buFontTx/>
              <a:buNone/>
              <a:tabLst/>
              <a:defRPr/>
            </a:pP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・中国国家安全省は連日ＳＮＳで同法解説</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a:t>
            </a: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．国民に通報を奨励する</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a:t>
            </a: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．外資企業の不安払拭</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9500"/>
              </a:lnSpc>
              <a:spcBef>
                <a:spcPts val="0"/>
              </a:spcBef>
              <a:spcAft>
                <a:spcPts val="0"/>
              </a:spcAft>
              <a:buClrTx/>
              <a:buSzTx/>
              <a:buFontTx/>
              <a:buNone/>
              <a:tabLst/>
              <a:defRPr/>
            </a:pP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lang="ja-JP" altLang="en-US"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元日中青年交流協会　</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鈴木英司理事長会見</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「国民総密告制」になると懸念示す</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39568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385081"/>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米下院「台湾国際連帯法案」可決</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9000"/>
              </a:lnSpc>
              <a:spcBef>
                <a:spcPts val="0"/>
              </a:spcBef>
              <a:spcAft>
                <a:spcPts val="0"/>
              </a:spcAft>
              <a:buClrTx/>
              <a:buSzTx/>
              <a:buFontTx/>
              <a:buNone/>
              <a:tabLst/>
              <a:defRPr/>
            </a:pP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1971</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 国連</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2758</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号決議</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「中国の唯一の正統な代表は中華人民共和国」</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5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国連関連機関における台湾や台湾の人々の代表権については触れていないと指摘。台湾の人々の同意なしに台湾の地位を変更するいかなるイニシアチブに反対すると強調</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65937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415463" y="0"/>
            <a:ext cx="11921490" cy="5613075"/>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23</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6</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22</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米印首脳会談</a:t>
            </a:r>
            <a:endParaRPr kumimoji="1" lang="en-US" altLang="ja-JP" sz="54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4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モディ首相国賓訪米</a:t>
            </a:r>
            <a:endParaRPr kumimoji="1" lang="en-US" altLang="ja-JP"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1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上下両院議会で講演（</a:t>
            </a:r>
            <a:r>
              <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回目）</a:t>
            </a:r>
            <a:endParaRPr kumimoji="1" lang="en-US" altLang="zh-TW"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1000"/>
              </a:lnSpc>
              <a:spcBef>
                <a:spcPts val="0"/>
              </a:spcBef>
              <a:spcAft>
                <a:spcPts val="0"/>
              </a:spcAft>
              <a:buClrTx/>
              <a:buSzTx/>
              <a:buFontTx/>
              <a:buNone/>
              <a:tabLst/>
              <a:defRPr/>
            </a:pPr>
            <a:r>
              <a:rPr kumimoji="1" lang="ja-JP"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経済・安保分野で連携強化</a:t>
            </a:r>
            <a:endParaRPr kumimoji="1" lang="zh-TW"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86676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119624"/>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麻生太郎自民党副総裁訪台</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12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「戦う覚悟」示し抑止力強化</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「有志の国に強い抑止力を機能させる覚悟が</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求められている」</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9000"/>
              </a:lnSpc>
              <a:spcBef>
                <a:spcPts val="0"/>
              </a:spcBef>
              <a:spcAft>
                <a:spcPts val="0"/>
              </a:spcAft>
              <a:buClrTx/>
              <a:buSzTx/>
              <a:buFontTx/>
              <a:buNone/>
              <a:tabLst/>
              <a:defRPr/>
            </a:pPr>
            <a:r>
              <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9</a:t>
            </a: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　在日本中国大使館は報道官談話</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「身の程知らずで、でたらめを言っている」</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50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375478"/>
            <a:ext cx="11921490" cy="1118255"/>
          </a:xfrm>
          <a:prstGeom prst="rect">
            <a:avLst/>
          </a:prstGeom>
          <a:noFill/>
        </p:spPr>
        <p:txBody>
          <a:bodyPr wrap="square" rtlCol="0">
            <a:spAutoFit/>
          </a:bodyPr>
          <a:lstStyle/>
          <a:p>
            <a:pPr lvl="0" algn="ctr">
              <a:lnSpc>
                <a:spcPts val="8000"/>
              </a:lnSpc>
              <a:defRPr/>
            </a:pP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23</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lang="en-US" altLang="ja-JP"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8</a:t>
            </a:r>
            <a:r>
              <a:rPr lang="ja-JP" altLang="en-US"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6</a:t>
            </a:r>
            <a:r>
              <a:rPr lang="ja-JP" altLang="en-US"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平和記念式典広島</a:t>
            </a:r>
            <a:endParaRPr kumimoji="1" lang="en-US" altLang="ja-JP"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8BC23C5E-B43E-36E1-0BC2-4C8C799B83CC}"/>
              </a:ext>
            </a:extLst>
          </p:cNvPr>
          <p:cNvSpPr txBox="1"/>
          <p:nvPr/>
        </p:nvSpPr>
        <p:spPr>
          <a:xfrm>
            <a:off x="0" y="1684233"/>
            <a:ext cx="12160567" cy="4937249"/>
          </a:xfrm>
          <a:prstGeom prst="rect">
            <a:avLst/>
          </a:prstGeom>
          <a:noFill/>
        </p:spPr>
        <p:txBody>
          <a:bodyPr wrap="square">
            <a:spAutoFit/>
          </a:bodyPr>
          <a:lstStyle/>
          <a:p>
            <a:pPr algn="ctr"/>
            <a:r>
              <a:rPr lang="ja-JP" altLang="en-US" sz="6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kumimoji="1" lang="ja-JP" altLang="en-US"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広島ビジョン」</a:t>
            </a:r>
            <a:endParaRPr kumimoji="1" lang="en-US" altLang="ja-JP"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a:lnSpc>
                <a:spcPts val="8500"/>
              </a:lnSpc>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国の安全保障を万全なものとし、</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同時に現実を「核兵器のない世界」</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という理想に近づけていく</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algn="ctr">
              <a:lnSpc>
                <a:spcPts val="10000"/>
              </a:lnSpc>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政治の責任→ロードマップ示す事</a:t>
            </a:r>
            <a:endParaRPr lang="ja-JP" altLang="en-US" sz="1600" dirty="0"/>
          </a:p>
        </p:txBody>
      </p:sp>
    </p:spTree>
    <p:extLst>
      <p:ext uri="{BB962C8B-B14F-4D97-AF65-F5344CB8AC3E}">
        <p14:creationId xmlns:p14="http://schemas.microsoft.com/office/powerpoint/2010/main" val="2065271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500521" y="342900"/>
            <a:ext cx="13215479" cy="925894"/>
          </a:xfrm>
          <a:prstGeom prst="rect">
            <a:avLst/>
          </a:prstGeom>
          <a:noFill/>
        </p:spPr>
        <p:txBody>
          <a:bodyPr wrap="square" rtlCol="0">
            <a:spAutoFit/>
          </a:bodyPr>
          <a:lstStyle/>
          <a:p>
            <a:pPr marL="0" marR="0" lvl="0" indent="0" algn="l" defTabSz="914400" rtl="0" eaLnBrk="1" fontAlgn="auto" latinLnBrk="0" hangingPunct="1">
              <a:lnSpc>
                <a:spcPts val="6500"/>
              </a:lnSpc>
              <a:spcBef>
                <a:spcPts val="0"/>
              </a:spcBef>
              <a:spcAft>
                <a:spcPts val="0"/>
              </a:spcAft>
              <a:buClrTx/>
              <a:buSzTx/>
              <a:buFontTx/>
              <a:buNone/>
              <a:tabLst/>
              <a:defRPr/>
            </a:pP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7</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20</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　仙台市議選 維新新人全員当選</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85370FA0-07BA-3FA0-DB5B-BB557AEB2C9D}"/>
              </a:ext>
            </a:extLst>
          </p:cNvPr>
          <p:cNvGraphicFramePr>
            <a:graphicFrameLocks noGrp="1"/>
          </p:cNvGraphicFramePr>
          <p:nvPr>
            <p:extLst>
              <p:ext uri="{D42A27DB-BD31-4B8C-83A1-F6EECF244321}">
                <p14:modId xmlns:p14="http://schemas.microsoft.com/office/powerpoint/2010/main" val="2193629721"/>
              </p:ext>
            </p:extLst>
          </p:nvPr>
        </p:nvGraphicFramePr>
        <p:xfrm>
          <a:off x="926607" y="1503605"/>
          <a:ext cx="6975475" cy="4654800"/>
        </p:xfrm>
        <a:graphic>
          <a:graphicData uri="http://schemas.openxmlformats.org/drawingml/2006/table">
            <a:tbl>
              <a:tblPr bandRow="1">
                <a:tableStyleId>{5C22544A-7EE6-4342-B048-85BDC9FD1C3A}</a:tableStyleId>
              </a:tblPr>
              <a:tblGrid>
                <a:gridCol w="1679226">
                  <a:extLst>
                    <a:ext uri="{9D8B030D-6E8A-4147-A177-3AD203B41FA5}">
                      <a16:colId xmlns:a16="http://schemas.microsoft.com/office/drawing/2014/main" val="1118279989"/>
                    </a:ext>
                  </a:extLst>
                </a:gridCol>
                <a:gridCol w="2895949">
                  <a:extLst>
                    <a:ext uri="{9D8B030D-6E8A-4147-A177-3AD203B41FA5}">
                      <a16:colId xmlns:a16="http://schemas.microsoft.com/office/drawing/2014/main" val="1714970063"/>
                    </a:ext>
                  </a:extLst>
                </a:gridCol>
                <a:gridCol w="2400300">
                  <a:extLst>
                    <a:ext uri="{9D8B030D-6E8A-4147-A177-3AD203B41FA5}">
                      <a16:colId xmlns:a16="http://schemas.microsoft.com/office/drawing/2014/main" val="3900087336"/>
                    </a:ext>
                  </a:extLst>
                </a:gridCol>
              </a:tblGrid>
              <a:tr h="236816">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自民</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18</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a:t>
                      </a: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3</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89899990"/>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公明</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9</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±0</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478163927"/>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立民</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11</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a:t>
                      </a: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2869562720"/>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維新</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5</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a:t>
                      </a: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5</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1633497240"/>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共産</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6</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±0</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2019773316"/>
                  </a:ext>
                </a:extLst>
              </a:tr>
            </a:tbl>
          </a:graphicData>
        </a:graphic>
      </p:graphicFrame>
    </p:spTree>
    <p:extLst>
      <p:ext uri="{BB962C8B-B14F-4D97-AF65-F5344CB8AC3E}">
        <p14:creationId xmlns:p14="http://schemas.microsoft.com/office/powerpoint/2010/main" val="3546344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0"/>
            <a:ext cx="11921490" cy="1015663"/>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ロシアの「戦争犯罪」を巡る責任追及の構図</a:t>
            </a:r>
            <a:endParaRPr kumimoji="1" lang="zh-TW"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3">
            <a:extLst>
              <a:ext uri="{FF2B5EF4-FFF2-40B4-BE49-F238E27FC236}">
                <a16:creationId xmlns:a16="http://schemas.microsoft.com/office/drawing/2014/main" id="{4704F9A0-AC95-9633-6259-546324CD7163}"/>
              </a:ext>
            </a:extLst>
          </p:cNvPr>
          <p:cNvGraphicFramePr>
            <a:graphicFrameLocks noGrp="1"/>
          </p:cNvGraphicFramePr>
          <p:nvPr>
            <p:extLst>
              <p:ext uri="{D42A27DB-BD31-4B8C-83A1-F6EECF244321}">
                <p14:modId xmlns:p14="http://schemas.microsoft.com/office/powerpoint/2010/main" val="2345403886"/>
              </p:ext>
            </p:extLst>
          </p:nvPr>
        </p:nvGraphicFramePr>
        <p:xfrm>
          <a:off x="400050" y="1329266"/>
          <a:ext cx="11430000" cy="5016600"/>
        </p:xfrm>
        <a:graphic>
          <a:graphicData uri="http://schemas.openxmlformats.org/drawingml/2006/table">
            <a:tbl>
              <a:tblPr>
                <a:tableStyleId>{5C22544A-7EE6-4342-B048-85BDC9FD1C3A}</a:tableStyleId>
              </a:tblPr>
              <a:tblGrid>
                <a:gridCol w="1809750">
                  <a:extLst>
                    <a:ext uri="{9D8B030D-6E8A-4147-A177-3AD203B41FA5}">
                      <a16:colId xmlns:a16="http://schemas.microsoft.com/office/drawing/2014/main" val="1061889376"/>
                    </a:ext>
                  </a:extLst>
                </a:gridCol>
                <a:gridCol w="1047750">
                  <a:extLst>
                    <a:ext uri="{9D8B030D-6E8A-4147-A177-3AD203B41FA5}">
                      <a16:colId xmlns:a16="http://schemas.microsoft.com/office/drawing/2014/main" val="1032179878"/>
                    </a:ext>
                  </a:extLst>
                </a:gridCol>
                <a:gridCol w="2819400">
                  <a:extLst>
                    <a:ext uri="{9D8B030D-6E8A-4147-A177-3AD203B41FA5}">
                      <a16:colId xmlns:a16="http://schemas.microsoft.com/office/drawing/2014/main" val="2316573800"/>
                    </a:ext>
                  </a:extLst>
                </a:gridCol>
                <a:gridCol w="3467100">
                  <a:extLst>
                    <a:ext uri="{9D8B030D-6E8A-4147-A177-3AD203B41FA5}">
                      <a16:colId xmlns:a16="http://schemas.microsoft.com/office/drawing/2014/main" val="949865340"/>
                    </a:ext>
                  </a:extLst>
                </a:gridCol>
                <a:gridCol w="2286000">
                  <a:extLst>
                    <a:ext uri="{9D8B030D-6E8A-4147-A177-3AD203B41FA5}">
                      <a16:colId xmlns:a16="http://schemas.microsoft.com/office/drawing/2014/main" val="40682617"/>
                    </a:ext>
                  </a:extLst>
                </a:gridCol>
              </a:tblGrid>
              <a:tr h="370840">
                <a:tc>
                  <a:txBody>
                    <a:bodyPr/>
                    <a:lstStyle/>
                    <a:p>
                      <a:r>
                        <a:rPr kumimoji="1" lang="ja-JP" altLang="en-US" sz="2400" b="1" dirty="0">
                          <a:latin typeface="メイリオ" panose="020B0604030504040204" pitchFamily="50" charset="-128"/>
                          <a:ea typeface="メイリオ" panose="020B0604030504040204" pitchFamily="50" charset="-128"/>
                        </a:rPr>
                        <a:t>ウクライナ</a:t>
                      </a: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60000"/>
                        <a:lumOff val="40000"/>
                      </a:schemeClr>
                    </a:solidFill>
                  </a:tcPr>
                </a:tc>
                <a:tc rowSpan="6">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153E"/>
                    </a:solidFill>
                  </a:tcPr>
                </a:tc>
                <a:tc gridSpan="2">
                  <a:txBody>
                    <a:bodyPr/>
                    <a:lstStyle/>
                    <a:p>
                      <a:r>
                        <a:rPr kumimoji="1" lang="ja-JP" altLang="en-US" sz="2400" b="1" dirty="0">
                          <a:latin typeface="メイリオ" panose="020B0604030504040204" pitchFamily="50" charset="-128"/>
                          <a:ea typeface="メイリオ" panose="020B0604030504040204" pitchFamily="50" charset="-128"/>
                        </a:rPr>
                        <a:t>国際刑事裁判所（</a:t>
                      </a:r>
                      <a:r>
                        <a:rPr kumimoji="1" lang="en-US" altLang="ja-JP" sz="2400" b="1" dirty="0">
                          <a:latin typeface="メイリオ" panose="020B0604030504040204" pitchFamily="50" charset="-128"/>
                          <a:ea typeface="メイリオ" panose="020B0604030504040204" pitchFamily="50" charset="-128"/>
                        </a:rPr>
                        <a:t>ICC</a:t>
                      </a:r>
                      <a:r>
                        <a:rPr kumimoji="1" lang="ja-JP" altLang="en-US" sz="2400" b="1" dirty="0">
                          <a:latin typeface="メイリオ" panose="020B0604030504040204" pitchFamily="50" charset="-128"/>
                          <a:ea typeface="メイリオ" panose="020B0604030504040204" pitchFamily="50" charset="-128"/>
                        </a:rPr>
                        <a:t>）</a:t>
                      </a:r>
                    </a:p>
                  </a:txBody>
                  <a:tcPr anchor="ctr" anchorCtr="1">
                    <a:lnL w="12700" cmpd="sng">
                      <a:noFill/>
                    </a:lnL>
                    <a:lnR w="12700" cmpd="sng">
                      <a:noFill/>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hMerge="1">
                  <a:txBody>
                    <a:bodyPr/>
                    <a:lstStyle/>
                    <a:p>
                      <a:endParaRPr kumimoji="1" lang="ja-JP" altLang="en-US" dirty="0"/>
                    </a:p>
                  </a:txBody>
                  <a:tcPr/>
                </a:tc>
                <a:tc>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153E"/>
                    </a:solidFill>
                  </a:tcPr>
                </a:tc>
                <a:extLst>
                  <a:ext uri="{0D108BD9-81ED-4DB2-BD59-A6C34878D82A}">
                    <a16:rowId xmlns:a16="http://schemas.microsoft.com/office/drawing/2014/main" val="3460668379"/>
                  </a:ext>
                </a:extLst>
              </a:tr>
              <a:tr h="370840">
                <a:tc rowSpan="5">
                  <a:txBody>
                    <a:bodyPr/>
                    <a:lstStyle/>
                    <a:p>
                      <a:r>
                        <a:rPr kumimoji="1" lang="ja-JP" altLang="en-US" sz="2400" b="1" dirty="0">
                          <a:latin typeface="メイリオ" panose="020B0604030504040204" pitchFamily="50" charset="-128"/>
                          <a:ea typeface="メイリオ" panose="020B0604030504040204" pitchFamily="50" charset="-128"/>
                        </a:rPr>
                        <a:t>国内刑事手続きで捜査・訴追</a:t>
                      </a:r>
                    </a:p>
                  </a:txBody>
                  <a:tcPr vert="eaVert" anchor="ctr" anchorCtr="1">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対象犯罪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400" b="1" dirty="0">
                          <a:latin typeface="メイリオ" panose="020B0604030504040204" pitchFamily="50" charset="-128"/>
                          <a:ea typeface="メイリオ" panose="020B0604030504040204" pitchFamily="50" charset="-128"/>
                        </a:rPr>
                        <a:t>概要</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952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153E"/>
                    </a:solidFill>
                  </a:tcPr>
                </a:tc>
                <a:extLst>
                  <a:ext uri="{0D108BD9-81ED-4DB2-BD59-A6C34878D82A}">
                    <a16:rowId xmlns:a16="http://schemas.microsoft.com/office/drawing/2014/main" val="585865091"/>
                  </a:ext>
                </a:extLst>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戦争犯罪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市民殺害。学校、病院、原発などへの攻撃。子供連れ去りなど</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kumimoji="1" lang="ja-JP" altLang="en-US" sz="2400" b="1" dirty="0">
                          <a:latin typeface="メイリオ" panose="020B0604030504040204" pitchFamily="50" charset="-128"/>
                          <a:ea typeface="メイリオ" panose="020B0604030504040204" pitchFamily="50" charset="-128"/>
                        </a:rPr>
                        <a:t>非加盟のウクライナが</a:t>
                      </a:r>
                      <a:r>
                        <a:rPr kumimoji="1" lang="en-US" altLang="ja-JP" sz="2400" b="1" dirty="0">
                          <a:latin typeface="メイリオ" panose="020B0604030504040204" pitchFamily="50" charset="-128"/>
                          <a:ea typeface="メイリオ" panose="020B0604030504040204" pitchFamily="50" charset="-128"/>
                        </a:rPr>
                        <a:t>ICC</a:t>
                      </a:r>
                      <a:r>
                        <a:rPr kumimoji="1" lang="ja-JP" altLang="en-US" sz="2400" b="1" dirty="0">
                          <a:latin typeface="メイリオ" panose="020B0604030504040204" pitchFamily="50" charset="-128"/>
                          <a:ea typeface="メイリオ" panose="020B0604030504040204" pitchFamily="50" charset="-128"/>
                        </a:rPr>
                        <a:t>の管轄権の受託を宣言</a:t>
                      </a:r>
                    </a:p>
                  </a:txBody>
                  <a:tcPr anchor="ctr" anchorCtr="1">
                    <a:lnL w="9525" cap="flat" cmpd="sng" algn="ctr">
                      <a:solidFill>
                        <a:schemeClr val="tx1"/>
                      </a:solidFill>
                      <a:prstDash val="solid"/>
                      <a:round/>
                      <a:headEnd type="none" w="med" len="med"/>
                      <a:tailEnd type="none" w="med" len="med"/>
                    </a:lnL>
                    <a:lnR w="12700" cmpd="sng">
                      <a:noFill/>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09473483"/>
                  </a:ext>
                </a:extLst>
              </a:tr>
              <a:tr h="370840">
                <a:tc vMerge="1">
                  <a:txBody>
                    <a:bodyPr/>
                    <a:lstStyle/>
                    <a:p>
                      <a:endParaRPr kumimoji="1" lang="ja-JP" altLang="en-US" dirty="0"/>
                    </a:p>
                  </a:txBody>
                  <a:tcPr/>
                </a:tc>
                <a:tc vMerge="1">
                  <a:txBody>
                    <a:bodyPr/>
                    <a:lstStyle/>
                    <a:p>
                      <a:endParaRPr kumimoji="1" lang="ja-JP" altLang="en-US"/>
                    </a:p>
                  </a:txBody>
                  <a:tcPr/>
                </a:tc>
                <a:tc>
                  <a:txBody>
                    <a:bodyPr/>
                    <a:lstStyle/>
                    <a:p>
                      <a:r>
                        <a:rPr kumimoji="1" lang="ja-JP" altLang="en-US" sz="2400" b="1" dirty="0">
                          <a:latin typeface="メイリオ" panose="020B0604030504040204" pitchFamily="50" charset="-128"/>
                          <a:ea typeface="メイリオ" panose="020B0604030504040204" pitchFamily="50" charset="-128"/>
                        </a:rPr>
                        <a:t>人道に対する犯罪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広範又は組織的な市民への攻撃など</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dirty="0"/>
                    </a:p>
                  </a:txBody>
                  <a:tcPr/>
                </a:tc>
                <a:extLst>
                  <a:ext uri="{0D108BD9-81ED-4DB2-BD59-A6C34878D82A}">
                    <a16:rowId xmlns:a16="http://schemas.microsoft.com/office/drawing/2014/main" val="1289830851"/>
                  </a:ext>
                </a:extLst>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　集団殺害犯罪（ジェノサイド）</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特定集団の破壊を意図した殺害等</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dirty="0"/>
                    </a:p>
                  </a:txBody>
                  <a:tcPr/>
                </a:tc>
                <a:extLst>
                  <a:ext uri="{0D108BD9-81ED-4DB2-BD59-A6C34878D82A}">
                    <a16:rowId xmlns:a16="http://schemas.microsoft.com/office/drawing/2014/main" val="3987794912"/>
                  </a:ext>
                </a:extLst>
              </a:tr>
              <a:tr h="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侵略犯罪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領土侵害。国連憲章の明白な違反</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400" b="1" dirty="0">
                          <a:latin typeface="メイリオ" panose="020B0604030504040204" pitchFamily="50" charset="-128"/>
                          <a:ea typeface="メイリオ" panose="020B0604030504040204" pitchFamily="50" charset="-128"/>
                        </a:rPr>
                        <a:t>非加盟ロシアに管轄権及ばず</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4840755"/>
                  </a:ext>
                </a:extLst>
              </a:tr>
            </a:tbl>
          </a:graphicData>
        </a:graphic>
      </p:graphicFrame>
      <p:sp>
        <p:nvSpPr>
          <p:cNvPr id="4" name="直角三角形 3">
            <a:extLst>
              <a:ext uri="{FF2B5EF4-FFF2-40B4-BE49-F238E27FC236}">
                <a16:creationId xmlns:a16="http://schemas.microsoft.com/office/drawing/2014/main" id="{94F8FDFD-923F-B29B-2242-E85708E91A1E}"/>
              </a:ext>
            </a:extLst>
          </p:cNvPr>
          <p:cNvSpPr/>
          <p:nvPr/>
        </p:nvSpPr>
        <p:spPr>
          <a:xfrm rot="2676692">
            <a:off x="2656061" y="3520816"/>
            <a:ext cx="432816" cy="417664"/>
          </a:xfrm>
          <a:prstGeom prst="rtTriangl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7242383C-BA28-B46C-EA8D-2C1129D62375}"/>
              </a:ext>
            </a:extLst>
          </p:cNvPr>
          <p:cNvSpPr txBox="1"/>
          <p:nvPr/>
        </p:nvSpPr>
        <p:spPr>
          <a:xfrm>
            <a:off x="2479416" y="4352204"/>
            <a:ext cx="553998" cy="943696"/>
          </a:xfrm>
          <a:prstGeom prst="rect">
            <a:avLst/>
          </a:prstGeom>
          <a:noFill/>
        </p:spPr>
        <p:txBody>
          <a:bodyPr vert="eaVert" wrap="square" rtlCol="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補完</a:t>
            </a:r>
          </a:p>
        </p:txBody>
      </p:sp>
    </p:spTree>
    <p:extLst>
      <p:ext uri="{BB962C8B-B14F-4D97-AF65-F5344CB8AC3E}">
        <p14:creationId xmlns:p14="http://schemas.microsoft.com/office/powerpoint/2010/main" val="3345725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89426"/>
            <a:ext cx="11921490" cy="1105088"/>
          </a:xfrm>
          <a:prstGeom prst="rect">
            <a:avLst/>
          </a:prstGeom>
          <a:noFill/>
        </p:spPr>
        <p:txBody>
          <a:bodyPr wrap="square" tIns="0" bIns="180000" rtlCol="0" anchor="ctr" anchorCtr="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マイナンバーカードを巡るトラブル</a:t>
            </a:r>
            <a:endParaRPr kumimoji="1" lang="zh-TW"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3">
            <a:extLst>
              <a:ext uri="{FF2B5EF4-FFF2-40B4-BE49-F238E27FC236}">
                <a16:creationId xmlns:a16="http://schemas.microsoft.com/office/drawing/2014/main" id="{144FD2ED-E525-4948-C670-8792801AF0EB}"/>
              </a:ext>
            </a:extLst>
          </p:cNvPr>
          <p:cNvGraphicFramePr>
            <a:graphicFrameLocks noGrp="1"/>
          </p:cNvGraphicFramePr>
          <p:nvPr>
            <p:extLst>
              <p:ext uri="{D42A27DB-BD31-4B8C-83A1-F6EECF244321}">
                <p14:modId xmlns:p14="http://schemas.microsoft.com/office/powerpoint/2010/main" val="4076511970"/>
              </p:ext>
            </p:extLst>
          </p:nvPr>
        </p:nvGraphicFramePr>
        <p:xfrm>
          <a:off x="571500" y="1015662"/>
          <a:ext cx="11334750" cy="5592574"/>
        </p:xfrm>
        <a:graphic>
          <a:graphicData uri="http://schemas.openxmlformats.org/drawingml/2006/table">
            <a:tbl>
              <a:tblPr bandRow="1">
                <a:tableStyleId>{5C22544A-7EE6-4342-B048-85BDC9FD1C3A}</a:tableStyleId>
              </a:tblPr>
              <a:tblGrid>
                <a:gridCol w="819150">
                  <a:extLst>
                    <a:ext uri="{9D8B030D-6E8A-4147-A177-3AD203B41FA5}">
                      <a16:colId xmlns:a16="http://schemas.microsoft.com/office/drawing/2014/main" val="449120825"/>
                    </a:ext>
                  </a:extLst>
                </a:gridCol>
                <a:gridCol w="2420251">
                  <a:extLst>
                    <a:ext uri="{9D8B030D-6E8A-4147-A177-3AD203B41FA5}">
                      <a16:colId xmlns:a16="http://schemas.microsoft.com/office/drawing/2014/main" val="979007624"/>
                    </a:ext>
                  </a:extLst>
                </a:gridCol>
                <a:gridCol w="8095349">
                  <a:extLst>
                    <a:ext uri="{9D8B030D-6E8A-4147-A177-3AD203B41FA5}">
                      <a16:colId xmlns:a16="http://schemas.microsoft.com/office/drawing/2014/main" val="2173484050"/>
                    </a:ext>
                  </a:extLst>
                </a:gridCol>
              </a:tblGrid>
              <a:tr h="512072">
                <a:tc rowSpan="5">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誤入力等人為的ミス</a:t>
                      </a:r>
                    </a:p>
                  </a:txBody>
                  <a:tcPr vert="eaVert" anchor="ctr" anchorCtr="1">
                    <a:solidFill>
                      <a:schemeClr val="accent5">
                        <a:lumMod val="50000"/>
                      </a:schemeClr>
                    </a:solidFill>
                  </a:tcPr>
                </a:tc>
                <a:tc rowSpan="3">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マイナ保険証</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別人を</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7372</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件ひも付け</a:t>
                      </a:r>
                    </a:p>
                  </a:txBody>
                  <a:tcPr anchor="ctr">
                    <a:solidFill>
                      <a:schemeClr val="accent5">
                        <a:lumMod val="50000"/>
                      </a:schemeClr>
                    </a:solidFill>
                  </a:tcPr>
                </a:tc>
                <a:extLst>
                  <a:ext uri="{0D108BD9-81ED-4DB2-BD59-A6C34878D82A}">
                    <a16:rowId xmlns:a16="http://schemas.microsoft.com/office/drawing/2014/main" val="3026433975"/>
                  </a:ext>
                </a:extLst>
              </a:tr>
              <a:tr h="512072">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医療機関窓口で支払う自己負担割合の誤登録相次ぐ</a:t>
                      </a:r>
                    </a:p>
                  </a:txBody>
                  <a:tcPr anchor="ctr">
                    <a:solidFill>
                      <a:schemeClr val="accent5">
                        <a:lumMod val="50000"/>
                      </a:schemeClr>
                    </a:solidFill>
                  </a:tcPr>
                </a:tc>
                <a:extLst>
                  <a:ext uri="{0D108BD9-81ED-4DB2-BD59-A6C34878D82A}">
                    <a16:rowId xmlns:a16="http://schemas.microsoft.com/office/drawing/2014/main" val="288792901"/>
                  </a:ext>
                </a:extLst>
              </a:tr>
              <a:tr h="512072">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本人の同意がないまま利用登録された事例</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11</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p>
                  </a:txBody>
                  <a:tcPr anchor="ctr">
                    <a:solidFill>
                      <a:schemeClr val="accent5">
                        <a:lumMod val="50000"/>
                      </a:schemeClr>
                    </a:solidFill>
                  </a:tcPr>
                </a:tc>
                <a:extLst>
                  <a:ext uri="{0D108BD9-81ED-4DB2-BD59-A6C34878D82A}">
                    <a16:rowId xmlns:a16="http://schemas.microsoft.com/office/drawing/2014/main" val="2171444273"/>
                  </a:ext>
                </a:extLst>
              </a:tr>
              <a:tr h="921729">
                <a:tc vMerge="1">
                  <a:txBody>
                    <a:bodyPr/>
                    <a:lstStyle/>
                    <a:p>
                      <a:endParaRPr kumimoji="1" lang="ja-JP" altLang="en-US" dirty="0"/>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公金受取口座</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家族名義の口座を登録</a:t>
                      </a:r>
                      <a:endPar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他人の口座を誤登録</a:t>
                      </a:r>
                    </a:p>
                  </a:txBody>
                  <a:tcPr anchor="ctr">
                    <a:solidFill>
                      <a:schemeClr val="accent5">
                        <a:lumMod val="50000"/>
                      </a:schemeClr>
                    </a:solidFill>
                  </a:tcPr>
                </a:tc>
                <a:extLst>
                  <a:ext uri="{0D108BD9-81ED-4DB2-BD59-A6C34878D82A}">
                    <a16:rowId xmlns:a16="http://schemas.microsoft.com/office/drawing/2014/main" val="1806009792"/>
                  </a:ext>
                </a:extLst>
              </a:tr>
              <a:tr h="512072">
                <a:tc vMerge="1">
                  <a:txBody>
                    <a:bodyPr/>
                    <a:lstStyle/>
                    <a:p>
                      <a:endParaRPr kumimoji="1" lang="ja-JP" altLang="en-US"/>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年金</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別人をひも付け、他人の記録閲覧可能に（</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p>
                  </a:txBody>
                  <a:tcPr anchor="ctr">
                    <a:solidFill>
                      <a:schemeClr val="accent5">
                        <a:lumMod val="50000"/>
                      </a:schemeClr>
                    </a:solidFill>
                  </a:tcPr>
                </a:tc>
                <a:extLst>
                  <a:ext uri="{0D108BD9-81ED-4DB2-BD59-A6C34878D82A}">
                    <a16:rowId xmlns:a16="http://schemas.microsoft.com/office/drawing/2014/main" val="1275049959"/>
                  </a:ext>
                </a:extLst>
              </a:tr>
              <a:tr h="1291171">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誤給付</a:t>
                      </a:r>
                    </a:p>
                  </a:txBody>
                  <a:tcPr vert="eaVert"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別人への給付</a:t>
                      </a:r>
                    </a:p>
                  </a:txBody>
                  <a:tcPr anchor="ctr" anchorCtr="1">
                    <a:solidFill>
                      <a:schemeClr val="accent5">
                        <a:lumMod val="50000"/>
                      </a:schemeClr>
                    </a:solidFill>
                  </a:tcPr>
                </a:tc>
                <a:tc>
                  <a:txBody>
                    <a:bodyPr/>
                    <a:lstStyle/>
                    <a:p>
                      <a:r>
                        <a:rPr kumimoji="1" lang="ja-JP" altLang="en-US" sz="2400" b="1">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埼玉県所沢市で、後期高齢者医療制度の支給すべき療養費を別人の口座に振り込み</a:t>
                      </a:r>
                    </a:p>
                  </a:txBody>
                  <a:tcPr anchor="ctr">
                    <a:solidFill>
                      <a:schemeClr val="accent5">
                        <a:lumMod val="50000"/>
                      </a:schemeClr>
                    </a:solidFill>
                  </a:tcPr>
                </a:tc>
                <a:extLst>
                  <a:ext uri="{0D108BD9-81ED-4DB2-BD59-A6C34878D82A}">
                    <a16:rowId xmlns:a16="http://schemas.microsoft.com/office/drawing/2014/main" val="4147088767"/>
                  </a:ext>
                </a:extLst>
              </a:tr>
              <a:tr h="1331386">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システム不具合</a:t>
                      </a:r>
                    </a:p>
                  </a:txBody>
                  <a:tcPr vert="eaVert"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証明書</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富士通</a:t>
                      </a:r>
                      <a:r>
                        <a:rPr kumimoji="1" lang="en-US" altLang="ja-JP" sz="2400" b="1" dirty="0" err="1">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japan</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提供のコンビニ証明書交付サービスで別人の証明書交付（</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15</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endPar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本人に誤った内容の証明書交付（</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45</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p>
                  </a:txBody>
                  <a:tcPr anchor="ctr">
                    <a:solidFill>
                      <a:schemeClr val="accent5">
                        <a:lumMod val="50000"/>
                      </a:schemeClr>
                    </a:solidFill>
                  </a:tcPr>
                </a:tc>
                <a:extLst>
                  <a:ext uri="{0D108BD9-81ED-4DB2-BD59-A6C34878D82A}">
                    <a16:rowId xmlns:a16="http://schemas.microsoft.com/office/drawing/2014/main" val="386471883"/>
                  </a:ext>
                </a:extLst>
              </a:tr>
            </a:tbl>
          </a:graphicData>
        </a:graphic>
      </p:graphicFrame>
    </p:spTree>
    <p:extLst>
      <p:ext uri="{BB962C8B-B14F-4D97-AF65-F5344CB8AC3E}">
        <p14:creationId xmlns:p14="http://schemas.microsoft.com/office/powerpoint/2010/main" val="15771919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1160</Words>
  <Application>Microsoft Office PowerPoint</Application>
  <PresentationFormat>ワイド画面</PresentationFormat>
  <Paragraphs>139</Paragraphs>
  <Slides>10</Slides>
  <Notes>10</Notes>
  <HiddenSlides>3</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asd8627</cp:lastModifiedBy>
  <cp:revision>2</cp:revision>
  <dcterms:modified xsi:type="dcterms:W3CDTF">2023-08-12T04:32:33Z</dcterms:modified>
</cp:coreProperties>
</file>