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ink/ink4.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2" r:id="rId5"/>
    <p:sldId id="273" r:id="rId6"/>
    <p:sldId id="259" r:id="rId7"/>
    <p:sldId id="260" r:id="rId8"/>
    <p:sldId id="261" r:id="rId9"/>
    <p:sldId id="262" r:id="rId10"/>
    <p:sldId id="263" r:id="rId11"/>
    <p:sldId id="270" r:id="rId12"/>
    <p:sldId id="266" r:id="rId13"/>
    <p:sldId id="267" r:id="rId14"/>
    <p:sldId id="268" r:id="rId15"/>
    <p:sldId id="269" r:id="rId16"/>
    <p:sldId id="274" r:id="rId17"/>
  </p:sldIdLst>
  <p:sldSz cx="12192000" cy="6858000"/>
  <p:notesSz cx="9866313" cy="67357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11" autoAdjust="0"/>
    <p:restoredTop sz="94660"/>
  </p:normalViewPr>
  <p:slideViewPr>
    <p:cSldViewPr snapToGrid="0">
      <p:cViewPr varScale="1">
        <p:scale>
          <a:sx n="88" d="100"/>
          <a:sy n="88" d="100"/>
        </p:scale>
        <p:origin x="114" y="1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8-09T07:19:15.096"/>
    </inkml:context>
    <inkml:brush xml:id="br0">
      <inkml:brushProperty name="width" value="0.05" units="cm"/>
      <inkml:brushProperty name="height" value="0.05" units="cm"/>
      <inkml:brushProperty name="color" value="#E71224"/>
    </inkml:brush>
  </inkml:definitions>
  <inkml:trace contextRef="#ctx0" brushRef="#br0">4295 3529 24575,'-9'6'0,"0"-1"0,-11 10 0,-6 3 0,-6 0 0,-65 27 0,54-27 0,-5 0 0,-66 16 0,-17 6 0,67-19 0,-74 14 0,-18 5 0,117-28 0,-11 5 0,-1-3 0,-75 12 0,67-22 0,-74-5 0,53-1 0,-48 3 0,-125-3 0,212-2 0,0-2 0,0-2 0,1-1 0,1-3 0,-73-30 0,-167-100 0,137 66 0,110 59 0,-3-2 0,-64-24 0,87 38 0,0 0 0,1-1 0,-1 0 0,1-1 0,1 0 0,-11-9 0,-55-54 0,53 47 0,-10-9 0,-41-29 0,35 31 0,-30-21 0,-17-10 0,-41-25 0,67 51 0,-111-70 0,56 25 0,-61-46 0,160 110 0,0-1 0,1-1 0,1 0 0,0-1 0,-19-36 0,-6-7 0,25 39 0,0-1 0,1 0 0,2-1 0,-10-28 0,15 39 0,0-1 0,-2 1 0,0 1 0,-12-18 0,8 15 0,2 0 0,-10-21 0,3-1 0,-49-119 0,59 133 0,1 0 0,2 0 0,-2-33 0,0 2 0,3 38 0,-8-65 0,-2-83 0,13 101 0,2-191 0,1 236 0,0 0 0,1 1 0,1-1 0,1 1 0,14-30 0,9-27 0,-10 9 0,27-79 0,3 3 0,10-24 0,-48 139 0,2 1 0,1 0 0,34-48 0,-32 57 0,0 0 0,1 2 0,1-1 0,0 2 0,1 0 0,31-16 0,-15 11 0,0 3 0,50-17 0,75-14 0,-137 41 0,207-47 0,-114 26 0,-81 17 0,1 1 0,47-4 0,235 8 0,-189 7 0,-76-2 0,80 0 0,149 19 0,-212-10 0,143 19 0,-68-7 0,-39-5 0,-56-10 0,78 14 0,-109-15 0,-1 0 0,0 1 0,0 1 0,32 17 0,-15-3 0,-17-10 0,0 0 0,25 10 0,-17-9 0,0 1 0,45 31 0,13 7 0,47 3 0,-34-15 0,-23-1 0,94 63 0,-23-11 0,-33-29 0,53 32 0,-57-25 0,67 40 0,-163-102 0,0 0 0,0-1 0,19 5 0,-1-1 0,-25-7 0,0 1 0,0-1 0,0 1 0,0 0 0,-1 0 0,1 0 0,-1 0 0,0 1 0,4 5 0,3 3 0,15 25 0,-3-4 0,-11-18 0,-1 1 0,-1 0 0,0 0 0,13 35 0,19 44 0,-34-78 0,-2 0 0,7 23 0,1 6 0,38 87 0,14 39 0,-50-122 0,16 78 0,-25-82 0,1 74 0,-10 48 0,0-42 0,3-37 0,-3 105 0,-1-164 0,-2 0 0,-1-1 0,-2 1 0,-1-2 0,-16 40 0,19-56 0,-1 0 0,-11 17 0,5-9 0,6-9 0,2 1 0,0 0 0,-5 13 0,-7 19 0,-10 6 0,-43 60 0,53-84 0,7-13 0,0 0 0,-1-1 0,0 0 0,-1-1 0,-19 14 0,-71 41 0,81-53 0,-4 1 0,1 0 0,0 2 0,1 1 0,-38 36 0,55-46 0,-1-1 0,0 0 0,0 0 0,0-1 0,-1 0 0,0 0 0,-16 6 0,0-2 0,-38 9 0,38-12 0,5 1 0,-30 13 0,6-2 0,-17 8 0,34-14 0,-50 15 0,68-24 0,0-2 0,-1 1 0,1-1 0,-1 0 0,1-1 0,-1 0 0,1 0 0,-1-1 0,1 0 0,-14-3 0,14 0 0,-1 1 0,1-1 0,0 0 0,-15-11 0,-8-4 0,-7 1 0,0 2 0,-53-14 0,85 27 120,6 3-149,0 0 0,0 0 0,0 0 0,0 0-1,0 0 1,0 0 0,0 0 0,0 0 0,0 0 0,0 0 0,0 0-88,0 0 88,0 0 0,0 0 0,0 0 0,0 0 0,1 0 0,-1 0-1,0 0 1,0 0 0,0 0 0,0 0 0,0 0 0,0 0 0,0 0 0,0-1-1,0 1 1,0 0 0,0 0 0,0 0 0,0 0 0,0 0 0,0 0 0,0 0-1,-1 0 1,1 0 0,0 0 0,0 0 0,0 0 0,0 0 0,0 0 0,0 0 0,0 0-117</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8-09T07:19:21.642"/>
    </inkml:context>
    <inkml:brush xml:id="br0">
      <inkml:brushProperty name="width" value="0.05" units="cm"/>
      <inkml:brushProperty name="height" value="0.05" units="cm"/>
      <inkml:brushProperty name="color" value="#E71224"/>
    </inkml:brush>
  </inkml:definitions>
  <inkml:trace contextRef="#ctx0" brushRef="#br0">3812 3791 24575,'1'85'0,"-3"90"0,1-160 0,-1-1 0,-1 0 0,0 0 0,0 0 0,-2 0 0,0-1 0,0 1 0,-1-1 0,-1-1 0,0 1 0,-1-1 0,0 0 0,-1-1 0,-1 0 0,1 0 0,-21 16 0,-8-1 0,-72 36 0,67-39 0,20-12 0,0 0 0,-1-2 0,-31 8 0,-73 12 0,121-28 0,-57 10 0,-104 3 0,-65-14 0,134-2 0,-500-45 0,560 40 0,1-2 0,0-2 0,-49-21 0,33 12 0,-2 3 0,37 12 0,0-1 0,0 0 0,-24-14 0,-123-63 0,-80-44 0,155 77 0,54 29 0,-211-119 0,176 95 0,-90-75 0,145 104 0,1-1 0,1-1 0,0 0 0,2-1 0,-15-27 0,9 16 0,-29-37 0,-150-191 0,64 79 0,123 165 0,1-1 0,1 0 0,0-1 0,1 0 0,0 0 0,2 0 0,-7-23 0,5 3 0,2 0 0,-4-60 0,-8-360 0,16 371 0,-8-123 0,0-101 0,10 279 0,1-1 0,2 1 0,1 0 0,13-48 0,3 5 0,-10 32 0,2 0 0,2 0 0,27-53 0,21-10 0,-14 24 0,-31 51 0,2 1 0,26-32 0,-32 45 0,1 1 0,0 1 0,1 0 0,0 0 0,22-12 0,-28 18 0,0 0 0,0-1 0,-1 0 0,0-1 0,0 0 0,-1 0 0,9-16 0,4-3 0,25-29 0,96-92 0,68-33 0,-184 163 0,1 2 0,0 0 0,1 2 0,51-22 0,-29 20 0,0 1 0,55-10 0,-74 18 0,40-16 0,-32 11 0,37-18 0,-45 18 0,39-12 0,-30 15 0,1 3 0,0 1 0,77-1 0,263 7 0,-368 0 0,1 1 0,-1 1 0,0 0 0,0 0 0,19 8 0,52 27 0,-26-10 0,195 84 0,-232-100 0,0 0 0,-1 1 0,-1 1 0,31 28 0,14 9 0,-32-27 0,-5-4 0,0-1 0,1-1 0,30 14 0,-45-26 0,-1 1 0,0 1 0,-1 0 0,1 1 0,-1-1 0,-1 2 0,1 0 0,-2 0 0,9 11 0,8 13 0,29 54 0,8 11 0,-12-32 0,60 89 0,-44-45 0,72 128 0,-119-200 0,3 4 0,-2 0 0,29 89 0,-33-78 0,-8-28 0,-2 0 0,5 28 0,-3 10 0,3-1 0,26 88 0,-24-107 0,-2 0 0,-2 0 0,-2 1 0,-2 1 0,0 57 0,-7 870 0,1-953 0,-1-1 0,-6 30 0,1-12 0,-18 89 0,-46 134 0,53-209 0,-36 70 0,30-69 0,20-44 9,0 1 1,-1-1-1,1 0 0,-2-1 0,1 1 0,-11 9 0,-40 29-430,33-27-587,9-8-5818</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8-09T07:19:26.868"/>
    </inkml:context>
    <inkml:brush xml:id="br0">
      <inkml:brushProperty name="width" value="0.05" units="cm"/>
      <inkml:brushProperty name="height" value="0.05" units="cm"/>
      <inkml:brushProperty name="color" value="#E71224"/>
    </inkml:brush>
  </inkml:definitions>
  <inkml:trace contextRef="#ctx0" brushRef="#br0">908 787 24575,'1'25'0,"0"-12"0,-1 0 0,-1 0 0,-3 23 0,3-32 0,0-1 0,0 0 0,0 1 0,0-1 0,0 0 0,-1 0 0,1 0 0,-1 0 0,0 0 0,0 0 0,0-1 0,-1 1 0,1-1 0,-1 1 0,1-1 0,-1 0 0,0 0 0,0 0 0,-3 2 0,-8 2 0,0 1 0,1 1 0,1 0 0,-1 0 0,1 1 0,1 1 0,-21 21 0,25-22 0,0-1 0,-1 0 0,0 0 0,-1-1 0,0 0 0,0-1 0,0 1 0,-1-2 0,0 1 0,-11 3 0,7-4 0,0-1 0,0 0 0,0-1 0,-1-1 0,0 0 0,0-1 0,-15-1 0,-42 0 0,-102-6 0,153 2 0,1 0 0,0-2 0,0 0 0,-27-13 0,15 6 0,30 12 0,-1 0 0,1 0 0,0 0 0,0 0 0,0-1 0,0 1 0,0-1 0,0 0 0,0 1 0,0-1 0,0 0 0,1 0 0,-1 0 0,1 0 0,0 0 0,-1-1 0,1 1 0,0 0 0,-1-5 0,0-2 0,0 0 0,1 1 0,0-1 0,1-12 0,-2-11 0,-21-127 0,11 89 0,3 0 0,-1-79 0,11 131 0,4-94 0,-3 97 0,1 0 0,0 1 0,1-1 0,1 1 0,9-22 0,0 7 0,0 2 0,2 0 0,26-34 0,-21 30 0,-15 21 0,0 1 0,9-10 0,-12 17 0,-1-1 0,1 1 0,-1 0 0,1-1 0,0 1 0,0 1 0,0-1 0,0 0 0,0 1 0,0-1 0,5 0 0,25-5 0,63-4 0,-78 9 0,6 0 0,46 2 0,-62 0 0,1 2 0,-1-1 0,0 1 0,1 0 0,-1 0 0,0 1 0,0 1 0,14 7 0,0 2 0,0 2 0,-1 0 0,-1 2 0,0 0 0,31 36 0,-11-3 0,50 58 0,-80-97 0,-1 0 0,-1 1 0,0 0 0,0 0 0,10 24 0,21 72 0,-8-22 0,-21-61 0,0 0 0,-2 1 0,-1 0 0,-1 0 0,-1 1 0,-1-1 0,0 37 0,-5 25-1365,1-66-5461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8-09T07:19:32.188"/>
    </inkml:context>
    <inkml:brush xml:id="br0">
      <inkml:brushProperty name="width" value="0.05" units="cm"/>
      <inkml:brushProperty name="height" value="0.05" units="cm"/>
      <inkml:brushProperty name="color" value="#E71224"/>
    </inkml:brush>
  </inkml:definitions>
  <inkml:trace contextRef="#ctx0" brushRef="#br0">406 850 24575,'13'0'0,"-23"0"0,-11 0 0,5 0 0,0-2 0,0 0 0,1 0 0,-1-2 0,0 0 0,1-1 0,0 0 0,-19-10 0,12 5 0,-5-2 0,0-1 0,-24-16 0,22 12 0,20 12 0,0 0 0,1-1 0,-14-11 0,20 15 0,-1-1 0,1 1 0,0-1 0,0 1 0,0-1 0,0 0 0,1 0 0,-1 0 0,1 0 0,0 0 0,0 0 0,0 0 0,0-1 0,0 1 0,0-6 0,1-189 0,3 94 0,-3 81 0,-1 5 0,4-33 0,-1 44 0,-1 1 0,0 0 0,1-1 0,1 1 0,-1 0 0,1 0 0,0 0 0,6-9 0,3-1 0,1 1 0,1 1 0,0 0 0,1 1 0,0 1 0,1 0 0,1 1 0,-1 0 0,2 2 0,22-10 0,-21 11 0,1 1 0,0 1 0,-1 1 0,1 1 0,23-2 0,-11 3 0,0 2 0,50 5 0,-69-2 0,-1 1 0,0 1 0,1 0 0,-1 1 0,-1 0 0,1 0 0,16 12 0,-8-5 0,-12-8 0,57 32 0,61 45 0,-102-62 0,28 31 0,2 1 0,-35-32 0,0 0 0,-2 2 0,23 33 0,-36-48 0,0 0 0,-1 0 0,0 1 0,0-1 0,-1 1 0,1 0 0,-2-1 0,1 1 0,1 12 0,-2 5 0,-1 35 0,0-45 0,-1-1 0,0-1 0,0 1 0,-1-1 0,-1 1 0,0-1 0,-1 0 0,0 0 0,-8 14 0,9-19 0,-1-1 0,1 0 0,-2 0 0,1 0 0,-1 0 0,0 0 0,0-1 0,0 0 0,-1 0 0,0-1 0,0 1 0,0-1 0,0 0 0,-1-1 0,-8 4 0,-34 11 0,4 0 0,-65 15 0,79-25 0,0-2 0,-61 3 0,-117-10-1365,192 1-5461</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9ED1E3-76BF-003B-6E1B-265B46D4B16C}"/>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AF2101FC-0FDF-AF5F-BA80-A9FDF5482F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D0E6CC03-AD97-9F38-5479-9FAC25DC9C6B}"/>
              </a:ext>
            </a:extLst>
          </p:cNvPr>
          <p:cNvSpPr>
            <a:spLocks noGrp="1"/>
          </p:cNvSpPr>
          <p:nvPr>
            <p:ph type="dt" sz="half" idx="10"/>
          </p:nvPr>
        </p:nvSpPr>
        <p:spPr/>
        <p:txBody>
          <a:bodyPr/>
          <a:lstStyle/>
          <a:p>
            <a:fld id="{E8EF6A53-5F7F-4564-BA64-0E0A142C3409}" type="datetimeFigureOut">
              <a:rPr kumimoji="1" lang="ja-JP" altLang="en-US" smtClean="0"/>
              <a:t>2023/8/12</a:t>
            </a:fld>
            <a:endParaRPr kumimoji="1" lang="ja-JP" altLang="en-US"/>
          </a:p>
        </p:txBody>
      </p:sp>
      <p:sp>
        <p:nvSpPr>
          <p:cNvPr id="5" name="フッター プレースホルダー 4">
            <a:extLst>
              <a:ext uri="{FF2B5EF4-FFF2-40B4-BE49-F238E27FC236}">
                <a16:creationId xmlns:a16="http://schemas.microsoft.com/office/drawing/2014/main" id="{B8E954D2-9039-3858-BAC0-D35E78C2EA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2B2D312-6845-CDA9-B6BA-16B23CF28611}"/>
              </a:ext>
            </a:extLst>
          </p:cNvPr>
          <p:cNvSpPr>
            <a:spLocks noGrp="1"/>
          </p:cNvSpPr>
          <p:nvPr>
            <p:ph type="sldNum" sz="quarter" idx="12"/>
          </p:nvPr>
        </p:nvSpPr>
        <p:spPr/>
        <p:txBody>
          <a:bodyPr/>
          <a:lstStyle/>
          <a:p>
            <a:fld id="{87E25191-6CC3-42C2-8EFA-F62CDE887D55}" type="slidenum">
              <a:rPr kumimoji="1" lang="ja-JP" altLang="en-US" smtClean="0"/>
              <a:t>‹#›</a:t>
            </a:fld>
            <a:endParaRPr kumimoji="1" lang="ja-JP" altLang="en-US"/>
          </a:p>
        </p:txBody>
      </p:sp>
    </p:spTree>
    <p:extLst>
      <p:ext uri="{BB962C8B-B14F-4D97-AF65-F5344CB8AC3E}">
        <p14:creationId xmlns:p14="http://schemas.microsoft.com/office/powerpoint/2010/main" val="13231670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99AE46E-4378-C76C-D98E-00279F86A863}"/>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97F594F-F1E5-359D-3E35-963C53A2AEA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906958F-EA0C-0E41-BBF3-AAB0A2DC1C3F}"/>
              </a:ext>
            </a:extLst>
          </p:cNvPr>
          <p:cNvSpPr>
            <a:spLocks noGrp="1"/>
          </p:cNvSpPr>
          <p:nvPr>
            <p:ph type="dt" sz="half" idx="10"/>
          </p:nvPr>
        </p:nvSpPr>
        <p:spPr/>
        <p:txBody>
          <a:bodyPr/>
          <a:lstStyle/>
          <a:p>
            <a:fld id="{E8EF6A53-5F7F-4564-BA64-0E0A142C3409}" type="datetimeFigureOut">
              <a:rPr kumimoji="1" lang="ja-JP" altLang="en-US" smtClean="0"/>
              <a:t>2023/8/12</a:t>
            </a:fld>
            <a:endParaRPr kumimoji="1" lang="ja-JP" altLang="en-US"/>
          </a:p>
        </p:txBody>
      </p:sp>
      <p:sp>
        <p:nvSpPr>
          <p:cNvPr id="5" name="フッター プレースホルダー 4">
            <a:extLst>
              <a:ext uri="{FF2B5EF4-FFF2-40B4-BE49-F238E27FC236}">
                <a16:creationId xmlns:a16="http://schemas.microsoft.com/office/drawing/2014/main" id="{6DFD8926-1D0B-AEB2-DA47-B69C3659150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62EFF12-FB11-7F7D-6937-4E688C17983F}"/>
              </a:ext>
            </a:extLst>
          </p:cNvPr>
          <p:cNvSpPr>
            <a:spLocks noGrp="1"/>
          </p:cNvSpPr>
          <p:nvPr>
            <p:ph type="sldNum" sz="quarter" idx="12"/>
          </p:nvPr>
        </p:nvSpPr>
        <p:spPr/>
        <p:txBody>
          <a:bodyPr/>
          <a:lstStyle/>
          <a:p>
            <a:fld id="{87E25191-6CC3-42C2-8EFA-F62CDE887D55}" type="slidenum">
              <a:rPr kumimoji="1" lang="ja-JP" altLang="en-US" smtClean="0"/>
              <a:t>‹#›</a:t>
            </a:fld>
            <a:endParaRPr kumimoji="1" lang="ja-JP" altLang="en-US"/>
          </a:p>
        </p:txBody>
      </p:sp>
    </p:spTree>
    <p:extLst>
      <p:ext uri="{BB962C8B-B14F-4D97-AF65-F5344CB8AC3E}">
        <p14:creationId xmlns:p14="http://schemas.microsoft.com/office/powerpoint/2010/main" val="20155535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D791663A-8690-5A31-B53C-472C30D7F0F1}"/>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81506C3-8B2D-6746-C4B7-0F6354ADA78E}"/>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D0DDD5C-F175-C650-DD93-4A2061CFCEAF}"/>
              </a:ext>
            </a:extLst>
          </p:cNvPr>
          <p:cNvSpPr>
            <a:spLocks noGrp="1"/>
          </p:cNvSpPr>
          <p:nvPr>
            <p:ph type="dt" sz="half" idx="10"/>
          </p:nvPr>
        </p:nvSpPr>
        <p:spPr/>
        <p:txBody>
          <a:bodyPr/>
          <a:lstStyle/>
          <a:p>
            <a:fld id="{E8EF6A53-5F7F-4564-BA64-0E0A142C3409}" type="datetimeFigureOut">
              <a:rPr kumimoji="1" lang="ja-JP" altLang="en-US" smtClean="0"/>
              <a:t>2023/8/12</a:t>
            </a:fld>
            <a:endParaRPr kumimoji="1" lang="ja-JP" altLang="en-US"/>
          </a:p>
        </p:txBody>
      </p:sp>
      <p:sp>
        <p:nvSpPr>
          <p:cNvPr id="5" name="フッター プレースホルダー 4">
            <a:extLst>
              <a:ext uri="{FF2B5EF4-FFF2-40B4-BE49-F238E27FC236}">
                <a16:creationId xmlns:a16="http://schemas.microsoft.com/office/drawing/2014/main" id="{7D7BC182-9822-9430-7594-CCA160B2491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8FFA417-CB95-A33E-5401-F63FE923BBE2}"/>
              </a:ext>
            </a:extLst>
          </p:cNvPr>
          <p:cNvSpPr>
            <a:spLocks noGrp="1"/>
          </p:cNvSpPr>
          <p:nvPr>
            <p:ph type="sldNum" sz="quarter" idx="12"/>
          </p:nvPr>
        </p:nvSpPr>
        <p:spPr/>
        <p:txBody>
          <a:bodyPr/>
          <a:lstStyle/>
          <a:p>
            <a:fld id="{87E25191-6CC3-42C2-8EFA-F62CDE887D55}" type="slidenum">
              <a:rPr kumimoji="1" lang="ja-JP" altLang="en-US" smtClean="0"/>
              <a:t>‹#›</a:t>
            </a:fld>
            <a:endParaRPr kumimoji="1" lang="ja-JP" altLang="en-US"/>
          </a:p>
        </p:txBody>
      </p:sp>
    </p:spTree>
    <p:extLst>
      <p:ext uri="{BB962C8B-B14F-4D97-AF65-F5344CB8AC3E}">
        <p14:creationId xmlns:p14="http://schemas.microsoft.com/office/powerpoint/2010/main" val="2052915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A46D8A-3419-2391-90D4-320BAF494DB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2CAEB4F-D0D3-4571-69FE-94B05779B94C}"/>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CE6EC26-4EAF-B061-8809-CE01ABBF1E96}"/>
              </a:ext>
            </a:extLst>
          </p:cNvPr>
          <p:cNvSpPr>
            <a:spLocks noGrp="1"/>
          </p:cNvSpPr>
          <p:nvPr>
            <p:ph type="dt" sz="half" idx="10"/>
          </p:nvPr>
        </p:nvSpPr>
        <p:spPr/>
        <p:txBody>
          <a:bodyPr/>
          <a:lstStyle/>
          <a:p>
            <a:fld id="{E8EF6A53-5F7F-4564-BA64-0E0A142C3409}" type="datetimeFigureOut">
              <a:rPr kumimoji="1" lang="ja-JP" altLang="en-US" smtClean="0"/>
              <a:t>2023/8/12</a:t>
            </a:fld>
            <a:endParaRPr kumimoji="1" lang="ja-JP" altLang="en-US"/>
          </a:p>
        </p:txBody>
      </p:sp>
      <p:sp>
        <p:nvSpPr>
          <p:cNvPr id="5" name="フッター プレースホルダー 4">
            <a:extLst>
              <a:ext uri="{FF2B5EF4-FFF2-40B4-BE49-F238E27FC236}">
                <a16:creationId xmlns:a16="http://schemas.microsoft.com/office/drawing/2014/main" id="{29A27B61-0211-81B5-6314-5A72C76AC3F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6248083-BE8C-FD84-476A-E182A574C351}"/>
              </a:ext>
            </a:extLst>
          </p:cNvPr>
          <p:cNvSpPr>
            <a:spLocks noGrp="1"/>
          </p:cNvSpPr>
          <p:nvPr>
            <p:ph type="sldNum" sz="quarter" idx="12"/>
          </p:nvPr>
        </p:nvSpPr>
        <p:spPr/>
        <p:txBody>
          <a:bodyPr/>
          <a:lstStyle/>
          <a:p>
            <a:fld id="{87E25191-6CC3-42C2-8EFA-F62CDE887D55}" type="slidenum">
              <a:rPr kumimoji="1" lang="ja-JP" altLang="en-US" smtClean="0"/>
              <a:t>‹#›</a:t>
            </a:fld>
            <a:endParaRPr kumimoji="1" lang="ja-JP" altLang="en-US"/>
          </a:p>
        </p:txBody>
      </p:sp>
    </p:spTree>
    <p:extLst>
      <p:ext uri="{BB962C8B-B14F-4D97-AF65-F5344CB8AC3E}">
        <p14:creationId xmlns:p14="http://schemas.microsoft.com/office/powerpoint/2010/main" val="13039761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C48A00-4840-F4FC-CA3B-E4072C6919B5}"/>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4FB03D9-74FA-4E4A-F36A-620A6A641D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CE9C2040-771A-4FC7-55A9-569005155A34}"/>
              </a:ext>
            </a:extLst>
          </p:cNvPr>
          <p:cNvSpPr>
            <a:spLocks noGrp="1"/>
          </p:cNvSpPr>
          <p:nvPr>
            <p:ph type="dt" sz="half" idx="10"/>
          </p:nvPr>
        </p:nvSpPr>
        <p:spPr/>
        <p:txBody>
          <a:bodyPr/>
          <a:lstStyle/>
          <a:p>
            <a:fld id="{E8EF6A53-5F7F-4564-BA64-0E0A142C3409}" type="datetimeFigureOut">
              <a:rPr kumimoji="1" lang="ja-JP" altLang="en-US" smtClean="0"/>
              <a:t>2023/8/12</a:t>
            </a:fld>
            <a:endParaRPr kumimoji="1" lang="ja-JP" altLang="en-US"/>
          </a:p>
        </p:txBody>
      </p:sp>
      <p:sp>
        <p:nvSpPr>
          <p:cNvPr id="5" name="フッター プレースホルダー 4">
            <a:extLst>
              <a:ext uri="{FF2B5EF4-FFF2-40B4-BE49-F238E27FC236}">
                <a16:creationId xmlns:a16="http://schemas.microsoft.com/office/drawing/2014/main" id="{7A575286-40AA-5AAF-09A1-D9E903C0ED8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90AE821-F67E-9D29-2DF2-39952C2FCC0C}"/>
              </a:ext>
            </a:extLst>
          </p:cNvPr>
          <p:cNvSpPr>
            <a:spLocks noGrp="1"/>
          </p:cNvSpPr>
          <p:nvPr>
            <p:ph type="sldNum" sz="quarter" idx="12"/>
          </p:nvPr>
        </p:nvSpPr>
        <p:spPr/>
        <p:txBody>
          <a:bodyPr/>
          <a:lstStyle/>
          <a:p>
            <a:fld id="{87E25191-6CC3-42C2-8EFA-F62CDE887D55}" type="slidenum">
              <a:rPr kumimoji="1" lang="ja-JP" altLang="en-US" smtClean="0"/>
              <a:t>‹#›</a:t>
            </a:fld>
            <a:endParaRPr kumimoji="1" lang="ja-JP" altLang="en-US"/>
          </a:p>
        </p:txBody>
      </p:sp>
    </p:spTree>
    <p:extLst>
      <p:ext uri="{BB962C8B-B14F-4D97-AF65-F5344CB8AC3E}">
        <p14:creationId xmlns:p14="http://schemas.microsoft.com/office/powerpoint/2010/main" val="15568334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7F0473-9758-39AF-DCBA-18628B2DA9A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B841772-33E8-3B97-470F-3DDEC09F396B}"/>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0F92E992-5C18-0FCF-2774-28AD1859123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3E314E50-F96C-1C83-A778-FD5029FAFF4B}"/>
              </a:ext>
            </a:extLst>
          </p:cNvPr>
          <p:cNvSpPr>
            <a:spLocks noGrp="1"/>
          </p:cNvSpPr>
          <p:nvPr>
            <p:ph type="dt" sz="half" idx="10"/>
          </p:nvPr>
        </p:nvSpPr>
        <p:spPr/>
        <p:txBody>
          <a:bodyPr/>
          <a:lstStyle/>
          <a:p>
            <a:fld id="{E8EF6A53-5F7F-4564-BA64-0E0A142C3409}" type="datetimeFigureOut">
              <a:rPr kumimoji="1" lang="ja-JP" altLang="en-US" smtClean="0"/>
              <a:t>2023/8/12</a:t>
            </a:fld>
            <a:endParaRPr kumimoji="1" lang="ja-JP" altLang="en-US"/>
          </a:p>
        </p:txBody>
      </p:sp>
      <p:sp>
        <p:nvSpPr>
          <p:cNvPr id="6" name="フッター プレースホルダー 5">
            <a:extLst>
              <a:ext uri="{FF2B5EF4-FFF2-40B4-BE49-F238E27FC236}">
                <a16:creationId xmlns:a16="http://schemas.microsoft.com/office/drawing/2014/main" id="{A391496B-2038-7602-F3D9-0D5E78151FD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CD9F5F0-EACE-750F-3F98-A001CBD9F239}"/>
              </a:ext>
            </a:extLst>
          </p:cNvPr>
          <p:cNvSpPr>
            <a:spLocks noGrp="1"/>
          </p:cNvSpPr>
          <p:nvPr>
            <p:ph type="sldNum" sz="quarter" idx="12"/>
          </p:nvPr>
        </p:nvSpPr>
        <p:spPr/>
        <p:txBody>
          <a:bodyPr/>
          <a:lstStyle/>
          <a:p>
            <a:fld id="{87E25191-6CC3-42C2-8EFA-F62CDE887D55}" type="slidenum">
              <a:rPr kumimoji="1" lang="ja-JP" altLang="en-US" smtClean="0"/>
              <a:t>‹#›</a:t>
            </a:fld>
            <a:endParaRPr kumimoji="1" lang="ja-JP" altLang="en-US"/>
          </a:p>
        </p:txBody>
      </p:sp>
    </p:spTree>
    <p:extLst>
      <p:ext uri="{BB962C8B-B14F-4D97-AF65-F5344CB8AC3E}">
        <p14:creationId xmlns:p14="http://schemas.microsoft.com/office/powerpoint/2010/main" val="2727115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EE5BA6B-C1B2-0138-178F-9E4007972479}"/>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0242D25-8DEF-0B01-8DAD-DA5545B728B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E1F04511-30A3-6633-DE82-FA7D2E486128}"/>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1CEEBCE6-12CF-AC12-DB18-696F6535711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BD593EE-E2C0-8038-A833-170AFB25F8C1}"/>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EBE36B25-08EF-FBD9-EC3B-F671F450264F}"/>
              </a:ext>
            </a:extLst>
          </p:cNvPr>
          <p:cNvSpPr>
            <a:spLocks noGrp="1"/>
          </p:cNvSpPr>
          <p:nvPr>
            <p:ph type="dt" sz="half" idx="10"/>
          </p:nvPr>
        </p:nvSpPr>
        <p:spPr/>
        <p:txBody>
          <a:bodyPr/>
          <a:lstStyle/>
          <a:p>
            <a:fld id="{E8EF6A53-5F7F-4564-BA64-0E0A142C3409}" type="datetimeFigureOut">
              <a:rPr kumimoji="1" lang="ja-JP" altLang="en-US" smtClean="0"/>
              <a:t>2023/8/12</a:t>
            </a:fld>
            <a:endParaRPr kumimoji="1" lang="ja-JP" altLang="en-US"/>
          </a:p>
        </p:txBody>
      </p:sp>
      <p:sp>
        <p:nvSpPr>
          <p:cNvPr id="8" name="フッター プレースホルダー 7">
            <a:extLst>
              <a:ext uri="{FF2B5EF4-FFF2-40B4-BE49-F238E27FC236}">
                <a16:creationId xmlns:a16="http://schemas.microsoft.com/office/drawing/2014/main" id="{29D78A02-C4D2-5DBF-D6FE-8B74ADE29AB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53CF0DD0-CF6C-AD7D-4D66-DC19B898B0AD}"/>
              </a:ext>
            </a:extLst>
          </p:cNvPr>
          <p:cNvSpPr>
            <a:spLocks noGrp="1"/>
          </p:cNvSpPr>
          <p:nvPr>
            <p:ph type="sldNum" sz="quarter" idx="12"/>
          </p:nvPr>
        </p:nvSpPr>
        <p:spPr/>
        <p:txBody>
          <a:bodyPr/>
          <a:lstStyle/>
          <a:p>
            <a:fld id="{87E25191-6CC3-42C2-8EFA-F62CDE887D55}" type="slidenum">
              <a:rPr kumimoji="1" lang="ja-JP" altLang="en-US" smtClean="0"/>
              <a:t>‹#›</a:t>
            </a:fld>
            <a:endParaRPr kumimoji="1" lang="ja-JP" altLang="en-US"/>
          </a:p>
        </p:txBody>
      </p:sp>
    </p:spTree>
    <p:extLst>
      <p:ext uri="{BB962C8B-B14F-4D97-AF65-F5344CB8AC3E}">
        <p14:creationId xmlns:p14="http://schemas.microsoft.com/office/powerpoint/2010/main" val="4375051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929C2BF-B17C-4E8E-DD28-5EEA0C7A9FA8}"/>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F6800E15-EA3A-C66C-D3BE-9C87BBB51448}"/>
              </a:ext>
            </a:extLst>
          </p:cNvPr>
          <p:cNvSpPr>
            <a:spLocks noGrp="1"/>
          </p:cNvSpPr>
          <p:nvPr>
            <p:ph type="dt" sz="half" idx="10"/>
          </p:nvPr>
        </p:nvSpPr>
        <p:spPr/>
        <p:txBody>
          <a:bodyPr/>
          <a:lstStyle/>
          <a:p>
            <a:fld id="{E8EF6A53-5F7F-4564-BA64-0E0A142C3409}" type="datetimeFigureOut">
              <a:rPr kumimoji="1" lang="ja-JP" altLang="en-US" smtClean="0"/>
              <a:t>2023/8/12</a:t>
            </a:fld>
            <a:endParaRPr kumimoji="1" lang="ja-JP" altLang="en-US"/>
          </a:p>
        </p:txBody>
      </p:sp>
      <p:sp>
        <p:nvSpPr>
          <p:cNvPr id="4" name="フッター プレースホルダー 3">
            <a:extLst>
              <a:ext uri="{FF2B5EF4-FFF2-40B4-BE49-F238E27FC236}">
                <a16:creationId xmlns:a16="http://schemas.microsoft.com/office/drawing/2014/main" id="{4923A284-198F-ED3D-0B49-8DDACE393AC9}"/>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F47835D-CF40-D1F2-74DB-60AEAF70C77F}"/>
              </a:ext>
            </a:extLst>
          </p:cNvPr>
          <p:cNvSpPr>
            <a:spLocks noGrp="1"/>
          </p:cNvSpPr>
          <p:nvPr>
            <p:ph type="sldNum" sz="quarter" idx="12"/>
          </p:nvPr>
        </p:nvSpPr>
        <p:spPr/>
        <p:txBody>
          <a:bodyPr/>
          <a:lstStyle/>
          <a:p>
            <a:fld id="{87E25191-6CC3-42C2-8EFA-F62CDE887D55}" type="slidenum">
              <a:rPr kumimoji="1" lang="ja-JP" altLang="en-US" smtClean="0"/>
              <a:t>‹#›</a:t>
            </a:fld>
            <a:endParaRPr kumimoji="1" lang="ja-JP" altLang="en-US"/>
          </a:p>
        </p:txBody>
      </p:sp>
    </p:spTree>
    <p:extLst>
      <p:ext uri="{BB962C8B-B14F-4D97-AF65-F5344CB8AC3E}">
        <p14:creationId xmlns:p14="http://schemas.microsoft.com/office/powerpoint/2010/main" val="3046511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1ED32244-4CEE-A31F-0396-7E4B7043C22A}"/>
              </a:ext>
            </a:extLst>
          </p:cNvPr>
          <p:cNvSpPr>
            <a:spLocks noGrp="1"/>
          </p:cNvSpPr>
          <p:nvPr>
            <p:ph type="dt" sz="half" idx="10"/>
          </p:nvPr>
        </p:nvSpPr>
        <p:spPr/>
        <p:txBody>
          <a:bodyPr/>
          <a:lstStyle/>
          <a:p>
            <a:fld id="{E8EF6A53-5F7F-4564-BA64-0E0A142C3409}" type="datetimeFigureOut">
              <a:rPr kumimoji="1" lang="ja-JP" altLang="en-US" smtClean="0"/>
              <a:t>2023/8/12</a:t>
            </a:fld>
            <a:endParaRPr kumimoji="1" lang="ja-JP" altLang="en-US"/>
          </a:p>
        </p:txBody>
      </p:sp>
      <p:sp>
        <p:nvSpPr>
          <p:cNvPr id="3" name="フッター プレースホルダー 2">
            <a:extLst>
              <a:ext uri="{FF2B5EF4-FFF2-40B4-BE49-F238E27FC236}">
                <a16:creationId xmlns:a16="http://schemas.microsoft.com/office/drawing/2014/main" id="{25F987FB-A647-A6E2-FD78-C677D85AC2B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310CCE4A-4539-016B-6078-B6EE17A49A68}"/>
              </a:ext>
            </a:extLst>
          </p:cNvPr>
          <p:cNvSpPr>
            <a:spLocks noGrp="1"/>
          </p:cNvSpPr>
          <p:nvPr>
            <p:ph type="sldNum" sz="quarter" idx="12"/>
          </p:nvPr>
        </p:nvSpPr>
        <p:spPr/>
        <p:txBody>
          <a:bodyPr/>
          <a:lstStyle/>
          <a:p>
            <a:fld id="{87E25191-6CC3-42C2-8EFA-F62CDE887D55}" type="slidenum">
              <a:rPr kumimoji="1" lang="ja-JP" altLang="en-US" smtClean="0"/>
              <a:t>‹#›</a:t>
            </a:fld>
            <a:endParaRPr kumimoji="1" lang="ja-JP" altLang="en-US"/>
          </a:p>
        </p:txBody>
      </p:sp>
    </p:spTree>
    <p:extLst>
      <p:ext uri="{BB962C8B-B14F-4D97-AF65-F5344CB8AC3E}">
        <p14:creationId xmlns:p14="http://schemas.microsoft.com/office/powerpoint/2010/main" val="22900033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5C70882-E1F7-C4E6-E2B0-314A8B68CEB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FD4E6CF-F179-3747-BBCC-3448ED8825B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7C785872-9273-6BF3-542D-2FE7B21BCB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AECE7CB-7EAD-89B1-9E90-5031E0DAAC1C}"/>
              </a:ext>
            </a:extLst>
          </p:cNvPr>
          <p:cNvSpPr>
            <a:spLocks noGrp="1"/>
          </p:cNvSpPr>
          <p:nvPr>
            <p:ph type="dt" sz="half" idx="10"/>
          </p:nvPr>
        </p:nvSpPr>
        <p:spPr/>
        <p:txBody>
          <a:bodyPr/>
          <a:lstStyle/>
          <a:p>
            <a:fld id="{E8EF6A53-5F7F-4564-BA64-0E0A142C3409}" type="datetimeFigureOut">
              <a:rPr kumimoji="1" lang="ja-JP" altLang="en-US" smtClean="0"/>
              <a:t>2023/8/12</a:t>
            </a:fld>
            <a:endParaRPr kumimoji="1" lang="ja-JP" altLang="en-US"/>
          </a:p>
        </p:txBody>
      </p:sp>
      <p:sp>
        <p:nvSpPr>
          <p:cNvPr id="6" name="フッター プレースホルダー 5">
            <a:extLst>
              <a:ext uri="{FF2B5EF4-FFF2-40B4-BE49-F238E27FC236}">
                <a16:creationId xmlns:a16="http://schemas.microsoft.com/office/drawing/2014/main" id="{7C747476-B23F-9AE2-3E7C-8C075EA6138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C35876E-F834-7C41-E533-8B0EC29CF639}"/>
              </a:ext>
            </a:extLst>
          </p:cNvPr>
          <p:cNvSpPr>
            <a:spLocks noGrp="1"/>
          </p:cNvSpPr>
          <p:nvPr>
            <p:ph type="sldNum" sz="quarter" idx="12"/>
          </p:nvPr>
        </p:nvSpPr>
        <p:spPr/>
        <p:txBody>
          <a:bodyPr/>
          <a:lstStyle/>
          <a:p>
            <a:fld id="{87E25191-6CC3-42C2-8EFA-F62CDE887D55}" type="slidenum">
              <a:rPr kumimoji="1" lang="ja-JP" altLang="en-US" smtClean="0"/>
              <a:t>‹#›</a:t>
            </a:fld>
            <a:endParaRPr kumimoji="1" lang="ja-JP" altLang="en-US"/>
          </a:p>
        </p:txBody>
      </p:sp>
    </p:spTree>
    <p:extLst>
      <p:ext uri="{BB962C8B-B14F-4D97-AF65-F5344CB8AC3E}">
        <p14:creationId xmlns:p14="http://schemas.microsoft.com/office/powerpoint/2010/main" val="1279662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76449E-5FBF-1A8C-105C-75112E2DB46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76117909-828F-6A45-9876-975AEFB72E2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a:extLst>
              <a:ext uri="{FF2B5EF4-FFF2-40B4-BE49-F238E27FC236}">
                <a16:creationId xmlns:a16="http://schemas.microsoft.com/office/drawing/2014/main" id="{0A6B8016-A070-FE26-71A5-7E7C847C7A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23A8798-096F-1F53-CAFD-E46A6C7F3EF2}"/>
              </a:ext>
            </a:extLst>
          </p:cNvPr>
          <p:cNvSpPr>
            <a:spLocks noGrp="1"/>
          </p:cNvSpPr>
          <p:nvPr>
            <p:ph type="dt" sz="half" idx="10"/>
          </p:nvPr>
        </p:nvSpPr>
        <p:spPr/>
        <p:txBody>
          <a:bodyPr/>
          <a:lstStyle/>
          <a:p>
            <a:fld id="{E8EF6A53-5F7F-4564-BA64-0E0A142C3409}" type="datetimeFigureOut">
              <a:rPr kumimoji="1" lang="ja-JP" altLang="en-US" smtClean="0"/>
              <a:t>2023/8/12</a:t>
            </a:fld>
            <a:endParaRPr kumimoji="1" lang="ja-JP" altLang="en-US"/>
          </a:p>
        </p:txBody>
      </p:sp>
      <p:sp>
        <p:nvSpPr>
          <p:cNvPr id="6" name="フッター プレースホルダー 5">
            <a:extLst>
              <a:ext uri="{FF2B5EF4-FFF2-40B4-BE49-F238E27FC236}">
                <a16:creationId xmlns:a16="http://schemas.microsoft.com/office/drawing/2014/main" id="{B675CEAE-AC3B-8E65-B69A-EF88CFEA3D6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4397B7A-A319-9ABF-E1B9-E90F01049A5F}"/>
              </a:ext>
            </a:extLst>
          </p:cNvPr>
          <p:cNvSpPr>
            <a:spLocks noGrp="1"/>
          </p:cNvSpPr>
          <p:nvPr>
            <p:ph type="sldNum" sz="quarter" idx="12"/>
          </p:nvPr>
        </p:nvSpPr>
        <p:spPr/>
        <p:txBody>
          <a:bodyPr/>
          <a:lstStyle/>
          <a:p>
            <a:fld id="{87E25191-6CC3-42C2-8EFA-F62CDE887D55}" type="slidenum">
              <a:rPr kumimoji="1" lang="ja-JP" altLang="en-US" smtClean="0"/>
              <a:t>‹#›</a:t>
            </a:fld>
            <a:endParaRPr kumimoji="1" lang="ja-JP" altLang="en-US"/>
          </a:p>
        </p:txBody>
      </p:sp>
    </p:spTree>
    <p:extLst>
      <p:ext uri="{BB962C8B-B14F-4D97-AF65-F5344CB8AC3E}">
        <p14:creationId xmlns:p14="http://schemas.microsoft.com/office/powerpoint/2010/main" val="14940935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83C4503B-ECE6-764C-1BC6-E998E28B46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B2543C6-02E6-9908-61C3-54ED7F170C7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B03D597-85FD-D4BC-1695-5EE185122EB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EF6A53-5F7F-4564-BA64-0E0A142C3409}" type="datetimeFigureOut">
              <a:rPr kumimoji="1" lang="ja-JP" altLang="en-US" smtClean="0"/>
              <a:t>2023/8/12</a:t>
            </a:fld>
            <a:endParaRPr kumimoji="1" lang="ja-JP" altLang="en-US"/>
          </a:p>
        </p:txBody>
      </p:sp>
      <p:sp>
        <p:nvSpPr>
          <p:cNvPr id="5" name="フッター プレースホルダー 4">
            <a:extLst>
              <a:ext uri="{FF2B5EF4-FFF2-40B4-BE49-F238E27FC236}">
                <a16:creationId xmlns:a16="http://schemas.microsoft.com/office/drawing/2014/main" id="{4F38B83D-AE49-802E-FA0E-A3F9C9F3080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B476343F-41C5-553B-BE76-C3DA784EE9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E25191-6CC3-42C2-8EFA-F62CDE887D55}" type="slidenum">
              <a:rPr kumimoji="1" lang="ja-JP" altLang="en-US" smtClean="0"/>
              <a:t>‹#›</a:t>
            </a:fld>
            <a:endParaRPr kumimoji="1" lang="ja-JP" altLang="en-US"/>
          </a:p>
        </p:txBody>
      </p:sp>
    </p:spTree>
    <p:extLst>
      <p:ext uri="{BB962C8B-B14F-4D97-AF65-F5344CB8AC3E}">
        <p14:creationId xmlns:p14="http://schemas.microsoft.com/office/powerpoint/2010/main" val="15508542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customXml" Target="../ink/ink3.xml"/><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customXml" Target="../ink/ink2.xml"/><Relationship Id="rId11" Type="http://schemas.openxmlformats.org/officeDocument/2006/relationships/image" Target="../media/image14.png"/><Relationship Id="rId5" Type="http://schemas.openxmlformats.org/officeDocument/2006/relationships/image" Target="../media/image11.png"/><Relationship Id="rId10" Type="http://schemas.openxmlformats.org/officeDocument/2006/relationships/customXml" Target="../ink/ink4.xml"/><Relationship Id="rId4" Type="http://schemas.openxmlformats.org/officeDocument/2006/relationships/customXml" Target="../ink/ink1.xml"/><Relationship Id="rId9"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AC33D6-9FDD-E2E7-8EF6-7EACEB08BDB8}"/>
              </a:ext>
            </a:extLst>
          </p:cNvPr>
          <p:cNvSpPr>
            <a:spLocks noGrp="1"/>
          </p:cNvSpPr>
          <p:nvPr>
            <p:ph type="ctrTitle"/>
          </p:nvPr>
        </p:nvSpPr>
        <p:spPr/>
        <p:txBody>
          <a:bodyPr/>
          <a:lstStyle/>
          <a:p>
            <a:r>
              <a:rPr kumimoji="1" lang="ja-JP" altLang="en-US" dirty="0">
                <a:latin typeface="HGP明朝E" panose="02020900000000000000" pitchFamily="18" charset="-128"/>
                <a:ea typeface="HGP明朝E" panose="02020900000000000000" pitchFamily="18" charset="-128"/>
              </a:rPr>
              <a:t>中国の異変？</a:t>
            </a:r>
          </a:p>
        </p:txBody>
      </p:sp>
      <p:sp>
        <p:nvSpPr>
          <p:cNvPr id="3" name="字幕 2">
            <a:extLst>
              <a:ext uri="{FF2B5EF4-FFF2-40B4-BE49-F238E27FC236}">
                <a16:creationId xmlns:a16="http://schemas.microsoft.com/office/drawing/2014/main" id="{97B8FBDA-850F-6920-683E-D405466FC239}"/>
              </a:ext>
            </a:extLst>
          </p:cNvPr>
          <p:cNvSpPr>
            <a:spLocks noGrp="1"/>
          </p:cNvSpPr>
          <p:nvPr>
            <p:ph type="subTitle" idx="1"/>
          </p:nvPr>
        </p:nvSpPr>
        <p:spPr>
          <a:xfrm>
            <a:off x="1524000" y="4431253"/>
            <a:ext cx="9144000" cy="1655762"/>
          </a:xfrm>
        </p:spPr>
        <p:txBody>
          <a:bodyPr/>
          <a:lstStyle/>
          <a:p>
            <a:r>
              <a:rPr kumimoji="1" lang="ja-JP" altLang="en-US" dirty="0">
                <a:latin typeface="HGP明朝E" panose="02020900000000000000" pitchFamily="18" charset="-128"/>
                <a:ea typeface="HGP明朝E" panose="02020900000000000000" pitchFamily="18" charset="-128"/>
              </a:rPr>
              <a:t>情報パック</a:t>
            </a:r>
            <a:r>
              <a:rPr kumimoji="1" lang="en-US" altLang="ja-JP" dirty="0">
                <a:latin typeface="HGP明朝E" panose="02020900000000000000" pitchFamily="18" charset="-128"/>
                <a:ea typeface="HGP明朝E" panose="02020900000000000000" pitchFamily="18" charset="-128"/>
              </a:rPr>
              <a:t>8</a:t>
            </a:r>
            <a:r>
              <a:rPr kumimoji="1" lang="ja-JP" altLang="en-US" dirty="0">
                <a:latin typeface="HGP明朝E" panose="02020900000000000000" pitchFamily="18" charset="-128"/>
                <a:ea typeface="HGP明朝E" panose="02020900000000000000" pitchFamily="18" charset="-128"/>
              </a:rPr>
              <a:t>月号</a:t>
            </a:r>
          </a:p>
        </p:txBody>
      </p:sp>
    </p:spTree>
    <p:extLst>
      <p:ext uri="{BB962C8B-B14F-4D97-AF65-F5344CB8AC3E}">
        <p14:creationId xmlns:p14="http://schemas.microsoft.com/office/powerpoint/2010/main" val="30485898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パフォーマンスの低下を示す虫眼鏡">
            <a:extLst>
              <a:ext uri="{FF2B5EF4-FFF2-40B4-BE49-F238E27FC236}">
                <a16:creationId xmlns:a16="http://schemas.microsoft.com/office/drawing/2014/main" id="{046295D5-0B40-0C37-7481-9FC8D96FC750}"/>
              </a:ext>
            </a:extLst>
          </p:cNvPr>
          <p:cNvPicPr>
            <a:picLocks noChangeAspect="1"/>
          </p:cNvPicPr>
          <p:nvPr/>
        </p:nvPicPr>
        <p:blipFill rotWithShape="1">
          <a:blip r:embed="rId2"/>
          <a:srcRect r="15627" b="-1"/>
          <a:stretch/>
        </p:blipFill>
        <p:spPr>
          <a:xfrm>
            <a:off x="3523488" y="10"/>
            <a:ext cx="8668512" cy="6857990"/>
          </a:xfrm>
          <a:prstGeom prst="rect">
            <a:avLst/>
          </a:prstGeom>
        </p:spPr>
      </p:pic>
      <p:sp>
        <p:nvSpPr>
          <p:cNvPr id="11" name="Rectangle 10">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tx1"/>
              </a:gs>
              <a:gs pos="33000">
                <a:schemeClr val="tx1">
                  <a:alpha val="64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タイトル 1">
            <a:extLst>
              <a:ext uri="{FF2B5EF4-FFF2-40B4-BE49-F238E27FC236}">
                <a16:creationId xmlns:a16="http://schemas.microsoft.com/office/drawing/2014/main" id="{FC54EB60-6F85-BC55-2988-6B204B74DE06}"/>
              </a:ext>
            </a:extLst>
          </p:cNvPr>
          <p:cNvSpPr>
            <a:spLocks noGrp="1"/>
          </p:cNvSpPr>
          <p:nvPr>
            <p:ph type="title"/>
          </p:nvPr>
        </p:nvSpPr>
        <p:spPr>
          <a:xfrm>
            <a:off x="477981" y="1122363"/>
            <a:ext cx="4023360" cy="3204134"/>
          </a:xfrm>
        </p:spPr>
        <p:txBody>
          <a:bodyPr vert="horz" lIns="91440" tIns="45720" rIns="91440" bIns="45720" rtlCol="0" anchor="b">
            <a:normAutofit/>
          </a:bodyPr>
          <a:lstStyle/>
          <a:p>
            <a:r>
              <a:rPr lang="ja-JP" altLang="en-US" sz="4800" dirty="0">
                <a:solidFill>
                  <a:schemeClr val="bg1"/>
                </a:solidFill>
                <a:latin typeface="HGP明朝E" panose="02020900000000000000" pitchFamily="18" charset="-128"/>
                <a:ea typeface="HGP明朝E" panose="02020900000000000000" pitchFamily="18" charset="-128"/>
              </a:rPr>
              <a:t>経済動向</a:t>
            </a:r>
            <a:br>
              <a:rPr lang="en-US" altLang="ja-JP" sz="4800" dirty="0">
                <a:solidFill>
                  <a:schemeClr val="bg1"/>
                </a:solidFill>
                <a:latin typeface="HGP明朝E" panose="02020900000000000000" pitchFamily="18" charset="-128"/>
                <a:ea typeface="HGP明朝E" panose="02020900000000000000" pitchFamily="18" charset="-128"/>
              </a:rPr>
            </a:br>
            <a:br>
              <a:rPr lang="en-US" altLang="ja-JP" sz="4800" dirty="0">
                <a:solidFill>
                  <a:schemeClr val="bg1"/>
                </a:solidFill>
                <a:latin typeface="HGP明朝E" panose="02020900000000000000" pitchFamily="18" charset="-128"/>
                <a:ea typeface="HGP明朝E" panose="02020900000000000000" pitchFamily="18" charset="-128"/>
              </a:rPr>
            </a:br>
            <a:r>
              <a:rPr lang="ja-JP" altLang="en-US" sz="4800" dirty="0">
                <a:solidFill>
                  <a:schemeClr val="bg1"/>
                </a:solidFill>
                <a:latin typeface="HGP明朝E" panose="02020900000000000000" pitchFamily="18" charset="-128"/>
                <a:ea typeface="HGP明朝E" panose="02020900000000000000" pitchFamily="18" charset="-128"/>
              </a:rPr>
              <a:t>元凶は不動産バブル崩壊</a:t>
            </a:r>
          </a:p>
        </p:txBody>
      </p:sp>
      <p:sp>
        <p:nvSpPr>
          <p:cNvPr id="13" name="Rectangle 1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5" name="Rectangle 14">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40932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3" name="Rectangle 1032">
            <a:extLst>
              <a:ext uri="{FF2B5EF4-FFF2-40B4-BE49-F238E27FC236}">
                <a16:creationId xmlns:a16="http://schemas.microsoft.com/office/drawing/2014/main" id="{022BDE4A-8A20-4A69-9C5A-581C82036A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a16="http://schemas.microsoft.com/office/drawing/2014/main" id="{19D5FC8E-0E2F-A1CF-791F-83EE6F65001D}"/>
              </a:ext>
            </a:extLst>
          </p:cNvPr>
          <p:cNvSpPr>
            <a:spLocks noGrp="1"/>
          </p:cNvSpPr>
          <p:nvPr>
            <p:ph type="title"/>
          </p:nvPr>
        </p:nvSpPr>
        <p:spPr>
          <a:xfrm>
            <a:off x="912597" y="557195"/>
            <a:ext cx="10178934" cy="1328730"/>
          </a:xfrm>
        </p:spPr>
        <p:txBody>
          <a:bodyPr vert="horz" lIns="91440" tIns="45720" rIns="91440" bIns="45720" rtlCol="0" anchor="b">
            <a:normAutofit/>
          </a:bodyPr>
          <a:lstStyle/>
          <a:p>
            <a:pPr algn="ctr"/>
            <a:r>
              <a:rPr lang="ja-JP" altLang="en-US" kern="1200" dirty="0">
                <a:solidFill>
                  <a:schemeClr val="tx1"/>
                </a:solidFill>
                <a:latin typeface="HGP明朝E" panose="02020900000000000000" pitchFamily="18" charset="-128"/>
                <a:ea typeface="HGP明朝E" panose="02020900000000000000" pitchFamily="18" charset="-128"/>
              </a:rPr>
              <a:t>恒大集団（</a:t>
            </a:r>
            <a:r>
              <a:rPr lang="en-US" altLang="ja-JP" kern="1200" dirty="0">
                <a:solidFill>
                  <a:schemeClr val="tx1"/>
                </a:solidFill>
                <a:latin typeface="HGP明朝E" panose="02020900000000000000" pitchFamily="18" charset="-128"/>
                <a:ea typeface="HGP明朝E" panose="02020900000000000000" pitchFamily="18" charset="-128"/>
              </a:rPr>
              <a:t>7</a:t>
            </a:r>
            <a:r>
              <a:rPr lang="ja-JP" altLang="en-US" kern="1200" dirty="0">
                <a:solidFill>
                  <a:schemeClr val="tx1"/>
                </a:solidFill>
                <a:latin typeface="HGP明朝E" panose="02020900000000000000" pitchFamily="18" charset="-128"/>
                <a:ea typeface="HGP明朝E" panose="02020900000000000000" pitchFamily="18" charset="-128"/>
              </a:rPr>
              <a:t>月</a:t>
            </a:r>
            <a:r>
              <a:rPr lang="en-US" altLang="ja-JP" kern="1200" dirty="0">
                <a:solidFill>
                  <a:schemeClr val="tx1"/>
                </a:solidFill>
                <a:latin typeface="HGP明朝E" panose="02020900000000000000" pitchFamily="18" charset="-128"/>
                <a:ea typeface="HGP明朝E" panose="02020900000000000000" pitchFamily="18" charset="-128"/>
              </a:rPr>
              <a:t>21</a:t>
            </a:r>
            <a:r>
              <a:rPr lang="ja-JP" altLang="en-US" kern="1200" dirty="0">
                <a:solidFill>
                  <a:schemeClr val="tx1"/>
                </a:solidFill>
                <a:latin typeface="HGP明朝E" panose="02020900000000000000" pitchFamily="18" charset="-128"/>
                <a:ea typeface="HGP明朝E" panose="02020900000000000000" pitchFamily="18" charset="-128"/>
              </a:rPr>
              <a:t>日時点　債務超過</a:t>
            </a:r>
            <a:r>
              <a:rPr lang="en-US" altLang="ja-JP" kern="1200" dirty="0">
                <a:solidFill>
                  <a:schemeClr val="tx1"/>
                </a:solidFill>
                <a:latin typeface="HGP明朝E" panose="02020900000000000000" pitchFamily="18" charset="-128"/>
                <a:ea typeface="HGP明朝E" panose="02020900000000000000" pitchFamily="18" charset="-128"/>
              </a:rPr>
              <a:t>11</a:t>
            </a:r>
            <a:r>
              <a:rPr lang="ja-JP" altLang="en-US" kern="1200" dirty="0">
                <a:solidFill>
                  <a:schemeClr val="tx1"/>
                </a:solidFill>
                <a:latin typeface="HGP明朝E" panose="02020900000000000000" pitchFamily="18" charset="-128"/>
                <a:ea typeface="HGP明朝E" panose="02020900000000000000" pitchFamily="18" charset="-128"/>
              </a:rPr>
              <a:t>兆</a:t>
            </a:r>
            <a:r>
              <a:rPr lang="en-US" altLang="ja-JP" kern="1200" dirty="0">
                <a:solidFill>
                  <a:schemeClr val="tx1"/>
                </a:solidFill>
                <a:latin typeface="HGP明朝E" panose="02020900000000000000" pitchFamily="18" charset="-128"/>
                <a:ea typeface="HGP明朝E" panose="02020900000000000000" pitchFamily="18" charset="-128"/>
              </a:rPr>
              <a:t>6000</a:t>
            </a:r>
            <a:r>
              <a:rPr lang="ja-JP" altLang="en-US" kern="1200" dirty="0">
                <a:solidFill>
                  <a:schemeClr val="tx1"/>
                </a:solidFill>
                <a:latin typeface="HGP明朝E" panose="02020900000000000000" pitchFamily="18" charset="-128"/>
                <a:ea typeface="HGP明朝E" panose="02020900000000000000" pitchFamily="18" charset="-128"/>
              </a:rPr>
              <a:t>億円）　「鬼城」群</a:t>
            </a:r>
            <a:endParaRPr kumimoji="1" lang="en-US" altLang="ja-JP" kern="1200" dirty="0">
              <a:solidFill>
                <a:schemeClr val="tx1"/>
              </a:solidFill>
              <a:latin typeface="HGP明朝E" panose="02020900000000000000" pitchFamily="18" charset="-128"/>
              <a:ea typeface="HGP明朝E" panose="02020900000000000000" pitchFamily="18" charset="-128"/>
            </a:endParaRPr>
          </a:p>
        </p:txBody>
      </p:sp>
      <p:pic>
        <p:nvPicPr>
          <p:cNvPr id="1026" name="Picture 2" descr="中国恒大集団、海外資産を売却して外貨建て債務返済の方針 -5chまとめ- : さくっと！クイックニュースまとめ">
            <a:extLst>
              <a:ext uri="{FF2B5EF4-FFF2-40B4-BE49-F238E27FC236}">
                <a16:creationId xmlns:a16="http://schemas.microsoft.com/office/drawing/2014/main" id="{DB0C38CB-CF7A-494C-942C-15B04941EB56}"/>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801" r="-3" b="-3"/>
          <a:stretch/>
        </p:blipFill>
        <p:spPr bwMode="auto">
          <a:xfrm>
            <a:off x="198741" y="2410448"/>
            <a:ext cx="5803323" cy="389035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資金調達を急ぐ中国恒大、傘下の不動産管理会社を売却か - CNN.co.jp">
            <a:extLst>
              <a:ext uri="{FF2B5EF4-FFF2-40B4-BE49-F238E27FC236}">
                <a16:creationId xmlns:a16="http://schemas.microsoft.com/office/drawing/2014/main" id="{D0C15F74-DB96-2828-E0B5-B9518387D9B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512" r="8576" b="-3"/>
          <a:stretch/>
        </p:blipFill>
        <p:spPr bwMode="auto">
          <a:xfrm>
            <a:off x="6189934" y="2410448"/>
            <a:ext cx="5803323" cy="38903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36631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E44B579-6045-A50D-1584-D0FDCA494883}"/>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習近平</a:t>
            </a:r>
            <a:r>
              <a:rPr kumimoji="1" lang="ja-JP" altLang="en-US" dirty="0">
                <a:latin typeface="HGP明朝E" panose="02020900000000000000" pitchFamily="18" charset="-128"/>
                <a:ea typeface="HGP明朝E" panose="02020900000000000000" pitchFamily="18" charset="-128"/>
              </a:rPr>
              <a:t>政権　三期目　柔軟対応は可能</a:t>
            </a:r>
            <a:r>
              <a:rPr lang="ja-JP" altLang="en-US" dirty="0">
                <a:latin typeface="HGP明朝E" panose="02020900000000000000" pitchFamily="18" charset="-128"/>
                <a:ea typeface="HGP明朝E" panose="02020900000000000000" pitchFamily="18" charset="-128"/>
              </a:rPr>
              <a:t>か</a:t>
            </a:r>
            <a:endParaRPr kumimoji="1" lang="ja-JP" altLang="en-US" dirty="0">
              <a:latin typeface="HGP明朝E" panose="02020900000000000000" pitchFamily="18" charset="-128"/>
              <a:ea typeface="HGP明朝E" panose="02020900000000000000" pitchFamily="18" charset="-128"/>
            </a:endParaRPr>
          </a:p>
        </p:txBody>
      </p:sp>
      <p:sp>
        <p:nvSpPr>
          <p:cNvPr id="3" name="コンテンツ プレースホルダー 2">
            <a:extLst>
              <a:ext uri="{FF2B5EF4-FFF2-40B4-BE49-F238E27FC236}">
                <a16:creationId xmlns:a16="http://schemas.microsoft.com/office/drawing/2014/main" id="{FA6DBDFA-F763-318E-0162-452CA1E2A273}"/>
              </a:ext>
            </a:extLst>
          </p:cNvPr>
          <p:cNvSpPr>
            <a:spLocks noGrp="1"/>
          </p:cNvSpPr>
          <p:nvPr>
            <p:ph idx="1"/>
          </p:nvPr>
        </p:nvSpPr>
        <p:spPr>
          <a:xfrm>
            <a:off x="838200" y="1825625"/>
            <a:ext cx="10515600" cy="4785632"/>
          </a:xfrm>
        </p:spPr>
        <p:txBody>
          <a:bodyPr>
            <a:normAutofit lnSpcReduction="10000"/>
          </a:bodyPr>
          <a:lstStyle/>
          <a:p>
            <a:r>
              <a:rPr kumimoji="1" lang="ja-JP" altLang="en-US" sz="3200" dirty="0">
                <a:latin typeface="HGP明朝E" panose="02020900000000000000" pitchFamily="18" charset="-128"/>
                <a:ea typeface="HGP明朝E" panose="02020900000000000000" pitchFamily="18" charset="-128"/>
              </a:rPr>
              <a:t>日本でデフレが始まったのは１９９５年。一時的な中断を除けば、実質的に２００８～２００９年の世界金融危機まで続いた。日本は今も、デフレ脱却、物価上昇維持にむけ、日銀が大規模金融緩和策を続けている。</a:t>
            </a:r>
            <a:endParaRPr kumimoji="1" lang="en-US" altLang="ja-JP" sz="3200" dirty="0">
              <a:latin typeface="HGP明朝E" panose="02020900000000000000" pitchFamily="18" charset="-128"/>
              <a:ea typeface="HGP明朝E" panose="02020900000000000000" pitchFamily="18" charset="-128"/>
            </a:endParaRPr>
          </a:p>
          <a:p>
            <a:endParaRPr kumimoji="1" lang="ja-JP" altLang="en-US"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デフレ対策としての</a:t>
            </a:r>
            <a:r>
              <a:rPr kumimoji="1" lang="ja-JP" altLang="en-US" sz="3200" dirty="0">
                <a:highlight>
                  <a:srgbClr val="FFFF00"/>
                </a:highlight>
                <a:latin typeface="HGP明朝E" panose="02020900000000000000" pitchFamily="18" charset="-128"/>
                <a:ea typeface="HGP明朝E" panose="02020900000000000000" pitchFamily="18" charset="-128"/>
              </a:rPr>
              <a:t>教科書的な対策の一つ</a:t>
            </a:r>
            <a:r>
              <a:rPr kumimoji="1" lang="ja-JP" altLang="en-US" sz="3200" dirty="0">
                <a:latin typeface="HGP明朝E" panose="02020900000000000000" pitchFamily="18" charset="-128"/>
                <a:ea typeface="HGP明朝E" panose="02020900000000000000" pitchFamily="18" charset="-128"/>
              </a:rPr>
              <a:t>は、大規模金融緩和で金利を引き下げ、借り入れと支出を促すためにお金を刷ること</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西側世界では、バブル崩壊後にデフレにならないためには、財政と金融の両輪をフル稼働させることが定石。</a:t>
            </a:r>
          </a:p>
        </p:txBody>
      </p:sp>
    </p:spTree>
    <p:extLst>
      <p:ext uri="{BB962C8B-B14F-4D97-AF65-F5344CB8AC3E}">
        <p14:creationId xmlns:p14="http://schemas.microsoft.com/office/powerpoint/2010/main" val="421086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E12D19D0-C25F-3D7D-7237-7FF8711217F8}"/>
              </a:ext>
            </a:extLst>
          </p:cNvPr>
          <p:cNvSpPr>
            <a:spLocks noGrp="1"/>
          </p:cNvSpPr>
          <p:nvPr>
            <p:ph idx="1"/>
          </p:nvPr>
        </p:nvSpPr>
        <p:spPr>
          <a:xfrm>
            <a:off x="838200" y="812169"/>
            <a:ext cx="10515600" cy="5364794"/>
          </a:xfrm>
        </p:spPr>
        <p:txBody>
          <a:bodyPr>
            <a:normAutofit/>
          </a:bodyPr>
          <a:lstStyle/>
          <a:p>
            <a:r>
              <a:rPr kumimoji="1" lang="ja-JP" altLang="en-US" sz="3200" dirty="0">
                <a:latin typeface="HGP明朝E" panose="02020900000000000000" pitchFamily="18" charset="-128"/>
                <a:ea typeface="HGP明朝E" panose="02020900000000000000" pitchFamily="18" charset="-128"/>
              </a:rPr>
              <a:t>中国の場合、中国人民銀行は２０年以降、資金発行量を徐々に増やしている</a:t>
            </a:r>
            <a:endParaRPr kumimoji="1" lang="en-US" altLang="ja-JP" sz="32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しかし、</a:t>
            </a:r>
            <a:r>
              <a:rPr kumimoji="1" lang="ja-JP" altLang="en-US" sz="2800" dirty="0">
                <a:latin typeface="HGP明朝E" panose="02020900000000000000" pitchFamily="18" charset="-128"/>
                <a:ea typeface="HGP明朝E" panose="02020900000000000000" pitchFamily="18" charset="-128"/>
              </a:rPr>
              <a:t>増加率は最近でも６％にとどめている。</a:t>
            </a:r>
            <a:endParaRPr kumimoji="1" lang="en-US" altLang="ja-JP" sz="2800" dirty="0">
              <a:latin typeface="HGP明朝E" panose="02020900000000000000" pitchFamily="18" charset="-128"/>
              <a:ea typeface="HGP明朝E" panose="02020900000000000000" pitchFamily="18" charset="-128"/>
            </a:endParaRPr>
          </a:p>
          <a:p>
            <a:pPr lvl="1"/>
            <a:endParaRPr kumimoji="1" lang="en-US" altLang="ja-JP" sz="28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金利引き下げも小幅だ。６月２０日に住宅ローン金利を０．１％下げて４．２％とした程度でしかない。</a:t>
            </a:r>
            <a:endParaRPr kumimoji="1" lang="en-US" altLang="ja-JP" sz="3200" dirty="0">
              <a:latin typeface="HGP明朝E" panose="02020900000000000000" pitchFamily="18" charset="-128"/>
              <a:ea typeface="HGP明朝E" panose="02020900000000000000" pitchFamily="18" charset="-128"/>
            </a:endParaRPr>
          </a:p>
          <a:p>
            <a:endParaRPr kumimoji="1" lang="ja-JP" altLang="en-US"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その理由は、人民銀行は外貨資産の裏付けなしの量的拡大は人民元の信用を損ない、高インフレを招くと恐れてきたからだ。</a:t>
            </a:r>
          </a:p>
          <a:p>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42524030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A5EC2D75-EACA-F251-EA3A-58D58E305E81}"/>
              </a:ext>
            </a:extLst>
          </p:cNvPr>
          <p:cNvSpPr>
            <a:spLocks noGrp="1"/>
          </p:cNvSpPr>
          <p:nvPr>
            <p:ph idx="1"/>
          </p:nvPr>
        </p:nvSpPr>
        <p:spPr>
          <a:xfrm>
            <a:off x="838200" y="566058"/>
            <a:ext cx="10515600" cy="5704114"/>
          </a:xfrm>
        </p:spPr>
        <p:txBody>
          <a:bodyPr>
            <a:normAutofit/>
          </a:bodyPr>
          <a:lstStyle/>
          <a:p>
            <a:r>
              <a:rPr kumimoji="1" lang="ja-JP" altLang="en-US" sz="3200" dirty="0">
                <a:latin typeface="HGP明朝E" panose="02020900000000000000" pitchFamily="18" charset="-128"/>
                <a:ea typeface="HGP明朝E" panose="02020900000000000000" pitchFamily="18" charset="-128"/>
              </a:rPr>
              <a:t>日本経済新聞は７月１８日付社説</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「中国は必要な景気刺激策をためらうな」との異例の注文。</a:t>
            </a:r>
            <a:endParaRPr kumimoji="1" lang="en-US" altLang="ja-JP" sz="3200" dirty="0">
              <a:latin typeface="HGP明朝E" panose="02020900000000000000" pitchFamily="18" charset="-128"/>
              <a:ea typeface="HGP明朝E" panose="02020900000000000000" pitchFamily="18" charset="-128"/>
            </a:endParaRPr>
          </a:p>
          <a:p>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しかし今の中国には無理だろう。</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習政権三期目の「独裁」体制下で柔軟な対応はできない。</a:t>
            </a:r>
            <a:endParaRPr kumimoji="1" lang="en-US" altLang="ja-JP" sz="32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「共青団」排除</a:t>
            </a:r>
            <a:endParaRPr lang="en-US" altLang="ja-JP" sz="2800" dirty="0">
              <a:latin typeface="HGP明朝E" panose="02020900000000000000" pitchFamily="18" charset="-128"/>
              <a:ea typeface="HGP明朝E" panose="02020900000000000000" pitchFamily="18" charset="-128"/>
            </a:endParaRPr>
          </a:p>
          <a:p>
            <a:pPr lvl="1"/>
            <a:r>
              <a:rPr kumimoji="1" lang="ja-JP" altLang="en-US" sz="2800" dirty="0">
                <a:latin typeface="HGP明朝E" panose="02020900000000000000" pitchFamily="18" charset="-128"/>
                <a:ea typeface="HGP明朝E" panose="02020900000000000000" pitchFamily="18" charset="-128"/>
              </a:rPr>
              <a:t>共同富裕路線堅持</a:t>
            </a:r>
            <a:endParaRPr kumimoji="1" lang="en-US" altLang="ja-JP" sz="2800" dirty="0">
              <a:latin typeface="HGP明朝E" panose="02020900000000000000" pitchFamily="18" charset="-128"/>
              <a:ea typeface="HGP明朝E" panose="02020900000000000000" pitchFamily="18" charset="-128"/>
            </a:endParaRPr>
          </a:p>
          <a:p>
            <a:endParaRPr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中国デフレの出口はみえない。正念場の中国、「北戴河会議」後の動向に注目したい。</a:t>
            </a:r>
          </a:p>
          <a:p>
            <a:endParaRPr kumimoji="1" lang="ja-JP" altLang="en-US" sz="3200" dirty="0">
              <a:latin typeface="HGP明朝E" panose="02020900000000000000" pitchFamily="18" charset="-128"/>
              <a:ea typeface="HGP明朝E" panose="02020900000000000000" pitchFamily="18" charset="-128"/>
            </a:endParaRPr>
          </a:p>
          <a:p>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9281905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3" name="Rectangle 4102">
            <a:extLst>
              <a:ext uri="{FF2B5EF4-FFF2-40B4-BE49-F238E27FC236}">
                <a16:creationId xmlns:a16="http://schemas.microsoft.com/office/drawing/2014/main" id="{0205D939-00C4-4F2E-9797-3170DD040D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4E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05" name="Rectangle 4104">
            <a:extLst>
              <a:ext uri="{FF2B5EF4-FFF2-40B4-BE49-F238E27FC236}">
                <a16:creationId xmlns:a16="http://schemas.microsoft.com/office/drawing/2014/main" id="{38EE4E44-1403-472B-8C01-D354CB8F5A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6866" y="480060"/>
            <a:ext cx="5458122"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中国最高指導部メンバー、習氏側近多用か 大幅交代の見通し｜【西日本新聞me】">
            <a:extLst>
              <a:ext uri="{FF2B5EF4-FFF2-40B4-BE49-F238E27FC236}">
                <a16:creationId xmlns:a16="http://schemas.microsoft.com/office/drawing/2014/main" id="{14D02FC3-C58A-84C7-C71A-E6597DF99B7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3" b="3347"/>
          <a:stretch/>
        </p:blipFill>
        <p:spPr bwMode="auto">
          <a:xfrm>
            <a:off x="6421035" y="643467"/>
            <a:ext cx="5129784" cy="5571066"/>
          </a:xfrm>
          <a:prstGeom prst="rect">
            <a:avLst/>
          </a:prstGeom>
          <a:noFill/>
          <a:extLst>
            <a:ext uri="{909E8E84-426E-40DD-AFC4-6F175D3DCCD1}">
              <a14:hiddenFill xmlns:a14="http://schemas.microsoft.com/office/drawing/2010/main">
                <a:solidFill>
                  <a:srgbClr val="FFFFFF"/>
                </a:solidFill>
              </a14:hiddenFill>
            </a:ext>
          </a:extLst>
        </p:spPr>
      </p:pic>
      <p:sp>
        <p:nvSpPr>
          <p:cNvPr id="4107" name="Rectangle 4106">
            <a:extLst>
              <a:ext uri="{FF2B5EF4-FFF2-40B4-BE49-F238E27FC236}">
                <a16:creationId xmlns:a16="http://schemas.microsoft.com/office/drawing/2014/main" id="{583CCE40-4C5F-42D3-86D9-7892AD1E98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458121"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図 3">
            <a:extLst>
              <a:ext uri="{FF2B5EF4-FFF2-40B4-BE49-F238E27FC236}">
                <a16:creationId xmlns:a16="http://schemas.microsoft.com/office/drawing/2014/main" id="{1A31865C-8DBF-545A-DE3E-CB2762E2AF18}"/>
              </a:ext>
            </a:extLst>
          </p:cNvPr>
          <p:cNvPicPr>
            <a:picLocks noChangeAspect="1"/>
          </p:cNvPicPr>
          <p:nvPr/>
        </p:nvPicPr>
        <p:blipFill rotWithShape="1">
          <a:blip r:embed="rId3"/>
          <a:srcRect l="4869" r="2057" b="2"/>
          <a:stretch/>
        </p:blipFill>
        <p:spPr>
          <a:xfrm>
            <a:off x="641180" y="643467"/>
            <a:ext cx="5129784" cy="5571066"/>
          </a:xfrm>
          <a:prstGeom prst="rect">
            <a:avLst/>
          </a:prstGeom>
        </p:spPr>
      </p:pic>
      <mc:AlternateContent xmlns:mc="http://schemas.openxmlformats.org/markup-compatibility/2006" xmlns:p14="http://schemas.microsoft.com/office/powerpoint/2010/main">
        <mc:Choice Requires="p14">
          <p:contentPart p14:bwMode="auto" r:id="rId4">
            <p14:nvContentPartPr>
              <p14:cNvPr id="3" name="インク 2">
                <a:extLst>
                  <a:ext uri="{FF2B5EF4-FFF2-40B4-BE49-F238E27FC236}">
                    <a16:creationId xmlns:a16="http://schemas.microsoft.com/office/drawing/2014/main" id="{308F7F8C-A6CA-E77B-D97A-69E1A2B5D446}"/>
                  </a:ext>
                </a:extLst>
              </p14:cNvPr>
              <p14:cNvContentPartPr/>
              <p14:nvPr/>
            </p14:nvContentPartPr>
            <p14:xfrm>
              <a:off x="3860160" y="2220229"/>
              <a:ext cx="1838520" cy="1409760"/>
            </p14:xfrm>
          </p:contentPart>
        </mc:Choice>
        <mc:Fallback xmlns="">
          <p:pic>
            <p:nvPicPr>
              <p:cNvPr id="3" name="インク 2">
                <a:extLst>
                  <a:ext uri="{FF2B5EF4-FFF2-40B4-BE49-F238E27FC236}">
                    <a16:creationId xmlns:a16="http://schemas.microsoft.com/office/drawing/2014/main" id="{308F7F8C-A6CA-E77B-D97A-69E1A2B5D446}"/>
                  </a:ext>
                </a:extLst>
              </p:cNvPr>
              <p:cNvPicPr/>
              <p:nvPr/>
            </p:nvPicPr>
            <p:blipFill>
              <a:blip r:embed="rId5"/>
              <a:stretch>
                <a:fillRect/>
              </a:stretch>
            </p:blipFill>
            <p:spPr>
              <a:xfrm>
                <a:off x="3851520" y="2211229"/>
                <a:ext cx="1856160" cy="14274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5" name="インク 4">
                <a:extLst>
                  <a:ext uri="{FF2B5EF4-FFF2-40B4-BE49-F238E27FC236}">
                    <a16:creationId xmlns:a16="http://schemas.microsoft.com/office/drawing/2014/main" id="{0559AF0F-0E62-9EEC-CC2F-2CB67877FA1C}"/>
                  </a:ext>
                </a:extLst>
              </p14:cNvPr>
              <p14:cNvContentPartPr/>
              <p14:nvPr/>
            </p14:nvContentPartPr>
            <p14:xfrm>
              <a:off x="9651480" y="3889189"/>
              <a:ext cx="1416240" cy="1619640"/>
            </p14:xfrm>
          </p:contentPart>
        </mc:Choice>
        <mc:Fallback xmlns="">
          <p:pic>
            <p:nvPicPr>
              <p:cNvPr id="5" name="インク 4">
                <a:extLst>
                  <a:ext uri="{FF2B5EF4-FFF2-40B4-BE49-F238E27FC236}">
                    <a16:creationId xmlns:a16="http://schemas.microsoft.com/office/drawing/2014/main" id="{0559AF0F-0E62-9EEC-CC2F-2CB67877FA1C}"/>
                  </a:ext>
                </a:extLst>
              </p:cNvPr>
              <p:cNvPicPr/>
              <p:nvPr/>
            </p:nvPicPr>
            <p:blipFill>
              <a:blip r:embed="rId7"/>
              <a:stretch>
                <a:fillRect/>
              </a:stretch>
            </p:blipFill>
            <p:spPr>
              <a:xfrm>
                <a:off x="9642480" y="3880549"/>
                <a:ext cx="1433880" cy="16372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6" name="インク 5">
                <a:extLst>
                  <a:ext uri="{FF2B5EF4-FFF2-40B4-BE49-F238E27FC236}">
                    <a16:creationId xmlns:a16="http://schemas.microsoft.com/office/drawing/2014/main" id="{CA8FFA9B-736F-78F6-6530-1DE744B80160}"/>
                  </a:ext>
                </a:extLst>
              </p14:cNvPr>
              <p14:cNvContentPartPr/>
              <p14:nvPr/>
            </p14:nvContentPartPr>
            <p14:xfrm>
              <a:off x="7031760" y="2126269"/>
              <a:ext cx="363960" cy="407880"/>
            </p14:xfrm>
          </p:contentPart>
        </mc:Choice>
        <mc:Fallback xmlns="">
          <p:pic>
            <p:nvPicPr>
              <p:cNvPr id="6" name="インク 5">
                <a:extLst>
                  <a:ext uri="{FF2B5EF4-FFF2-40B4-BE49-F238E27FC236}">
                    <a16:creationId xmlns:a16="http://schemas.microsoft.com/office/drawing/2014/main" id="{CA8FFA9B-736F-78F6-6530-1DE744B80160}"/>
                  </a:ext>
                </a:extLst>
              </p:cNvPr>
              <p:cNvPicPr/>
              <p:nvPr/>
            </p:nvPicPr>
            <p:blipFill>
              <a:blip r:embed="rId9"/>
              <a:stretch>
                <a:fillRect/>
              </a:stretch>
            </p:blipFill>
            <p:spPr>
              <a:xfrm>
                <a:off x="7022760" y="2117629"/>
                <a:ext cx="381600" cy="42552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7" name="インク 6">
                <a:extLst>
                  <a:ext uri="{FF2B5EF4-FFF2-40B4-BE49-F238E27FC236}">
                    <a16:creationId xmlns:a16="http://schemas.microsoft.com/office/drawing/2014/main" id="{485B7EF5-1007-25EE-2ED7-D4716744ADE7}"/>
                  </a:ext>
                </a:extLst>
              </p14:cNvPr>
              <p14:cNvContentPartPr/>
              <p14:nvPr/>
            </p14:nvContentPartPr>
            <p14:xfrm>
              <a:off x="8344680" y="2263069"/>
              <a:ext cx="394200" cy="321120"/>
            </p14:xfrm>
          </p:contentPart>
        </mc:Choice>
        <mc:Fallback xmlns="">
          <p:pic>
            <p:nvPicPr>
              <p:cNvPr id="7" name="インク 6">
                <a:extLst>
                  <a:ext uri="{FF2B5EF4-FFF2-40B4-BE49-F238E27FC236}">
                    <a16:creationId xmlns:a16="http://schemas.microsoft.com/office/drawing/2014/main" id="{485B7EF5-1007-25EE-2ED7-D4716744ADE7}"/>
                  </a:ext>
                </a:extLst>
              </p:cNvPr>
              <p:cNvPicPr/>
              <p:nvPr/>
            </p:nvPicPr>
            <p:blipFill>
              <a:blip r:embed="rId11"/>
              <a:stretch>
                <a:fillRect/>
              </a:stretch>
            </p:blipFill>
            <p:spPr>
              <a:xfrm>
                <a:off x="8335680" y="2254069"/>
                <a:ext cx="411840" cy="338760"/>
              </a:xfrm>
              <a:prstGeom prst="rect">
                <a:avLst/>
              </a:prstGeom>
            </p:spPr>
          </p:pic>
        </mc:Fallback>
      </mc:AlternateContent>
    </p:spTree>
    <p:extLst>
      <p:ext uri="{BB962C8B-B14F-4D97-AF65-F5344CB8AC3E}">
        <p14:creationId xmlns:p14="http://schemas.microsoft.com/office/powerpoint/2010/main" val="6767760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E6403D-BCD7-135C-343E-704E669E605A}"/>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台湾危機は想定より近い？</a:t>
            </a:r>
            <a:br>
              <a:rPr lang="en-US" altLang="ja-JP" dirty="0">
                <a:latin typeface="HGP明朝E" panose="02020900000000000000" pitchFamily="18" charset="-128"/>
                <a:ea typeface="HGP明朝E" panose="02020900000000000000" pitchFamily="18" charset="-128"/>
              </a:rPr>
            </a:br>
            <a:br>
              <a:rPr lang="en-US" altLang="ja-JP" dirty="0">
                <a:latin typeface="HGP明朝E" panose="02020900000000000000" pitchFamily="18" charset="-128"/>
                <a:ea typeface="HGP明朝E" panose="02020900000000000000" pitchFamily="18" charset="-128"/>
              </a:rPr>
            </a:br>
            <a:r>
              <a:rPr lang="ja-JP" altLang="en-US" dirty="0">
                <a:latin typeface="HGP明朝E" panose="02020900000000000000" pitchFamily="18" charset="-128"/>
                <a:ea typeface="HGP明朝E" panose="02020900000000000000" pitchFamily="18" charset="-128"/>
              </a:rPr>
              <a:t>日米、台の連携（司令部機能）</a:t>
            </a:r>
          </a:p>
        </p:txBody>
      </p:sp>
      <p:sp>
        <p:nvSpPr>
          <p:cNvPr id="3" name="テキスト プレースホルダー 2">
            <a:extLst>
              <a:ext uri="{FF2B5EF4-FFF2-40B4-BE49-F238E27FC236}">
                <a16:creationId xmlns:a16="http://schemas.microsoft.com/office/drawing/2014/main" id="{6EA63BBB-D6E2-559D-8046-0AE53A480B23}"/>
              </a:ext>
            </a:extLst>
          </p:cNvPr>
          <p:cNvSpPr>
            <a:spLocks noGrp="1"/>
          </p:cNvSpPr>
          <p:nvPr>
            <p:ph type="body" idx="1"/>
          </p:nvPr>
        </p:nvSpPr>
        <p:spPr/>
        <p:txBody>
          <a:bodyPr/>
          <a:lstStyle/>
          <a:p>
            <a:endParaRPr lang="ja-JP" altLang="en-US"/>
          </a:p>
        </p:txBody>
      </p:sp>
    </p:spTree>
    <p:extLst>
      <p:ext uri="{BB962C8B-B14F-4D97-AF65-F5344CB8AC3E}">
        <p14:creationId xmlns:p14="http://schemas.microsoft.com/office/powerpoint/2010/main" val="27374606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22D37B-5365-0C3F-6626-8E1B78C25177}"/>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秦剛外相の解任　</a:t>
            </a:r>
            <a:r>
              <a:rPr kumimoji="1" lang="en-US" altLang="ja-JP" dirty="0">
                <a:latin typeface="HGP明朝E" panose="02020900000000000000" pitchFamily="18" charset="-128"/>
                <a:ea typeface="HGP明朝E" panose="02020900000000000000" pitchFamily="18" charset="-128"/>
              </a:rPr>
              <a:t>―</a:t>
            </a:r>
            <a:r>
              <a:rPr kumimoji="1" lang="ja-JP" altLang="en-US" dirty="0">
                <a:latin typeface="HGP明朝E" panose="02020900000000000000" pitchFamily="18" charset="-128"/>
                <a:ea typeface="HGP明朝E" panose="02020900000000000000" pitchFamily="18" charset="-128"/>
              </a:rPr>
              <a:t>　説明なし</a:t>
            </a:r>
          </a:p>
        </p:txBody>
      </p:sp>
      <p:sp>
        <p:nvSpPr>
          <p:cNvPr id="3" name="コンテンツ プレースホルダー 2">
            <a:extLst>
              <a:ext uri="{FF2B5EF4-FFF2-40B4-BE49-F238E27FC236}">
                <a16:creationId xmlns:a16="http://schemas.microsoft.com/office/drawing/2014/main" id="{056E397A-3247-5DCB-BCA3-DA002A37EA82}"/>
              </a:ext>
            </a:extLst>
          </p:cNvPr>
          <p:cNvSpPr>
            <a:spLocks noGrp="1"/>
          </p:cNvSpPr>
          <p:nvPr>
            <p:ph idx="1"/>
          </p:nvPr>
        </p:nvSpPr>
        <p:spPr/>
        <p:txBody>
          <a:bodyPr>
            <a:normAutofit/>
          </a:bodyPr>
          <a:lstStyle/>
          <a:p>
            <a:r>
              <a:rPr kumimoji="1" lang="ja-JP" altLang="en-US" sz="3200" dirty="0">
                <a:latin typeface="HGP明朝E" panose="02020900000000000000" pitchFamily="18" charset="-128"/>
                <a:ea typeface="HGP明朝E" panose="02020900000000000000" pitchFamily="18" charset="-128"/>
              </a:rPr>
              <a:t>中国の国務委員兼外相の</a:t>
            </a:r>
            <a:r>
              <a:rPr kumimoji="1" lang="ja-JP" altLang="en-US" sz="3200" dirty="0">
                <a:highlight>
                  <a:srgbClr val="FFFF00"/>
                </a:highlight>
                <a:latin typeface="HGP明朝E" panose="02020900000000000000" pitchFamily="18" charset="-128"/>
                <a:ea typeface="HGP明朝E" panose="02020900000000000000" pitchFamily="18" charset="-128"/>
              </a:rPr>
              <a:t>秦剛氏（</a:t>
            </a:r>
            <a:r>
              <a:rPr kumimoji="1" lang="en-US" altLang="ja-JP" sz="3200" dirty="0">
                <a:highlight>
                  <a:srgbClr val="FFFF00"/>
                </a:highlight>
                <a:latin typeface="HGP明朝E" panose="02020900000000000000" pitchFamily="18" charset="-128"/>
                <a:ea typeface="HGP明朝E" panose="02020900000000000000" pitchFamily="18" charset="-128"/>
              </a:rPr>
              <a:t>57</a:t>
            </a:r>
            <a:r>
              <a:rPr kumimoji="1" lang="ja-JP" altLang="en-US" sz="3200" dirty="0">
                <a:highlight>
                  <a:srgbClr val="FFFF00"/>
                </a:highlight>
                <a:latin typeface="HGP明朝E" panose="02020900000000000000" pitchFamily="18" charset="-128"/>
                <a:ea typeface="HGP明朝E" panose="02020900000000000000" pitchFamily="18" charset="-128"/>
              </a:rPr>
              <a:t>歳）が解任された</a:t>
            </a:r>
            <a:r>
              <a:rPr kumimoji="1" lang="ja-JP" altLang="en-US" sz="3200" dirty="0">
                <a:latin typeface="HGP明朝E" panose="02020900000000000000" pitchFamily="18" charset="-128"/>
                <a:ea typeface="HGP明朝E" panose="02020900000000000000" pitchFamily="18" charset="-128"/>
              </a:rPr>
              <a:t>。全人代常務委員会が</a:t>
            </a:r>
            <a:r>
              <a:rPr kumimoji="1" lang="en-US" altLang="ja-JP" sz="3200" dirty="0">
                <a:highlight>
                  <a:srgbClr val="FFFF00"/>
                </a:highlight>
                <a:latin typeface="HGP明朝E" panose="02020900000000000000" pitchFamily="18" charset="-128"/>
                <a:ea typeface="HGP明朝E" panose="02020900000000000000" pitchFamily="18" charset="-128"/>
              </a:rPr>
              <a:t>7</a:t>
            </a:r>
            <a:r>
              <a:rPr kumimoji="1" lang="ja-JP" altLang="en-US" sz="3200" dirty="0">
                <a:highlight>
                  <a:srgbClr val="FFFF00"/>
                </a:highlight>
                <a:latin typeface="HGP明朝E" panose="02020900000000000000" pitchFamily="18" charset="-128"/>
                <a:ea typeface="HGP明朝E" panose="02020900000000000000" pitchFamily="18" charset="-128"/>
              </a:rPr>
              <a:t>月</a:t>
            </a:r>
            <a:r>
              <a:rPr kumimoji="1" lang="en-US" altLang="ja-JP" sz="3200" dirty="0">
                <a:highlight>
                  <a:srgbClr val="FFFF00"/>
                </a:highlight>
                <a:latin typeface="HGP明朝E" panose="02020900000000000000" pitchFamily="18" charset="-128"/>
                <a:ea typeface="HGP明朝E" panose="02020900000000000000" pitchFamily="18" charset="-128"/>
              </a:rPr>
              <a:t>25</a:t>
            </a:r>
            <a:r>
              <a:rPr kumimoji="1" lang="ja-JP" altLang="en-US" sz="3200" dirty="0">
                <a:highlight>
                  <a:srgbClr val="FFFF00"/>
                </a:highlight>
                <a:latin typeface="HGP明朝E" panose="02020900000000000000" pitchFamily="18" charset="-128"/>
                <a:ea typeface="HGP明朝E" panose="02020900000000000000" pitchFamily="18" charset="-128"/>
              </a:rPr>
              <a:t>日</a:t>
            </a:r>
            <a:r>
              <a:rPr kumimoji="1" lang="ja-JP" altLang="en-US" sz="3200" dirty="0">
                <a:latin typeface="HGP明朝E" panose="02020900000000000000" pitchFamily="18" charset="-128"/>
                <a:ea typeface="HGP明朝E" panose="02020900000000000000" pitchFamily="18" charset="-128"/>
              </a:rPr>
              <a:t>、秦氏の外相職を解任し後任には外交担当トップの</a:t>
            </a:r>
            <a:r>
              <a:rPr kumimoji="1" lang="ja-JP" altLang="en-US" sz="3200" dirty="0">
                <a:highlight>
                  <a:srgbClr val="FFFF00"/>
                </a:highlight>
                <a:latin typeface="HGP明朝E" panose="02020900000000000000" pitchFamily="18" charset="-128"/>
                <a:ea typeface="HGP明朝E" panose="02020900000000000000" pitchFamily="18" charset="-128"/>
              </a:rPr>
              <a:t>王毅共産党政治局員を充てる</a:t>
            </a:r>
            <a:r>
              <a:rPr kumimoji="1" lang="ja-JP" altLang="en-US" sz="3200" dirty="0">
                <a:latin typeface="HGP明朝E" panose="02020900000000000000" pitchFamily="18" charset="-128"/>
                <a:ea typeface="HGP明朝E" panose="02020900000000000000" pitchFamily="18" charset="-128"/>
              </a:rPr>
              <a:t>ことを決定したと国営新華社通信が伝えた</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highlight>
                  <a:srgbClr val="FFFF00"/>
                </a:highlight>
                <a:latin typeface="HGP明朝E" panose="02020900000000000000" pitchFamily="18" charset="-128"/>
                <a:ea typeface="HGP明朝E" panose="02020900000000000000" pitchFamily="18" charset="-128"/>
              </a:rPr>
              <a:t>６月２５日</a:t>
            </a:r>
            <a:r>
              <a:rPr kumimoji="1" lang="ja-JP" altLang="en-US" sz="3200" dirty="0">
                <a:latin typeface="HGP明朝E" panose="02020900000000000000" pitchFamily="18" charset="-128"/>
                <a:ea typeface="HGP明朝E" panose="02020900000000000000" pitchFamily="18" charset="-128"/>
              </a:rPr>
              <a:t>、北京でロシア外務次官、スリランカ外相、ベトナム外相とそれぞれ会談したとの発表があったが、それを最後に動静が不明になっていた。外務省は７月１１日の記者会見で、秦氏が</a:t>
            </a:r>
            <a:r>
              <a:rPr kumimoji="1" lang="ja-JP" altLang="en-US" sz="3200" dirty="0">
                <a:highlight>
                  <a:srgbClr val="FFFF00"/>
                </a:highlight>
                <a:latin typeface="HGP明朝E" panose="02020900000000000000" pitchFamily="18" charset="-128"/>
                <a:ea typeface="HGP明朝E" panose="02020900000000000000" pitchFamily="18" charset="-128"/>
              </a:rPr>
              <a:t>「身体的理由」</a:t>
            </a:r>
            <a:r>
              <a:rPr kumimoji="1" lang="ja-JP" altLang="en-US" sz="3200" dirty="0">
                <a:latin typeface="HGP明朝E" panose="02020900000000000000" pitchFamily="18" charset="-128"/>
                <a:ea typeface="HGP明朝E" panose="02020900000000000000" pitchFamily="18" charset="-128"/>
              </a:rPr>
              <a:t>によりインドネシアでの東南アジア諸国連合（</a:t>
            </a:r>
            <a:r>
              <a:rPr kumimoji="1" lang="en-US" altLang="ja-JP" sz="3200" dirty="0">
                <a:latin typeface="HGP明朝E" panose="02020900000000000000" pitchFamily="18" charset="-128"/>
                <a:ea typeface="HGP明朝E" panose="02020900000000000000" pitchFamily="18" charset="-128"/>
              </a:rPr>
              <a:t>ASEAN</a:t>
            </a:r>
            <a:r>
              <a:rPr kumimoji="1" lang="ja-JP" altLang="en-US" sz="3200" dirty="0">
                <a:latin typeface="HGP明朝E" panose="02020900000000000000" pitchFamily="18" charset="-128"/>
                <a:ea typeface="HGP明朝E" panose="02020900000000000000" pitchFamily="18" charset="-128"/>
              </a:rPr>
              <a:t>）関連会合に出席できなくなったと説明。</a:t>
            </a:r>
          </a:p>
        </p:txBody>
      </p:sp>
    </p:spTree>
    <p:extLst>
      <p:ext uri="{BB962C8B-B14F-4D97-AF65-F5344CB8AC3E}">
        <p14:creationId xmlns:p14="http://schemas.microsoft.com/office/powerpoint/2010/main" val="893945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26" name="Picture 2" descr="林氏、日中は重要局面＝中国外相「妨害取り除く」―会談始まる - モーニングチェック - 時事エクイティ">
            <a:extLst>
              <a:ext uri="{FF2B5EF4-FFF2-40B4-BE49-F238E27FC236}">
                <a16:creationId xmlns:a16="http://schemas.microsoft.com/office/drawing/2014/main" id="{C400F71B-9D18-30D5-88C6-6989882F08E6}"/>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b="15746"/>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22274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136F4A2-3BBF-82AF-8A93-AE26B654FCCF}"/>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人民解放軍・ロケット軍　トップ二人交代</a:t>
            </a:r>
          </a:p>
        </p:txBody>
      </p:sp>
      <p:sp>
        <p:nvSpPr>
          <p:cNvPr id="3" name="コンテンツ プレースホルダー 2">
            <a:extLst>
              <a:ext uri="{FF2B5EF4-FFF2-40B4-BE49-F238E27FC236}">
                <a16:creationId xmlns:a16="http://schemas.microsoft.com/office/drawing/2014/main" id="{EDBF742C-055C-E58F-27E1-7F2081C644B7}"/>
              </a:ext>
            </a:extLst>
          </p:cNvPr>
          <p:cNvSpPr>
            <a:spLocks noGrp="1"/>
          </p:cNvSpPr>
          <p:nvPr>
            <p:ph idx="1"/>
          </p:nvPr>
        </p:nvSpPr>
        <p:spPr/>
        <p:txBody>
          <a:bodyPr>
            <a:normAutofit/>
          </a:bodyPr>
          <a:lstStyle/>
          <a:p>
            <a:r>
              <a:rPr kumimoji="1" lang="ja-JP" altLang="en-US" sz="3200" dirty="0">
                <a:latin typeface="HGP明朝E" panose="02020900000000000000" pitchFamily="18" charset="-128"/>
                <a:ea typeface="HGP明朝E" panose="02020900000000000000" pitchFamily="18" charset="-128"/>
              </a:rPr>
              <a:t>中国人民解放軍（</a:t>
            </a:r>
            <a:r>
              <a:rPr kumimoji="1" lang="en-US" altLang="ja-JP" sz="3200" dirty="0">
                <a:latin typeface="HGP明朝E" panose="02020900000000000000" pitchFamily="18" charset="-128"/>
                <a:ea typeface="HGP明朝E" panose="02020900000000000000" pitchFamily="18" charset="-128"/>
              </a:rPr>
              <a:t>PLA</a:t>
            </a:r>
            <a:r>
              <a:rPr kumimoji="1" lang="ja-JP" altLang="en-US" sz="3200" dirty="0">
                <a:latin typeface="HGP明朝E" panose="02020900000000000000" pitchFamily="18" charset="-128"/>
                <a:ea typeface="HGP明朝E" panose="02020900000000000000" pitchFamily="18" charset="-128"/>
              </a:rPr>
              <a:t>）で核兵器や弾道ミサイルを管轄するロケット軍のトップ</a:t>
            </a:r>
            <a:r>
              <a:rPr kumimoji="1" lang="en-US" altLang="ja-JP" sz="3200" dirty="0">
                <a:latin typeface="HGP明朝E" panose="02020900000000000000" pitchFamily="18" charset="-128"/>
                <a:ea typeface="HGP明朝E" panose="02020900000000000000" pitchFamily="18" charset="-128"/>
              </a:rPr>
              <a:t>2</a:t>
            </a:r>
            <a:r>
              <a:rPr kumimoji="1" lang="ja-JP" altLang="en-US" sz="3200" dirty="0">
                <a:latin typeface="HGP明朝E" panose="02020900000000000000" pitchFamily="18" charset="-128"/>
                <a:ea typeface="HGP明朝E" panose="02020900000000000000" pitchFamily="18" charset="-128"/>
              </a:rPr>
              <a:t>人を、同時に交代</a:t>
            </a:r>
            <a:r>
              <a:rPr kumimoji="1" lang="ja-JP" altLang="en-US" sz="2400" dirty="0">
                <a:latin typeface="HGP明朝E" panose="02020900000000000000" pitchFamily="18" charset="-128"/>
                <a:ea typeface="HGP明朝E" panose="02020900000000000000" pitchFamily="18" charset="-128"/>
              </a:rPr>
              <a:t>（国営メディア　</a:t>
            </a:r>
            <a:r>
              <a:rPr kumimoji="1" lang="en-US" altLang="ja-JP" sz="2400" dirty="0">
                <a:latin typeface="HGP明朝E" panose="02020900000000000000" pitchFamily="18" charset="-128"/>
                <a:ea typeface="HGP明朝E" panose="02020900000000000000" pitchFamily="18" charset="-128"/>
              </a:rPr>
              <a:t>7</a:t>
            </a:r>
            <a:r>
              <a:rPr kumimoji="1" lang="ja-JP" altLang="en-US" sz="2400" dirty="0">
                <a:latin typeface="HGP明朝E" panose="02020900000000000000" pitchFamily="18" charset="-128"/>
                <a:ea typeface="HGP明朝E" panose="02020900000000000000" pitchFamily="18" charset="-128"/>
              </a:rPr>
              <a:t>月</a:t>
            </a:r>
            <a:r>
              <a:rPr kumimoji="1" lang="en-US" altLang="ja-JP" sz="2400" dirty="0">
                <a:latin typeface="HGP明朝E" panose="02020900000000000000" pitchFamily="18" charset="-128"/>
                <a:ea typeface="HGP明朝E" panose="02020900000000000000" pitchFamily="18" charset="-128"/>
              </a:rPr>
              <a:t>31</a:t>
            </a:r>
            <a:r>
              <a:rPr kumimoji="1" lang="ja-JP" altLang="en-US" sz="2400" dirty="0">
                <a:latin typeface="HGP明朝E" panose="02020900000000000000" pitchFamily="18" charset="-128"/>
                <a:ea typeface="HGP明朝E" panose="02020900000000000000" pitchFamily="18" charset="-128"/>
              </a:rPr>
              <a:t>日）</a:t>
            </a:r>
            <a:endParaRPr kumimoji="1" lang="ja-JP" altLang="en-US"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李玉超・司令官→王厚斌　前海軍副司令官</a:t>
            </a:r>
          </a:p>
          <a:p>
            <a:r>
              <a:rPr kumimoji="1" lang="ja-JP" altLang="en-US" sz="3200" dirty="0">
                <a:latin typeface="HGP明朝E" panose="02020900000000000000" pitchFamily="18" charset="-128"/>
                <a:ea typeface="HGP明朝E" panose="02020900000000000000" pitchFamily="18" charset="-128"/>
              </a:rPr>
              <a:t>徐忠波</a:t>
            </a:r>
            <a:r>
              <a:rPr kumimoji="1" lang="ja-JP" altLang="en-US" sz="3200">
                <a:latin typeface="HGP明朝E" panose="02020900000000000000" pitchFamily="18" charset="-128"/>
                <a:ea typeface="HGP明朝E" panose="02020900000000000000" pitchFamily="18" charset="-128"/>
              </a:rPr>
              <a:t>・政治委員→</a:t>
            </a:r>
            <a:r>
              <a:rPr kumimoji="1" lang="ja-JP" altLang="en-US" sz="3200" dirty="0">
                <a:latin typeface="HGP明朝E" panose="02020900000000000000" pitchFamily="18" charset="-128"/>
                <a:ea typeface="HGP明朝E" panose="02020900000000000000" pitchFamily="18" charset="-128"/>
              </a:rPr>
              <a:t>徐西盛　南部戦区副政治委員</a:t>
            </a:r>
          </a:p>
          <a:p>
            <a:endParaRPr kumimoji="1" lang="ja-JP" altLang="en-US" sz="3200" dirty="0">
              <a:latin typeface="HGP明朝E" panose="02020900000000000000" pitchFamily="18" charset="-128"/>
              <a:ea typeface="HGP明朝E" panose="02020900000000000000" pitchFamily="18" charset="-128"/>
            </a:endParaRPr>
          </a:p>
          <a:p>
            <a:r>
              <a:rPr kumimoji="1" lang="en-US" altLang="ja-JP" sz="3200" dirty="0">
                <a:latin typeface="HGP明朝E" panose="02020900000000000000" pitchFamily="18" charset="-128"/>
                <a:ea typeface="HGP明朝E" panose="02020900000000000000" pitchFamily="18" charset="-128"/>
              </a:rPr>
              <a:t>※</a:t>
            </a:r>
            <a:r>
              <a:rPr kumimoji="1" lang="ja-JP" altLang="en-US" sz="3200" dirty="0">
                <a:highlight>
                  <a:srgbClr val="FFFF00"/>
                </a:highlight>
                <a:latin typeface="HGP明朝E" panose="02020900000000000000" pitchFamily="18" charset="-128"/>
                <a:ea typeface="HGP明朝E" panose="02020900000000000000" pitchFamily="18" charset="-128"/>
              </a:rPr>
              <a:t>核のスイッチを握るロケット軍のトップ</a:t>
            </a:r>
            <a:r>
              <a:rPr kumimoji="1" lang="ja-JP" altLang="en-US" sz="3200" dirty="0">
                <a:latin typeface="HGP明朝E" panose="02020900000000000000" pitchFamily="18" charset="-128"/>
                <a:ea typeface="HGP明朝E" panose="02020900000000000000" pitchFamily="18" charset="-128"/>
              </a:rPr>
              <a:t>を何の説明もなく交代させる不透明な人事→</a:t>
            </a:r>
            <a:r>
              <a:rPr kumimoji="1" lang="ja-JP" altLang="en-US" sz="3200" dirty="0">
                <a:highlight>
                  <a:srgbClr val="FFFF00"/>
                </a:highlight>
                <a:latin typeface="HGP明朝E" panose="02020900000000000000" pitchFamily="18" charset="-128"/>
                <a:ea typeface="HGP明朝E" panose="02020900000000000000" pitchFamily="18" charset="-128"/>
              </a:rPr>
              <a:t>国際的な信用を損ない、米中間などで誤解が生じるリスクを増大させる</a:t>
            </a:r>
            <a:r>
              <a:rPr kumimoji="1" lang="ja-JP" altLang="en-US" sz="3200" dirty="0">
                <a:latin typeface="HGP明朝E" panose="02020900000000000000" pitchFamily="18" charset="-128"/>
                <a:ea typeface="HGP明朝E" panose="02020900000000000000" pitchFamily="18" charset="-128"/>
              </a:rPr>
              <a:t>との懸念も</a:t>
            </a:r>
          </a:p>
          <a:p>
            <a:endParaRPr kumimoji="1" lang="ja-JP" altLang="en-US" sz="3200" dirty="0">
              <a:latin typeface="HGP明朝E" panose="02020900000000000000" pitchFamily="18" charset="-128"/>
              <a:ea typeface="HGP明朝E" panose="02020900000000000000" pitchFamily="18" charset="-128"/>
            </a:endParaRPr>
          </a:p>
          <a:p>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41694663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E722B2DD-E14D-4972-9D98-5D6E61B1B2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144310"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1000×5本のインターバル走 ＆ 【異例の人事】中国軍ロケット軍司令官らトップ2人が同時に失脚 | 相馬勝が読み解く中国情勢 そして マラソン">
            <a:extLst>
              <a:ext uri="{FF2B5EF4-FFF2-40B4-BE49-F238E27FC236}">
                <a16:creationId xmlns:a16="http://schemas.microsoft.com/office/drawing/2014/main" id="{7898B422-5A2E-BD47-73ED-4DE0673ABCA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958" r="1" b="1"/>
          <a:stretch/>
        </p:blipFill>
        <p:spPr bwMode="auto">
          <a:xfrm>
            <a:off x="20" y="10"/>
            <a:ext cx="11419052" cy="685799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033" name="Rectangle 1032">
            <a:extLst>
              <a:ext uri="{FF2B5EF4-FFF2-40B4-BE49-F238E27FC236}">
                <a16:creationId xmlns:a16="http://schemas.microsoft.com/office/drawing/2014/main" id="{CEFDB412-E777-0078-F60F-DCE1A48555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382194" y="3050852"/>
            <a:ext cx="6858001" cy="756295"/>
          </a:xfrm>
          <a:prstGeom prst="rect">
            <a:avLst/>
          </a:prstGeom>
          <a:ln>
            <a:noFill/>
          </a:ln>
          <a:effectLst>
            <a:outerShdw blurRad="203200" dist="101600" dir="9300000" sx="95000" sy="95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783539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3" name="Rectangle 2056">
            <a:extLst>
              <a:ext uri="{FF2B5EF4-FFF2-40B4-BE49-F238E27FC236}">
                <a16:creationId xmlns:a16="http://schemas.microsoft.com/office/drawing/2014/main" id="{F0087D53-9295-4463-AAE4-D5C626046E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a16="http://schemas.microsoft.com/office/drawing/2014/main" id="{E9EF8561-1855-D8BC-5070-3E5D469881D0}"/>
              </a:ext>
            </a:extLst>
          </p:cNvPr>
          <p:cNvSpPr>
            <a:spLocks noGrp="1"/>
          </p:cNvSpPr>
          <p:nvPr>
            <p:ph type="title"/>
          </p:nvPr>
        </p:nvSpPr>
        <p:spPr>
          <a:xfrm>
            <a:off x="639656" y="4660046"/>
            <a:ext cx="10909640" cy="1065836"/>
          </a:xfrm>
        </p:spPr>
        <p:txBody>
          <a:bodyPr vert="horz" lIns="91440" tIns="45720" rIns="91440" bIns="45720" rtlCol="0" anchor="ctr">
            <a:normAutofit/>
          </a:bodyPr>
          <a:lstStyle/>
          <a:p>
            <a:pPr algn="ctr"/>
            <a:r>
              <a:rPr kumimoji="1" lang="ja-JP" altLang="en-US" sz="4600" dirty="0">
                <a:highlight>
                  <a:srgbClr val="FFFF00"/>
                </a:highlight>
                <a:latin typeface="HGP明朝E" panose="02020900000000000000" pitchFamily="18" charset="-128"/>
                <a:ea typeface="HGP明朝E" panose="02020900000000000000" pitchFamily="18" charset="-128"/>
              </a:rPr>
              <a:t>北戴河会議</a:t>
            </a:r>
            <a:r>
              <a:rPr kumimoji="1" lang="ja-JP" altLang="en-US" sz="4600" dirty="0">
                <a:latin typeface="HGP明朝E" panose="02020900000000000000" pitchFamily="18" charset="-128"/>
                <a:ea typeface="HGP明朝E" panose="02020900000000000000" pitchFamily="18" charset="-128"/>
              </a:rPr>
              <a:t>開催　恒例　党指導部の休暇</a:t>
            </a:r>
          </a:p>
        </p:txBody>
      </p:sp>
      <p:pic>
        <p:nvPicPr>
          <p:cNvPr id="2052" name="Picture 4" descr="中国、コロナでも北戴河会議を決行 長老不満も習主席、権力基盤に自信 （1/2ページ） - 産経ニュース">
            <a:extLst>
              <a:ext uri="{FF2B5EF4-FFF2-40B4-BE49-F238E27FC236}">
                <a16:creationId xmlns:a16="http://schemas.microsoft.com/office/drawing/2014/main" id="{212A7749-9950-CB4B-5831-CCAEF7C4576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16364" y="9318"/>
            <a:ext cx="4245066" cy="449213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北戴河会議｜きょうのことばセレクション 詳細｜経済ナレッジバンク｜日経をヨクヨムためのナビサイト - nikkei4946.com">
            <a:extLst>
              <a:ext uri="{FF2B5EF4-FFF2-40B4-BE49-F238E27FC236}">
                <a16:creationId xmlns:a16="http://schemas.microsoft.com/office/drawing/2014/main" id="{2C84E1B7-C0A8-6165-9D43-B9DB06073C9B}"/>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6814390" y="320040"/>
            <a:ext cx="4494627" cy="3895344"/>
          </a:xfrm>
          <a:prstGeom prst="rect">
            <a:avLst/>
          </a:prstGeom>
          <a:noFill/>
          <a:extLst>
            <a:ext uri="{909E8E84-426E-40DD-AFC4-6F175D3DCCD1}">
              <a14:hiddenFill xmlns:a14="http://schemas.microsoft.com/office/drawing/2010/main">
                <a:solidFill>
                  <a:srgbClr val="FFFFFF"/>
                </a:solidFill>
              </a14:hiddenFill>
            </a:ext>
          </a:extLst>
        </p:spPr>
      </p:pic>
      <p:sp>
        <p:nvSpPr>
          <p:cNvPr id="2064" name="sketch line">
            <a:extLst>
              <a:ext uri="{FF2B5EF4-FFF2-40B4-BE49-F238E27FC236}">
                <a16:creationId xmlns:a16="http://schemas.microsoft.com/office/drawing/2014/main" id="{D6A9C53F-5F90-40A5-8C85-5412D39C8C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50080" y="5594358"/>
            <a:ext cx="3291840" cy="18288"/>
          </a:xfrm>
          <a:custGeom>
            <a:avLst/>
            <a:gdLst>
              <a:gd name="connsiteX0" fmla="*/ 0 w 3291840"/>
              <a:gd name="connsiteY0" fmla="*/ 0 h 18288"/>
              <a:gd name="connsiteX1" fmla="*/ 658368 w 3291840"/>
              <a:gd name="connsiteY1" fmla="*/ 0 h 18288"/>
              <a:gd name="connsiteX2" fmla="*/ 1283818 w 3291840"/>
              <a:gd name="connsiteY2" fmla="*/ 0 h 18288"/>
              <a:gd name="connsiteX3" fmla="*/ 1909267 w 3291840"/>
              <a:gd name="connsiteY3" fmla="*/ 0 h 18288"/>
              <a:gd name="connsiteX4" fmla="*/ 2633472 w 3291840"/>
              <a:gd name="connsiteY4" fmla="*/ 0 h 18288"/>
              <a:gd name="connsiteX5" fmla="*/ 3291840 w 3291840"/>
              <a:gd name="connsiteY5" fmla="*/ 0 h 18288"/>
              <a:gd name="connsiteX6" fmla="*/ 3291840 w 3291840"/>
              <a:gd name="connsiteY6" fmla="*/ 18288 h 18288"/>
              <a:gd name="connsiteX7" fmla="*/ 2633472 w 3291840"/>
              <a:gd name="connsiteY7" fmla="*/ 18288 h 18288"/>
              <a:gd name="connsiteX8" fmla="*/ 2073859 w 3291840"/>
              <a:gd name="connsiteY8" fmla="*/ 18288 h 18288"/>
              <a:gd name="connsiteX9" fmla="*/ 1448410 w 3291840"/>
              <a:gd name="connsiteY9" fmla="*/ 18288 h 18288"/>
              <a:gd name="connsiteX10" fmla="*/ 822960 w 3291840"/>
              <a:gd name="connsiteY10" fmla="*/ 18288 h 18288"/>
              <a:gd name="connsiteX11" fmla="*/ 0 w 3291840"/>
              <a:gd name="connsiteY11" fmla="*/ 18288 h 18288"/>
              <a:gd name="connsiteX12" fmla="*/ 0 w 329184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91840" h="18288" fill="none" extrusionOk="0">
                <a:moveTo>
                  <a:pt x="0" y="0"/>
                </a:moveTo>
                <a:cubicBezTo>
                  <a:pt x="173077" y="-20031"/>
                  <a:pt x="443104" y="6424"/>
                  <a:pt x="658368" y="0"/>
                </a:cubicBezTo>
                <a:cubicBezTo>
                  <a:pt x="873632" y="-6424"/>
                  <a:pt x="1034028" y="11764"/>
                  <a:pt x="1283818" y="0"/>
                </a:cubicBezTo>
                <a:cubicBezTo>
                  <a:pt x="1533608" y="-11764"/>
                  <a:pt x="1691227" y="-30112"/>
                  <a:pt x="1909267" y="0"/>
                </a:cubicBezTo>
                <a:cubicBezTo>
                  <a:pt x="2127307" y="30112"/>
                  <a:pt x="2272465" y="-18735"/>
                  <a:pt x="2633472" y="0"/>
                </a:cubicBezTo>
                <a:cubicBezTo>
                  <a:pt x="2994479" y="18735"/>
                  <a:pt x="3023324" y="-32030"/>
                  <a:pt x="3291840" y="0"/>
                </a:cubicBezTo>
                <a:cubicBezTo>
                  <a:pt x="3291406" y="7551"/>
                  <a:pt x="3291373" y="9822"/>
                  <a:pt x="3291840" y="18288"/>
                </a:cubicBezTo>
                <a:cubicBezTo>
                  <a:pt x="3048445" y="38989"/>
                  <a:pt x="2846548" y="-14400"/>
                  <a:pt x="2633472" y="18288"/>
                </a:cubicBezTo>
                <a:cubicBezTo>
                  <a:pt x="2420396" y="50976"/>
                  <a:pt x="2304099" y="6336"/>
                  <a:pt x="2073859" y="18288"/>
                </a:cubicBezTo>
                <a:cubicBezTo>
                  <a:pt x="1843619" y="30240"/>
                  <a:pt x="1706926" y="10778"/>
                  <a:pt x="1448410" y="18288"/>
                </a:cubicBezTo>
                <a:cubicBezTo>
                  <a:pt x="1189894" y="25798"/>
                  <a:pt x="1002278" y="8992"/>
                  <a:pt x="822960" y="18288"/>
                </a:cubicBezTo>
                <a:cubicBezTo>
                  <a:pt x="643642" y="27585"/>
                  <a:pt x="307039" y="38051"/>
                  <a:pt x="0" y="18288"/>
                </a:cubicBezTo>
                <a:cubicBezTo>
                  <a:pt x="60" y="11696"/>
                  <a:pt x="66" y="3758"/>
                  <a:pt x="0" y="0"/>
                </a:cubicBezTo>
                <a:close/>
              </a:path>
              <a:path w="3291840" h="18288" stroke="0" extrusionOk="0">
                <a:moveTo>
                  <a:pt x="0" y="0"/>
                </a:moveTo>
                <a:cubicBezTo>
                  <a:pt x="195850" y="28018"/>
                  <a:pt x="434891" y="17390"/>
                  <a:pt x="592531" y="0"/>
                </a:cubicBezTo>
                <a:cubicBezTo>
                  <a:pt x="750171" y="-17390"/>
                  <a:pt x="1018709" y="32200"/>
                  <a:pt x="1316736" y="0"/>
                </a:cubicBezTo>
                <a:cubicBezTo>
                  <a:pt x="1614763" y="-32200"/>
                  <a:pt x="1696480" y="-11367"/>
                  <a:pt x="1876349" y="0"/>
                </a:cubicBezTo>
                <a:cubicBezTo>
                  <a:pt x="2056218" y="11367"/>
                  <a:pt x="2193364" y="13433"/>
                  <a:pt x="2435962" y="0"/>
                </a:cubicBezTo>
                <a:cubicBezTo>
                  <a:pt x="2678560" y="-13433"/>
                  <a:pt x="3010901" y="-42367"/>
                  <a:pt x="3291840" y="0"/>
                </a:cubicBezTo>
                <a:cubicBezTo>
                  <a:pt x="3291758" y="4406"/>
                  <a:pt x="3291751" y="9982"/>
                  <a:pt x="3291840" y="18288"/>
                </a:cubicBezTo>
                <a:cubicBezTo>
                  <a:pt x="3108993" y="14228"/>
                  <a:pt x="2952658" y="46900"/>
                  <a:pt x="2666390" y="18288"/>
                </a:cubicBezTo>
                <a:cubicBezTo>
                  <a:pt x="2380122" y="-10324"/>
                  <a:pt x="2263855" y="41055"/>
                  <a:pt x="2040941" y="18288"/>
                </a:cubicBezTo>
                <a:cubicBezTo>
                  <a:pt x="1818027" y="-4479"/>
                  <a:pt x="1675097" y="6509"/>
                  <a:pt x="1415491" y="18288"/>
                </a:cubicBezTo>
                <a:cubicBezTo>
                  <a:pt x="1155885" y="30068"/>
                  <a:pt x="852976" y="36210"/>
                  <a:pt x="691286" y="18288"/>
                </a:cubicBezTo>
                <a:cubicBezTo>
                  <a:pt x="529596" y="366"/>
                  <a:pt x="187183" y="13912"/>
                  <a:pt x="0" y="18288"/>
                </a:cubicBezTo>
                <a:cubicBezTo>
                  <a:pt x="189" y="14288"/>
                  <a:pt x="-703" y="3747"/>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77440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C47521-52A4-B070-AED5-C97405CE705D}"/>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直面する重要課題</a:t>
            </a:r>
          </a:p>
        </p:txBody>
      </p:sp>
      <p:sp>
        <p:nvSpPr>
          <p:cNvPr id="3" name="コンテンツ プレースホルダー 2">
            <a:extLst>
              <a:ext uri="{FF2B5EF4-FFF2-40B4-BE49-F238E27FC236}">
                <a16:creationId xmlns:a16="http://schemas.microsoft.com/office/drawing/2014/main" id="{C7CFFDBB-BD6C-3BA3-0DF2-81405DBB8FD5}"/>
              </a:ext>
            </a:extLst>
          </p:cNvPr>
          <p:cNvSpPr>
            <a:spLocks noGrp="1"/>
          </p:cNvSpPr>
          <p:nvPr>
            <p:ph idx="1"/>
          </p:nvPr>
        </p:nvSpPr>
        <p:spPr/>
        <p:txBody>
          <a:bodyPr>
            <a:normAutofit/>
          </a:bodyPr>
          <a:lstStyle/>
          <a:p>
            <a:r>
              <a:rPr kumimoji="1" lang="ja-JP" altLang="en-US" sz="3600" dirty="0">
                <a:latin typeface="HGP明朝E" panose="02020900000000000000" pitchFamily="18" charset="-128"/>
                <a:ea typeface="HGP明朝E" panose="02020900000000000000" pitchFamily="18" charset="-128"/>
              </a:rPr>
              <a:t>経済成長の減速、若者の就職難</a:t>
            </a:r>
            <a:endParaRPr kumimoji="1" lang="en-US" altLang="ja-JP" sz="3600" dirty="0">
              <a:latin typeface="HGP明朝E" panose="02020900000000000000" pitchFamily="18" charset="-128"/>
              <a:ea typeface="HGP明朝E" panose="02020900000000000000" pitchFamily="18" charset="-128"/>
            </a:endParaRPr>
          </a:p>
          <a:p>
            <a:r>
              <a:rPr kumimoji="1" lang="ja-JP" altLang="en-US" sz="3600" dirty="0">
                <a:latin typeface="HGP明朝E" panose="02020900000000000000" pitchFamily="18" charset="-128"/>
                <a:ea typeface="HGP明朝E" panose="02020900000000000000" pitchFamily="18" charset="-128"/>
              </a:rPr>
              <a:t>緊張状態が続いている対米関係・・・・</a:t>
            </a:r>
            <a:endParaRPr kumimoji="1" lang="en-US" altLang="ja-JP" sz="3600" dirty="0">
              <a:latin typeface="HGP明朝E" panose="02020900000000000000" pitchFamily="18" charset="-128"/>
              <a:ea typeface="HGP明朝E" panose="02020900000000000000" pitchFamily="18" charset="-128"/>
            </a:endParaRPr>
          </a:p>
          <a:p>
            <a:endParaRPr kumimoji="1" lang="en-US" altLang="ja-JP" sz="3600" dirty="0">
              <a:latin typeface="HGP明朝E" panose="02020900000000000000" pitchFamily="18" charset="-128"/>
              <a:ea typeface="HGP明朝E" panose="02020900000000000000" pitchFamily="18" charset="-128"/>
            </a:endParaRPr>
          </a:p>
          <a:p>
            <a:r>
              <a:rPr lang="ja-JP" altLang="en-US" sz="3600" dirty="0">
                <a:latin typeface="HGP明朝E" panose="02020900000000000000" pitchFamily="18" charset="-128"/>
                <a:ea typeface="HGP明朝E" panose="02020900000000000000" pitchFamily="18" charset="-128"/>
              </a:rPr>
              <a:t>秋に中央委員会第三回総会（経済政策が中心）</a:t>
            </a:r>
            <a:endParaRPr lang="en-US" altLang="ja-JP" sz="3600" dirty="0">
              <a:latin typeface="HGP明朝E" panose="02020900000000000000" pitchFamily="18" charset="-128"/>
              <a:ea typeface="HGP明朝E" panose="02020900000000000000" pitchFamily="18" charset="-128"/>
            </a:endParaRPr>
          </a:p>
          <a:p>
            <a:r>
              <a:rPr lang="ja-JP" altLang="en-US" sz="3600" dirty="0">
                <a:latin typeface="HGP明朝E" panose="02020900000000000000" pitchFamily="18" charset="-128"/>
                <a:ea typeface="HGP明朝E" panose="02020900000000000000" pitchFamily="18" charset="-128"/>
              </a:rPr>
              <a:t>米サンフランシスコで開かれるアジア太平洋経済協力会議（ＡＰＥＣ）に合わせた習近平国家主席の訪米</a:t>
            </a:r>
            <a:r>
              <a:rPr kumimoji="1" lang="ja-JP" altLang="en-US" sz="3600" dirty="0">
                <a:latin typeface="HGP明朝E" panose="02020900000000000000" pitchFamily="18" charset="-128"/>
                <a:ea typeface="HGP明朝E" panose="02020900000000000000" pitchFamily="18" charset="-128"/>
              </a:rPr>
              <a:t>党指導部内の意思統一</a:t>
            </a:r>
          </a:p>
        </p:txBody>
      </p:sp>
    </p:spTree>
    <p:extLst>
      <p:ext uri="{BB962C8B-B14F-4D97-AF65-F5344CB8AC3E}">
        <p14:creationId xmlns:p14="http://schemas.microsoft.com/office/powerpoint/2010/main" val="8135652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892402-9013-9EAB-BAFA-33B097EA03DD}"/>
              </a:ext>
            </a:extLst>
          </p:cNvPr>
          <p:cNvSpPr>
            <a:spLocks noGrp="1"/>
          </p:cNvSpPr>
          <p:nvPr>
            <p:ph type="title"/>
          </p:nvPr>
        </p:nvSpPr>
        <p:spPr>
          <a:xfrm>
            <a:off x="838200" y="292553"/>
            <a:ext cx="10515600" cy="1325563"/>
          </a:xfrm>
        </p:spPr>
        <p:txBody>
          <a:bodyPr/>
          <a:lstStyle/>
          <a:p>
            <a:r>
              <a:rPr kumimoji="1" lang="ja-JP" altLang="en-US" dirty="0">
                <a:latin typeface="HGP明朝E" panose="02020900000000000000" pitchFamily="18" charset="-128"/>
                <a:ea typeface="HGP明朝E" panose="02020900000000000000" pitchFamily="18" charset="-128"/>
              </a:rPr>
              <a:t>デフレ・スパイラルに突入？</a:t>
            </a:r>
          </a:p>
        </p:txBody>
      </p:sp>
      <p:sp>
        <p:nvSpPr>
          <p:cNvPr id="3" name="コンテンツ プレースホルダー 2">
            <a:extLst>
              <a:ext uri="{FF2B5EF4-FFF2-40B4-BE49-F238E27FC236}">
                <a16:creationId xmlns:a16="http://schemas.microsoft.com/office/drawing/2014/main" id="{A29D1619-EE2D-B82D-F7F7-04D9C574D902}"/>
              </a:ext>
            </a:extLst>
          </p:cNvPr>
          <p:cNvSpPr>
            <a:spLocks noGrp="1"/>
          </p:cNvSpPr>
          <p:nvPr>
            <p:ph idx="1"/>
          </p:nvPr>
        </p:nvSpPr>
        <p:spPr>
          <a:xfrm>
            <a:off x="838200" y="1408518"/>
            <a:ext cx="10515600" cy="5077476"/>
          </a:xfrm>
        </p:spPr>
        <p:txBody>
          <a:bodyPr>
            <a:normAutofit fontScale="92500"/>
          </a:bodyPr>
          <a:lstStyle/>
          <a:p>
            <a:pPr>
              <a:lnSpc>
                <a:spcPct val="110000"/>
              </a:lnSpc>
            </a:pPr>
            <a:r>
              <a:rPr kumimoji="1" lang="ja-JP" altLang="en-US" dirty="0">
                <a:latin typeface="HGP明朝E" panose="02020900000000000000" pitchFamily="18" charset="-128"/>
                <a:ea typeface="HGP明朝E" panose="02020900000000000000" pitchFamily="18" charset="-128"/>
              </a:rPr>
              <a:t>中国は物価下落（デフレ）が定着しつつある</a:t>
            </a:r>
            <a:endParaRPr kumimoji="1" lang="en-US" altLang="ja-JP" dirty="0">
              <a:latin typeface="HGP明朝E" panose="02020900000000000000" pitchFamily="18" charset="-128"/>
              <a:ea typeface="HGP明朝E" panose="02020900000000000000" pitchFamily="18" charset="-128"/>
            </a:endParaRPr>
          </a:p>
          <a:p>
            <a:pPr>
              <a:lnSpc>
                <a:spcPct val="110000"/>
              </a:lnSpc>
            </a:pPr>
            <a:r>
              <a:rPr kumimoji="1" lang="ja-JP" altLang="en-US" dirty="0">
                <a:latin typeface="HGP明朝E" panose="02020900000000000000" pitchFamily="18" charset="-128"/>
                <a:ea typeface="HGP明朝E" panose="02020900000000000000" pitchFamily="18" charset="-128"/>
              </a:rPr>
              <a:t>企業収益は悪化、個人消費は落ち込む。そして失業者が増えている。</a:t>
            </a:r>
            <a:endParaRPr kumimoji="1" lang="en-US" altLang="ja-JP" dirty="0">
              <a:latin typeface="HGP明朝E" panose="02020900000000000000" pitchFamily="18" charset="-128"/>
              <a:ea typeface="HGP明朝E" panose="02020900000000000000" pitchFamily="18" charset="-128"/>
            </a:endParaRPr>
          </a:p>
          <a:p>
            <a:pPr>
              <a:lnSpc>
                <a:spcPct val="110000"/>
              </a:lnSpc>
            </a:pPr>
            <a:endParaRPr kumimoji="1" lang="ja-JP" altLang="en-US" dirty="0">
              <a:latin typeface="HGP明朝E" panose="02020900000000000000" pitchFamily="18" charset="-128"/>
              <a:ea typeface="HGP明朝E" panose="02020900000000000000" pitchFamily="18" charset="-128"/>
            </a:endParaRPr>
          </a:p>
          <a:p>
            <a:pPr>
              <a:lnSpc>
                <a:spcPct val="110000"/>
              </a:lnSpc>
            </a:pPr>
            <a:r>
              <a:rPr kumimoji="1" lang="ja-JP" altLang="en-US" dirty="0">
                <a:latin typeface="HGP明朝E" panose="02020900000000000000" pitchFamily="18" charset="-128"/>
                <a:ea typeface="HGP明朝E" panose="02020900000000000000" pitchFamily="18" charset="-128"/>
              </a:rPr>
              <a:t>影響は世界に波及する。</a:t>
            </a:r>
            <a:endParaRPr kumimoji="1" lang="en-US" altLang="ja-JP" dirty="0">
              <a:latin typeface="HGP明朝E" panose="02020900000000000000" pitchFamily="18" charset="-128"/>
              <a:ea typeface="HGP明朝E" panose="02020900000000000000" pitchFamily="18" charset="-128"/>
            </a:endParaRPr>
          </a:p>
          <a:p>
            <a:pPr lvl="1">
              <a:lnSpc>
                <a:spcPct val="110000"/>
              </a:lnSpc>
            </a:pPr>
            <a:r>
              <a:rPr kumimoji="1" lang="ja-JP" altLang="en-US" dirty="0">
                <a:latin typeface="HGP明朝E" panose="02020900000000000000" pitchFamily="18" charset="-128"/>
                <a:ea typeface="HGP明朝E" panose="02020900000000000000" pitchFamily="18" charset="-128"/>
              </a:rPr>
              <a:t>米国などが中国から購入する一部製品は価格が下落し、インフレ抑制効果をもたらすかもしれない。</a:t>
            </a:r>
            <a:endParaRPr kumimoji="1" lang="en-US" altLang="ja-JP" dirty="0">
              <a:latin typeface="HGP明朝E" panose="02020900000000000000" pitchFamily="18" charset="-128"/>
              <a:ea typeface="HGP明朝E" panose="02020900000000000000" pitchFamily="18" charset="-128"/>
            </a:endParaRPr>
          </a:p>
          <a:p>
            <a:pPr lvl="1">
              <a:lnSpc>
                <a:spcPct val="110000"/>
              </a:lnSpc>
            </a:pPr>
            <a:r>
              <a:rPr kumimoji="1" lang="ja-JP" altLang="en-US" dirty="0">
                <a:latin typeface="HGP明朝E" panose="02020900000000000000" pitchFamily="18" charset="-128"/>
                <a:ea typeface="HGP明朝E" panose="02020900000000000000" pitchFamily="18" charset="-128"/>
              </a:rPr>
              <a:t>しかし一方では、中国経済の衰退によって、世界にとって重要な、原材料や消費財に対する中国の需要が失われる。</a:t>
            </a:r>
          </a:p>
          <a:p>
            <a:pPr>
              <a:lnSpc>
                <a:spcPct val="110000"/>
              </a:lnSpc>
            </a:pPr>
            <a:r>
              <a:rPr kumimoji="1" lang="ja-JP" altLang="en-US" dirty="0">
                <a:latin typeface="HGP明朝E" panose="02020900000000000000" pitchFamily="18" charset="-128"/>
                <a:ea typeface="HGP明朝E" panose="02020900000000000000" pitchFamily="18" charset="-128"/>
              </a:rPr>
              <a:t>今、他の国・地域はインフレと闘っている。しかし中国は逆。政府が成長を喚起できなければ経済が深刻な苦境に陥りかねない状況に直面している。</a:t>
            </a:r>
          </a:p>
          <a:p>
            <a:pPr>
              <a:lnSpc>
                <a:spcPct val="110000"/>
              </a:lnSpc>
            </a:pPr>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41122315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田村秀男の経済正解】中国デフレに出口はない 巨大市場神話に見切り付けるとき - 産経ニュース">
            <a:extLst>
              <a:ext uri="{FF2B5EF4-FFF2-40B4-BE49-F238E27FC236}">
                <a16:creationId xmlns:a16="http://schemas.microsoft.com/office/drawing/2014/main" id="{D5C4AB5C-DAAA-6A97-67BD-195DE8F8ED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0"/>
            <a:ext cx="10287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458704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不透明－中国の動向　豪徳寺塾　2023年8月8日</Template>
  <TotalTime>25</TotalTime>
  <Words>775</Words>
  <Application>Microsoft Office PowerPoint</Application>
  <PresentationFormat>ワイド画面</PresentationFormat>
  <Paragraphs>49</Paragraphs>
  <Slides>16</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16</vt:i4>
      </vt:variant>
    </vt:vector>
  </HeadingPairs>
  <TitlesOfParts>
    <vt:vector size="22" baseType="lpstr">
      <vt:lpstr>HGP明朝E</vt:lpstr>
      <vt:lpstr>游ゴシック</vt:lpstr>
      <vt:lpstr>游ゴシック Light</vt:lpstr>
      <vt:lpstr>Arial</vt:lpstr>
      <vt:lpstr>Calibri</vt:lpstr>
      <vt:lpstr>Office テーマ</vt:lpstr>
      <vt:lpstr>中国の異変？</vt:lpstr>
      <vt:lpstr>秦剛外相の解任　―　説明なし</vt:lpstr>
      <vt:lpstr>PowerPoint プレゼンテーション</vt:lpstr>
      <vt:lpstr>人民解放軍・ロケット軍　トップ二人交代</vt:lpstr>
      <vt:lpstr>PowerPoint プレゼンテーション</vt:lpstr>
      <vt:lpstr>北戴河会議開催　恒例　党指導部の休暇</vt:lpstr>
      <vt:lpstr>直面する重要課題</vt:lpstr>
      <vt:lpstr>デフレ・スパイラルに突入？</vt:lpstr>
      <vt:lpstr>PowerPoint プレゼンテーション</vt:lpstr>
      <vt:lpstr>経済動向  元凶は不動産バブル崩壊</vt:lpstr>
      <vt:lpstr>恒大集団（7月21日時点　債務超過11兆6000億円）　「鬼城」群</vt:lpstr>
      <vt:lpstr>習近平政権　三期目　柔軟対応は可能か</vt:lpstr>
      <vt:lpstr>PowerPoint プレゼンテーション</vt:lpstr>
      <vt:lpstr>PowerPoint プレゼンテーション</vt:lpstr>
      <vt:lpstr>PowerPoint プレゼンテーション</vt:lpstr>
      <vt:lpstr>台湾危機は想定より近い？  日米、台の連携（司令部機能）</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中国の異変？</dc:title>
  <dc:creator>yoshio watanabe</dc:creator>
  <cp:revision>4</cp:revision>
  <cp:lastPrinted>2023-08-09T07:04:58Z</cp:lastPrinted>
  <dcterms:created xsi:type="dcterms:W3CDTF">2023-08-08T23:30:02Z</dcterms:created>
  <dcterms:modified xsi:type="dcterms:W3CDTF">2023-08-11T23:58:30Z</dcterms:modified>
</cp:coreProperties>
</file>