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8" r:id="rId3"/>
    <p:sldId id="256" r:id="rId4"/>
    <p:sldId id="257" r:id="rId5"/>
    <p:sldId id="259" r:id="rId6"/>
    <p:sldId id="261" r:id="rId7"/>
    <p:sldId id="262" r:id="rId8"/>
    <p:sldId id="263" r:id="rId9"/>
    <p:sldId id="265" r:id="rId10"/>
  </p:sldIdLst>
  <p:sldSz cx="12192000" cy="6858000"/>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90" d="100"/>
          <a:sy n="90" d="100"/>
        </p:scale>
        <p:origin x="108" y="4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601C5D-37C6-CCD5-CA62-E4B15EB2150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3DC2625-EFA7-A30B-BB80-5D9744D2A96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EC14E3F4-0CD5-C7D5-0CBD-A06CAC3AC5B6}"/>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A1B2D7CF-DCC9-0724-4EC3-59722A3AAB1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56FEA6-1044-068F-99B8-969AC83F77CC}"/>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3493351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A0B7B9-42E6-F651-07EF-CF473B0C1BE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532A3E7-E148-9AB8-F26A-1DBC6261E577}"/>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B23988A-3B04-B882-DDEC-BF47D47D25B7}"/>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0878EF5E-9DDD-5FCB-3C7E-BB8F0D81F86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618C4B2-CACA-1269-17C6-E3E000DA64C0}"/>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1856248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96BC239-01C1-2DB0-4E89-44C8C9F90CE6}"/>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3C17349-97CF-B943-FD3D-37CAB9DF9535}"/>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929866C-DED3-C1EF-7B1B-FF0125F3981B}"/>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49C3944B-339D-3809-CDB6-07AB833674CE}"/>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7D76E0B-8A9F-EF29-2F7B-D559C21D6680}"/>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28923537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F0CAE54-7188-C099-BA9C-AE23B94BB26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B8E5418-FD3A-DF20-8FC6-AB546020735A}"/>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413D1B0-68B1-6B44-73C4-F40F483E5A3B}"/>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7D7303BA-8223-2A8C-A5F0-3110993955B1}"/>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2CB8059-67A2-F7F3-AD0D-6DC462CA1688}"/>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1287030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42A0AB1-753A-56E8-2BB3-2D8D00582029}"/>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F5534F4-5680-22D6-4841-E2BD7784CE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D8E88F0-C043-CBD0-6459-A13888783C47}"/>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9E7CCBE5-41D7-D4DE-19F5-8DBD7692162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EC0B411-FB76-6F35-D9AF-99D7801B2AA7}"/>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1638914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DFF288-C0AE-A383-CA9E-3A5B429C8482}"/>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ED8E6C9-4C26-1C2A-2ACB-9E4781A2B35A}"/>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D125905-61ED-896F-F50E-C0D46CDEB42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31E7F934-6BE5-7787-3528-5E92B9F42D09}"/>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09ECD573-964D-19E0-0E29-168D60550F21}"/>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B48C083A-985C-C524-25E6-05FD7AD08B75}"/>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1367276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F46AFE7-587F-0A52-FA45-38B83F1C664C}"/>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A15C23-F4FD-206B-B80D-1BFC2C51A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720C66B-5A10-2207-9577-4FAEFD09AD0A}"/>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14AF8EFE-2DE8-E451-6EF3-1695630633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A9B1551-5C7C-AEED-229B-CB7E6ADCF592}"/>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2D131AA-72DF-9CAD-98D6-ED5FD7D6DEDE}"/>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8" name="フッター プレースホルダー 7">
            <a:extLst>
              <a:ext uri="{FF2B5EF4-FFF2-40B4-BE49-F238E27FC236}">
                <a16:creationId xmlns:a16="http://schemas.microsoft.com/office/drawing/2014/main" id="{62EEF589-6FEF-109B-90F4-9DA01E71E28A}"/>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F2B5D73-47A7-9253-4D2B-918DAE1985C8}"/>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1468643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5B4E99-5443-3C68-4421-E3F7CCE25D10}"/>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88F672B-5BC4-679D-474D-5EFD154352DE}"/>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4" name="フッター プレースホルダー 3">
            <a:extLst>
              <a:ext uri="{FF2B5EF4-FFF2-40B4-BE49-F238E27FC236}">
                <a16:creationId xmlns:a16="http://schemas.microsoft.com/office/drawing/2014/main" id="{2227AC02-7C23-2648-02EF-B17B9B8DF27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456DB768-7741-4B2F-FEF2-842A81BB80BA}"/>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2934081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9B591FC-C0C4-7C2F-6804-93A11B9B412F}"/>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3" name="フッター プレースホルダー 2">
            <a:extLst>
              <a:ext uri="{FF2B5EF4-FFF2-40B4-BE49-F238E27FC236}">
                <a16:creationId xmlns:a16="http://schemas.microsoft.com/office/drawing/2014/main" id="{CF87D167-C134-C65B-2C6C-909B6D66589D}"/>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84F59694-A81B-E9B2-0F5C-CF1A36889CC0}"/>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486023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F149EA-0138-E490-13BF-2892EFBAF15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C738AE-7B02-7700-568A-717881B31E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26A4BF26-E06D-55EC-783E-C46A1F4044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466BAD8-26D7-4DA5-C6A5-4BA10DFC53A5}"/>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820FECCE-900E-D444-1DF9-93070BE2D19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0963706-396E-7EF0-AEF9-D3BE2677B154}"/>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40741072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925DE95-1B28-F2DD-24EC-15478CA89616}"/>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2B9E3C85-9B71-5F92-42F0-528C15C370A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5E701DA-0D28-0A56-4B04-55DA1F68C0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A290E67-47B0-EAA4-808A-D9CC8BBABCBE}"/>
              </a:ext>
            </a:extLst>
          </p:cNvPr>
          <p:cNvSpPr>
            <a:spLocks noGrp="1"/>
          </p:cNvSpPr>
          <p:nvPr>
            <p:ph type="dt" sz="half" idx="10"/>
          </p:nvPr>
        </p:nvSpPr>
        <p:spPr/>
        <p:txBody>
          <a:bodyPr/>
          <a:lstStyle/>
          <a:p>
            <a:fld id="{43C3F6DC-A255-4D49-B871-7F423330708E}"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14989565-66D3-F612-42E5-06ECFA9CAD1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3616805-D4ED-6AF1-2C42-746491295AC4}"/>
              </a:ext>
            </a:extLst>
          </p:cNvPr>
          <p:cNvSpPr>
            <a:spLocks noGrp="1"/>
          </p:cNvSpPr>
          <p:nvPr>
            <p:ph type="sldNum" sz="quarter" idx="12"/>
          </p:nvPr>
        </p:nvSpPr>
        <p:spPr/>
        <p:txBody>
          <a:body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3812020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42A9B2F8-12D2-6473-8AD5-8C0E085475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C1DFDAA-2A3B-D3E1-1492-746166EF66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20835A1-27B3-11AF-4B35-C7BBD9E329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C3F6DC-A255-4D49-B871-7F423330708E}"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96CAAEEE-581A-9ED3-5F0E-99A4D45AC4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66A0C92-97A1-CBAC-69BD-0E2216203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FD1E1-E4BA-4D78-9936-4E0DE1C40752}" type="slidenum">
              <a:rPr kumimoji="1" lang="ja-JP" altLang="en-US" smtClean="0"/>
              <a:t>‹#›</a:t>
            </a:fld>
            <a:endParaRPr kumimoji="1" lang="ja-JP" altLang="en-US"/>
          </a:p>
        </p:txBody>
      </p:sp>
    </p:spTree>
    <p:extLst>
      <p:ext uri="{BB962C8B-B14F-4D97-AF65-F5344CB8AC3E}">
        <p14:creationId xmlns:p14="http://schemas.microsoft.com/office/powerpoint/2010/main" val="41920778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BC44095-5DC8-6D33-71CC-0E26CFA99774}"/>
              </a:ext>
            </a:extLst>
          </p:cNvPr>
          <p:cNvSpPr>
            <a:spLocks noGrp="1"/>
          </p:cNvSpPr>
          <p:nvPr>
            <p:ph type="ctrTitle"/>
          </p:nvPr>
        </p:nvSpPr>
        <p:spPr/>
        <p:txBody>
          <a:bodyPr/>
          <a:lstStyle/>
          <a:p>
            <a:r>
              <a:rPr lang="ja-JP" altLang="en-US" dirty="0">
                <a:latin typeface="HGP明朝E" panose="02020900000000000000" pitchFamily="18" charset="-128"/>
                <a:ea typeface="HGP明朝E" panose="02020900000000000000" pitchFamily="18" charset="-128"/>
              </a:rPr>
              <a:t>第二次岸田改造内閣発足</a:t>
            </a:r>
          </a:p>
        </p:txBody>
      </p:sp>
      <p:sp>
        <p:nvSpPr>
          <p:cNvPr id="3" name="字幕 2">
            <a:extLst>
              <a:ext uri="{FF2B5EF4-FFF2-40B4-BE49-F238E27FC236}">
                <a16:creationId xmlns:a16="http://schemas.microsoft.com/office/drawing/2014/main" id="{126C95AE-DA09-B1E4-CCC3-3E92CFFD2137}"/>
              </a:ext>
            </a:extLst>
          </p:cNvPr>
          <p:cNvSpPr>
            <a:spLocks noGrp="1"/>
          </p:cNvSpPr>
          <p:nvPr>
            <p:ph type="subTitle" idx="1"/>
          </p:nvPr>
        </p:nvSpPr>
        <p:spPr>
          <a:xfrm>
            <a:off x="1524000" y="4341510"/>
            <a:ext cx="9144000" cy="1655762"/>
          </a:xfrm>
        </p:spPr>
        <p:txBody>
          <a:bodyPr/>
          <a:lstStyle/>
          <a:p>
            <a:r>
              <a:rPr lang="ja-JP" altLang="en-US" dirty="0">
                <a:latin typeface="HGP明朝E" panose="02020900000000000000" pitchFamily="18" charset="-128"/>
                <a:ea typeface="HGP明朝E" panose="02020900000000000000" pitchFamily="18" charset="-128"/>
              </a:rPr>
              <a:t>情報パック　９月号</a:t>
            </a:r>
          </a:p>
        </p:txBody>
      </p:sp>
    </p:spTree>
    <p:extLst>
      <p:ext uri="{BB962C8B-B14F-4D97-AF65-F5344CB8AC3E}">
        <p14:creationId xmlns:p14="http://schemas.microsoft.com/office/powerpoint/2010/main" val="1098627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A6C8896-F9EF-CCE5-CF7A-D8FFEB1BDA98}"/>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第二次岸田改造内閣</a:t>
            </a:r>
          </a:p>
        </p:txBody>
      </p:sp>
      <p:sp>
        <p:nvSpPr>
          <p:cNvPr id="3" name="コンテンツ プレースホルダー 2">
            <a:extLst>
              <a:ext uri="{FF2B5EF4-FFF2-40B4-BE49-F238E27FC236}">
                <a16:creationId xmlns:a16="http://schemas.microsoft.com/office/drawing/2014/main" id="{E79D6E17-40B7-8DAA-563B-3FB5A4A93F58}"/>
              </a:ext>
            </a:extLst>
          </p:cNvPr>
          <p:cNvSpPr>
            <a:spLocks noGrp="1"/>
          </p:cNvSpPr>
          <p:nvPr>
            <p:ph idx="1"/>
          </p:nvPr>
        </p:nvSpPr>
        <p:spPr>
          <a:xfrm>
            <a:off x="838200" y="1825625"/>
            <a:ext cx="10515600" cy="4667250"/>
          </a:xfrm>
        </p:spPr>
        <p:txBody>
          <a:bodyPr>
            <a:normAutofit/>
          </a:bodyPr>
          <a:lstStyle/>
          <a:p>
            <a:r>
              <a:rPr lang="ja-JP" altLang="en-US" sz="3600" dirty="0">
                <a:latin typeface="HGP明朝E" panose="02020900000000000000" pitchFamily="18" charset="-128"/>
                <a:ea typeface="HGP明朝E" panose="02020900000000000000" pitchFamily="18" charset="-128"/>
              </a:rPr>
              <a:t>全閣僚</a:t>
            </a:r>
            <a:r>
              <a:rPr lang="en-US" altLang="ja-JP" sz="3600" dirty="0">
                <a:latin typeface="HGP明朝E" panose="02020900000000000000" pitchFamily="18" charset="-128"/>
                <a:ea typeface="HGP明朝E" panose="02020900000000000000" pitchFamily="18" charset="-128"/>
              </a:rPr>
              <a:t>19</a:t>
            </a:r>
            <a:r>
              <a:rPr lang="ja-JP" altLang="en-US" sz="3600" dirty="0">
                <a:latin typeface="HGP明朝E" panose="02020900000000000000" pitchFamily="18" charset="-128"/>
                <a:ea typeface="HGP明朝E" panose="02020900000000000000" pitchFamily="18" charset="-128"/>
              </a:rPr>
              <a:t>人</a:t>
            </a:r>
            <a:endParaRPr lang="en-US" altLang="ja-JP" sz="36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１３閣僚の交代</a:t>
            </a:r>
            <a:endParaRPr lang="en-US" altLang="ja-JP" sz="32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新人１１人</a:t>
            </a:r>
            <a:endParaRPr lang="en-US" altLang="ja-JP" sz="3200" dirty="0">
              <a:latin typeface="HGP明朝E" panose="02020900000000000000" pitchFamily="18" charset="-128"/>
              <a:ea typeface="HGP明朝E" panose="02020900000000000000" pitchFamily="18" charset="-128"/>
            </a:endParaRPr>
          </a:p>
          <a:p>
            <a:pPr lvl="1"/>
            <a:r>
              <a:rPr lang="ja-JP" altLang="en-US" sz="3200" dirty="0">
                <a:latin typeface="HGP明朝E" panose="02020900000000000000" pitchFamily="18" charset="-128"/>
                <a:ea typeface="HGP明朝E" panose="02020900000000000000" pitchFamily="18" charset="-128"/>
              </a:rPr>
              <a:t>女性閣僚５人</a:t>
            </a:r>
            <a:r>
              <a:rPr lang="en-US" altLang="ja-JP" sz="3200" dirty="0">
                <a:latin typeface="HGP明朝E" panose="02020900000000000000" pitchFamily="18" charset="-128"/>
                <a:ea typeface="HGP明朝E" panose="02020900000000000000" pitchFamily="18" charset="-128"/>
              </a:rPr>
              <a:t> </a:t>
            </a:r>
            <a:r>
              <a:rPr lang="ja-JP" altLang="en-US" sz="3200" dirty="0">
                <a:latin typeface="HGP明朝E" panose="02020900000000000000" pitchFamily="18" charset="-128"/>
                <a:ea typeface="HGP明朝E" panose="02020900000000000000" pitchFamily="18" charset="-128"/>
              </a:rPr>
              <a:t>　</a:t>
            </a:r>
            <a:endParaRPr lang="en-US" altLang="ja-JP" sz="3200" dirty="0">
              <a:latin typeface="HGP明朝E" panose="02020900000000000000" pitchFamily="18" charset="-128"/>
              <a:ea typeface="HGP明朝E" panose="02020900000000000000" pitchFamily="18" charset="-128"/>
            </a:endParaRPr>
          </a:p>
          <a:p>
            <a:endParaRPr lang="en-US" altLang="ja-JP" sz="3600" dirty="0">
              <a:latin typeface="HGP明朝E" panose="02020900000000000000" pitchFamily="18" charset="-128"/>
              <a:ea typeface="HGP明朝E" panose="02020900000000000000" pitchFamily="18" charset="-128"/>
            </a:endParaRPr>
          </a:p>
          <a:p>
            <a:pPr marL="0" indent="0">
              <a:buNone/>
            </a:pPr>
            <a:r>
              <a:rPr lang="ja-JP" altLang="en-US" sz="3600" dirty="0">
                <a:latin typeface="HGP明朝E" panose="02020900000000000000" pitchFamily="18" charset="-128"/>
                <a:ea typeface="HGP明朝E" panose="02020900000000000000" pitchFamily="18" charset="-128"/>
              </a:rPr>
              <a:t>〇思い切った経済政策を</a:t>
            </a:r>
            <a:endParaRPr lang="en-US" altLang="ja-JP" sz="3600" dirty="0">
              <a:latin typeface="HGP明朝E" panose="02020900000000000000" pitchFamily="18" charset="-128"/>
              <a:ea typeface="HGP明朝E" panose="02020900000000000000" pitchFamily="18" charset="-128"/>
            </a:endParaRPr>
          </a:p>
          <a:p>
            <a:pPr marL="0" indent="0">
              <a:buNone/>
            </a:pPr>
            <a:r>
              <a:rPr lang="ja-JP" altLang="en-US" sz="3600" dirty="0">
                <a:latin typeface="HGP明朝E" panose="02020900000000000000" pitchFamily="18" charset="-128"/>
                <a:ea typeface="HGP明朝E" panose="02020900000000000000" pitchFamily="18" charset="-128"/>
              </a:rPr>
              <a:t>〇来年の総裁選をにらむ</a:t>
            </a:r>
            <a:endParaRPr lang="en-US" altLang="ja-JP" sz="3600" dirty="0">
              <a:latin typeface="HGP明朝E" panose="02020900000000000000" pitchFamily="18" charset="-128"/>
              <a:ea typeface="HGP明朝E" panose="02020900000000000000" pitchFamily="18" charset="-128"/>
            </a:endParaRPr>
          </a:p>
          <a:p>
            <a:pPr marL="0" indent="0">
              <a:buNone/>
            </a:pPr>
            <a:r>
              <a:rPr lang="ja-JP" altLang="en-US" sz="3600" dirty="0">
                <a:latin typeface="HGP明朝E" panose="02020900000000000000" pitchFamily="18" charset="-128"/>
                <a:ea typeface="HGP明朝E" panose="02020900000000000000" pitchFamily="18" charset="-128"/>
              </a:rPr>
              <a:t>〇年内解散へ</a:t>
            </a:r>
            <a:endParaRPr lang="en-US" altLang="ja-JP" sz="3600" dirty="0">
              <a:latin typeface="HGP明朝E" panose="02020900000000000000" pitchFamily="18" charset="-128"/>
              <a:ea typeface="HGP明朝E" panose="02020900000000000000" pitchFamily="18" charset="-128"/>
            </a:endParaRPr>
          </a:p>
          <a:p>
            <a:endParaRPr lang="ja-JP" altLang="en-US" sz="36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3888466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1AD5791E-B06F-4E31-7F39-8833FF66B604}"/>
              </a:ext>
            </a:extLst>
          </p:cNvPr>
          <p:cNvPicPr>
            <a:picLocks noChangeAspect="1"/>
          </p:cNvPicPr>
          <p:nvPr/>
        </p:nvPicPr>
        <p:blipFill>
          <a:blip r:embed="rId2"/>
          <a:stretch>
            <a:fillRect/>
          </a:stretch>
        </p:blipFill>
        <p:spPr>
          <a:xfrm>
            <a:off x="742121" y="508883"/>
            <a:ext cx="10545198" cy="5931674"/>
          </a:xfrm>
          <a:prstGeom prst="rect">
            <a:avLst/>
          </a:prstGeom>
        </p:spPr>
      </p:pic>
    </p:spTree>
    <p:extLst>
      <p:ext uri="{BB962C8B-B14F-4D97-AF65-F5344CB8AC3E}">
        <p14:creationId xmlns:p14="http://schemas.microsoft.com/office/powerpoint/2010/main" val="1943757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0417402F-FC9C-A276-FDF3-3415A17D5C8A}"/>
              </a:ext>
            </a:extLst>
          </p:cNvPr>
          <p:cNvPicPr>
            <a:picLocks noChangeAspect="1"/>
          </p:cNvPicPr>
          <p:nvPr/>
        </p:nvPicPr>
        <p:blipFill>
          <a:blip r:embed="rId2"/>
          <a:stretch>
            <a:fillRect/>
          </a:stretch>
        </p:blipFill>
        <p:spPr>
          <a:xfrm>
            <a:off x="883479" y="548639"/>
            <a:ext cx="10333161" cy="5812403"/>
          </a:xfrm>
          <a:prstGeom prst="rect">
            <a:avLst/>
          </a:prstGeom>
        </p:spPr>
      </p:pic>
    </p:spTree>
    <p:extLst>
      <p:ext uri="{BB962C8B-B14F-4D97-AF65-F5344CB8AC3E}">
        <p14:creationId xmlns:p14="http://schemas.microsoft.com/office/powerpoint/2010/main" val="1702070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5CB43CE-2475-CB76-088C-BD268262059E}"/>
              </a:ext>
            </a:extLst>
          </p:cNvPr>
          <p:cNvSpPr>
            <a:spLocks noGrp="1"/>
          </p:cNvSpPr>
          <p:nvPr>
            <p:ph type="title"/>
          </p:nvPr>
        </p:nvSpPr>
        <p:spPr/>
        <p:txBody>
          <a:bodyPr/>
          <a:lstStyle/>
          <a:p>
            <a:r>
              <a:rPr lang="ja-JP" altLang="en-US" dirty="0">
                <a:latin typeface="HGP明朝E" panose="02020900000000000000" pitchFamily="18" charset="-128"/>
                <a:ea typeface="HGP明朝E" panose="02020900000000000000" pitchFamily="18" charset="-128"/>
              </a:rPr>
              <a:t>人事の焦点</a:t>
            </a:r>
            <a:endParaRPr kumimoji="1" lang="ja-JP" altLang="en-US" dirty="0">
              <a:latin typeface="HGP明朝E" panose="02020900000000000000" pitchFamily="18" charset="-128"/>
              <a:ea typeface="HGP明朝E" panose="02020900000000000000" pitchFamily="18" charset="-128"/>
            </a:endParaRPr>
          </a:p>
        </p:txBody>
      </p:sp>
      <p:sp>
        <p:nvSpPr>
          <p:cNvPr id="3" name="コンテンツ プレースホルダー 2">
            <a:extLst>
              <a:ext uri="{FF2B5EF4-FFF2-40B4-BE49-F238E27FC236}">
                <a16:creationId xmlns:a16="http://schemas.microsoft.com/office/drawing/2014/main" id="{76073369-84C1-2886-B105-EF184F0D9ABE}"/>
              </a:ext>
            </a:extLst>
          </p:cNvPr>
          <p:cNvSpPr>
            <a:spLocks noGrp="1"/>
          </p:cNvSpPr>
          <p:nvPr>
            <p:ph idx="1"/>
          </p:nvPr>
        </p:nvSpPr>
        <p:spPr/>
        <p:txBody>
          <a:bodyPr>
            <a:normAutofit/>
          </a:bodyPr>
          <a:lstStyle/>
          <a:p>
            <a:r>
              <a:rPr kumimoji="1" lang="ja-JP" altLang="en-US" sz="3200" dirty="0">
                <a:latin typeface="HGP明朝E" panose="02020900000000000000" pitchFamily="18" charset="-128"/>
                <a:ea typeface="HGP明朝E" panose="02020900000000000000" pitchFamily="18" charset="-128"/>
              </a:rPr>
              <a:t>幹事長人事</a:t>
            </a:r>
            <a:endParaRPr kumimoji="1" lang="en-US" altLang="ja-JP" sz="3200" dirty="0">
              <a:latin typeface="HGP明朝E" panose="02020900000000000000" pitchFamily="18" charset="-128"/>
              <a:ea typeface="HGP明朝E" panose="02020900000000000000" pitchFamily="18" charset="-128"/>
            </a:endParaRPr>
          </a:p>
          <a:p>
            <a:pPr marL="0" indent="0">
              <a:buNone/>
            </a:pPr>
            <a:endParaRPr kumimoji="1" lang="en-US" altLang="ja-JP" sz="32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内閣官房</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官房長官と副官房長官</a:t>
            </a:r>
            <a:endParaRPr kumimoji="1" lang="en-US" altLang="ja-JP" sz="2800" dirty="0">
              <a:latin typeface="HGP明朝E" panose="02020900000000000000" pitchFamily="18" charset="-128"/>
              <a:ea typeface="HGP明朝E" panose="02020900000000000000" pitchFamily="18" charset="-128"/>
            </a:endParaRPr>
          </a:p>
          <a:p>
            <a:pPr lvl="1"/>
            <a:endParaRPr kumimoji="1" lang="en-US" altLang="ja-JP" sz="2800" dirty="0">
              <a:latin typeface="HGP明朝E" panose="02020900000000000000" pitchFamily="18" charset="-128"/>
              <a:ea typeface="HGP明朝E" panose="02020900000000000000" pitchFamily="18" charset="-128"/>
            </a:endParaRPr>
          </a:p>
          <a:p>
            <a:r>
              <a:rPr lang="ja-JP" altLang="en-US" sz="3200" dirty="0">
                <a:latin typeface="HGP明朝E" panose="02020900000000000000" pitchFamily="18" charset="-128"/>
                <a:ea typeface="HGP明朝E" panose="02020900000000000000" pitchFamily="18" charset="-128"/>
              </a:rPr>
              <a:t>焦点の一つ</a:t>
            </a:r>
            <a:endParaRPr lang="en-US" altLang="ja-JP" sz="3200" dirty="0">
              <a:latin typeface="HGP明朝E" panose="02020900000000000000" pitchFamily="18" charset="-128"/>
              <a:ea typeface="HGP明朝E" panose="02020900000000000000" pitchFamily="18" charset="-128"/>
            </a:endParaRPr>
          </a:p>
          <a:p>
            <a:pPr lvl="1"/>
            <a:r>
              <a:rPr kumimoji="1" lang="ja-JP" altLang="en-US" sz="2800" dirty="0">
                <a:latin typeface="HGP明朝E" panose="02020900000000000000" pitchFamily="18" charset="-128"/>
                <a:ea typeface="HGP明朝E" panose="02020900000000000000" pitchFamily="18" charset="-128"/>
              </a:rPr>
              <a:t>「解散命令請求」のゆくえ</a:t>
            </a:r>
            <a:endParaRPr kumimoji="1" lang="en-US" altLang="ja-JP" sz="2800" dirty="0">
              <a:latin typeface="HGP明朝E" panose="02020900000000000000" pitchFamily="18" charset="-128"/>
              <a:ea typeface="HGP明朝E" panose="02020900000000000000" pitchFamily="18" charset="-128"/>
            </a:endParaRPr>
          </a:p>
          <a:p>
            <a:pPr lvl="1"/>
            <a:r>
              <a:rPr lang="ja-JP" altLang="en-US" sz="2800" dirty="0">
                <a:latin typeface="HGP明朝E" panose="02020900000000000000" pitchFamily="18" charset="-128"/>
                <a:ea typeface="HGP明朝E" panose="02020900000000000000" pitchFamily="18" charset="-128"/>
              </a:rPr>
              <a:t>日本の民主主義、信教の自由の行方を決定する</a:t>
            </a:r>
            <a:endParaRPr kumimoji="1" lang="ja-JP" altLang="en-US" sz="2800" dirty="0">
              <a:latin typeface="HGP明朝E" panose="02020900000000000000" pitchFamily="18" charset="-128"/>
              <a:ea typeface="HGP明朝E" panose="02020900000000000000" pitchFamily="18" charset="-128"/>
            </a:endParaRPr>
          </a:p>
        </p:txBody>
      </p:sp>
    </p:spTree>
    <p:extLst>
      <p:ext uri="{BB962C8B-B14F-4D97-AF65-F5344CB8AC3E}">
        <p14:creationId xmlns:p14="http://schemas.microsoft.com/office/powerpoint/2010/main" val="2314329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899D318-40F1-E555-910B-E85C994D5597}"/>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内閣改造・党役員人事</a:t>
            </a:r>
          </a:p>
        </p:txBody>
      </p:sp>
      <p:sp>
        <p:nvSpPr>
          <p:cNvPr id="3" name="コンテンツ プレースホルダー 2">
            <a:extLst>
              <a:ext uri="{FF2B5EF4-FFF2-40B4-BE49-F238E27FC236}">
                <a16:creationId xmlns:a16="http://schemas.microsoft.com/office/drawing/2014/main" id="{B7F75D86-38A5-8E57-0C12-CA9373650252}"/>
              </a:ext>
            </a:extLst>
          </p:cNvPr>
          <p:cNvSpPr>
            <a:spLocks noGrp="1"/>
          </p:cNvSpPr>
          <p:nvPr>
            <p:ph idx="1"/>
          </p:nvPr>
        </p:nvSpPr>
        <p:spPr>
          <a:xfrm>
            <a:off x="838200" y="1825625"/>
            <a:ext cx="10515600" cy="4766006"/>
          </a:xfrm>
        </p:spPr>
        <p:txBody>
          <a:bodyPr>
            <a:normAutofit lnSpcReduction="10000"/>
          </a:bodyPr>
          <a:lstStyle/>
          <a:p>
            <a:r>
              <a:rPr kumimoji="1" lang="ja-JP" altLang="en-US" sz="3200" dirty="0">
                <a:latin typeface="HGP明朝E" panose="02020900000000000000" pitchFamily="18" charset="-128"/>
                <a:ea typeface="HGP明朝E" panose="02020900000000000000" pitchFamily="18" charset="-128"/>
              </a:rPr>
              <a:t>２０２４年秋には　自民党総裁の任期満了　</a:t>
            </a:r>
          </a:p>
          <a:p>
            <a:r>
              <a:rPr kumimoji="1" lang="ja-JP" altLang="en-US" sz="3200" dirty="0">
                <a:latin typeface="HGP明朝E" panose="02020900000000000000" pitchFamily="18" charset="-128"/>
                <a:ea typeface="HGP明朝E" panose="02020900000000000000" pitchFamily="18" charset="-128"/>
              </a:rPr>
              <a:t>岸田人事のポイント</a:t>
            </a:r>
          </a:p>
          <a:p>
            <a:pPr lvl="1"/>
            <a:r>
              <a:rPr kumimoji="1" lang="ja-JP" altLang="en-US" sz="2800" dirty="0">
                <a:latin typeface="HGP明朝E" panose="02020900000000000000" pitchFamily="18" charset="-128"/>
                <a:ea typeface="HGP明朝E" panose="02020900000000000000" pitchFamily="18" charset="-128"/>
              </a:rPr>
              <a:t>新布陣は通常の内閣改造と違う点がある</a:t>
            </a:r>
          </a:p>
          <a:p>
            <a:pPr lvl="1"/>
            <a:r>
              <a:rPr kumimoji="1" lang="ja-JP" altLang="en-US" sz="2800" dirty="0">
                <a:latin typeface="HGP明朝E" panose="02020900000000000000" pitchFamily="18" charset="-128"/>
                <a:ea typeface="HGP明朝E" panose="02020900000000000000" pitchFamily="18" charset="-128"/>
              </a:rPr>
              <a:t>次の役員任期は２４年秋まで。総裁選と重なりあう</a:t>
            </a:r>
          </a:p>
          <a:p>
            <a:pPr lvl="1"/>
            <a:r>
              <a:rPr kumimoji="1" lang="ja-JP" altLang="en-US" sz="2800" dirty="0">
                <a:latin typeface="HGP明朝E" panose="02020900000000000000" pitchFamily="18" charset="-128"/>
                <a:ea typeface="HGP明朝E" panose="02020900000000000000" pitchFamily="18" charset="-128"/>
              </a:rPr>
              <a:t>選ばれる党役員は総裁選を共に戦う「岸田陣営」幹部となる</a:t>
            </a:r>
          </a:p>
          <a:p>
            <a:r>
              <a:rPr kumimoji="1" lang="ja-JP" altLang="en-US" sz="3200" dirty="0">
                <a:latin typeface="HGP明朝E" panose="02020900000000000000" pitchFamily="18" charset="-128"/>
                <a:ea typeface="HGP明朝E" panose="02020900000000000000" pitchFamily="18" charset="-128"/>
              </a:rPr>
              <a:t>人事の核　幹事長</a:t>
            </a:r>
          </a:p>
          <a:p>
            <a:pPr lvl="1"/>
            <a:r>
              <a:rPr kumimoji="1" lang="ja-JP" altLang="en-US" sz="2800" dirty="0">
                <a:latin typeface="HGP明朝E" panose="02020900000000000000" pitchFamily="18" charset="-128"/>
                <a:ea typeface="HGP明朝E" panose="02020900000000000000" pitchFamily="18" charset="-128"/>
              </a:rPr>
              <a:t>自民党の党則「幹事長は総裁を補佐し、党務を執行する」と定める</a:t>
            </a:r>
          </a:p>
          <a:p>
            <a:pPr lvl="1"/>
            <a:r>
              <a:rPr kumimoji="1" lang="ja-JP" altLang="en-US" sz="2800" dirty="0">
                <a:latin typeface="HGP明朝E" panose="02020900000000000000" pitchFamily="18" charset="-128"/>
                <a:ea typeface="HGP明朝E" panose="02020900000000000000" pitchFamily="18" charset="-128"/>
              </a:rPr>
              <a:t>幹事長　小選挙区制となり公認権と資金配分を握る幹事長の重みが増した</a:t>
            </a:r>
          </a:p>
          <a:p>
            <a:pPr lvl="1"/>
            <a:r>
              <a:rPr kumimoji="1" lang="ja-JP" altLang="en-US" sz="2800" dirty="0">
                <a:latin typeface="HGP明朝E" panose="02020900000000000000" pitchFamily="18" charset="-128"/>
                <a:ea typeface="HGP明朝E" panose="02020900000000000000" pitchFamily="18" charset="-128"/>
              </a:rPr>
              <a:t>実質的な政権ナンバーツー</a:t>
            </a:r>
          </a:p>
          <a:p>
            <a:endParaRPr kumimoji="1" lang="ja-JP" altLang="en-US" sz="3200" dirty="0">
              <a:latin typeface="HGP明朝E" panose="02020900000000000000" pitchFamily="18" charset="-128"/>
              <a:ea typeface="HGP明朝E" panose="02020900000000000000" pitchFamily="18" charset="-128"/>
            </a:endParaRPr>
          </a:p>
        </p:txBody>
      </p:sp>
      <p:pic>
        <p:nvPicPr>
          <p:cNvPr id="2050" name="Picture 2" descr="内閣改造・党役員人事「来週にも」…首相、外遊先で人事構想練り帰国する１１日～１３日に実施か : 読売新聞">
            <a:extLst>
              <a:ext uri="{FF2B5EF4-FFF2-40B4-BE49-F238E27FC236}">
                <a16:creationId xmlns:a16="http://schemas.microsoft.com/office/drawing/2014/main" id="{EC30D210-03D4-6C96-F3E7-C9F436A44E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16059" y="365125"/>
            <a:ext cx="2209966" cy="31503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18152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3103FA0-256F-78B5-84E0-878FC7395FC5}"/>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幹事長人事</a:t>
            </a:r>
          </a:p>
        </p:txBody>
      </p:sp>
      <p:sp>
        <p:nvSpPr>
          <p:cNvPr id="3" name="コンテンツ プレースホルダー 2">
            <a:extLst>
              <a:ext uri="{FF2B5EF4-FFF2-40B4-BE49-F238E27FC236}">
                <a16:creationId xmlns:a16="http://schemas.microsoft.com/office/drawing/2014/main" id="{BF099A0E-92B8-A3AD-5226-5F4E05219E82}"/>
              </a:ext>
            </a:extLst>
          </p:cNvPr>
          <p:cNvSpPr>
            <a:spLocks noGrp="1"/>
          </p:cNvSpPr>
          <p:nvPr>
            <p:ph idx="1"/>
          </p:nvPr>
        </p:nvSpPr>
        <p:spPr/>
        <p:txBody>
          <a:bodyPr>
            <a:normAutofit/>
          </a:bodyPr>
          <a:lstStyle/>
          <a:p>
            <a:pPr marL="0" indent="0">
              <a:buNone/>
            </a:pPr>
            <a:r>
              <a:rPr kumimoji="1" lang="ja-JP" altLang="en-US" dirty="0">
                <a:latin typeface="HGP明朝E" panose="02020900000000000000" pitchFamily="18" charset="-128"/>
                <a:ea typeface="HGP明朝E" panose="02020900000000000000" pitchFamily="18" charset="-128"/>
              </a:rPr>
              <a:t>現幹事長の茂木敏充</a:t>
            </a:r>
            <a:r>
              <a:rPr lang="ja-JP" altLang="en-US" dirty="0">
                <a:latin typeface="HGP明朝E" panose="02020900000000000000" pitchFamily="18" charset="-128"/>
                <a:ea typeface="HGP明朝E" panose="02020900000000000000" pitchFamily="18" charset="-128"/>
              </a:rPr>
              <a:t>氏</a:t>
            </a:r>
            <a:endParaRPr lang="en-US" altLang="ja-JP" dirty="0">
              <a:latin typeface="HGP明朝E" panose="02020900000000000000" pitchFamily="18" charset="-128"/>
              <a:ea typeface="HGP明朝E" panose="02020900000000000000" pitchFamily="18" charset="-128"/>
            </a:endParaRPr>
          </a:p>
          <a:p>
            <a:pPr marL="0" indent="0">
              <a:buNone/>
            </a:pPr>
            <a:endParaRPr kumimoji="1"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かねてから首相への意欲をにじませてきた</a:t>
            </a:r>
          </a:p>
          <a:p>
            <a:r>
              <a:rPr kumimoji="1" lang="ja-JP" altLang="en-US" dirty="0">
                <a:latin typeface="HGP明朝E" panose="02020900000000000000" pitchFamily="18" charset="-128"/>
                <a:ea typeface="HGP明朝E" panose="02020900000000000000" pitchFamily="18" charset="-128"/>
              </a:rPr>
              <a:t>外相、経産相、政調会長を歴任　６７歳　総裁としての条件は整っている</a:t>
            </a:r>
          </a:p>
          <a:p>
            <a:pPr marL="0" indent="0">
              <a:buNone/>
            </a:pPr>
            <a:endParaRPr lang="en-US" altLang="ja-JP" dirty="0">
              <a:latin typeface="HGP明朝E" panose="02020900000000000000" pitchFamily="18" charset="-128"/>
              <a:ea typeface="HGP明朝E" panose="02020900000000000000" pitchFamily="18" charset="-128"/>
            </a:endParaRPr>
          </a:p>
          <a:p>
            <a:pPr marL="0" indent="0">
              <a:buNone/>
            </a:pPr>
            <a:r>
              <a:rPr kumimoji="1" lang="ja-JP" altLang="en-US" dirty="0">
                <a:latin typeface="HGP明朝E" panose="02020900000000000000" pitchFamily="18" charset="-128"/>
                <a:ea typeface="HGP明朝E" panose="02020900000000000000" pitchFamily="18" charset="-128"/>
              </a:rPr>
              <a:t>首相が取り込むのか、茂木氏が退き総裁選への道を歩むのか</a:t>
            </a:r>
          </a:p>
          <a:p>
            <a:r>
              <a:rPr kumimoji="1" lang="ja-JP" altLang="en-US" dirty="0">
                <a:latin typeface="HGP明朝E" panose="02020900000000000000" pitchFamily="18" charset="-128"/>
                <a:ea typeface="HGP明朝E" panose="02020900000000000000" pitchFamily="18" charset="-128"/>
              </a:rPr>
              <a:t>茂木氏が続投したうえで総裁選に出馬しようとすればどのようにな展開になるのか</a:t>
            </a:r>
          </a:p>
          <a:p>
            <a:endParaRPr kumimoji="1" lang="ja-JP" altLang="en-US" dirty="0">
              <a:latin typeface="HGP明朝E" panose="02020900000000000000" pitchFamily="18" charset="-128"/>
              <a:ea typeface="HGP明朝E" panose="02020900000000000000" pitchFamily="18" charset="-128"/>
            </a:endParaRPr>
          </a:p>
        </p:txBody>
      </p:sp>
      <p:pic>
        <p:nvPicPr>
          <p:cNvPr id="3074" name="Picture 2" descr="自民党 甘利幹事長の後任に茂木外相 首相、党改革を指示 基盤強化の狙い：東京新聞 TOKYO Web">
            <a:extLst>
              <a:ext uri="{FF2B5EF4-FFF2-40B4-BE49-F238E27FC236}">
                <a16:creationId xmlns:a16="http://schemas.microsoft.com/office/drawing/2014/main" id="{B8EA5B59-E027-B712-94EF-D945A1BCEF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8528" y="364090"/>
            <a:ext cx="3725272" cy="2788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0486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a:extLst>
              <a:ext uri="{FF2B5EF4-FFF2-40B4-BE49-F238E27FC236}">
                <a16:creationId xmlns:a16="http://schemas.microsoft.com/office/drawing/2014/main" id="{7F9CA6A7-97E1-753B-71BE-C35E2CE6C002}"/>
              </a:ext>
            </a:extLst>
          </p:cNvPr>
          <p:cNvSpPr>
            <a:spLocks noGrp="1"/>
          </p:cNvSpPr>
          <p:nvPr>
            <p:ph idx="1"/>
          </p:nvPr>
        </p:nvSpPr>
        <p:spPr>
          <a:xfrm>
            <a:off x="453224" y="747423"/>
            <a:ext cx="10900576" cy="5429540"/>
          </a:xfrm>
        </p:spPr>
        <p:txBody>
          <a:bodyPr>
            <a:normAutofit/>
          </a:bodyPr>
          <a:lstStyle/>
          <a:p>
            <a:r>
              <a:rPr kumimoji="1" lang="ja-JP" altLang="en-US" sz="3200" dirty="0">
                <a:latin typeface="HGP明朝E" panose="02020900000000000000" pitchFamily="18" charset="-128"/>
                <a:ea typeface="HGP明朝E" panose="02020900000000000000" pitchFamily="18" charset="-128"/>
              </a:rPr>
              <a:t>事例　自民党が野党時代の２０１２年の総裁選は象徴的</a:t>
            </a:r>
          </a:p>
          <a:p>
            <a:pPr lvl="1"/>
            <a:r>
              <a:rPr kumimoji="1" lang="ja-JP" altLang="en-US" sz="2800" dirty="0">
                <a:latin typeface="HGP明朝E" panose="02020900000000000000" pitchFamily="18" charset="-128"/>
                <a:ea typeface="HGP明朝E" panose="02020900000000000000" pitchFamily="18" charset="-128"/>
              </a:rPr>
              <a:t>当時の総裁は谷垣禎一氏</a:t>
            </a:r>
          </a:p>
          <a:p>
            <a:pPr lvl="1"/>
            <a:r>
              <a:rPr kumimoji="1" lang="ja-JP" altLang="en-US" sz="2800" dirty="0">
                <a:latin typeface="HGP明朝E" panose="02020900000000000000" pitchFamily="18" charset="-128"/>
                <a:ea typeface="HGP明朝E" panose="02020900000000000000" pitchFamily="18" charset="-128"/>
              </a:rPr>
              <a:t>旧民主党からの政権奪還を目前にし総裁争いは激しさが増していた</a:t>
            </a:r>
          </a:p>
          <a:p>
            <a:pPr lvl="1"/>
            <a:r>
              <a:rPr kumimoji="1" lang="ja-JP" altLang="en-US" sz="2800" dirty="0">
                <a:latin typeface="HGP明朝E" panose="02020900000000000000" pitchFamily="18" charset="-128"/>
                <a:ea typeface="HGP明朝E" panose="02020900000000000000" pitchFamily="18" charset="-128"/>
              </a:rPr>
              <a:t>総裁を守るはずの幹事長の石原伸晃氏が出馬意欲を示し、谷垣氏は出馬断念に追い込まれた</a:t>
            </a:r>
          </a:p>
          <a:p>
            <a:pPr lvl="1"/>
            <a:r>
              <a:rPr kumimoji="1" lang="ja-JP" altLang="en-US" sz="2800" dirty="0">
                <a:latin typeface="HGP明朝E" panose="02020900000000000000" pitchFamily="18" charset="-128"/>
                <a:ea typeface="HGP明朝E" panose="02020900000000000000" pitchFamily="18" charset="-128"/>
              </a:rPr>
              <a:t>麻生太郎氏　「石原氏は</a:t>
            </a:r>
            <a:r>
              <a:rPr kumimoji="1" lang="en-US" altLang="ja-JP" sz="2800" dirty="0">
                <a:latin typeface="HGP明朝E" panose="02020900000000000000" pitchFamily="18" charset="-128"/>
                <a:ea typeface="HGP明朝E" panose="02020900000000000000" pitchFamily="18" charset="-128"/>
              </a:rPr>
              <a:t>『</a:t>
            </a:r>
            <a:r>
              <a:rPr kumimoji="1" lang="ja-JP" altLang="en-US" sz="2800" dirty="0">
                <a:latin typeface="HGP明朝E" panose="02020900000000000000" pitchFamily="18" charset="-128"/>
                <a:ea typeface="HGP明朝E" panose="02020900000000000000" pitchFamily="18" charset="-128"/>
              </a:rPr>
              <a:t>平成の明智光秀</a:t>
            </a:r>
            <a:r>
              <a:rPr kumimoji="1" lang="en-US" altLang="ja-JP" sz="2800" dirty="0">
                <a:latin typeface="HGP明朝E" panose="02020900000000000000" pitchFamily="18" charset="-128"/>
                <a:ea typeface="HGP明朝E" panose="02020900000000000000" pitchFamily="18" charset="-128"/>
              </a:rPr>
              <a:t>』</a:t>
            </a:r>
            <a:r>
              <a:rPr kumimoji="1" lang="ja-JP" altLang="en-US" sz="2800" dirty="0">
                <a:latin typeface="HGP明朝E" panose="02020900000000000000" pitchFamily="18" charset="-128"/>
                <a:ea typeface="HGP明朝E" panose="02020900000000000000" pitchFamily="18" charset="-128"/>
              </a:rPr>
              <a:t>と言われている。私の人生哲学には合わない」と批判</a:t>
            </a:r>
          </a:p>
          <a:p>
            <a:pPr lvl="1"/>
            <a:r>
              <a:rPr kumimoji="1" lang="ja-JP" altLang="en-US" sz="2800" dirty="0">
                <a:latin typeface="HGP明朝E" panose="02020900000000000000" pitchFamily="18" charset="-128"/>
                <a:ea typeface="HGP明朝E" panose="02020900000000000000" pitchFamily="18" charset="-128"/>
              </a:rPr>
              <a:t>石原氏優勢とみられた情勢が一変。有力視されていなかった安倍晋三氏が石破茂氏を決選投票で破り、総裁の座をつかんだ</a:t>
            </a:r>
          </a:p>
          <a:p>
            <a:r>
              <a:rPr kumimoji="1" lang="ja-JP" altLang="en-US" sz="3200" dirty="0">
                <a:latin typeface="HGP明朝E" panose="02020900000000000000" pitchFamily="18" charset="-128"/>
                <a:ea typeface="HGP明朝E" panose="02020900000000000000" pitchFamily="18" charset="-128"/>
              </a:rPr>
              <a:t>今回の人事でもこの関係性は変わらない</a:t>
            </a:r>
          </a:p>
          <a:p>
            <a:pPr lvl="1"/>
            <a:r>
              <a:rPr kumimoji="1" lang="ja-JP" altLang="en-US" sz="2800" dirty="0">
                <a:latin typeface="HGP明朝E" panose="02020900000000000000" pitchFamily="18" charset="-128"/>
                <a:ea typeface="HGP明朝E" panose="02020900000000000000" pitchFamily="18" charset="-128"/>
              </a:rPr>
              <a:t>茂木氏周辺　「茂木氏が幹事長のまま総裁を目指せば</a:t>
            </a:r>
            <a:r>
              <a:rPr kumimoji="1" lang="en-US" altLang="ja-JP" sz="2800" dirty="0">
                <a:latin typeface="HGP明朝E" panose="02020900000000000000" pitchFamily="18" charset="-128"/>
                <a:ea typeface="HGP明朝E" panose="02020900000000000000" pitchFamily="18" charset="-128"/>
              </a:rPr>
              <a:t>『</a:t>
            </a:r>
            <a:r>
              <a:rPr kumimoji="1" lang="ja-JP" altLang="en-US" sz="2800" dirty="0">
                <a:latin typeface="HGP明朝E" panose="02020900000000000000" pitchFamily="18" charset="-128"/>
                <a:ea typeface="HGP明朝E" panose="02020900000000000000" pitchFamily="18" charset="-128"/>
              </a:rPr>
              <a:t>令和の明智光秀</a:t>
            </a:r>
            <a:r>
              <a:rPr kumimoji="1" lang="en-US" altLang="ja-JP" sz="2800" dirty="0">
                <a:latin typeface="HGP明朝E" panose="02020900000000000000" pitchFamily="18" charset="-128"/>
                <a:ea typeface="HGP明朝E" panose="02020900000000000000" pitchFamily="18" charset="-128"/>
              </a:rPr>
              <a:t>』</a:t>
            </a:r>
            <a:r>
              <a:rPr kumimoji="1" lang="ja-JP" altLang="en-US" sz="2800" dirty="0">
                <a:latin typeface="HGP明朝E" panose="02020900000000000000" pitchFamily="18" charset="-128"/>
                <a:ea typeface="HGP明朝E" panose="02020900000000000000" pitchFamily="18" charset="-128"/>
              </a:rPr>
              <a:t>となる」</a:t>
            </a:r>
          </a:p>
        </p:txBody>
      </p:sp>
    </p:spTree>
    <p:extLst>
      <p:ext uri="{BB962C8B-B14F-4D97-AF65-F5344CB8AC3E}">
        <p14:creationId xmlns:p14="http://schemas.microsoft.com/office/powerpoint/2010/main" val="2504664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AAEF08-B7BB-0A82-350E-09E59555E514}"/>
              </a:ext>
            </a:extLst>
          </p:cNvPr>
          <p:cNvSpPr>
            <a:spLocks noGrp="1"/>
          </p:cNvSpPr>
          <p:nvPr>
            <p:ph type="title"/>
          </p:nvPr>
        </p:nvSpPr>
        <p:spPr/>
        <p:txBody>
          <a:bodyPr/>
          <a:lstStyle/>
          <a:p>
            <a:r>
              <a:rPr kumimoji="1" lang="ja-JP" altLang="en-US" dirty="0">
                <a:latin typeface="HGP明朝E" panose="02020900000000000000" pitchFamily="18" charset="-128"/>
                <a:ea typeface="HGP明朝E" panose="02020900000000000000" pitchFamily="18" charset="-128"/>
              </a:rPr>
              <a:t>秋に解散・総選挙に踏み切る？</a:t>
            </a:r>
          </a:p>
        </p:txBody>
      </p:sp>
      <p:sp>
        <p:nvSpPr>
          <p:cNvPr id="3" name="コンテンツ プレースホルダー 2">
            <a:extLst>
              <a:ext uri="{FF2B5EF4-FFF2-40B4-BE49-F238E27FC236}">
                <a16:creationId xmlns:a16="http://schemas.microsoft.com/office/drawing/2014/main" id="{A94E667D-4017-5F3C-6E3C-AE8EC34F022D}"/>
              </a:ext>
            </a:extLst>
          </p:cNvPr>
          <p:cNvSpPr>
            <a:spLocks noGrp="1"/>
          </p:cNvSpPr>
          <p:nvPr>
            <p:ph idx="1"/>
          </p:nvPr>
        </p:nvSpPr>
        <p:spPr>
          <a:xfrm>
            <a:off x="838200" y="1690688"/>
            <a:ext cx="10515600" cy="4996359"/>
          </a:xfrm>
        </p:spPr>
        <p:txBody>
          <a:bodyPr>
            <a:normAutofit/>
          </a:bodyPr>
          <a:lstStyle/>
          <a:p>
            <a:r>
              <a:rPr kumimoji="1" lang="ja-JP" altLang="en-US" sz="3200" dirty="0">
                <a:latin typeface="HGP明朝E" panose="02020900000000000000" pitchFamily="18" charset="-128"/>
                <a:ea typeface="HGP明朝E" panose="02020900000000000000" pitchFamily="18" charset="-128"/>
              </a:rPr>
              <a:t>首相、指導力発揮に注力</a:t>
            </a:r>
          </a:p>
          <a:p>
            <a:pPr lvl="1"/>
            <a:r>
              <a:rPr kumimoji="1" lang="ja-JP" altLang="en-US" sz="2800" dirty="0">
                <a:highlight>
                  <a:srgbClr val="FFFF00"/>
                </a:highlight>
                <a:latin typeface="HGP明朝E" panose="02020900000000000000" pitchFamily="18" charset="-128"/>
                <a:ea typeface="HGP明朝E" panose="02020900000000000000" pitchFamily="18" charset="-128"/>
              </a:rPr>
              <a:t>物価高や「処理水」</a:t>
            </a:r>
            <a:r>
              <a:rPr kumimoji="1" lang="ja-JP" altLang="en-US" sz="2800" dirty="0">
                <a:latin typeface="HGP明朝E" panose="02020900000000000000" pitchFamily="18" charset="-128"/>
                <a:ea typeface="HGP明朝E" panose="02020900000000000000" pitchFamily="18" charset="-128"/>
              </a:rPr>
              <a:t>　自ら前面に立っている</a:t>
            </a:r>
            <a:endParaRPr kumimoji="1" lang="en-US" altLang="ja-JP" sz="2800" dirty="0">
              <a:latin typeface="HGP明朝E" panose="02020900000000000000" pitchFamily="18" charset="-128"/>
              <a:ea typeface="HGP明朝E" panose="02020900000000000000" pitchFamily="18" charset="-128"/>
            </a:endParaRPr>
          </a:p>
          <a:p>
            <a:pPr lvl="1"/>
            <a:endParaRPr kumimoji="1" lang="ja-JP" altLang="en-US" sz="2800" dirty="0">
              <a:latin typeface="HGP明朝E" panose="02020900000000000000" pitchFamily="18" charset="-128"/>
              <a:ea typeface="HGP明朝E" panose="02020900000000000000" pitchFamily="18" charset="-128"/>
            </a:endParaRPr>
          </a:p>
          <a:p>
            <a:r>
              <a:rPr kumimoji="1" lang="ja-JP" altLang="en-US" sz="3600" dirty="0">
                <a:latin typeface="HGP明朝E" panose="02020900000000000000" pitchFamily="18" charset="-128"/>
                <a:ea typeface="HGP明朝E" panose="02020900000000000000" pitchFamily="18" charset="-128"/>
              </a:rPr>
              <a:t>与党内</a:t>
            </a:r>
          </a:p>
          <a:p>
            <a:r>
              <a:rPr kumimoji="1" lang="ja-JP" altLang="en-US" sz="3600" dirty="0">
                <a:latin typeface="HGP明朝E" panose="02020900000000000000" pitchFamily="18" charset="-128"/>
                <a:ea typeface="HGP明朝E" panose="02020900000000000000" pitchFamily="18" charset="-128"/>
              </a:rPr>
              <a:t>内閣改造後に支持率が上向けば、早ければ今秋にも首相が衆院解散・総選挙に踏み切ると取りざたされている</a:t>
            </a:r>
          </a:p>
        </p:txBody>
      </p:sp>
    </p:spTree>
    <p:extLst>
      <p:ext uri="{BB962C8B-B14F-4D97-AF65-F5344CB8AC3E}">
        <p14:creationId xmlns:p14="http://schemas.microsoft.com/office/powerpoint/2010/main" val="182697917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TotalTime>
  <Words>446</Words>
  <Application>Microsoft Office PowerPoint</Application>
  <PresentationFormat>ワイド画面</PresentationFormat>
  <Paragraphs>52</Paragraphs>
  <Slides>9</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HGP明朝E</vt:lpstr>
      <vt:lpstr>游ゴシック</vt:lpstr>
      <vt:lpstr>游ゴシック Light</vt:lpstr>
      <vt:lpstr>Arial</vt:lpstr>
      <vt:lpstr>Office テーマ</vt:lpstr>
      <vt:lpstr>第二次岸田改造内閣発足</vt:lpstr>
      <vt:lpstr>第二次岸田改造内閣</vt:lpstr>
      <vt:lpstr>PowerPoint プレゼンテーション</vt:lpstr>
      <vt:lpstr>PowerPoint プレゼンテーション</vt:lpstr>
      <vt:lpstr>人事の焦点</vt:lpstr>
      <vt:lpstr>内閣改造・党役員人事</vt:lpstr>
      <vt:lpstr>幹事長人事</vt:lpstr>
      <vt:lpstr>PowerPoint プレゼンテーション</vt:lpstr>
      <vt:lpstr>秋に解散・総選挙に踏み切る？</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yoshio watanabe</dc:creator>
  <cp:revision>8</cp:revision>
  <cp:lastPrinted>2023-09-13T02:20:47Z</cp:lastPrinted>
  <dcterms:created xsi:type="dcterms:W3CDTF">2023-09-12T23:02:44Z</dcterms:created>
  <dcterms:modified xsi:type="dcterms:W3CDTF">2023-09-15T21:39:15Z</dcterms:modified>
</cp:coreProperties>
</file>