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70" r:id="rId2"/>
    <p:sldId id="302" r:id="rId3"/>
    <p:sldId id="314" r:id="rId4"/>
    <p:sldId id="309" r:id="rId5"/>
    <p:sldId id="306" r:id="rId6"/>
    <p:sldId id="315" r:id="rId7"/>
    <p:sldId id="313" r:id="rId8"/>
    <p:sldId id="301" r:id="rId9"/>
    <p:sldId id="304" r:id="rId10"/>
    <p:sldId id="305" r:id="rId11"/>
    <p:sldId id="307" r:id="rId12"/>
    <p:sldId id="308" r:id="rId13"/>
    <p:sldId id="310" r:id="rId14"/>
    <p:sldId id="311" r:id="rId15"/>
    <p:sldId id="300" r:id="rId16"/>
    <p:sldId id="297" r:id="rId17"/>
    <p:sldId id="303" r:id="rId18"/>
    <p:sldId id="291" r:id="rId19"/>
    <p:sldId id="299" r:id="rId20"/>
    <p:sldId id="286" r:id="rId21"/>
    <p:sldId id="271" r:id="rId22"/>
    <p:sldId id="292" r:id="rId23"/>
    <p:sldId id="293" r:id="rId24"/>
    <p:sldId id="285" r:id="rId25"/>
  </p:sldIdLst>
  <p:sldSz cx="12192000" cy="6858000"/>
  <p:notesSz cx="9866313" cy="142954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53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5758FB7-9AC5-4552-8A53-C91805E547FA}" styleName="テーマ スタイル 1 - アクセント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263" autoAdjust="0"/>
    <p:restoredTop sz="78490" autoAdjust="0"/>
  </p:normalViewPr>
  <p:slideViewPr>
    <p:cSldViewPr snapToGrid="0">
      <p:cViewPr varScale="1">
        <p:scale>
          <a:sx n="83" d="100"/>
          <a:sy n="83" d="100"/>
        </p:scale>
        <p:origin x="204" y="90"/>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75402" cy="717255"/>
          </a:xfrm>
          <a:prstGeom prst="rect">
            <a:avLst/>
          </a:prstGeom>
        </p:spPr>
        <p:txBody>
          <a:bodyPr vert="horz" lIns="138065" tIns="69033" rIns="138065" bIns="69033" rtlCol="0"/>
          <a:lstStyle>
            <a:lvl1pPr algn="l">
              <a:defRPr sz="1800"/>
            </a:lvl1pPr>
          </a:lstStyle>
          <a:p>
            <a:endParaRPr kumimoji="1" lang="ja-JP" altLang="en-US"/>
          </a:p>
        </p:txBody>
      </p:sp>
      <p:sp>
        <p:nvSpPr>
          <p:cNvPr id="3" name="日付プレースホルダー 2"/>
          <p:cNvSpPr>
            <a:spLocks noGrp="1"/>
          </p:cNvSpPr>
          <p:nvPr>
            <p:ph type="dt" idx="1"/>
          </p:nvPr>
        </p:nvSpPr>
        <p:spPr>
          <a:xfrm>
            <a:off x="5588628" y="0"/>
            <a:ext cx="4275402" cy="717255"/>
          </a:xfrm>
          <a:prstGeom prst="rect">
            <a:avLst/>
          </a:prstGeom>
        </p:spPr>
        <p:txBody>
          <a:bodyPr vert="horz" lIns="138065" tIns="69033" rIns="138065" bIns="69033" rtlCol="0"/>
          <a:lstStyle>
            <a:lvl1pPr algn="r">
              <a:defRPr sz="1800"/>
            </a:lvl1pPr>
          </a:lstStyle>
          <a:p>
            <a:fld id="{C84E51EB-7693-47C4-8738-EEBFE55AA3DA}" type="datetimeFigureOut">
              <a:rPr kumimoji="1" lang="ja-JP" altLang="en-US" smtClean="0"/>
              <a:t>2023/9/16</a:t>
            </a:fld>
            <a:endParaRPr kumimoji="1" lang="ja-JP" altLang="en-US"/>
          </a:p>
        </p:txBody>
      </p:sp>
      <p:sp>
        <p:nvSpPr>
          <p:cNvPr id="4" name="スライド イメージ プレースホルダー 3"/>
          <p:cNvSpPr>
            <a:spLocks noGrp="1" noRot="1" noChangeAspect="1"/>
          </p:cNvSpPr>
          <p:nvPr>
            <p:ph type="sldImg" idx="2"/>
          </p:nvPr>
        </p:nvSpPr>
        <p:spPr>
          <a:xfrm>
            <a:off x="646113" y="1787525"/>
            <a:ext cx="8575675" cy="4824413"/>
          </a:xfrm>
          <a:prstGeom prst="rect">
            <a:avLst/>
          </a:prstGeom>
          <a:noFill/>
          <a:ln w="12700">
            <a:solidFill>
              <a:prstClr val="black"/>
            </a:solidFill>
          </a:ln>
        </p:spPr>
        <p:txBody>
          <a:bodyPr vert="horz" lIns="138065" tIns="69033" rIns="138065" bIns="69033" rtlCol="0" anchor="ctr"/>
          <a:lstStyle/>
          <a:p>
            <a:endParaRPr lang="ja-JP" altLang="en-US"/>
          </a:p>
        </p:txBody>
      </p:sp>
      <p:sp>
        <p:nvSpPr>
          <p:cNvPr id="5" name="ノート プレースホルダー 4"/>
          <p:cNvSpPr>
            <a:spLocks noGrp="1"/>
          </p:cNvSpPr>
          <p:nvPr>
            <p:ph type="body" sz="quarter" idx="3"/>
          </p:nvPr>
        </p:nvSpPr>
        <p:spPr>
          <a:xfrm>
            <a:off x="986632" y="6879679"/>
            <a:ext cx="7893050" cy="5628829"/>
          </a:xfrm>
          <a:prstGeom prst="rect">
            <a:avLst/>
          </a:prstGeom>
        </p:spPr>
        <p:txBody>
          <a:bodyPr vert="horz" lIns="138065" tIns="69033" rIns="138065" bIns="6903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13578186"/>
            <a:ext cx="4275402" cy="717253"/>
          </a:xfrm>
          <a:prstGeom prst="rect">
            <a:avLst/>
          </a:prstGeom>
        </p:spPr>
        <p:txBody>
          <a:bodyPr vert="horz" lIns="138065" tIns="69033" rIns="138065" bIns="69033" rtlCol="0" anchor="b"/>
          <a:lstStyle>
            <a:lvl1pPr algn="l">
              <a:defRPr sz="1800"/>
            </a:lvl1pPr>
          </a:lstStyle>
          <a:p>
            <a:endParaRPr kumimoji="1" lang="ja-JP" altLang="en-US"/>
          </a:p>
        </p:txBody>
      </p:sp>
      <p:sp>
        <p:nvSpPr>
          <p:cNvPr id="7" name="スライド番号プレースホルダー 6"/>
          <p:cNvSpPr>
            <a:spLocks noGrp="1"/>
          </p:cNvSpPr>
          <p:nvPr>
            <p:ph type="sldNum" sz="quarter" idx="5"/>
          </p:nvPr>
        </p:nvSpPr>
        <p:spPr>
          <a:xfrm>
            <a:off x="5588628" y="13578186"/>
            <a:ext cx="4275402" cy="717253"/>
          </a:xfrm>
          <a:prstGeom prst="rect">
            <a:avLst/>
          </a:prstGeom>
        </p:spPr>
        <p:txBody>
          <a:bodyPr vert="horz" lIns="138065" tIns="69033" rIns="138065" bIns="69033" rtlCol="0" anchor="b"/>
          <a:lstStyle>
            <a:lvl1pPr algn="r">
              <a:defRPr sz="1800"/>
            </a:lvl1pPr>
          </a:lstStyle>
          <a:p>
            <a:fld id="{56039D77-D67E-44ED-8F36-9484E4758FA9}" type="slidenum">
              <a:rPr kumimoji="1" lang="ja-JP" altLang="en-US" smtClean="0"/>
              <a:t>‹#›</a:t>
            </a:fld>
            <a:endParaRPr kumimoji="1" lang="ja-JP" altLang="en-US"/>
          </a:p>
        </p:txBody>
      </p:sp>
    </p:spTree>
    <p:extLst>
      <p:ext uri="{BB962C8B-B14F-4D97-AF65-F5344CB8AC3E}">
        <p14:creationId xmlns:p14="http://schemas.microsoft.com/office/powerpoint/2010/main" val="215049887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1</a:t>
            </a:fld>
            <a:endParaRPr kumimoji="1" lang="ja-JP" altLang="en-US"/>
          </a:p>
        </p:txBody>
      </p:sp>
    </p:spTree>
    <p:extLst>
      <p:ext uri="{BB962C8B-B14F-4D97-AF65-F5344CB8AC3E}">
        <p14:creationId xmlns:p14="http://schemas.microsoft.com/office/powerpoint/2010/main" val="4160362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ロシアのウクライナ侵略や中国の軍備拡張などへの対応、国ごとに考えるべき問題ではない</a:t>
            </a:r>
            <a:endParaRPr kumimoji="1" lang="en-US" altLang="ja-JP" dirty="0"/>
          </a:p>
          <a:p>
            <a:r>
              <a:rPr kumimoji="1" lang="ja-JP" altLang="en-US" dirty="0"/>
              <a:t>インド太平洋地域と欧州の平和と安全は不可分の認識拡大→欧州と安全保障上の連携深めるべき</a:t>
            </a:r>
            <a:endParaRPr kumimoji="1" lang="en-US" altLang="ja-JP" dirty="0"/>
          </a:p>
          <a:p>
            <a:r>
              <a:rPr kumimoji="1" lang="ja-JP" altLang="en-US" dirty="0"/>
              <a:t>核・ミサイル開発巡る交渉、以前より難易度上昇→核・ミサイルや拉致問題のみ✖→北朝鮮の政治的、軍事的、経済的な安全保障、日米韓との国交正常化も含めた幅広い視点で戦略要構築</a:t>
            </a: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8561288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21</a:t>
            </a:r>
            <a:r>
              <a:rPr kumimoji="1" lang="ja-JP" altLang="en-US" dirty="0"/>
              <a:t>年衆院選、公示前から</a:t>
            </a:r>
            <a:r>
              <a:rPr kumimoji="1" lang="en-US" altLang="ja-JP" dirty="0"/>
              <a:t>2</a:t>
            </a:r>
            <a:r>
              <a:rPr kumimoji="1" lang="ja-JP" altLang="en-US" dirty="0"/>
              <a:t>議席減</a:t>
            </a:r>
            <a:endParaRPr kumimoji="1" lang="en-US" altLang="ja-JP" dirty="0"/>
          </a:p>
          <a:p>
            <a:r>
              <a:rPr kumimoji="1" lang="en-US" altLang="ja-JP" dirty="0"/>
              <a:t>22</a:t>
            </a:r>
            <a:r>
              <a:rPr kumimoji="1" lang="ja-JP" altLang="en-US" dirty="0"/>
              <a:t>年参院選、公示前から</a:t>
            </a:r>
            <a:r>
              <a:rPr kumimoji="1" lang="en-US" altLang="ja-JP" dirty="0"/>
              <a:t>2</a:t>
            </a:r>
            <a:r>
              <a:rPr kumimoji="1" lang="ja-JP" altLang="en-US" dirty="0"/>
              <a:t>議席減</a:t>
            </a:r>
            <a:endParaRPr kumimoji="1" lang="en-US" altLang="ja-JP" dirty="0"/>
          </a:p>
          <a:p>
            <a:r>
              <a:rPr kumimoji="1" lang="ja-JP" altLang="en-US" dirty="0"/>
              <a:t>統一地方選、道府県議選、政令市議選、区市町村議選で計</a:t>
            </a:r>
            <a:r>
              <a:rPr kumimoji="1" lang="en-US" altLang="ja-JP" dirty="0"/>
              <a:t>135</a:t>
            </a:r>
            <a:r>
              <a:rPr kumimoji="1" lang="ja-JP" altLang="en-US" dirty="0"/>
              <a:t>議席減少</a:t>
            </a: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347224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地球温暖化の影響で世界各地で猛暑、災害多発</a:t>
            </a:r>
            <a:endParaRPr kumimoji="1" lang="en-US" altLang="ja-JP" dirty="0"/>
          </a:p>
          <a:p>
            <a:r>
              <a:rPr kumimoji="1" lang="ja-JP" altLang="en-US" dirty="0"/>
              <a:t>エルニーニョ現象で気温上昇に拍車</a:t>
            </a:r>
            <a:endParaRPr kumimoji="1" lang="en-US" altLang="ja-JP" dirty="0"/>
          </a:p>
          <a:p>
            <a:r>
              <a:rPr kumimoji="1" lang="en-US" altLang="ja-JP" dirty="0"/>
              <a:t>EU</a:t>
            </a:r>
            <a:r>
              <a:rPr kumimoji="1" lang="ja-JP" altLang="en-US" dirty="0"/>
              <a:t>の気象機関「コペルニクス気候変動サービス」によると、今年</a:t>
            </a:r>
            <a:r>
              <a:rPr kumimoji="1" lang="en-US" altLang="ja-JP" dirty="0"/>
              <a:t>7</a:t>
            </a:r>
            <a:r>
              <a:rPr kumimoji="1" lang="ja-JP" altLang="en-US" dirty="0"/>
              <a:t>月の世界平均気温は</a:t>
            </a:r>
            <a:r>
              <a:rPr kumimoji="1" lang="en-US" altLang="ja-JP" dirty="0"/>
              <a:t>16.95</a:t>
            </a:r>
            <a:r>
              <a:rPr kumimoji="1" lang="ja-JP" altLang="en-US" dirty="0"/>
              <a:t>度で</a:t>
            </a:r>
            <a:r>
              <a:rPr kumimoji="1" lang="en-US" altLang="ja-JP" dirty="0"/>
              <a:t>1940</a:t>
            </a:r>
            <a:r>
              <a:rPr kumimoji="1" lang="ja-JP" altLang="en-US" dirty="0"/>
              <a:t>年以降最高</a:t>
            </a:r>
            <a:endParaRPr kumimoji="1" lang="en-US" altLang="ja-JP" dirty="0"/>
          </a:p>
          <a:p>
            <a:r>
              <a:rPr kumimoji="1" lang="ja-JP" altLang="en-US" dirty="0"/>
              <a:t>世界気象機関によると、カナダで今年発生した山火事でこれまでに計</a:t>
            </a:r>
            <a:r>
              <a:rPr kumimoji="1" lang="en-US" altLang="ja-JP" dirty="0"/>
              <a:t>1100</a:t>
            </a:r>
            <a:r>
              <a:rPr kumimoji="1" lang="ja-JP" altLang="en-US" dirty="0"/>
              <a:t>万㌶超の森林消失</a:t>
            </a:r>
            <a:endParaRPr kumimoji="1" lang="en-US" altLang="ja-JP" dirty="0"/>
          </a:p>
          <a:p>
            <a:r>
              <a:rPr kumimoji="1" lang="en-US" altLang="ja-JP" dirty="0"/>
              <a:t>7</a:t>
            </a:r>
            <a:r>
              <a:rPr kumimoji="1" lang="ja-JP" altLang="en-US" dirty="0"/>
              <a:t>月</a:t>
            </a:r>
            <a:r>
              <a:rPr kumimoji="1" lang="en-US" altLang="ja-JP" dirty="0"/>
              <a:t>27</a:t>
            </a:r>
            <a:r>
              <a:rPr kumimoji="1" lang="ja-JP" altLang="en-US"/>
              <a:t>日　アントニオ・グテレス事務総長「地球温暖化の時代は終わり、地球沸騰の時代が来た」と警告</a:t>
            </a:r>
            <a:endParaRPr kumimoji="1" lang="en-US" altLang="ja-JP"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3949568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地球温暖化の影響で世界各地で猛暑、災害多発</a:t>
            </a:r>
            <a:endParaRPr kumimoji="1" lang="en-US" altLang="ja-JP" dirty="0"/>
          </a:p>
          <a:p>
            <a:r>
              <a:rPr kumimoji="1" lang="ja-JP" altLang="en-US" dirty="0"/>
              <a:t>エルニーニョ現象で気温上昇に拍車</a:t>
            </a:r>
            <a:endParaRPr kumimoji="1" lang="en-US" altLang="ja-JP" dirty="0"/>
          </a:p>
          <a:p>
            <a:r>
              <a:rPr kumimoji="1" lang="en-US" altLang="ja-JP" dirty="0"/>
              <a:t>EU</a:t>
            </a:r>
            <a:r>
              <a:rPr kumimoji="1" lang="ja-JP" altLang="en-US" dirty="0"/>
              <a:t>の気象機関「コペルニクス気候変動サービス」によると、今年</a:t>
            </a:r>
            <a:r>
              <a:rPr kumimoji="1" lang="en-US" altLang="ja-JP" dirty="0"/>
              <a:t>7</a:t>
            </a:r>
            <a:r>
              <a:rPr kumimoji="1" lang="ja-JP" altLang="en-US" dirty="0"/>
              <a:t>月の世界平均気温は</a:t>
            </a:r>
            <a:r>
              <a:rPr kumimoji="1" lang="en-US" altLang="ja-JP" dirty="0"/>
              <a:t>16.95</a:t>
            </a:r>
            <a:r>
              <a:rPr kumimoji="1" lang="ja-JP" altLang="en-US" dirty="0"/>
              <a:t>度で</a:t>
            </a:r>
            <a:r>
              <a:rPr kumimoji="1" lang="en-US" altLang="ja-JP" dirty="0"/>
              <a:t>1940</a:t>
            </a:r>
            <a:r>
              <a:rPr kumimoji="1" lang="ja-JP" altLang="en-US" dirty="0"/>
              <a:t>年以降最高</a:t>
            </a:r>
            <a:endParaRPr kumimoji="1" lang="en-US" altLang="ja-JP" dirty="0"/>
          </a:p>
          <a:p>
            <a:r>
              <a:rPr kumimoji="1" lang="ja-JP" altLang="en-US" dirty="0"/>
              <a:t>世界気象機関によると、カナダで今年発生した山火事でこれまでに計</a:t>
            </a:r>
            <a:r>
              <a:rPr kumimoji="1" lang="en-US" altLang="ja-JP" dirty="0"/>
              <a:t>1100</a:t>
            </a:r>
            <a:r>
              <a:rPr kumimoji="1" lang="ja-JP" altLang="en-US" dirty="0"/>
              <a:t>万㌶超の森林消失</a:t>
            </a:r>
            <a:endParaRPr kumimoji="1" lang="en-US" altLang="ja-JP" dirty="0"/>
          </a:p>
          <a:p>
            <a:r>
              <a:rPr kumimoji="1" lang="en-US" altLang="ja-JP" dirty="0"/>
              <a:t>7</a:t>
            </a:r>
            <a:r>
              <a:rPr kumimoji="1" lang="ja-JP" altLang="en-US" dirty="0"/>
              <a:t>月</a:t>
            </a:r>
            <a:r>
              <a:rPr kumimoji="1" lang="en-US" altLang="ja-JP" dirty="0"/>
              <a:t>27</a:t>
            </a:r>
            <a:r>
              <a:rPr kumimoji="1" lang="ja-JP" altLang="en-US"/>
              <a:t>日　アントニオ・グテレス事務総長「地球温暖化の時代は終わり、地球沸騰の時代が来た」と警告</a:t>
            </a:r>
            <a:endParaRPr kumimoji="1" lang="en-US" altLang="ja-JP"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7045816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地球温暖化の影響で世界各地で猛暑、災害多発</a:t>
            </a:r>
            <a:endParaRPr kumimoji="1" lang="en-US" altLang="ja-JP" dirty="0"/>
          </a:p>
          <a:p>
            <a:r>
              <a:rPr kumimoji="1" lang="ja-JP" altLang="en-US" dirty="0"/>
              <a:t>エルニーニョ現象で気温上昇に拍車</a:t>
            </a:r>
            <a:endParaRPr kumimoji="1" lang="en-US" altLang="ja-JP" dirty="0"/>
          </a:p>
          <a:p>
            <a:r>
              <a:rPr kumimoji="1" lang="en-US" altLang="ja-JP" dirty="0"/>
              <a:t>EU</a:t>
            </a:r>
            <a:r>
              <a:rPr kumimoji="1" lang="ja-JP" altLang="en-US" dirty="0"/>
              <a:t>の気象機関「コペルニクス気候変動サービス」によると、今年</a:t>
            </a:r>
            <a:r>
              <a:rPr kumimoji="1" lang="en-US" altLang="ja-JP" dirty="0"/>
              <a:t>7</a:t>
            </a:r>
            <a:r>
              <a:rPr kumimoji="1" lang="ja-JP" altLang="en-US" dirty="0"/>
              <a:t>月の世界平均気温は</a:t>
            </a:r>
            <a:r>
              <a:rPr kumimoji="1" lang="en-US" altLang="ja-JP" dirty="0"/>
              <a:t>16.95</a:t>
            </a:r>
            <a:r>
              <a:rPr kumimoji="1" lang="ja-JP" altLang="en-US" dirty="0"/>
              <a:t>度で</a:t>
            </a:r>
            <a:r>
              <a:rPr kumimoji="1" lang="en-US" altLang="ja-JP" dirty="0"/>
              <a:t>1940</a:t>
            </a:r>
            <a:r>
              <a:rPr kumimoji="1" lang="ja-JP" altLang="en-US" dirty="0"/>
              <a:t>年以降最高</a:t>
            </a:r>
            <a:endParaRPr kumimoji="1" lang="en-US" altLang="ja-JP" dirty="0"/>
          </a:p>
          <a:p>
            <a:r>
              <a:rPr kumimoji="1" lang="ja-JP" altLang="en-US" dirty="0"/>
              <a:t>世界気象機関によると、カナダで今年発生した山火事でこれまでに計</a:t>
            </a:r>
            <a:r>
              <a:rPr kumimoji="1" lang="en-US" altLang="ja-JP" dirty="0"/>
              <a:t>1100</a:t>
            </a:r>
            <a:r>
              <a:rPr kumimoji="1" lang="ja-JP" altLang="en-US" dirty="0"/>
              <a:t>万㌶超の森林消失</a:t>
            </a:r>
            <a:endParaRPr kumimoji="1" lang="en-US" altLang="ja-JP" dirty="0"/>
          </a:p>
          <a:p>
            <a:r>
              <a:rPr kumimoji="1" lang="en-US" altLang="ja-JP" dirty="0"/>
              <a:t>7</a:t>
            </a:r>
            <a:r>
              <a:rPr kumimoji="1" lang="ja-JP" altLang="en-US" dirty="0"/>
              <a:t>月</a:t>
            </a:r>
            <a:r>
              <a:rPr kumimoji="1" lang="en-US" altLang="ja-JP" dirty="0"/>
              <a:t>27</a:t>
            </a:r>
            <a:r>
              <a:rPr kumimoji="1" lang="ja-JP" altLang="en-US"/>
              <a:t>日　アントニオ・グテレス事務総長「地球温暖化の時代は終わり、地球沸騰の時代が来た」と警告</a:t>
            </a:r>
            <a:endParaRPr kumimoji="1" lang="en-US" altLang="ja-JP"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6697087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海外メディアが改正法に懸念を示していることにも言及し、「悪意のある曲解だ」と非難。「中国で合法的に経営や投資を行う会社・社員を狙ったものではない」と説明し、同法では「違法と合法の行為の境界を示している」とも主張</a:t>
            </a:r>
            <a:endParaRPr kumimoji="1" lang="en-US" altLang="ja-JP" dirty="0"/>
          </a:p>
          <a:p>
            <a:r>
              <a:rPr kumimoji="1" lang="ja-JP" altLang="en-US" dirty="0"/>
              <a:t>実際には法に明記された「国家安全と利益」が何を指すか、具体的な説明はなく、どのような行為が抵触するのかは不明瞭</a:t>
            </a:r>
            <a:endParaRPr kumimoji="1" lang="en-US" altLang="ja-JP" dirty="0"/>
          </a:p>
          <a:p>
            <a:r>
              <a:rPr kumimoji="1" lang="ja-JP" altLang="en-US" dirty="0"/>
              <a:t>スパイ行為の疑いで６年余りの拘束を経て帰国した元日中青年交流協会鈴木英司理事長、日本記者クラブで会見。</a:t>
            </a:r>
            <a:endParaRPr kumimoji="1" lang="en-US" altLang="ja-JP" dirty="0"/>
          </a:p>
          <a:p>
            <a:r>
              <a:rPr kumimoji="1" lang="ja-JP" altLang="en-US" dirty="0"/>
              <a:t>改正反スパイ法が７月に施行され「国民総密告制」になると懸念を示す</a:t>
            </a:r>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15</a:t>
            </a:fld>
            <a:endParaRPr kumimoji="1" lang="ja-JP" altLang="en-US"/>
          </a:p>
        </p:txBody>
      </p:sp>
    </p:spTree>
    <p:extLst>
      <p:ext uri="{BB962C8B-B14F-4D97-AF65-F5344CB8AC3E}">
        <p14:creationId xmlns:p14="http://schemas.microsoft.com/office/powerpoint/2010/main" val="19819660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16</a:t>
            </a:fld>
            <a:endParaRPr kumimoji="1" lang="ja-JP" altLang="en-US"/>
          </a:p>
        </p:txBody>
      </p:sp>
    </p:spTree>
    <p:extLst>
      <p:ext uri="{BB962C8B-B14F-4D97-AF65-F5344CB8AC3E}">
        <p14:creationId xmlns:p14="http://schemas.microsoft.com/office/powerpoint/2010/main" val="27117653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17</a:t>
            </a:fld>
            <a:endParaRPr kumimoji="1" lang="ja-JP" altLang="en-US"/>
          </a:p>
        </p:txBody>
      </p:sp>
    </p:spTree>
    <p:extLst>
      <p:ext uri="{BB962C8B-B14F-4D97-AF65-F5344CB8AC3E}">
        <p14:creationId xmlns:p14="http://schemas.microsoft.com/office/powerpoint/2010/main" val="23758845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18</a:t>
            </a:fld>
            <a:endParaRPr kumimoji="1" lang="ja-JP" altLang="en-US"/>
          </a:p>
        </p:txBody>
      </p:sp>
    </p:spTree>
    <p:extLst>
      <p:ext uri="{BB962C8B-B14F-4D97-AF65-F5344CB8AC3E}">
        <p14:creationId xmlns:p14="http://schemas.microsoft.com/office/powerpoint/2010/main" val="34452293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a:p>
            <a:r>
              <a:rPr kumimoji="1" lang="ja-JP" altLang="en-US" dirty="0"/>
              <a:t>自民党副総裁訪台は</a:t>
            </a:r>
            <a:r>
              <a:rPr kumimoji="1" lang="en-US" altLang="ja-JP" dirty="0"/>
              <a:t>1972</a:t>
            </a:r>
            <a:r>
              <a:rPr kumimoji="1" lang="ja-JP" altLang="en-US" dirty="0"/>
              <a:t>年日中国交正常化以降初めて</a:t>
            </a:r>
            <a:endParaRPr kumimoji="1" lang="en-US" altLang="ja-JP" dirty="0"/>
          </a:p>
          <a:p>
            <a:r>
              <a:rPr kumimoji="1" lang="ja-JP" altLang="en-US" dirty="0"/>
              <a:t>「最も大事なことは戦争を起こさせないことだ」</a:t>
            </a:r>
            <a:endParaRPr kumimoji="1" lang="en-US" altLang="ja-JP" dirty="0"/>
          </a:p>
          <a:p>
            <a:r>
              <a:rPr kumimoji="1" lang="ja-JP" altLang="en-US" dirty="0"/>
              <a:t>侵攻に踏み切れば日本は集団的自衛権行使で台湾を守るという抑止のメッセージを発したかたち</a:t>
            </a:r>
            <a:endParaRPr kumimoji="1" lang="en-US" altLang="ja-JP" dirty="0"/>
          </a:p>
          <a:p>
            <a:r>
              <a:rPr kumimoji="1" lang="ja-JP" altLang="en-US" dirty="0"/>
              <a:t>戦争を防ぐには、戦う態勢と覚悟を伴う抑止力を相手に示さなければならないという逆説の実行が大切である</a:t>
            </a:r>
            <a:r>
              <a:rPr kumimoji="1" lang="en-US" altLang="ja-JP" dirty="0"/>
              <a:t>―</a:t>
            </a:r>
            <a:r>
              <a:rPr kumimoji="1" lang="ja-JP" altLang="en-US" dirty="0"/>
              <a:t>が安全保障の世界の常識</a:t>
            </a:r>
            <a:endParaRPr kumimoji="1" lang="en-US" altLang="ja-JP" dirty="0"/>
          </a:p>
          <a:p>
            <a:r>
              <a:rPr kumimoji="1" lang="ja-JP" altLang="en-US" dirty="0"/>
              <a:t>在日本中国大使館は９日、「身の程知らずで、でたらめを言っている」とする報道官談話を発表した</a:t>
            </a:r>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19</a:t>
            </a:fld>
            <a:endParaRPr kumimoji="1" lang="ja-JP" altLang="en-US"/>
          </a:p>
        </p:txBody>
      </p:sp>
    </p:spTree>
    <p:extLst>
      <p:ext uri="{BB962C8B-B14F-4D97-AF65-F5344CB8AC3E}">
        <p14:creationId xmlns:p14="http://schemas.microsoft.com/office/powerpoint/2010/main" val="1856128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衆院議員</a:t>
            </a:r>
            <a:r>
              <a:rPr kumimoji="1" lang="en-US" altLang="ja-JP" dirty="0"/>
              <a:t>10</a:t>
            </a:r>
            <a:r>
              <a:rPr kumimoji="1" lang="ja-JP" altLang="en-US" dirty="0"/>
              <a:t>月に任期</a:t>
            </a:r>
            <a:r>
              <a:rPr kumimoji="1" lang="en-US" altLang="ja-JP" dirty="0"/>
              <a:t>4</a:t>
            </a:r>
            <a:r>
              <a:rPr kumimoji="1" lang="ja-JP" altLang="en-US" dirty="0"/>
              <a:t>年の折り返し</a:t>
            </a:r>
            <a:endParaRPr kumimoji="1" lang="en-US" altLang="ja-JP" dirty="0"/>
          </a:p>
          <a:p>
            <a:r>
              <a:rPr kumimoji="1" lang="ja-JP" altLang="en-US" dirty="0"/>
              <a:t>現行憲法下の平均在職日数は</a:t>
            </a:r>
            <a:r>
              <a:rPr kumimoji="1" lang="en-US" altLang="ja-JP" dirty="0"/>
              <a:t>1020</a:t>
            </a:r>
            <a:r>
              <a:rPr kumimoji="1" lang="ja-JP" altLang="en-US" dirty="0"/>
              <a:t>日（約</a:t>
            </a:r>
            <a:r>
              <a:rPr kumimoji="1" lang="en-US" altLang="ja-JP" dirty="0"/>
              <a:t>2</a:t>
            </a:r>
            <a:r>
              <a:rPr kumimoji="1" lang="ja-JP" altLang="en-US" dirty="0"/>
              <a:t>年</a:t>
            </a:r>
            <a:r>
              <a:rPr kumimoji="1" lang="en-US" altLang="ja-JP" dirty="0"/>
              <a:t>10</a:t>
            </a:r>
            <a:r>
              <a:rPr kumimoji="1" lang="ja-JP" altLang="en-US" dirty="0"/>
              <a:t>か月）</a:t>
            </a:r>
            <a:endParaRPr kumimoji="1" lang="en-US" altLang="ja-JP" dirty="0"/>
          </a:p>
          <a:p>
            <a:r>
              <a:rPr kumimoji="1" lang="ja-JP" altLang="en-US" dirty="0"/>
              <a:t>現行憲法下</a:t>
            </a:r>
            <a:r>
              <a:rPr kumimoji="1" lang="en-US" altLang="ja-JP" dirty="0"/>
              <a:t>26</a:t>
            </a:r>
            <a:r>
              <a:rPr kumimoji="1" lang="ja-JP" altLang="en-US" dirty="0"/>
              <a:t>回の衆院選で任期満了による選挙は</a:t>
            </a:r>
            <a:r>
              <a:rPr kumimoji="1" lang="en-US" altLang="ja-JP" dirty="0"/>
              <a:t>1976</a:t>
            </a:r>
            <a:r>
              <a:rPr kumimoji="1" lang="ja-JP" altLang="en-US" dirty="0"/>
              <a:t>年（三木内閣）のみ、</a:t>
            </a:r>
            <a:r>
              <a:rPr kumimoji="1" lang="en-US" altLang="ja-JP" dirty="0"/>
              <a:t>25</a:t>
            </a:r>
            <a:r>
              <a:rPr kumimoji="1" lang="ja-JP" altLang="en-US" dirty="0"/>
              <a:t>回は解散による選挙</a:t>
            </a:r>
            <a:endParaRPr kumimoji="1" lang="en-US" altLang="ja-JP" dirty="0"/>
          </a:p>
          <a:p>
            <a:r>
              <a:rPr kumimoji="1" lang="ja-JP" altLang="en-US" dirty="0"/>
              <a:t>前回解散は</a:t>
            </a:r>
            <a:r>
              <a:rPr kumimoji="1" lang="en-US" altLang="ja-JP" dirty="0"/>
              <a:t>2021</a:t>
            </a:r>
            <a:r>
              <a:rPr kumimoji="1" lang="ja-JP" altLang="en-US" dirty="0"/>
              <a:t>年</a:t>
            </a:r>
            <a:r>
              <a:rPr kumimoji="1" lang="en-US" altLang="ja-JP" dirty="0"/>
              <a:t>10</a:t>
            </a:r>
            <a:r>
              <a:rPr kumimoji="1" lang="ja-JP" altLang="en-US" dirty="0"/>
              <a:t>月（岸田内閣）、失職議員の在職日数は</a:t>
            </a:r>
            <a:r>
              <a:rPr kumimoji="1" lang="en-US" altLang="ja-JP" dirty="0"/>
              <a:t>1454</a:t>
            </a:r>
            <a:r>
              <a:rPr kumimoji="1" lang="ja-JP" altLang="en-US" dirty="0"/>
              <a:t>日（約</a:t>
            </a:r>
            <a:r>
              <a:rPr kumimoji="1" lang="en-US" altLang="ja-JP" dirty="0"/>
              <a:t>4</a:t>
            </a:r>
            <a:r>
              <a:rPr kumimoji="1" lang="ja-JP" altLang="en-US" dirty="0"/>
              <a:t>年）で任期満了時に次いで長かった</a:t>
            </a:r>
            <a:endParaRPr kumimoji="1" lang="en-US" altLang="ja-JP" dirty="0"/>
          </a:p>
          <a:p>
            <a:r>
              <a:rPr kumimoji="1" lang="ja-JP" altLang="en-US" dirty="0"/>
              <a:t>菅義偉氏から首相を引き継いだ時点で任期満了が目前に迫っており、首相就任からわずか</a:t>
            </a:r>
            <a:r>
              <a:rPr kumimoji="1" lang="en-US" altLang="ja-JP" dirty="0"/>
              <a:t>10</a:t>
            </a:r>
            <a:r>
              <a:rPr kumimoji="1" lang="ja-JP" altLang="en-US" dirty="0"/>
              <a:t>日で解散、満了超えて投開票</a:t>
            </a:r>
            <a:endParaRPr kumimoji="1" lang="en-US" altLang="ja-JP" dirty="0"/>
          </a:p>
          <a:p>
            <a:r>
              <a:rPr kumimoji="1" lang="en-US" altLang="ja-JP" dirty="0"/>
              <a:t>00</a:t>
            </a:r>
            <a:r>
              <a:rPr kumimoji="1" lang="ja-JP" altLang="en-US" dirty="0"/>
              <a:t>年以降に実施された</a:t>
            </a:r>
            <a:r>
              <a:rPr kumimoji="1" lang="en-US" altLang="ja-JP" dirty="0"/>
              <a:t>8</a:t>
            </a:r>
            <a:r>
              <a:rPr kumimoji="1" lang="ja-JP" altLang="en-US" dirty="0"/>
              <a:t>回の解散・総選挙を見ると在職期間が</a:t>
            </a:r>
            <a:r>
              <a:rPr kumimoji="1" lang="en-US" altLang="ja-JP" dirty="0"/>
              <a:t>3</a:t>
            </a:r>
            <a:r>
              <a:rPr kumimoji="1" lang="ja-JP" altLang="en-US" dirty="0"/>
              <a:t>年を超えたのは</a:t>
            </a:r>
            <a:r>
              <a:rPr kumimoji="1" lang="en-US" altLang="ja-JP" dirty="0"/>
              <a:t>09</a:t>
            </a:r>
            <a:r>
              <a:rPr kumimoji="1" lang="ja-JP" altLang="en-US" dirty="0"/>
              <a:t>年の麻生太郎首相の「政権選択解散」など</a:t>
            </a:r>
            <a:r>
              <a:rPr kumimoji="1" lang="en-US" altLang="ja-JP" dirty="0"/>
              <a:t>5</a:t>
            </a:r>
            <a:r>
              <a:rPr kumimoji="1" lang="ja-JP" altLang="en-US" dirty="0"/>
              <a:t>回。直近</a:t>
            </a:r>
            <a:r>
              <a:rPr kumimoji="1" lang="en-US" altLang="ja-JP" dirty="0"/>
              <a:t>4</a:t>
            </a:r>
            <a:r>
              <a:rPr kumimoji="1" lang="ja-JP" altLang="en-US" dirty="0"/>
              <a:t>回は</a:t>
            </a:r>
            <a:r>
              <a:rPr kumimoji="1" lang="en-US" altLang="ja-JP" dirty="0"/>
              <a:t>9</a:t>
            </a:r>
            <a:r>
              <a:rPr kumimoji="1" lang="ja-JP" altLang="en-US" dirty="0"/>
              <a:t>～</a:t>
            </a:r>
            <a:r>
              <a:rPr kumimoji="1" lang="en-US" altLang="ja-JP" dirty="0"/>
              <a:t>11</a:t>
            </a:r>
            <a:r>
              <a:rPr kumimoji="1" lang="ja-JP" altLang="en-US" dirty="0"/>
              <a:t>月の「秋解散」が続いた。</a:t>
            </a:r>
            <a:endParaRPr kumimoji="1" lang="en-US" altLang="ja-JP" dirty="0"/>
          </a:p>
          <a:p>
            <a:r>
              <a:rPr kumimoji="1" lang="ja-JP" altLang="en-US" dirty="0"/>
              <a:t>国会会期中解散が原則。</a:t>
            </a:r>
            <a:r>
              <a:rPr kumimoji="1" lang="en-US" altLang="ja-JP" dirty="0"/>
              <a:t>10</a:t>
            </a:r>
            <a:r>
              <a:rPr kumimoji="1" lang="ja-JP" altLang="en-US" dirty="0"/>
              <a:t>月臨時国会見送ると次回は</a:t>
            </a:r>
            <a:r>
              <a:rPr kumimoji="1" lang="en-US" altLang="ja-JP" dirty="0"/>
              <a:t>1</a:t>
            </a:r>
            <a:r>
              <a:rPr kumimoji="1" lang="ja-JP" altLang="en-US" dirty="0"/>
              <a:t>月召集の通常国会。</a:t>
            </a:r>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2</a:t>
            </a:fld>
            <a:endParaRPr kumimoji="1" lang="ja-JP" altLang="en-US"/>
          </a:p>
        </p:txBody>
      </p:sp>
    </p:spTree>
    <p:extLst>
      <p:ext uri="{BB962C8B-B14F-4D97-AF65-F5344CB8AC3E}">
        <p14:creationId xmlns:p14="http://schemas.microsoft.com/office/powerpoint/2010/main" val="35128344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78</a:t>
            </a:r>
            <a:r>
              <a:rPr kumimoji="1" lang="ja-JP" altLang="en-US" dirty="0"/>
              <a:t>回目の原爆忌</a:t>
            </a:r>
            <a:endParaRPr kumimoji="1" lang="en-US" altLang="ja-JP" dirty="0"/>
          </a:p>
          <a:p>
            <a:r>
              <a:rPr kumimoji="1" lang="ja-JP" altLang="en-US" dirty="0"/>
              <a:t>核保有国の米英仏含む過去最多の</a:t>
            </a:r>
            <a:r>
              <a:rPr kumimoji="1" lang="en-US" altLang="ja-JP" dirty="0"/>
              <a:t>111</a:t>
            </a:r>
            <a:r>
              <a:rPr kumimoji="1" lang="ja-JP" altLang="en-US" dirty="0"/>
              <a:t>か国の駐日大使らが参列</a:t>
            </a:r>
            <a:endParaRPr kumimoji="1" lang="en-US" altLang="ja-JP" dirty="0"/>
          </a:p>
          <a:p>
            <a:r>
              <a:rPr kumimoji="1" lang="en-US" altLang="ja-JP" dirty="0"/>
              <a:t>8</a:t>
            </a:r>
            <a:r>
              <a:rPr kumimoji="1" lang="ja-JP" altLang="en-US" dirty="0"/>
              <a:t>時</a:t>
            </a:r>
            <a:r>
              <a:rPr kumimoji="1" lang="en-US" altLang="ja-JP" dirty="0"/>
              <a:t>15</a:t>
            </a:r>
            <a:r>
              <a:rPr kumimoji="1" lang="ja-JP" altLang="en-US" dirty="0"/>
              <a:t>分、遺族代表らが「平和の鐘」を突き、約</a:t>
            </a:r>
            <a:r>
              <a:rPr kumimoji="1" lang="en-US" altLang="ja-JP" dirty="0"/>
              <a:t>5</a:t>
            </a:r>
            <a:r>
              <a:rPr kumimoji="1" lang="ja-JP" altLang="en-US" dirty="0"/>
              <a:t>万人の参列者が黙とう捧げる</a:t>
            </a:r>
            <a:endParaRPr kumimoji="1" lang="en-US" altLang="ja-JP" dirty="0"/>
          </a:p>
          <a:p>
            <a:r>
              <a:rPr kumimoji="1" lang="ja-JP" altLang="en-US" dirty="0"/>
              <a:t>原爆死没者慰霊碑には、この</a:t>
            </a:r>
            <a:r>
              <a:rPr kumimoji="1" lang="en-US" altLang="ja-JP" dirty="0"/>
              <a:t>1</a:t>
            </a:r>
            <a:r>
              <a:rPr kumimoji="1" lang="ja-JP" altLang="en-US" dirty="0"/>
              <a:t>年間に死去した被爆者</a:t>
            </a:r>
            <a:r>
              <a:rPr kumimoji="1" lang="en-US" altLang="ja-JP" dirty="0"/>
              <a:t>5320</a:t>
            </a:r>
            <a:r>
              <a:rPr kumimoji="1" lang="ja-JP" altLang="en-US" dirty="0"/>
              <a:t>人の名前を加えた名簿が奉納され、死没者は計</a:t>
            </a:r>
            <a:r>
              <a:rPr kumimoji="1" lang="en-US" altLang="ja-JP" dirty="0"/>
              <a:t>33</a:t>
            </a:r>
            <a:r>
              <a:rPr kumimoji="1" lang="ja-JP" altLang="en-US" dirty="0"/>
              <a:t>万</a:t>
            </a:r>
            <a:r>
              <a:rPr kumimoji="1" lang="en-US" altLang="ja-JP" dirty="0"/>
              <a:t>9227</a:t>
            </a:r>
            <a:r>
              <a:rPr kumimoji="1" lang="ja-JP" altLang="en-US" dirty="0"/>
              <a:t>人に</a:t>
            </a:r>
            <a:endParaRPr kumimoji="1" lang="en-US" altLang="ja-JP" dirty="0"/>
          </a:p>
          <a:p>
            <a:r>
              <a:rPr kumimoji="1" lang="ja-JP" altLang="en-US" dirty="0"/>
              <a:t>全国の被爆者（被爆者健康手帳所持者）は</a:t>
            </a:r>
            <a:r>
              <a:rPr kumimoji="1" lang="en-US" altLang="ja-JP" dirty="0"/>
              <a:t>3</a:t>
            </a:r>
            <a:r>
              <a:rPr kumimoji="1" lang="ja-JP" altLang="en-US" dirty="0"/>
              <a:t>月末現在、</a:t>
            </a:r>
            <a:r>
              <a:rPr kumimoji="1" lang="en-US" altLang="ja-JP" dirty="0"/>
              <a:t>11</a:t>
            </a:r>
            <a:r>
              <a:rPr kumimoji="1" lang="ja-JP" altLang="en-US" dirty="0"/>
              <a:t>万</a:t>
            </a:r>
            <a:r>
              <a:rPr kumimoji="1" lang="en-US" altLang="ja-JP" dirty="0"/>
              <a:t>3649</a:t>
            </a:r>
            <a:r>
              <a:rPr kumimoji="1" lang="ja-JP" altLang="en-US" dirty="0"/>
              <a:t>人で平均年齢</a:t>
            </a:r>
            <a:r>
              <a:rPr kumimoji="1" lang="en-US" altLang="ja-JP" dirty="0"/>
              <a:t>85.01</a:t>
            </a:r>
            <a:r>
              <a:rPr kumimoji="1" lang="ja-JP" altLang="en-US" dirty="0"/>
              <a:t>歳</a:t>
            </a:r>
            <a:endParaRPr kumimoji="1" lang="en-US" altLang="ja-JP" dirty="0"/>
          </a:p>
          <a:p>
            <a:r>
              <a:rPr kumimoji="1" lang="en-US" altLang="ja-JP" dirty="0"/>
              <a:t>10</a:t>
            </a:r>
            <a:r>
              <a:rPr kumimoji="1" lang="ja-JP" altLang="en-US" dirty="0"/>
              <a:t>年前から約</a:t>
            </a:r>
            <a:r>
              <a:rPr kumimoji="1" lang="en-US" altLang="ja-JP" dirty="0"/>
              <a:t>8</a:t>
            </a:r>
            <a:r>
              <a:rPr kumimoji="1" lang="ja-JP" altLang="en-US" dirty="0"/>
              <a:t>万</a:t>
            </a:r>
            <a:r>
              <a:rPr kumimoji="1" lang="en-US" altLang="ja-JP" dirty="0"/>
              <a:t>8000</a:t>
            </a:r>
            <a:r>
              <a:rPr kumimoji="1" lang="ja-JP" altLang="en-US" dirty="0"/>
              <a:t>人減少</a:t>
            </a:r>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20</a:t>
            </a:fld>
            <a:endParaRPr kumimoji="1" lang="ja-JP" altLang="en-US"/>
          </a:p>
        </p:txBody>
      </p:sp>
    </p:spTree>
    <p:extLst>
      <p:ext uri="{BB962C8B-B14F-4D97-AF65-F5344CB8AC3E}">
        <p14:creationId xmlns:p14="http://schemas.microsoft.com/office/powerpoint/2010/main" val="8000373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全国政党へ前進</a:t>
            </a:r>
            <a:endParaRPr kumimoji="1" lang="en-US" altLang="ja-JP" dirty="0"/>
          </a:p>
          <a:p>
            <a:r>
              <a:rPr kumimoji="1" lang="ja-JP" altLang="en-US" dirty="0"/>
              <a:t>岸田政権批判の受け皿に</a:t>
            </a:r>
            <a:endParaRPr kumimoji="1" lang="en-US" altLang="ja-JP" dirty="0"/>
          </a:p>
          <a:p>
            <a:r>
              <a:rPr kumimoji="1" lang="ja-JP" altLang="en-US" dirty="0"/>
              <a:t>自民重鎮「維新への期待は全国的に広がっている」</a:t>
            </a:r>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21</a:t>
            </a:fld>
            <a:endParaRPr kumimoji="1" lang="ja-JP" altLang="en-US"/>
          </a:p>
        </p:txBody>
      </p:sp>
    </p:spTree>
    <p:extLst>
      <p:ext uri="{BB962C8B-B14F-4D97-AF65-F5344CB8AC3E}">
        <p14:creationId xmlns:p14="http://schemas.microsoft.com/office/powerpoint/2010/main" val="27195856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ウクライナ当局統計で露戦争犯罪</a:t>
            </a:r>
            <a:r>
              <a:rPr kumimoji="1" lang="en-US" altLang="ja-JP" dirty="0"/>
              <a:t>10</a:t>
            </a:r>
            <a:r>
              <a:rPr kumimoji="1" lang="ja-JP" altLang="en-US" dirty="0"/>
              <a:t>万件超</a:t>
            </a:r>
            <a:r>
              <a:rPr kumimoji="1" lang="en-US" altLang="ja-JP" dirty="0"/>
              <a:t>(10</a:t>
            </a:r>
            <a:r>
              <a:rPr kumimoji="1" lang="ja-JP" altLang="en-US" dirty="0"/>
              <a:t>万</a:t>
            </a:r>
            <a:r>
              <a:rPr kumimoji="1" lang="en-US" altLang="ja-JP" dirty="0"/>
              <a:t>870</a:t>
            </a:r>
            <a:r>
              <a:rPr kumimoji="1" lang="ja-JP" altLang="en-US" dirty="0"/>
              <a:t>件）</a:t>
            </a:r>
            <a:endParaRPr kumimoji="1" lang="en-US" altLang="ja-JP" dirty="0"/>
          </a:p>
          <a:p>
            <a:r>
              <a:rPr kumimoji="1" lang="ja-JP" altLang="en-US" dirty="0"/>
              <a:t>民間人の死者</a:t>
            </a:r>
            <a:r>
              <a:rPr kumimoji="1" lang="en-US" altLang="ja-JP" dirty="0"/>
              <a:t>9287</a:t>
            </a:r>
            <a:r>
              <a:rPr kumimoji="1" lang="ja-JP" altLang="en-US" dirty="0"/>
              <a:t>人</a:t>
            </a:r>
            <a:endParaRPr kumimoji="1" lang="en-US" altLang="ja-JP" dirty="0"/>
          </a:p>
          <a:p>
            <a:r>
              <a:rPr kumimoji="1" lang="ja-JP" altLang="en-US" dirty="0"/>
              <a:t>ウクライナが模索するのは国連総会を通じた特別法廷の設置</a:t>
            </a:r>
            <a:endParaRPr kumimoji="1" lang="en-US" altLang="ja-JP" dirty="0"/>
          </a:p>
          <a:p>
            <a:r>
              <a:rPr kumimoji="1" lang="ja-JP" altLang="en-US" dirty="0"/>
              <a:t>決議には</a:t>
            </a:r>
            <a:r>
              <a:rPr kumimoji="1" lang="en-US" altLang="ja-JP" dirty="0"/>
              <a:t>2/3</a:t>
            </a:r>
            <a:r>
              <a:rPr kumimoji="1" lang="ja-JP" altLang="en-US" dirty="0"/>
              <a:t>の賛成が必要→グローバルサウスを背景に賛同は簡単には広がらないとの見方強し</a:t>
            </a:r>
            <a:endParaRPr kumimoji="1" lang="en-US" altLang="ja-JP" dirty="0"/>
          </a:p>
          <a:p>
            <a:endParaRPr kumimoji="1" lang="en-US" altLang="ja-JP" dirty="0"/>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22</a:t>
            </a:fld>
            <a:endParaRPr kumimoji="1" lang="ja-JP" altLang="en-US"/>
          </a:p>
        </p:txBody>
      </p:sp>
    </p:spTree>
    <p:extLst>
      <p:ext uri="{BB962C8B-B14F-4D97-AF65-F5344CB8AC3E}">
        <p14:creationId xmlns:p14="http://schemas.microsoft.com/office/powerpoint/2010/main" val="20290987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23</a:t>
            </a:fld>
            <a:endParaRPr kumimoji="1" lang="ja-JP" altLang="en-US"/>
          </a:p>
        </p:txBody>
      </p:sp>
    </p:spTree>
    <p:extLst>
      <p:ext uri="{BB962C8B-B14F-4D97-AF65-F5344CB8AC3E}">
        <p14:creationId xmlns:p14="http://schemas.microsoft.com/office/powerpoint/2010/main" val="26823625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24</a:t>
            </a:fld>
            <a:endParaRPr kumimoji="1" lang="ja-JP" altLang="en-US"/>
          </a:p>
        </p:txBody>
      </p:sp>
    </p:spTree>
    <p:extLst>
      <p:ext uri="{BB962C8B-B14F-4D97-AF65-F5344CB8AC3E}">
        <p14:creationId xmlns:p14="http://schemas.microsoft.com/office/powerpoint/2010/main" val="3249767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現地時間</a:t>
            </a:r>
            <a:r>
              <a:rPr kumimoji="1" lang="en-US" altLang="ja-JP" dirty="0"/>
              <a:t>8</a:t>
            </a:r>
            <a:r>
              <a:rPr kumimoji="1" lang="ja-JP" altLang="en-US" dirty="0"/>
              <a:t>月</a:t>
            </a:r>
            <a:r>
              <a:rPr kumimoji="1" lang="en-US" altLang="ja-JP" dirty="0"/>
              <a:t>18</a:t>
            </a:r>
            <a:r>
              <a:rPr kumimoji="1" lang="ja-JP" altLang="en-US" dirty="0"/>
              <a:t>日、ワシントン郊外キャンプデービッド山荘にて日米韓首脳会談</a:t>
            </a:r>
            <a:endParaRPr kumimoji="1" lang="en-US" altLang="ja-JP" dirty="0"/>
          </a:p>
          <a:p>
            <a:r>
              <a:rPr kumimoji="1" lang="ja-JP" altLang="en-US" dirty="0"/>
              <a:t>岸田総理「日米韓</a:t>
            </a:r>
            <a:r>
              <a:rPr kumimoji="1" lang="en-US" altLang="ja-JP" dirty="0"/>
              <a:t>3</a:t>
            </a:r>
            <a:r>
              <a:rPr kumimoji="1" lang="ja-JP" altLang="en-US" dirty="0"/>
              <a:t>か国の戦略的連携の潜在性を開花させることは必然で、時代の要請だ」</a:t>
            </a:r>
            <a:endParaRPr kumimoji="1" lang="en-US" altLang="ja-JP" dirty="0"/>
          </a:p>
          <a:p>
            <a:r>
              <a:rPr kumimoji="1" lang="ja-JP" altLang="en-US" dirty="0"/>
              <a:t>「キャンプデービッド原則」　共通の価値観に基づき「自由で開かれたインド太平洋」を推進し、力による一方的な現状変更の試みに「強く反対する」と表明</a:t>
            </a:r>
            <a:endParaRPr kumimoji="1" lang="en-US" altLang="ja-JP" dirty="0"/>
          </a:p>
          <a:p>
            <a:r>
              <a:rPr kumimoji="1" lang="ja-JP" altLang="en-US" dirty="0"/>
              <a:t>共同声明「キャンプデービッドの精神」　首脳や外務、防衛、経済担当閣僚と国家安保局長が少なくとも年に</a:t>
            </a:r>
            <a:r>
              <a:rPr kumimoji="1" lang="en-US" altLang="ja-JP" dirty="0"/>
              <a:t>1</a:t>
            </a:r>
            <a:r>
              <a:rPr kumimoji="1" lang="ja-JP" altLang="en-US" dirty="0"/>
              <a:t>度会談実施確認</a:t>
            </a:r>
            <a:endParaRPr kumimoji="1" lang="en-US" altLang="ja-JP"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283411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現地時間</a:t>
            </a:r>
            <a:r>
              <a:rPr kumimoji="1" lang="en-US" altLang="ja-JP" dirty="0"/>
              <a:t>8</a:t>
            </a:r>
            <a:r>
              <a:rPr kumimoji="1" lang="ja-JP" altLang="en-US" dirty="0"/>
              <a:t>月</a:t>
            </a:r>
            <a:r>
              <a:rPr kumimoji="1" lang="en-US" altLang="ja-JP" dirty="0"/>
              <a:t>18</a:t>
            </a:r>
            <a:r>
              <a:rPr kumimoji="1" lang="ja-JP" altLang="en-US" dirty="0"/>
              <a:t>日、ワシントン郊外キャンプデービッド山荘にて日米韓首脳会談</a:t>
            </a:r>
            <a:endParaRPr kumimoji="1" lang="en-US" altLang="ja-JP" dirty="0"/>
          </a:p>
          <a:p>
            <a:r>
              <a:rPr kumimoji="1" lang="ja-JP" altLang="en-US" dirty="0"/>
              <a:t>岸田総理「日米韓</a:t>
            </a:r>
            <a:r>
              <a:rPr kumimoji="1" lang="en-US" altLang="ja-JP" dirty="0"/>
              <a:t>3</a:t>
            </a:r>
            <a:r>
              <a:rPr kumimoji="1" lang="ja-JP" altLang="en-US" dirty="0"/>
              <a:t>か国の戦略的連携の潜在性を開花させることは必然で、時代の要請だ」</a:t>
            </a:r>
            <a:endParaRPr kumimoji="1" lang="en-US" altLang="ja-JP" dirty="0"/>
          </a:p>
          <a:p>
            <a:r>
              <a:rPr kumimoji="1" lang="ja-JP" altLang="en-US" dirty="0"/>
              <a:t>「キャンプデービッド原則」　共通の価値観に基づき「自由で開かれたインド太平洋」を推進し、力による一方的な現状変更の試みに「強く反対する」と表明</a:t>
            </a:r>
            <a:endParaRPr kumimoji="1" lang="en-US" altLang="ja-JP" dirty="0"/>
          </a:p>
          <a:p>
            <a:r>
              <a:rPr kumimoji="1" lang="ja-JP" altLang="en-US" dirty="0"/>
              <a:t>共同声明「キャンプデービッドの精神」　首脳や外務、防衛、経済担当閣僚と国家安保局長が少なくとも年に</a:t>
            </a:r>
            <a:r>
              <a:rPr kumimoji="1" lang="en-US" altLang="ja-JP" dirty="0"/>
              <a:t>1</a:t>
            </a:r>
            <a:r>
              <a:rPr kumimoji="1" lang="ja-JP" altLang="en-US" dirty="0"/>
              <a:t>度会談実施確認</a:t>
            </a:r>
            <a:endParaRPr kumimoji="1" lang="en-US" altLang="ja-JP"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7751152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日本を取り巻く安保環境かつてなく厳しい時代到来</a:t>
            </a:r>
            <a:endParaRPr kumimoji="1" lang="en-US" altLang="ja-JP" dirty="0"/>
          </a:p>
          <a:p>
            <a:r>
              <a:rPr kumimoji="1" lang="ja-JP" altLang="en-US" dirty="0"/>
              <a:t>相手に侵略や攻撃を思いとどまらせるような抑止力や反撃能力保持不可欠</a:t>
            </a:r>
            <a:endParaRPr kumimoji="1" lang="en-US" altLang="ja-JP" dirty="0"/>
          </a:p>
          <a:p>
            <a:r>
              <a:rPr kumimoji="1" lang="ja-JP" altLang="en-US" dirty="0"/>
              <a:t>昨年末、安保</a:t>
            </a:r>
            <a:r>
              <a:rPr kumimoji="1" lang="en-US" altLang="ja-JP" dirty="0"/>
              <a:t>3</a:t>
            </a:r>
            <a:r>
              <a:rPr kumimoji="1" lang="ja-JP" altLang="en-US" dirty="0"/>
              <a:t>文書改定、現状を踏まえた計画も、財源確保や国民理解増進が不可欠</a:t>
            </a:r>
            <a:endParaRPr kumimoji="1" lang="en-US" altLang="ja-JP" dirty="0"/>
          </a:p>
          <a:p>
            <a:r>
              <a:rPr kumimoji="1" lang="ja-JP" altLang="en-US" dirty="0"/>
              <a:t>防衛力強化が平和を守るため必要な措置であることを国民に丁寧に説明し、着実に実行すべし</a:t>
            </a: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363138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日本を取り巻く安保環境かつてなく厳しい時代到来</a:t>
            </a:r>
            <a:endParaRPr kumimoji="1" lang="en-US" altLang="ja-JP" dirty="0"/>
          </a:p>
          <a:p>
            <a:r>
              <a:rPr kumimoji="1" lang="ja-JP" altLang="en-US" dirty="0"/>
              <a:t>相手に侵略や攻撃を思いとどまらせるような抑止力や反撃能力保持不可欠</a:t>
            </a:r>
            <a:endParaRPr kumimoji="1" lang="en-US" altLang="ja-JP" dirty="0"/>
          </a:p>
          <a:p>
            <a:r>
              <a:rPr kumimoji="1" lang="ja-JP" altLang="en-US" dirty="0"/>
              <a:t>昨年末、安保</a:t>
            </a:r>
            <a:r>
              <a:rPr kumimoji="1" lang="en-US" altLang="ja-JP" dirty="0"/>
              <a:t>3</a:t>
            </a:r>
            <a:r>
              <a:rPr kumimoji="1" lang="ja-JP" altLang="en-US" dirty="0"/>
              <a:t>文書改定、現状を踏まえた計画も、財源確保や国民理解増進が不可欠</a:t>
            </a:r>
            <a:endParaRPr kumimoji="1" lang="en-US" altLang="ja-JP" dirty="0"/>
          </a:p>
          <a:p>
            <a:r>
              <a:rPr kumimoji="1" lang="ja-JP" altLang="en-US" dirty="0"/>
              <a:t>防衛力強化が平和を守るため必要な措置であることを国民に丁寧に説明し、着実に実行すべし</a:t>
            </a: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3204252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41585469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マイナンバー問題：</a:t>
            </a:r>
            <a:r>
              <a:rPr kumimoji="1" lang="en-US" altLang="ja-JP" dirty="0"/>
              <a:t>8</a:t>
            </a:r>
            <a:r>
              <a:rPr kumimoji="1" lang="ja-JP" altLang="en-US" dirty="0"/>
              <a:t>日公表の総点検中間報告でも累計</a:t>
            </a:r>
            <a:r>
              <a:rPr kumimoji="1" lang="en-US" altLang="ja-JP" dirty="0"/>
              <a:t>8000</a:t>
            </a:r>
            <a:r>
              <a:rPr kumimoji="1" lang="ja-JP" altLang="en-US" dirty="0"/>
              <a:t>件超の誤り確認</a:t>
            </a:r>
            <a:endParaRPr kumimoji="1" lang="en-US" altLang="ja-JP" dirty="0"/>
          </a:p>
          <a:p>
            <a:r>
              <a:rPr kumimoji="1" lang="en-US" altLang="ja-JP" dirty="0"/>
              <a:t>8</a:t>
            </a:r>
            <a:r>
              <a:rPr kumimoji="1" lang="ja-JP" altLang="en-US" dirty="0"/>
              <a:t>月時事通信世論調査：内閣支持率</a:t>
            </a:r>
            <a:r>
              <a:rPr kumimoji="1" lang="en-US" altLang="ja-JP" dirty="0"/>
              <a:t>26.6</a:t>
            </a:r>
            <a:r>
              <a:rPr kumimoji="1" lang="ja-JP" altLang="en-US" dirty="0"/>
              <a:t>％（</a:t>
            </a:r>
            <a:r>
              <a:rPr kumimoji="1" lang="en-US" altLang="ja-JP" dirty="0"/>
              <a:t>2</a:t>
            </a:r>
            <a:r>
              <a:rPr kumimoji="1" lang="ja-JP" altLang="en-US" dirty="0"/>
              <a:t>割台は危険水域）、自民党支持率</a:t>
            </a:r>
            <a:r>
              <a:rPr kumimoji="1" lang="en-US" altLang="ja-JP" dirty="0"/>
              <a:t>21.1</a:t>
            </a:r>
            <a:r>
              <a:rPr kumimoji="1" lang="ja-JP" altLang="en-US" dirty="0"/>
              <a:t>％、合計</a:t>
            </a:r>
            <a:r>
              <a:rPr kumimoji="1" lang="en-US" altLang="ja-JP" dirty="0"/>
              <a:t>47.7</a:t>
            </a:r>
            <a:r>
              <a:rPr kumimoji="1" lang="ja-JP" altLang="en-US" dirty="0"/>
              <a:t>％→青木の法則で政権維持困難</a:t>
            </a:r>
            <a:endParaRPr kumimoji="1" lang="en-US" altLang="ja-JP" dirty="0"/>
          </a:p>
          <a:p>
            <a:r>
              <a:rPr kumimoji="1" lang="ja-JP" altLang="en-US" dirty="0"/>
              <a:t>党内「解散などできるわけがない」、公明党「年内は無理だ」</a:t>
            </a:r>
            <a:endParaRPr kumimoji="1" lang="en-US" altLang="ja-JP" dirty="0"/>
          </a:p>
          <a:p>
            <a:r>
              <a:rPr kumimoji="1" lang="ja-JP" altLang="en-US" dirty="0"/>
              <a:t>政権立て直しのカギは「人事」→顔ぶれ刷新で状況好転企図（茂木幹事長、河野デジタル相去就が焦点）</a:t>
            </a:r>
            <a:endParaRPr kumimoji="1" lang="en-US" altLang="ja-JP" dirty="0"/>
          </a:p>
          <a:p>
            <a:r>
              <a:rPr kumimoji="1" lang="ja-JP" altLang="en-US" dirty="0"/>
              <a:t>党関係者「政権体力衰弱で大幅人事は困難」</a:t>
            </a:r>
            <a:endParaRPr kumimoji="1" lang="en-US" altLang="ja-JP" dirty="0"/>
          </a:p>
          <a:p>
            <a:r>
              <a:rPr kumimoji="1" lang="en-US" altLang="ja-JP" dirty="0"/>
              <a:t>10</a:t>
            </a:r>
            <a:r>
              <a:rPr kumimoji="1" lang="ja-JP" altLang="en-US" dirty="0"/>
              <a:t>月臨時国会で</a:t>
            </a:r>
            <a:r>
              <a:rPr kumimoji="1" lang="en-US" altLang="ja-JP" dirty="0"/>
              <a:t>23</a:t>
            </a:r>
            <a:r>
              <a:rPr kumimoji="1" lang="ja-JP" altLang="en-US" dirty="0"/>
              <a:t>年度補正予算案編成で着実に成果積み上げ国民の信頼回復企図</a:t>
            </a:r>
            <a:endParaRPr kumimoji="1" lang="en-US" altLang="ja-JP" dirty="0"/>
          </a:p>
          <a:p>
            <a:r>
              <a:rPr kumimoji="1" lang="en-US" altLang="ja-JP" dirty="0"/>
              <a:t>11</a:t>
            </a:r>
            <a:r>
              <a:rPr kumimoji="1" lang="ja-JP" altLang="en-US" dirty="0"/>
              <a:t>月末マイナ総点検「最終報告」</a:t>
            </a:r>
            <a:endParaRPr kumimoji="1" lang="en-US" altLang="ja-JP" dirty="0"/>
          </a:p>
          <a:p>
            <a:r>
              <a:rPr kumimoji="1" lang="ja-JP" altLang="en-US" dirty="0"/>
              <a:t>政権の先行きは見通せない</a:t>
            </a:r>
          </a:p>
        </p:txBody>
      </p:sp>
      <p:sp>
        <p:nvSpPr>
          <p:cNvPr id="4" name="スライド番号プレースホルダー 3"/>
          <p:cNvSpPr>
            <a:spLocks noGrp="1"/>
          </p:cNvSpPr>
          <p:nvPr>
            <p:ph type="sldNum" sz="quarter" idx="5"/>
          </p:nvPr>
        </p:nvSpPr>
        <p:spPr/>
        <p:txBody>
          <a:bodyPr/>
          <a:lstStyle/>
          <a:p>
            <a:fld id="{56039D77-D67E-44ED-8F36-9484E4758FA9}" type="slidenum">
              <a:rPr kumimoji="1" lang="ja-JP" altLang="en-US" smtClean="0"/>
              <a:t>8</a:t>
            </a:fld>
            <a:endParaRPr kumimoji="1" lang="ja-JP" altLang="en-US"/>
          </a:p>
        </p:txBody>
      </p:sp>
    </p:spTree>
    <p:extLst>
      <p:ext uri="{BB962C8B-B14F-4D97-AF65-F5344CB8AC3E}">
        <p14:creationId xmlns:p14="http://schemas.microsoft.com/office/powerpoint/2010/main" val="26434320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a:p>
            <a:r>
              <a:rPr kumimoji="1" lang="en-US" altLang="ja-JP" dirty="0"/>
              <a:t>2026</a:t>
            </a:r>
            <a:r>
              <a:rPr kumimoji="1" lang="ja-JP" altLang="en-US" dirty="0"/>
              <a:t>年核不拡散条約（</a:t>
            </a:r>
            <a:r>
              <a:rPr kumimoji="1" lang="en-US" altLang="ja-JP" dirty="0"/>
              <a:t>NPT</a:t>
            </a:r>
            <a:r>
              <a:rPr kumimoji="1" lang="ja-JP" altLang="en-US" dirty="0"/>
              <a:t>）再検討会議の第</a:t>
            </a:r>
            <a:r>
              <a:rPr kumimoji="1" lang="en-US" altLang="ja-JP" dirty="0"/>
              <a:t>1</a:t>
            </a:r>
            <a:r>
              <a:rPr kumimoji="1" lang="ja-JP" altLang="en-US" dirty="0"/>
              <a:t>回準備委員会（ウィーン）が</a:t>
            </a:r>
            <a:r>
              <a:rPr kumimoji="1" lang="en-US" altLang="ja-JP" dirty="0"/>
              <a:t>11</a:t>
            </a:r>
            <a:r>
              <a:rPr kumimoji="1" lang="ja-JP" altLang="en-US" dirty="0"/>
              <a:t>日閉幕</a:t>
            </a:r>
            <a:endParaRPr kumimoji="1" lang="en-US" altLang="ja-JP" dirty="0"/>
          </a:p>
          <a:p>
            <a:r>
              <a:rPr kumimoji="1" lang="ja-JP" altLang="en-US" dirty="0"/>
              <a:t>議長総括案の採択見送る</a:t>
            </a:r>
            <a:endParaRPr kumimoji="1" lang="en-US" altLang="ja-JP" dirty="0"/>
          </a:p>
          <a:p>
            <a:r>
              <a:rPr kumimoji="1" lang="ja-JP" altLang="en-US" dirty="0"/>
              <a:t>ロシアの「核の脅し」や核保有国の米国と中露の対立背景に、深刻化する分断浮き彫りに</a:t>
            </a:r>
            <a:endParaRPr kumimoji="1" lang="en-US" altLang="ja-JP" dirty="0"/>
          </a:p>
          <a:p>
            <a:endParaRPr kumimoji="1" lang="en-US" altLang="ja-JP" dirty="0"/>
          </a:p>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039D77-D67E-44ED-8F36-9484E4758FA9}" type="slidenum">
              <a:rPr kumimoji="1" lang="ja-JP" altLang="en-US" sz="18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18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7117653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933B496-D2B8-72D2-0A15-5BCD31D89894}"/>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0802A802-EA05-8004-8355-344D86E871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0F532784-DBF4-35B5-46FA-E5E012EDF5D5}"/>
              </a:ext>
            </a:extLst>
          </p:cNvPr>
          <p:cNvSpPr>
            <a:spLocks noGrp="1"/>
          </p:cNvSpPr>
          <p:nvPr>
            <p:ph type="dt" sz="half" idx="10"/>
          </p:nvPr>
        </p:nvSpPr>
        <p:spPr/>
        <p:txBody>
          <a:bodyPr/>
          <a:lstStyle/>
          <a:p>
            <a:fld id="{B37534ED-8346-40BA-8AB4-1E47B0DAC268}" type="datetimeFigureOut">
              <a:rPr kumimoji="1" lang="ja-JP" altLang="en-US" smtClean="0"/>
              <a:t>2023/9/16</a:t>
            </a:fld>
            <a:endParaRPr kumimoji="1" lang="ja-JP" altLang="en-US"/>
          </a:p>
        </p:txBody>
      </p:sp>
      <p:sp>
        <p:nvSpPr>
          <p:cNvPr id="5" name="フッター プレースホルダー 4">
            <a:extLst>
              <a:ext uri="{FF2B5EF4-FFF2-40B4-BE49-F238E27FC236}">
                <a16:creationId xmlns:a16="http://schemas.microsoft.com/office/drawing/2014/main" id="{F89E5C53-4E9E-EB61-A9F4-C37D988E0DC8}"/>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588F469-7D1E-1E26-821F-5E45471F8EE4}"/>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1485917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9F4D50F-3E2C-BF2F-94CA-11400847A4CC}"/>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009BF932-D6B6-4E81-19CF-68870071A112}"/>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7580F66-1B94-B49C-7616-CB764F2FB283}"/>
              </a:ext>
            </a:extLst>
          </p:cNvPr>
          <p:cNvSpPr>
            <a:spLocks noGrp="1"/>
          </p:cNvSpPr>
          <p:nvPr>
            <p:ph type="dt" sz="half" idx="10"/>
          </p:nvPr>
        </p:nvSpPr>
        <p:spPr/>
        <p:txBody>
          <a:bodyPr/>
          <a:lstStyle/>
          <a:p>
            <a:fld id="{B37534ED-8346-40BA-8AB4-1E47B0DAC268}" type="datetimeFigureOut">
              <a:rPr kumimoji="1" lang="ja-JP" altLang="en-US" smtClean="0"/>
              <a:t>2023/9/16</a:t>
            </a:fld>
            <a:endParaRPr kumimoji="1" lang="ja-JP" altLang="en-US"/>
          </a:p>
        </p:txBody>
      </p:sp>
      <p:sp>
        <p:nvSpPr>
          <p:cNvPr id="5" name="フッター プレースホルダー 4">
            <a:extLst>
              <a:ext uri="{FF2B5EF4-FFF2-40B4-BE49-F238E27FC236}">
                <a16:creationId xmlns:a16="http://schemas.microsoft.com/office/drawing/2014/main" id="{8CC9CCA5-3BEA-46AC-2273-DEA991BB4B1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FDF566-2FCC-D0ED-83F1-8F716A70BCD3}"/>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2549095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598EA0BE-E5A0-27B8-DA23-041486C47C11}"/>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0D40C24-AE89-51E0-9E1B-B026E001FF7A}"/>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DEC2935-DC22-8244-3AB8-E763B86F4F2A}"/>
              </a:ext>
            </a:extLst>
          </p:cNvPr>
          <p:cNvSpPr>
            <a:spLocks noGrp="1"/>
          </p:cNvSpPr>
          <p:nvPr>
            <p:ph type="dt" sz="half" idx="10"/>
          </p:nvPr>
        </p:nvSpPr>
        <p:spPr/>
        <p:txBody>
          <a:bodyPr/>
          <a:lstStyle/>
          <a:p>
            <a:fld id="{B37534ED-8346-40BA-8AB4-1E47B0DAC268}" type="datetimeFigureOut">
              <a:rPr kumimoji="1" lang="ja-JP" altLang="en-US" smtClean="0"/>
              <a:t>2023/9/16</a:t>
            </a:fld>
            <a:endParaRPr kumimoji="1" lang="ja-JP" altLang="en-US"/>
          </a:p>
        </p:txBody>
      </p:sp>
      <p:sp>
        <p:nvSpPr>
          <p:cNvPr id="5" name="フッター プレースホルダー 4">
            <a:extLst>
              <a:ext uri="{FF2B5EF4-FFF2-40B4-BE49-F238E27FC236}">
                <a16:creationId xmlns:a16="http://schemas.microsoft.com/office/drawing/2014/main" id="{17190BD6-EBBA-5612-F27A-A12534D14B8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28BAACF-6C75-CB79-31DF-9F757CE1BF35}"/>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5415291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4C9B3BA-00FD-79F5-91B0-F4AABF3DEB1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76DF6D1-BA78-9FC2-EEED-3816A4B4D9A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A7A5C71-5AC1-E279-154B-B8AF11880216}"/>
              </a:ext>
            </a:extLst>
          </p:cNvPr>
          <p:cNvSpPr>
            <a:spLocks noGrp="1"/>
          </p:cNvSpPr>
          <p:nvPr>
            <p:ph type="dt" sz="half" idx="10"/>
          </p:nvPr>
        </p:nvSpPr>
        <p:spPr/>
        <p:txBody>
          <a:bodyPr/>
          <a:lstStyle/>
          <a:p>
            <a:fld id="{B37534ED-8346-40BA-8AB4-1E47B0DAC268}" type="datetimeFigureOut">
              <a:rPr kumimoji="1" lang="ja-JP" altLang="en-US" smtClean="0"/>
              <a:t>2023/9/16</a:t>
            </a:fld>
            <a:endParaRPr kumimoji="1" lang="ja-JP" altLang="en-US"/>
          </a:p>
        </p:txBody>
      </p:sp>
      <p:sp>
        <p:nvSpPr>
          <p:cNvPr id="5" name="フッター プレースホルダー 4">
            <a:extLst>
              <a:ext uri="{FF2B5EF4-FFF2-40B4-BE49-F238E27FC236}">
                <a16:creationId xmlns:a16="http://schemas.microsoft.com/office/drawing/2014/main" id="{5A0E7B77-1B48-DA95-23E3-AC288734709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4892C75-2F31-7EED-994E-ABCF220B0242}"/>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4125468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A560D23-D339-2D1F-D9A6-D7660DCFF20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767D953-D803-932A-28BF-C5A2F68CA51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89651EB-5106-4F2D-E465-A52D4C7A51B2}"/>
              </a:ext>
            </a:extLst>
          </p:cNvPr>
          <p:cNvSpPr>
            <a:spLocks noGrp="1"/>
          </p:cNvSpPr>
          <p:nvPr>
            <p:ph type="dt" sz="half" idx="10"/>
          </p:nvPr>
        </p:nvSpPr>
        <p:spPr/>
        <p:txBody>
          <a:bodyPr/>
          <a:lstStyle/>
          <a:p>
            <a:fld id="{B37534ED-8346-40BA-8AB4-1E47B0DAC268}" type="datetimeFigureOut">
              <a:rPr kumimoji="1" lang="ja-JP" altLang="en-US" smtClean="0"/>
              <a:t>2023/9/16</a:t>
            </a:fld>
            <a:endParaRPr kumimoji="1" lang="ja-JP" altLang="en-US"/>
          </a:p>
        </p:txBody>
      </p:sp>
      <p:sp>
        <p:nvSpPr>
          <p:cNvPr id="5" name="フッター プレースホルダー 4">
            <a:extLst>
              <a:ext uri="{FF2B5EF4-FFF2-40B4-BE49-F238E27FC236}">
                <a16:creationId xmlns:a16="http://schemas.microsoft.com/office/drawing/2014/main" id="{6E07E4A7-6F2B-663D-2DF1-4874AF5F6D7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DB989E0-CCC8-C4EB-0E86-6A862C1FE391}"/>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12085739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D55690C-201E-A41E-818A-64653E49CD7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4CB9960-5960-5D70-B16E-EED7B9E2B99C}"/>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BFA06E8-8CF6-A6FE-C8BE-B139EA66915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FEDA92A1-9EDD-AE6A-3945-5915967E91D4}"/>
              </a:ext>
            </a:extLst>
          </p:cNvPr>
          <p:cNvSpPr>
            <a:spLocks noGrp="1"/>
          </p:cNvSpPr>
          <p:nvPr>
            <p:ph type="dt" sz="half" idx="10"/>
          </p:nvPr>
        </p:nvSpPr>
        <p:spPr/>
        <p:txBody>
          <a:bodyPr/>
          <a:lstStyle/>
          <a:p>
            <a:fld id="{B37534ED-8346-40BA-8AB4-1E47B0DAC268}" type="datetimeFigureOut">
              <a:rPr kumimoji="1" lang="ja-JP" altLang="en-US" smtClean="0"/>
              <a:t>2023/9/16</a:t>
            </a:fld>
            <a:endParaRPr kumimoji="1" lang="ja-JP" altLang="en-US"/>
          </a:p>
        </p:txBody>
      </p:sp>
      <p:sp>
        <p:nvSpPr>
          <p:cNvPr id="6" name="フッター プレースホルダー 5">
            <a:extLst>
              <a:ext uri="{FF2B5EF4-FFF2-40B4-BE49-F238E27FC236}">
                <a16:creationId xmlns:a16="http://schemas.microsoft.com/office/drawing/2014/main" id="{5A503EBB-EB72-A509-F882-CAD456810F6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6F03A7A-F3E0-F3C3-7DF1-437F40CE9EE9}"/>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2365525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2FFA733-85C0-28FE-75CC-98396682F8CA}"/>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61BAC6F-8B02-89AD-CEF6-5C198031A52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DE36B06-F5A1-4778-0964-6CD0CC3BF45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A9385D34-891D-2688-9E1D-4B187AD919A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0A69E300-5313-D72F-D26D-2B4A6E5AEB2B}"/>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F471A1F6-056B-665C-5926-0E984C69D899}"/>
              </a:ext>
            </a:extLst>
          </p:cNvPr>
          <p:cNvSpPr>
            <a:spLocks noGrp="1"/>
          </p:cNvSpPr>
          <p:nvPr>
            <p:ph type="dt" sz="half" idx="10"/>
          </p:nvPr>
        </p:nvSpPr>
        <p:spPr/>
        <p:txBody>
          <a:bodyPr/>
          <a:lstStyle/>
          <a:p>
            <a:fld id="{B37534ED-8346-40BA-8AB4-1E47B0DAC268}" type="datetimeFigureOut">
              <a:rPr kumimoji="1" lang="ja-JP" altLang="en-US" smtClean="0"/>
              <a:t>2023/9/16</a:t>
            </a:fld>
            <a:endParaRPr kumimoji="1" lang="ja-JP" altLang="en-US"/>
          </a:p>
        </p:txBody>
      </p:sp>
      <p:sp>
        <p:nvSpPr>
          <p:cNvPr id="8" name="フッター プレースホルダー 7">
            <a:extLst>
              <a:ext uri="{FF2B5EF4-FFF2-40B4-BE49-F238E27FC236}">
                <a16:creationId xmlns:a16="http://schemas.microsoft.com/office/drawing/2014/main" id="{09CB4929-990E-C7D5-8A5B-246222874A06}"/>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6F15BCF-27A3-B2A3-4095-458693671F8F}"/>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31797603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1776B9-03D8-28C6-2CD0-61E7DD03E976}"/>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B094737-110A-8E82-20DA-FF64C9886418}"/>
              </a:ext>
            </a:extLst>
          </p:cNvPr>
          <p:cNvSpPr>
            <a:spLocks noGrp="1"/>
          </p:cNvSpPr>
          <p:nvPr>
            <p:ph type="dt" sz="half" idx="10"/>
          </p:nvPr>
        </p:nvSpPr>
        <p:spPr/>
        <p:txBody>
          <a:bodyPr/>
          <a:lstStyle/>
          <a:p>
            <a:fld id="{B37534ED-8346-40BA-8AB4-1E47B0DAC268}" type="datetimeFigureOut">
              <a:rPr kumimoji="1" lang="ja-JP" altLang="en-US" smtClean="0"/>
              <a:t>2023/9/16</a:t>
            </a:fld>
            <a:endParaRPr kumimoji="1" lang="ja-JP" altLang="en-US"/>
          </a:p>
        </p:txBody>
      </p:sp>
      <p:sp>
        <p:nvSpPr>
          <p:cNvPr id="4" name="フッター プレースホルダー 3">
            <a:extLst>
              <a:ext uri="{FF2B5EF4-FFF2-40B4-BE49-F238E27FC236}">
                <a16:creationId xmlns:a16="http://schemas.microsoft.com/office/drawing/2014/main" id="{B2B979EF-74D2-BD84-E69E-F4ABA3792B7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610576E-7667-FF18-6713-2118CAEDA17F}"/>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2132945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D6D87FB8-5005-2828-DEB5-BBE66E239844}"/>
              </a:ext>
            </a:extLst>
          </p:cNvPr>
          <p:cNvSpPr>
            <a:spLocks noGrp="1"/>
          </p:cNvSpPr>
          <p:nvPr>
            <p:ph type="dt" sz="half" idx="10"/>
          </p:nvPr>
        </p:nvSpPr>
        <p:spPr/>
        <p:txBody>
          <a:bodyPr/>
          <a:lstStyle/>
          <a:p>
            <a:fld id="{B37534ED-8346-40BA-8AB4-1E47B0DAC268}" type="datetimeFigureOut">
              <a:rPr kumimoji="1" lang="ja-JP" altLang="en-US" smtClean="0"/>
              <a:t>2023/9/16</a:t>
            </a:fld>
            <a:endParaRPr kumimoji="1" lang="ja-JP" altLang="en-US"/>
          </a:p>
        </p:txBody>
      </p:sp>
      <p:sp>
        <p:nvSpPr>
          <p:cNvPr id="3" name="フッター プレースホルダー 2">
            <a:extLst>
              <a:ext uri="{FF2B5EF4-FFF2-40B4-BE49-F238E27FC236}">
                <a16:creationId xmlns:a16="http://schemas.microsoft.com/office/drawing/2014/main" id="{C9727236-A97F-E72C-1EDF-5CFDA260EEBA}"/>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74966A24-A9FA-D3EA-A8B4-FF9807200735}"/>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20939267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D45E1-B1BA-66DE-A075-1899A311E9B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2777A46E-55CC-C72E-92E3-2286A686D13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108D0E0D-057A-6F78-E582-4B71658B67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2FFF863-0F41-CC8C-F400-434C8B68E62C}"/>
              </a:ext>
            </a:extLst>
          </p:cNvPr>
          <p:cNvSpPr>
            <a:spLocks noGrp="1"/>
          </p:cNvSpPr>
          <p:nvPr>
            <p:ph type="dt" sz="half" idx="10"/>
          </p:nvPr>
        </p:nvSpPr>
        <p:spPr/>
        <p:txBody>
          <a:bodyPr/>
          <a:lstStyle/>
          <a:p>
            <a:fld id="{B37534ED-8346-40BA-8AB4-1E47B0DAC268}" type="datetimeFigureOut">
              <a:rPr kumimoji="1" lang="ja-JP" altLang="en-US" smtClean="0"/>
              <a:t>2023/9/16</a:t>
            </a:fld>
            <a:endParaRPr kumimoji="1" lang="ja-JP" altLang="en-US"/>
          </a:p>
        </p:txBody>
      </p:sp>
      <p:sp>
        <p:nvSpPr>
          <p:cNvPr id="6" name="フッター プレースホルダー 5">
            <a:extLst>
              <a:ext uri="{FF2B5EF4-FFF2-40B4-BE49-F238E27FC236}">
                <a16:creationId xmlns:a16="http://schemas.microsoft.com/office/drawing/2014/main" id="{371EAE02-E9FE-738E-3CAC-3EA9FAE91E5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FE1B0FAA-5A3C-618D-1A4B-85AF4A5D8B3E}"/>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11625682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0C12A7F-314E-35FE-1B2E-8936E9A5CCB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C724FD69-995F-C2CD-089B-B3F172409D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AF30EAFF-8509-92D4-9DC8-A9EF6F970A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7F9FD40-4BCA-26BF-807A-54D5ABBFB848}"/>
              </a:ext>
            </a:extLst>
          </p:cNvPr>
          <p:cNvSpPr>
            <a:spLocks noGrp="1"/>
          </p:cNvSpPr>
          <p:nvPr>
            <p:ph type="dt" sz="half" idx="10"/>
          </p:nvPr>
        </p:nvSpPr>
        <p:spPr/>
        <p:txBody>
          <a:bodyPr/>
          <a:lstStyle/>
          <a:p>
            <a:fld id="{B37534ED-8346-40BA-8AB4-1E47B0DAC268}" type="datetimeFigureOut">
              <a:rPr kumimoji="1" lang="ja-JP" altLang="en-US" smtClean="0"/>
              <a:t>2023/9/16</a:t>
            </a:fld>
            <a:endParaRPr kumimoji="1" lang="ja-JP" altLang="en-US"/>
          </a:p>
        </p:txBody>
      </p:sp>
      <p:sp>
        <p:nvSpPr>
          <p:cNvPr id="6" name="フッター プレースホルダー 5">
            <a:extLst>
              <a:ext uri="{FF2B5EF4-FFF2-40B4-BE49-F238E27FC236}">
                <a16:creationId xmlns:a16="http://schemas.microsoft.com/office/drawing/2014/main" id="{DA36567F-0768-33F6-BDFD-7AF1B12AFD4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49EB9E68-E3A3-8F87-60AE-127098F670DC}"/>
              </a:ext>
            </a:extLst>
          </p:cNvPr>
          <p:cNvSpPr>
            <a:spLocks noGrp="1"/>
          </p:cNvSpPr>
          <p:nvPr>
            <p:ph type="sldNum" sz="quarter" idx="12"/>
          </p:nvPr>
        </p:nvSpPr>
        <p:spPr/>
        <p:txBody>
          <a:body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20715195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33C790E3-43BD-C491-B33E-2B521EFA6C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575E27D-F0FA-F348-72C5-D7C01DFBA3C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3C9276A-597D-AB4F-9A87-951B5B90C52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7534ED-8346-40BA-8AB4-1E47B0DAC268}" type="datetimeFigureOut">
              <a:rPr kumimoji="1" lang="ja-JP" altLang="en-US" smtClean="0"/>
              <a:t>2023/9/16</a:t>
            </a:fld>
            <a:endParaRPr kumimoji="1" lang="ja-JP" altLang="en-US"/>
          </a:p>
        </p:txBody>
      </p:sp>
      <p:sp>
        <p:nvSpPr>
          <p:cNvPr id="5" name="フッター プレースホルダー 4">
            <a:extLst>
              <a:ext uri="{FF2B5EF4-FFF2-40B4-BE49-F238E27FC236}">
                <a16:creationId xmlns:a16="http://schemas.microsoft.com/office/drawing/2014/main" id="{26000871-3C45-4BC7-0277-FAA8CBEEDAA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FCF2D8F-B862-FCF0-2653-E4F3621303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6A66CB-DDBE-4892-946E-12AB1D09D204}" type="slidenum">
              <a:rPr kumimoji="1" lang="ja-JP" altLang="en-US" smtClean="0"/>
              <a:t>‹#›</a:t>
            </a:fld>
            <a:endParaRPr kumimoji="1" lang="ja-JP" altLang="en-US"/>
          </a:p>
        </p:txBody>
      </p:sp>
    </p:spTree>
    <p:extLst>
      <p:ext uri="{BB962C8B-B14F-4D97-AF65-F5344CB8AC3E}">
        <p14:creationId xmlns:p14="http://schemas.microsoft.com/office/powerpoint/2010/main" val="20281295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2681026" y="254888"/>
            <a:ext cx="7133684" cy="1118255"/>
          </a:xfrm>
          <a:prstGeom prst="rect">
            <a:avLst/>
          </a:prstGeom>
          <a:noFill/>
        </p:spPr>
        <p:txBody>
          <a:bodyPr wrap="non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en-US" altLang="ja-JP"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9</a:t>
            </a:r>
            <a:r>
              <a:rPr lang="ja-JP" altLang="en-US"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a:t>
            </a:r>
            <a:r>
              <a:rPr lang="en-US" altLang="ja-JP"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10</a:t>
            </a:r>
            <a:r>
              <a:rPr lang="ja-JP" altLang="en-US"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月の主な日程</a:t>
            </a:r>
            <a:endParaRPr lang="en-US" altLang="ja-JP"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p:txBody>
      </p:sp>
      <p:graphicFrame>
        <p:nvGraphicFramePr>
          <p:cNvPr id="2" name="表 3">
            <a:extLst>
              <a:ext uri="{FF2B5EF4-FFF2-40B4-BE49-F238E27FC236}">
                <a16:creationId xmlns:a16="http://schemas.microsoft.com/office/drawing/2014/main" id="{F9B9D9B8-44D4-7A1D-8AA9-0C6FCC763169}"/>
              </a:ext>
            </a:extLst>
          </p:cNvPr>
          <p:cNvGraphicFramePr>
            <a:graphicFrameLocks noGrp="1"/>
          </p:cNvGraphicFramePr>
          <p:nvPr>
            <p:extLst>
              <p:ext uri="{D42A27DB-BD31-4B8C-83A1-F6EECF244321}">
                <p14:modId xmlns:p14="http://schemas.microsoft.com/office/powerpoint/2010/main" val="3127636102"/>
              </p:ext>
            </p:extLst>
          </p:nvPr>
        </p:nvGraphicFramePr>
        <p:xfrm>
          <a:off x="407377" y="1388729"/>
          <a:ext cx="11377245" cy="4995062"/>
        </p:xfrm>
        <a:graphic>
          <a:graphicData uri="http://schemas.openxmlformats.org/drawingml/2006/table">
            <a:tbl>
              <a:tblPr bandRow="1">
                <a:tableStyleId>{5C22544A-7EE6-4342-B048-85BDC9FD1C3A}</a:tableStyleId>
              </a:tblPr>
              <a:tblGrid>
                <a:gridCol w="2026416">
                  <a:extLst>
                    <a:ext uri="{9D8B030D-6E8A-4147-A177-3AD203B41FA5}">
                      <a16:colId xmlns:a16="http://schemas.microsoft.com/office/drawing/2014/main" val="4104052775"/>
                    </a:ext>
                  </a:extLst>
                </a:gridCol>
                <a:gridCol w="1992086">
                  <a:extLst>
                    <a:ext uri="{9D8B030D-6E8A-4147-A177-3AD203B41FA5}">
                      <a16:colId xmlns:a16="http://schemas.microsoft.com/office/drawing/2014/main" val="3866156206"/>
                    </a:ext>
                  </a:extLst>
                </a:gridCol>
                <a:gridCol w="7358743">
                  <a:extLst>
                    <a:ext uri="{9D8B030D-6E8A-4147-A177-3AD203B41FA5}">
                      <a16:colId xmlns:a16="http://schemas.microsoft.com/office/drawing/2014/main" val="2242680960"/>
                    </a:ext>
                  </a:extLst>
                </a:gridCol>
              </a:tblGrid>
              <a:tr h="671055">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9</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月</a:t>
                      </a:r>
                    </a:p>
                  </a:txBody>
                  <a:tcPr marL="36000" marR="36000" marT="108000" anchor="ctr" anchorCtr="1">
                    <a:solidFill>
                      <a:schemeClr val="accent5">
                        <a:lumMod val="50000"/>
                      </a:schemeClr>
                    </a:solidFill>
                  </a:tcPr>
                </a:tc>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4</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日</a:t>
                      </a:r>
                    </a:p>
                  </a:txBody>
                  <a:tcPr marL="36000" marR="36000" marT="108000" anchor="ctr" anchorCtr="1">
                    <a:solidFill>
                      <a:schemeClr val="accent5">
                        <a:lumMod val="50000"/>
                      </a:schemeClr>
                    </a:solidFill>
                  </a:tcPr>
                </a:tc>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ASEAN</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関連首脳会議</a:t>
                      </a:r>
                    </a:p>
                  </a:txBody>
                  <a:tcPr marL="36000" marR="36000" marT="108000" anchor="ctr" anchorCtr="1">
                    <a:solidFill>
                      <a:schemeClr val="accent5">
                        <a:lumMod val="50000"/>
                      </a:schemeClr>
                    </a:solidFill>
                  </a:tcPr>
                </a:tc>
                <a:extLst>
                  <a:ext uri="{0D108BD9-81ED-4DB2-BD59-A6C34878D82A}">
                    <a16:rowId xmlns:a16="http://schemas.microsoft.com/office/drawing/2014/main" val="2698449405"/>
                  </a:ext>
                </a:extLst>
              </a:tr>
              <a:tr h="641225">
                <a:tc>
                  <a:txBody>
                    <a:bodyPr/>
                    <a:lstStyle/>
                    <a:p>
                      <a:endPar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endParaRPr>
                    </a:p>
                  </a:txBody>
                  <a:tcPr marL="36000" marR="36000" marT="108000" anchor="ctr" anchorCtr="1">
                    <a:solidFill>
                      <a:schemeClr val="accent5">
                        <a:lumMod val="50000"/>
                      </a:schemeClr>
                    </a:solidFill>
                  </a:tcPr>
                </a:tc>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9</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日</a:t>
                      </a:r>
                    </a:p>
                  </a:txBody>
                  <a:tcPr marL="36000" marR="36000" marT="108000" anchor="ctr" anchorCtr="1">
                    <a:solidFill>
                      <a:schemeClr val="accent5">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インド・</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G20</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首脳会議</a:t>
                      </a:r>
                    </a:p>
                  </a:txBody>
                  <a:tcPr marL="36000" marR="36000" marT="108000" anchor="ctr" anchorCtr="1">
                    <a:solidFill>
                      <a:schemeClr val="accent5">
                        <a:lumMod val="50000"/>
                      </a:schemeClr>
                    </a:solidFill>
                  </a:tcPr>
                </a:tc>
                <a:extLst>
                  <a:ext uri="{0D108BD9-81ED-4DB2-BD59-A6C34878D82A}">
                    <a16:rowId xmlns:a16="http://schemas.microsoft.com/office/drawing/2014/main" val="1665800345"/>
                  </a:ext>
                </a:extLst>
              </a:tr>
              <a:tr h="641225">
                <a:tc>
                  <a:txBody>
                    <a:bodyPr/>
                    <a:lstStyle/>
                    <a:p>
                      <a:endPar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endParaRPr>
                    </a:p>
                  </a:txBody>
                  <a:tcPr marL="36000" marR="36000" marT="108000" anchor="ctr" anchorCtr="1">
                    <a:solidFill>
                      <a:schemeClr val="accent5">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a:t>
                      </a:r>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13</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日</a:t>
                      </a:r>
                    </a:p>
                  </a:txBody>
                  <a:tcPr marL="36000" marR="36000" marT="108000" anchor="ctr" anchorCtr="1">
                    <a:solidFill>
                      <a:schemeClr val="accent5">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内閣改造・自民党役員人事</a:t>
                      </a:r>
                    </a:p>
                  </a:txBody>
                  <a:tcPr marL="36000" marR="36000" marT="108000" anchor="ctr" anchorCtr="1">
                    <a:solidFill>
                      <a:schemeClr val="accent5">
                        <a:lumMod val="50000"/>
                      </a:schemeClr>
                    </a:solidFill>
                  </a:tcPr>
                </a:tc>
                <a:extLst>
                  <a:ext uri="{0D108BD9-81ED-4DB2-BD59-A6C34878D82A}">
                    <a16:rowId xmlns:a16="http://schemas.microsoft.com/office/drawing/2014/main" val="2102734560"/>
                  </a:ext>
                </a:extLst>
              </a:tr>
              <a:tr h="780902">
                <a:tc>
                  <a:txBody>
                    <a:bodyPr/>
                    <a:lstStyle/>
                    <a:p>
                      <a:endPar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endParaRPr>
                    </a:p>
                  </a:txBody>
                  <a:tcPr marL="36000" marR="36000" marT="108000" anchor="ctr" anchorCtr="1">
                    <a:solidFill>
                      <a:schemeClr val="accent5">
                        <a:lumMod val="50000"/>
                      </a:schemeClr>
                    </a:solidFill>
                  </a:tcPr>
                </a:tc>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30</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日</a:t>
                      </a:r>
                    </a:p>
                  </a:txBody>
                  <a:tcPr marL="36000" marR="36000" marT="108000" anchor="ctr" anchorCtr="1">
                    <a:solidFill>
                      <a:schemeClr val="accent5">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自民党役員が任期満了</a:t>
                      </a:r>
                    </a:p>
                  </a:txBody>
                  <a:tcPr marL="36000" marR="36000" marT="108000" anchor="ctr" anchorCtr="1">
                    <a:solidFill>
                      <a:schemeClr val="accent5">
                        <a:lumMod val="50000"/>
                      </a:schemeClr>
                    </a:solidFill>
                  </a:tcPr>
                </a:tc>
                <a:extLst>
                  <a:ext uri="{0D108BD9-81ED-4DB2-BD59-A6C34878D82A}">
                    <a16:rowId xmlns:a16="http://schemas.microsoft.com/office/drawing/2014/main" val="1673236808"/>
                  </a:ext>
                </a:extLst>
              </a:tr>
              <a:tr h="651750">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10</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月</a:t>
                      </a:r>
                    </a:p>
                  </a:txBody>
                  <a:tcPr marL="36000" marR="36000" marT="108000" anchor="ctr" anchorCtr="1">
                    <a:solidFill>
                      <a:schemeClr val="accent5">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中旬？</a:t>
                      </a:r>
                    </a:p>
                  </a:txBody>
                  <a:tcPr marL="36000" marR="36000" marT="108000" anchor="ctr" anchorCtr="1">
                    <a:solidFill>
                      <a:schemeClr val="accent5">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臨時国会召集</a:t>
                      </a:r>
                    </a:p>
                  </a:txBody>
                  <a:tcPr marL="36000" marR="36000" marT="108000" anchor="ctr" anchorCtr="1">
                    <a:solidFill>
                      <a:schemeClr val="accent5">
                        <a:lumMod val="50000"/>
                      </a:schemeClr>
                    </a:solidFill>
                  </a:tcPr>
                </a:tc>
                <a:extLst>
                  <a:ext uri="{0D108BD9-81ED-4DB2-BD59-A6C34878D82A}">
                    <a16:rowId xmlns:a16="http://schemas.microsoft.com/office/drawing/2014/main" val="719515905"/>
                  </a:ext>
                </a:extLst>
              </a:tr>
              <a:tr h="0">
                <a:tc>
                  <a:txBody>
                    <a:bodyPr/>
                    <a:lstStyle/>
                    <a:p>
                      <a:endParaRPr kumimoji="1" lang="ja-JP" altLang="en-US" sz="3600" b="1">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endParaRPr>
                    </a:p>
                  </a:txBody>
                  <a:tcPr marL="36000" marR="36000" marT="108000" anchor="ctr" anchorCtr="1">
                    <a:solidFill>
                      <a:schemeClr val="accent5">
                        <a:lumMod val="50000"/>
                      </a:schemeClr>
                    </a:solidFill>
                  </a:tcPr>
                </a:tc>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22</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日</a:t>
                      </a:r>
                    </a:p>
                  </a:txBody>
                  <a:tcPr marL="36000" marR="36000" marT="108000" anchor="ctr" anchorCtr="1">
                    <a:solidFill>
                      <a:schemeClr val="accent5">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衆参補欠選挙</a:t>
                      </a:r>
                    </a:p>
                  </a:txBody>
                  <a:tcPr marL="36000" marR="36000" marT="108000" anchor="ctr" anchorCtr="1">
                    <a:solidFill>
                      <a:schemeClr val="accent5">
                        <a:lumMod val="50000"/>
                      </a:schemeClr>
                    </a:solidFill>
                  </a:tcPr>
                </a:tc>
                <a:extLst>
                  <a:ext uri="{0D108BD9-81ED-4DB2-BD59-A6C34878D82A}">
                    <a16:rowId xmlns:a16="http://schemas.microsoft.com/office/drawing/2014/main" val="2757723802"/>
                  </a:ext>
                </a:extLst>
              </a:tr>
              <a:tr h="473297">
                <a:tc>
                  <a:txBody>
                    <a:bodyPr/>
                    <a:lstStyle/>
                    <a:p>
                      <a:endPar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endParaRPr>
                    </a:p>
                  </a:txBody>
                  <a:tcPr marL="36000" marR="36000" marT="108000" anchor="ctr" anchorCtr="1">
                    <a:solidFill>
                      <a:schemeClr val="accent5">
                        <a:lumMod val="50000"/>
                      </a:schemeClr>
                    </a:solidFill>
                  </a:tcPr>
                </a:tc>
                <a:tc>
                  <a:txBody>
                    <a:bodyPr/>
                    <a:lstStyle/>
                    <a:p>
                      <a:r>
                        <a:rPr kumimoji="1" lang="en-US" altLang="ja-JP"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31</a:t>
                      </a:r>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日</a:t>
                      </a:r>
                    </a:p>
                  </a:txBody>
                  <a:tcPr marL="36000" marR="36000" marT="108000" anchor="ctr" anchorCtr="1">
                    <a:solidFill>
                      <a:schemeClr val="accent5">
                        <a:lumMod val="50000"/>
                      </a:schemeClr>
                    </a:solidFill>
                  </a:tcPr>
                </a:tc>
                <a:tc>
                  <a:txBody>
                    <a:bodyPr/>
                    <a:lstStyle/>
                    <a:p>
                      <a:r>
                        <a:rPr kumimoji="1" lang="ja-JP" altLang="en-US" sz="3600" b="1" dirty="0">
                          <a:ln>
                            <a:solidFill>
                              <a:schemeClr val="bg1"/>
                            </a:solidFill>
                          </a:ln>
                          <a:solidFill>
                            <a:schemeClr val="bg1"/>
                          </a:solidFill>
                          <a:effectLst>
                            <a:glow rad="63500">
                              <a:srgbClr val="002060">
                                <a:alpha val="40000"/>
                              </a:srgbClr>
                            </a:glow>
                          </a:effectLst>
                          <a:latin typeface="メイリオ" panose="020B0604030504040204" pitchFamily="50" charset="-128"/>
                          <a:ea typeface="メイリオ" panose="020B0604030504040204" pitchFamily="50" charset="-128"/>
                        </a:rPr>
                        <a:t>衆院議員任期折り返し</a:t>
                      </a:r>
                    </a:p>
                  </a:txBody>
                  <a:tcPr marL="36000" marR="36000" marT="108000" anchor="ctr" anchorCtr="1">
                    <a:solidFill>
                      <a:schemeClr val="accent5">
                        <a:lumMod val="50000"/>
                      </a:schemeClr>
                    </a:solidFill>
                  </a:tcPr>
                </a:tc>
                <a:extLst>
                  <a:ext uri="{0D108BD9-81ED-4DB2-BD59-A6C34878D82A}">
                    <a16:rowId xmlns:a16="http://schemas.microsoft.com/office/drawing/2014/main" val="3296970060"/>
                  </a:ext>
                </a:extLst>
              </a:tr>
            </a:tbl>
          </a:graphicData>
        </a:graphic>
      </p:graphicFrame>
      <p:graphicFrame>
        <p:nvGraphicFramePr>
          <p:cNvPr id="4" name="表 3">
            <a:extLst>
              <a:ext uri="{FF2B5EF4-FFF2-40B4-BE49-F238E27FC236}">
                <a16:creationId xmlns:a16="http://schemas.microsoft.com/office/drawing/2014/main" id="{B3B600D7-50CD-B922-B2AD-166F29580C4D}"/>
              </a:ext>
            </a:extLst>
          </p:cNvPr>
          <p:cNvGraphicFramePr>
            <a:graphicFrameLocks noGrp="1"/>
          </p:cNvGraphicFramePr>
          <p:nvPr/>
        </p:nvGraphicFramePr>
        <p:xfrm>
          <a:off x="13068300" y="2019300"/>
          <a:ext cx="208280" cy="365760"/>
        </p:xfrm>
        <a:graphic>
          <a:graphicData uri="http://schemas.openxmlformats.org/drawingml/2006/table">
            <a:tbl>
              <a:tblPr/>
              <a:tblGrid>
                <a:gridCol w="208280">
                  <a:extLst>
                    <a:ext uri="{9D8B030D-6E8A-4147-A177-3AD203B41FA5}">
                      <a16:colId xmlns:a16="http://schemas.microsoft.com/office/drawing/2014/main" val="343187972"/>
                    </a:ext>
                  </a:extLst>
                </a:gridCol>
              </a:tblGrid>
              <a:tr h="0">
                <a:tc>
                  <a:txBody>
                    <a:bodyPr/>
                    <a:lstStyle/>
                    <a:p>
                      <a:endParaRPr kumimoji="1" lang="ja-JP" altLang="en-US" dirty="0"/>
                    </a:p>
                  </a:txBody>
                  <a:tcPr>
                    <a:lnL w="3175" cmpd="sng">
                      <a:solidFill>
                        <a:schemeClr val="tx1"/>
                      </a:solidFill>
                      <a:prstDash val="solid"/>
                    </a:lnL>
                    <a:lnR w="3175" cmpd="sng">
                      <a:solidFill>
                        <a:schemeClr val="tx1"/>
                      </a:solidFill>
                      <a:prstDash val="solid"/>
                    </a:lnR>
                    <a:lnT w="3175" cmpd="sng">
                      <a:solidFill>
                        <a:schemeClr val="tx1"/>
                      </a:solidFill>
                      <a:prstDash val="solid"/>
                    </a:lnT>
                    <a:lnB w="3175" cmpd="sng">
                      <a:solidFill>
                        <a:schemeClr val="tx1"/>
                      </a:solidFill>
                      <a:prstDash val="solid"/>
                    </a:lnB>
                  </a:tcPr>
                </a:tc>
                <a:extLst>
                  <a:ext uri="{0D108BD9-81ED-4DB2-BD59-A6C34878D82A}">
                    <a16:rowId xmlns:a16="http://schemas.microsoft.com/office/drawing/2014/main" val="3143624095"/>
                  </a:ext>
                </a:extLst>
              </a:tr>
            </a:tbl>
          </a:graphicData>
        </a:graphic>
      </p:graphicFrame>
    </p:spTree>
    <p:extLst>
      <p:ext uri="{BB962C8B-B14F-4D97-AF65-F5344CB8AC3E}">
        <p14:creationId xmlns:p14="http://schemas.microsoft.com/office/powerpoint/2010/main" val="27841366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0" y="233468"/>
            <a:ext cx="12192000" cy="6632585"/>
          </a:xfrm>
          <a:prstGeom prst="rect">
            <a:avLst/>
          </a:prstGeom>
          <a:noFill/>
        </p:spPr>
        <p:txBody>
          <a:bodyPr wrap="square" rtlCol="0">
            <a:sp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kumimoji="1" lang="ja-JP" altLang="en-US"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佐々江賢一郎氏岸田外交評価</a:t>
            </a:r>
            <a:endParaRPr kumimoji="1" lang="en-US" altLang="ja-JP"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9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「ウクライナ戦争」主体的に役割果たす</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6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欧州の問題✖→自分たちの問題</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6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躊躇せず迅速に対露制裁やウクライナ支援</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6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「広島サミット」良いバランスでグローバルサウス諸国招待「エネルギー危機や食糧危機の根本原因はロシアの侵略」理解深める</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6000"/>
              </a:lnSpc>
              <a:spcBef>
                <a:spcPts val="0"/>
              </a:spcBef>
              <a:spcAft>
                <a:spcPts val="0"/>
              </a:spcAft>
              <a:buClrTx/>
              <a:buSzTx/>
              <a:buFontTx/>
              <a:buNone/>
              <a:tabLst/>
              <a:defRPr/>
            </a:pP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NATO</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や</a:t>
            </a: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EU</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と経済・安保両面で連携強化</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4804492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0" y="233468"/>
            <a:ext cx="12192000" cy="6657592"/>
          </a:xfrm>
          <a:prstGeom prst="rect">
            <a:avLst/>
          </a:prstGeom>
          <a:noFill/>
        </p:spPr>
        <p:txBody>
          <a:bodyPr wrap="square" rtlCol="0">
            <a:sp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kumimoji="1" lang="ja-JP" altLang="en-US"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日本共産党が直面する課題</a:t>
            </a:r>
            <a:endParaRPr kumimoji="1" lang="en-US" altLang="ja-JP"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6500"/>
              </a:lnSpc>
              <a:spcBef>
                <a:spcPts val="0"/>
              </a:spcBef>
              <a:spcAft>
                <a:spcPts val="0"/>
              </a:spcAft>
              <a:buClrTx/>
              <a:buSzTx/>
              <a:buFontTx/>
              <a:buNone/>
              <a:tabLst/>
              <a:defRPr/>
            </a:pP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1</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．議席減：</a:t>
            </a: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21</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年衆院選、</a:t>
            </a: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22</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年参院選、</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6500"/>
              </a:lnSpc>
              <a:spcBef>
                <a:spcPts val="0"/>
              </a:spcBef>
              <a:spcAft>
                <a:spcPts val="0"/>
              </a:spcAft>
              <a:buClrTx/>
              <a:buSzTx/>
              <a:buFontTx/>
              <a:buNone/>
              <a:tabLst/>
              <a:defRPr/>
            </a:pP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4</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月統一地方選でいずれも議席減</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65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２．党員減：</a:t>
            </a: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1</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月で</a:t>
            </a: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26</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万人（</a:t>
            </a: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80</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年代</a:t>
            </a: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40</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万人）</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65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３．野党共闘：次期衆院選での選挙協力を他の</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6500"/>
              </a:lnSpc>
              <a:spcBef>
                <a:spcPts val="0"/>
              </a:spcBef>
              <a:spcAft>
                <a:spcPts val="0"/>
              </a:spcAft>
              <a:buClrTx/>
              <a:buSzTx/>
              <a:buFontTx/>
              <a:buNone/>
              <a:tabLst/>
              <a:defRPr/>
            </a:pP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野党に呼びかけるも、立憲民主党とは温度差</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65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４．世代交代：一部若返り図るも、志位委員長</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6500"/>
              </a:lnSpc>
              <a:spcBef>
                <a:spcPts val="0"/>
              </a:spcBef>
              <a:spcAft>
                <a:spcPts val="0"/>
              </a:spcAft>
              <a:buClrTx/>
              <a:buSzTx/>
              <a:buFontTx/>
              <a:buNone/>
              <a:tabLst/>
              <a:defRPr/>
            </a:pP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の在任</a:t>
            </a: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20</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年超え、刷新イメージは微妙</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7231907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0" y="233468"/>
            <a:ext cx="12192000" cy="7337265"/>
          </a:xfrm>
          <a:prstGeom prst="rect">
            <a:avLst/>
          </a:prstGeom>
          <a:noFill/>
        </p:spPr>
        <p:txBody>
          <a:bodyPr wrap="square" rtlCol="0">
            <a:sp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kumimoji="1" lang="ja-JP" altLang="en-US"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世界的猛暑で災害多発</a:t>
            </a:r>
            <a:endParaRPr kumimoji="1" lang="en-US" altLang="ja-JP"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6500"/>
              </a:lnSpc>
              <a:spcBef>
                <a:spcPts val="0"/>
              </a:spcBef>
              <a:spcAft>
                <a:spcPts val="0"/>
              </a:spcAft>
              <a:buClrTx/>
              <a:buSzTx/>
              <a:buFontTx/>
              <a:buNone/>
              <a:tabLst/>
              <a:defRPr/>
            </a:pP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1</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．欧州：ギリシャ、スペイン、イタリアで</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45</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度超、</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5400"/>
              </a:lnSpc>
              <a:spcBef>
                <a:spcPts val="0"/>
              </a:spcBef>
              <a:spcAft>
                <a:spcPts val="0"/>
              </a:spcAft>
              <a:buClrTx/>
              <a:buSzTx/>
              <a:buFontTx/>
              <a:buNone/>
              <a:tabLst/>
              <a:defRPr/>
            </a:pP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山火事が頻発（</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7</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5400"/>
              </a:lnSpc>
              <a:spcBef>
                <a:spcPts val="0"/>
              </a:spcBef>
              <a:spcAft>
                <a:spcPts val="0"/>
              </a:spcAft>
              <a:buClrTx/>
              <a:buSzTx/>
              <a:buFontTx/>
              <a:buNone/>
              <a:tabLst/>
              <a:defRPr/>
            </a:pP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２．米国：加州</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53.3</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度、フロリダ海水温</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38</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度超（</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7</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5400"/>
              </a:lnSpc>
              <a:spcBef>
                <a:spcPts val="0"/>
              </a:spcBef>
              <a:spcAft>
                <a:spcPts val="0"/>
              </a:spcAft>
              <a:buClrTx/>
              <a:buSzTx/>
              <a:buFontTx/>
              <a:buNone/>
              <a:tabLst/>
              <a:defRPr/>
            </a:pP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３．カナダ：山火事頻発、森林消失（</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5</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月以降）</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5400"/>
              </a:lnSpc>
              <a:spcBef>
                <a:spcPts val="0"/>
              </a:spcBef>
              <a:spcAft>
                <a:spcPts val="0"/>
              </a:spcAft>
              <a:buClrTx/>
              <a:buSzTx/>
              <a:buFontTx/>
              <a:buNone/>
              <a:tabLst/>
              <a:defRPr/>
            </a:pP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４．インド：北部豪雨で数十人死亡</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5400"/>
              </a:lnSpc>
              <a:spcBef>
                <a:spcPts val="0"/>
              </a:spcBef>
              <a:spcAft>
                <a:spcPts val="0"/>
              </a:spcAft>
              <a:buClrTx/>
              <a:buSzTx/>
              <a:buFontTx/>
              <a:buNone/>
              <a:tabLst/>
              <a:defRPr/>
            </a:pP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５．中国：新疆ウイグル自治区で</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52.2</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度（</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7</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5400"/>
              </a:lnSpc>
              <a:spcBef>
                <a:spcPts val="0"/>
              </a:spcBef>
              <a:spcAft>
                <a:spcPts val="0"/>
              </a:spcAft>
              <a:buClrTx/>
              <a:buSzTx/>
              <a:buFontTx/>
              <a:buNone/>
              <a:tabLst/>
              <a:defRPr/>
            </a:pP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北京で記録的豪雨（</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7</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8</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5400"/>
              </a:lnSpc>
              <a:spcBef>
                <a:spcPts val="0"/>
              </a:spcBef>
              <a:spcAft>
                <a:spcPts val="0"/>
              </a:spcAft>
              <a:buClrTx/>
              <a:buSzTx/>
              <a:buFontTx/>
              <a:buNone/>
              <a:tabLst/>
              <a:defRPr/>
            </a:pP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６．メキシコ：熱中症などで</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200</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人超死亡</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6500"/>
              </a:lnSpc>
              <a:spcBef>
                <a:spcPts val="0"/>
              </a:spcBef>
              <a:spcAft>
                <a:spcPts val="0"/>
              </a:spcAft>
              <a:buClrTx/>
              <a:buSzTx/>
              <a:buFontTx/>
              <a:buNone/>
              <a:tabLst/>
              <a:defRPr/>
            </a:pP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7734949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0" y="233468"/>
            <a:ext cx="12192000" cy="7337265"/>
          </a:xfrm>
          <a:prstGeom prst="rect">
            <a:avLst/>
          </a:prstGeom>
          <a:noFill/>
        </p:spPr>
        <p:txBody>
          <a:bodyPr wrap="square" rtlCol="0">
            <a:sp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kumimoji="1" lang="ja-JP" altLang="en-US"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世界的猛暑で災害多発</a:t>
            </a:r>
            <a:endParaRPr kumimoji="1" lang="en-US" altLang="ja-JP"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6500"/>
              </a:lnSpc>
              <a:spcBef>
                <a:spcPts val="0"/>
              </a:spcBef>
              <a:spcAft>
                <a:spcPts val="0"/>
              </a:spcAft>
              <a:buClrTx/>
              <a:buSzTx/>
              <a:buFontTx/>
              <a:buNone/>
              <a:tabLst/>
              <a:defRPr/>
            </a:pP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1</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．欧州：ギリシャ、スペイン、イタリアで</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45</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度超、</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5400"/>
              </a:lnSpc>
              <a:spcBef>
                <a:spcPts val="0"/>
              </a:spcBef>
              <a:spcAft>
                <a:spcPts val="0"/>
              </a:spcAft>
              <a:buClrTx/>
              <a:buSzTx/>
              <a:buFontTx/>
              <a:buNone/>
              <a:tabLst/>
              <a:defRPr/>
            </a:pP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山火事が頻発（</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7</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5400"/>
              </a:lnSpc>
              <a:spcBef>
                <a:spcPts val="0"/>
              </a:spcBef>
              <a:spcAft>
                <a:spcPts val="0"/>
              </a:spcAft>
              <a:buClrTx/>
              <a:buSzTx/>
              <a:buFontTx/>
              <a:buNone/>
              <a:tabLst/>
              <a:defRPr/>
            </a:pP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２．米国：加州</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53.3</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度、フロリダ海水温</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38</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度超（</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7</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5400"/>
              </a:lnSpc>
              <a:spcBef>
                <a:spcPts val="0"/>
              </a:spcBef>
              <a:spcAft>
                <a:spcPts val="0"/>
              </a:spcAft>
              <a:buClrTx/>
              <a:buSzTx/>
              <a:buFontTx/>
              <a:buNone/>
              <a:tabLst/>
              <a:defRPr/>
            </a:pP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３．カナダ：山火事頻発、森林消失（</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5</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月以降）</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5400"/>
              </a:lnSpc>
              <a:spcBef>
                <a:spcPts val="0"/>
              </a:spcBef>
              <a:spcAft>
                <a:spcPts val="0"/>
              </a:spcAft>
              <a:buClrTx/>
              <a:buSzTx/>
              <a:buFontTx/>
              <a:buNone/>
              <a:tabLst/>
              <a:defRPr/>
            </a:pP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４．インド：北部豪雨で数十人死亡</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5400"/>
              </a:lnSpc>
              <a:spcBef>
                <a:spcPts val="0"/>
              </a:spcBef>
              <a:spcAft>
                <a:spcPts val="0"/>
              </a:spcAft>
              <a:buClrTx/>
              <a:buSzTx/>
              <a:buFontTx/>
              <a:buNone/>
              <a:tabLst/>
              <a:defRPr/>
            </a:pP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５．中国：新疆ウイグル自治区で</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52.2</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度（</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7</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5400"/>
              </a:lnSpc>
              <a:spcBef>
                <a:spcPts val="0"/>
              </a:spcBef>
              <a:spcAft>
                <a:spcPts val="0"/>
              </a:spcAft>
              <a:buClrTx/>
              <a:buSzTx/>
              <a:buFontTx/>
              <a:buNone/>
              <a:tabLst/>
              <a:defRPr/>
            </a:pP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北京で記録的豪雨（</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7</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8</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5400"/>
              </a:lnSpc>
              <a:spcBef>
                <a:spcPts val="0"/>
              </a:spcBef>
              <a:spcAft>
                <a:spcPts val="0"/>
              </a:spcAft>
              <a:buClrTx/>
              <a:buSzTx/>
              <a:buFontTx/>
              <a:buNone/>
              <a:tabLst/>
              <a:defRPr/>
            </a:pP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６．メキシコ：熱中症などで</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200</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人超死亡</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6500"/>
              </a:lnSpc>
              <a:spcBef>
                <a:spcPts val="0"/>
              </a:spcBef>
              <a:spcAft>
                <a:spcPts val="0"/>
              </a:spcAft>
              <a:buClrTx/>
              <a:buSzTx/>
              <a:buFontTx/>
              <a:buNone/>
              <a:tabLst/>
              <a:defRPr/>
            </a:pP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3978618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0" y="233468"/>
            <a:ext cx="12192000" cy="7337265"/>
          </a:xfrm>
          <a:prstGeom prst="rect">
            <a:avLst/>
          </a:prstGeom>
          <a:noFill/>
        </p:spPr>
        <p:txBody>
          <a:bodyPr wrap="square" rtlCol="0">
            <a:sp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kumimoji="1" lang="ja-JP" altLang="en-US"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世界的猛暑で災害多発</a:t>
            </a:r>
            <a:endParaRPr kumimoji="1" lang="en-US" altLang="ja-JP"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6500"/>
              </a:lnSpc>
              <a:spcBef>
                <a:spcPts val="0"/>
              </a:spcBef>
              <a:spcAft>
                <a:spcPts val="0"/>
              </a:spcAft>
              <a:buClrTx/>
              <a:buSzTx/>
              <a:buFontTx/>
              <a:buNone/>
              <a:tabLst/>
              <a:defRPr/>
            </a:pP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1</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．欧州：ギリシャ、スペイン、イタリアで</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45</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度超、</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5400"/>
              </a:lnSpc>
              <a:spcBef>
                <a:spcPts val="0"/>
              </a:spcBef>
              <a:spcAft>
                <a:spcPts val="0"/>
              </a:spcAft>
              <a:buClrTx/>
              <a:buSzTx/>
              <a:buFontTx/>
              <a:buNone/>
              <a:tabLst/>
              <a:defRPr/>
            </a:pP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山火事が頻発（</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7</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5400"/>
              </a:lnSpc>
              <a:spcBef>
                <a:spcPts val="0"/>
              </a:spcBef>
              <a:spcAft>
                <a:spcPts val="0"/>
              </a:spcAft>
              <a:buClrTx/>
              <a:buSzTx/>
              <a:buFontTx/>
              <a:buNone/>
              <a:tabLst/>
              <a:defRPr/>
            </a:pP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２．米国：加州</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53.3</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度、フロリダ海水温</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38</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度超（</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7</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5400"/>
              </a:lnSpc>
              <a:spcBef>
                <a:spcPts val="0"/>
              </a:spcBef>
              <a:spcAft>
                <a:spcPts val="0"/>
              </a:spcAft>
              <a:buClrTx/>
              <a:buSzTx/>
              <a:buFontTx/>
              <a:buNone/>
              <a:tabLst/>
              <a:defRPr/>
            </a:pP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３．カナダ：山火事頻発、森林消失（</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5</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月以降）</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5400"/>
              </a:lnSpc>
              <a:spcBef>
                <a:spcPts val="0"/>
              </a:spcBef>
              <a:spcAft>
                <a:spcPts val="0"/>
              </a:spcAft>
              <a:buClrTx/>
              <a:buSzTx/>
              <a:buFontTx/>
              <a:buNone/>
              <a:tabLst/>
              <a:defRPr/>
            </a:pP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４．インド：北部豪雨で数十人死亡</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5400"/>
              </a:lnSpc>
              <a:spcBef>
                <a:spcPts val="0"/>
              </a:spcBef>
              <a:spcAft>
                <a:spcPts val="0"/>
              </a:spcAft>
              <a:buClrTx/>
              <a:buSzTx/>
              <a:buFontTx/>
              <a:buNone/>
              <a:tabLst/>
              <a:defRPr/>
            </a:pP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５．中国：新疆ウイグル自治区で</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52.2</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度（</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7</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5400"/>
              </a:lnSpc>
              <a:spcBef>
                <a:spcPts val="0"/>
              </a:spcBef>
              <a:spcAft>
                <a:spcPts val="0"/>
              </a:spcAft>
              <a:buClrTx/>
              <a:buSzTx/>
              <a:buFontTx/>
              <a:buNone/>
              <a:tabLst/>
              <a:defRPr/>
            </a:pP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北京で記録的豪雨（</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7</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8</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5400"/>
              </a:lnSpc>
              <a:spcBef>
                <a:spcPts val="0"/>
              </a:spcBef>
              <a:spcAft>
                <a:spcPts val="0"/>
              </a:spcAft>
              <a:buClrTx/>
              <a:buSzTx/>
              <a:buFontTx/>
              <a:buNone/>
              <a:tabLst/>
              <a:defRPr/>
            </a:pP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６．メキシコ：熱中症などで</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200</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人超死亡</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6500"/>
              </a:lnSpc>
              <a:spcBef>
                <a:spcPts val="0"/>
              </a:spcBef>
              <a:spcAft>
                <a:spcPts val="0"/>
              </a:spcAft>
              <a:buClrTx/>
              <a:buSzTx/>
              <a:buFontTx/>
              <a:buNone/>
              <a:tabLst/>
              <a:defRPr/>
            </a:pP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1583247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0" y="497428"/>
            <a:ext cx="12192000" cy="6561412"/>
          </a:xfrm>
          <a:prstGeom prst="rect">
            <a:avLst/>
          </a:prstGeom>
          <a:noFill/>
        </p:spPr>
        <p:txBody>
          <a:bodyPr wrap="squar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海上演習「マラバール」実施</a:t>
            </a:r>
            <a:endParaRPr lang="en-US" altLang="ja-JP"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4000"/>
              </a:lnSpc>
              <a:spcBef>
                <a:spcPts val="0"/>
              </a:spcBef>
              <a:spcAft>
                <a:spcPts val="0"/>
              </a:spcAft>
              <a:buClrTx/>
              <a:buSzTx/>
              <a:buFontTx/>
              <a:buNone/>
              <a:tabLst/>
              <a:defRPr/>
            </a:pPr>
            <a:endPar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ts val="10000"/>
              </a:lnSpc>
              <a:spcBef>
                <a:spcPts val="0"/>
              </a:spcBef>
              <a:spcAft>
                <a:spcPts val="0"/>
              </a:spcAft>
              <a:buClrTx/>
              <a:buSzTx/>
              <a:buFontTx/>
              <a:buNone/>
              <a:tabLst/>
              <a:defRPr/>
            </a:pPr>
            <a:r>
              <a:rPr lang="ja-JP" altLang="en-US"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         </a:t>
            </a: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日米豪印、合同海上軍事演習</a:t>
            </a:r>
            <a:endPar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ts val="10000"/>
              </a:lnSpc>
              <a:spcBef>
                <a:spcPts val="0"/>
              </a:spcBef>
              <a:spcAft>
                <a:spcPts val="0"/>
              </a:spcAft>
              <a:buClrTx/>
              <a:buSzTx/>
              <a:buFontTx/>
              <a:buNone/>
              <a:tabLst/>
              <a:defRPr/>
            </a:pPr>
            <a:r>
              <a:rPr lang="ja-JP" altLang="en-US"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　　</a:t>
            </a:r>
            <a:r>
              <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1</a:t>
            </a:r>
            <a:r>
              <a:rPr lang="ja-JP" altLang="en-US"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．「自由で開かれたインド太平洋」</a:t>
            </a:r>
            <a:endPar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ts val="10000"/>
              </a:lnSpc>
              <a:spcBef>
                <a:spcPts val="0"/>
              </a:spcBef>
              <a:spcAft>
                <a:spcPts val="0"/>
              </a:spcAft>
              <a:buClrTx/>
              <a:buSzTx/>
              <a:buFontTx/>
              <a:buNone/>
              <a:tabLst/>
              <a:defRPr/>
            </a:pPr>
            <a:r>
              <a:rPr lang="ja-JP" altLang="en-US"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　　</a:t>
            </a:r>
            <a:r>
              <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2</a:t>
            </a:r>
            <a:r>
              <a:rPr lang="ja-JP" altLang="en-US"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．クアッド連携で相互運用能力向上</a:t>
            </a:r>
            <a:endPar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ts val="9500"/>
              </a:lnSpc>
              <a:spcBef>
                <a:spcPts val="0"/>
              </a:spcBef>
              <a:spcAft>
                <a:spcPts val="0"/>
              </a:spcAft>
              <a:buClrTx/>
              <a:buSzTx/>
              <a:buFontTx/>
              <a:buNone/>
              <a:tabLst/>
              <a:defRPr/>
            </a:pP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395682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0" y="233468"/>
            <a:ext cx="12192000" cy="6385081"/>
          </a:xfrm>
          <a:prstGeom prst="rect">
            <a:avLst/>
          </a:prstGeom>
          <a:noFill/>
        </p:spPr>
        <p:txBody>
          <a:bodyPr wrap="squar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米下院「台湾国際連帯法案」可決</a:t>
            </a:r>
            <a:endParaRPr lang="en-US" altLang="ja-JP"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9000"/>
              </a:lnSpc>
              <a:spcBef>
                <a:spcPts val="0"/>
              </a:spcBef>
              <a:spcAft>
                <a:spcPts val="0"/>
              </a:spcAft>
              <a:buClrTx/>
              <a:buSzTx/>
              <a:buFontTx/>
              <a:buNone/>
              <a:tabLst/>
              <a:defRPr/>
            </a:pPr>
            <a:r>
              <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1971</a:t>
            </a:r>
            <a:r>
              <a:rPr lang="ja-JP" altLang="en-US"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年 国連</a:t>
            </a:r>
            <a:r>
              <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2758</a:t>
            </a:r>
            <a:r>
              <a:rPr lang="ja-JP" altLang="en-US"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号決議</a:t>
            </a:r>
            <a:endPar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「中国の唯一の正統な代表は中華人民共和国」</a:t>
            </a: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6000"/>
              </a:lnSpc>
              <a:spcBef>
                <a:spcPts val="0"/>
              </a:spcBef>
              <a:spcAft>
                <a:spcPts val="0"/>
              </a:spcAft>
              <a:buClrTx/>
              <a:buSzTx/>
              <a:buFontTx/>
              <a:buNone/>
              <a:tabLst/>
              <a:defRPr/>
            </a:pP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5000"/>
              </a:lnSpc>
              <a:spcBef>
                <a:spcPts val="0"/>
              </a:spcBef>
              <a:spcAft>
                <a:spcPts val="0"/>
              </a:spcAft>
              <a:buClrTx/>
              <a:buSzTx/>
              <a:buFontTx/>
              <a:buNone/>
              <a:tabLst/>
              <a:defRPr/>
            </a:pPr>
            <a:r>
              <a:rPr lang="ja-JP" altLang="en-US"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国連関連機関における台湾や台湾の人々の代表権については触れていないと指摘。台湾の人々の同意なしに台湾の地位を変更するいかなるイニシアチブに反対すると強調</a:t>
            </a: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7659375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0" y="233468"/>
            <a:ext cx="12192000" cy="6385081"/>
          </a:xfrm>
          <a:prstGeom prst="rect">
            <a:avLst/>
          </a:prstGeom>
          <a:noFill/>
        </p:spPr>
        <p:txBody>
          <a:bodyPr wrap="squar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米下院「台湾国際連帯法案」可決</a:t>
            </a:r>
            <a:endParaRPr lang="en-US" altLang="ja-JP"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9000"/>
              </a:lnSpc>
              <a:spcBef>
                <a:spcPts val="0"/>
              </a:spcBef>
              <a:spcAft>
                <a:spcPts val="0"/>
              </a:spcAft>
              <a:buClrTx/>
              <a:buSzTx/>
              <a:buFontTx/>
              <a:buNone/>
              <a:tabLst/>
              <a:defRPr/>
            </a:pPr>
            <a:r>
              <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1971</a:t>
            </a:r>
            <a:r>
              <a:rPr lang="ja-JP" altLang="en-US"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年 国連</a:t>
            </a:r>
            <a:r>
              <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2758</a:t>
            </a:r>
            <a:r>
              <a:rPr lang="ja-JP" altLang="en-US"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号決議</a:t>
            </a:r>
            <a:endPar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「中国の唯一の正統な代表は中華人民共和国」</a:t>
            </a: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6000"/>
              </a:lnSpc>
              <a:spcBef>
                <a:spcPts val="0"/>
              </a:spcBef>
              <a:spcAft>
                <a:spcPts val="0"/>
              </a:spcAft>
              <a:buClrTx/>
              <a:buSzTx/>
              <a:buFontTx/>
              <a:buNone/>
              <a:tabLst/>
              <a:defRPr/>
            </a:pP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5000"/>
              </a:lnSpc>
              <a:spcBef>
                <a:spcPts val="0"/>
              </a:spcBef>
              <a:spcAft>
                <a:spcPts val="0"/>
              </a:spcAft>
              <a:buClrTx/>
              <a:buSzTx/>
              <a:buFontTx/>
              <a:buNone/>
              <a:tabLst/>
              <a:defRPr/>
            </a:pPr>
            <a:r>
              <a:rPr lang="ja-JP" altLang="en-US"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国連関連機関における台湾や台湾の人々の代表権については触れていないと指摘。台湾の人々の同意なしに台湾の地位を変更するいかなるイニシアチブに反対すると強調</a:t>
            </a: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3129728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135255" y="565978"/>
            <a:ext cx="11921490" cy="5613075"/>
          </a:xfrm>
          <a:prstGeom prst="rect">
            <a:avLst/>
          </a:prstGeom>
          <a:noFill/>
        </p:spPr>
        <p:txBody>
          <a:bodyPr wrap="squar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en-US" altLang="ja-JP" sz="4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23</a:t>
            </a:r>
            <a:r>
              <a:rPr kumimoji="1" lang="ja-JP" altLang="en-US" sz="4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年</a:t>
            </a:r>
            <a:r>
              <a:rPr kumimoji="1" lang="en-US" altLang="ja-JP" sz="4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6</a:t>
            </a:r>
            <a:r>
              <a:rPr kumimoji="1" lang="ja-JP" altLang="en-US" sz="4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r>
              <a:rPr kumimoji="1" lang="en-US" altLang="ja-JP" sz="4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22</a:t>
            </a:r>
            <a:r>
              <a:rPr kumimoji="1" lang="ja-JP" altLang="en-US" sz="4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日　</a:t>
            </a:r>
            <a:r>
              <a:rPr kumimoji="1" lang="ja-JP" altLang="en-US" sz="6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米印首脳会談</a:t>
            </a:r>
            <a:endParaRPr kumimoji="1" lang="en-US" altLang="ja-JP" sz="54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14000"/>
              </a:lnSpc>
              <a:spcBef>
                <a:spcPts val="0"/>
              </a:spcBef>
              <a:spcAft>
                <a:spcPts val="0"/>
              </a:spcAft>
              <a:buClrTx/>
              <a:buSzTx/>
              <a:buFontTx/>
              <a:buNone/>
              <a:tabLst/>
              <a:defRPr/>
            </a:pPr>
            <a:r>
              <a:rPr lang="ja-JP" altLang="en-US"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モディ首相国賓訪米</a:t>
            </a:r>
            <a:endParaRPr kumimoji="1" lang="en-US" altLang="ja-JP" sz="6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11000"/>
              </a:lnSpc>
              <a:spcBef>
                <a:spcPts val="0"/>
              </a:spcBef>
              <a:spcAft>
                <a:spcPts val="0"/>
              </a:spcAft>
              <a:buClrTx/>
              <a:buSzTx/>
              <a:buFontTx/>
              <a:buNone/>
              <a:tabLst/>
              <a:defRPr/>
            </a:pPr>
            <a:r>
              <a:rPr lang="ja-JP" altLang="en-US"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上下両院議会で講演（</a:t>
            </a:r>
            <a:r>
              <a:rPr lang="en-US" altLang="ja-JP"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2</a:t>
            </a:r>
            <a:r>
              <a:rPr lang="ja-JP" altLang="en-US"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回目）</a:t>
            </a:r>
            <a:endParaRPr kumimoji="1" lang="en-US" altLang="zh-TW" sz="6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11000"/>
              </a:lnSpc>
              <a:spcBef>
                <a:spcPts val="0"/>
              </a:spcBef>
              <a:spcAft>
                <a:spcPts val="0"/>
              </a:spcAft>
              <a:buClrTx/>
              <a:buSzTx/>
              <a:buFontTx/>
              <a:buNone/>
              <a:tabLst/>
              <a:defRPr/>
            </a:pPr>
            <a:r>
              <a:rPr kumimoji="1" lang="ja-JP" altLang="en-US" sz="6000" b="1" i="0" u="none" strike="noStrike" kern="1200" cap="none" spc="0" normalizeH="0" baseline="0" noProof="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経済・安保分野で連携強化</a:t>
            </a:r>
            <a:endParaRPr kumimoji="1" lang="zh-TW" altLang="en-US" sz="6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13866765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0" y="233468"/>
            <a:ext cx="12192000" cy="6119624"/>
          </a:xfrm>
          <a:prstGeom prst="rect">
            <a:avLst/>
          </a:prstGeom>
          <a:noFill/>
        </p:spPr>
        <p:txBody>
          <a:bodyPr wrap="squar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麻生太郎自民党副総裁訪台</a:t>
            </a:r>
            <a:endParaRPr lang="en-US" altLang="ja-JP"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12000"/>
              </a:lnSpc>
              <a:spcBef>
                <a:spcPts val="0"/>
              </a:spcBef>
              <a:spcAft>
                <a:spcPts val="0"/>
              </a:spcAft>
              <a:buClrTx/>
              <a:buSzTx/>
              <a:buFontTx/>
              <a:buNone/>
              <a:tabLst/>
              <a:defRPr/>
            </a:pP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「戦う覚悟」示し抑止力強化</a:t>
            </a: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「有志の国に強い抑止力を機能させる覚悟が</a:t>
            </a: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求められている」</a:t>
            </a: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9000"/>
              </a:lnSpc>
              <a:spcBef>
                <a:spcPts val="0"/>
              </a:spcBef>
              <a:spcAft>
                <a:spcPts val="0"/>
              </a:spcAft>
              <a:buClrTx/>
              <a:buSzTx/>
              <a:buFontTx/>
              <a:buNone/>
              <a:tabLst/>
              <a:defRPr/>
            </a:pPr>
            <a:r>
              <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9</a:t>
            </a:r>
            <a:r>
              <a:rPr lang="ja-JP" altLang="en-US"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日　在日本中国大使館は報道官談話</a:t>
            </a: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「身の程知らずで、でたらめを言っている」</a:t>
            </a: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55076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0" y="125469"/>
            <a:ext cx="12192000" cy="1118255"/>
          </a:xfrm>
          <a:prstGeom prst="rect">
            <a:avLst/>
          </a:prstGeom>
          <a:noFill/>
        </p:spPr>
        <p:txBody>
          <a:bodyPr wrap="squar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en-US" altLang="ja-JP"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2003</a:t>
            </a:r>
            <a:r>
              <a:rPr lang="ja-JP" altLang="en-US"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年以降の衆院解散</a:t>
            </a:r>
            <a:endParaRPr lang="en-US" altLang="ja-JP" sz="4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p:txBody>
      </p:sp>
      <p:graphicFrame>
        <p:nvGraphicFramePr>
          <p:cNvPr id="2" name="表 3">
            <a:extLst>
              <a:ext uri="{FF2B5EF4-FFF2-40B4-BE49-F238E27FC236}">
                <a16:creationId xmlns:a16="http://schemas.microsoft.com/office/drawing/2014/main" id="{E651EB4C-B8B7-4626-2B2E-1F0ED3528E9D}"/>
              </a:ext>
            </a:extLst>
          </p:cNvPr>
          <p:cNvGraphicFramePr>
            <a:graphicFrameLocks noGrp="1"/>
          </p:cNvGraphicFramePr>
          <p:nvPr>
            <p:extLst>
              <p:ext uri="{D42A27DB-BD31-4B8C-83A1-F6EECF244321}">
                <p14:modId xmlns:p14="http://schemas.microsoft.com/office/powerpoint/2010/main" val="626052040"/>
              </p:ext>
            </p:extLst>
          </p:nvPr>
        </p:nvGraphicFramePr>
        <p:xfrm>
          <a:off x="393484" y="1247584"/>
          <a:ext cx="11405031" cy="5296560"/>
        </p:xfrm>
        <a:graphic>
          <a:graphicData uri="http://schemas.openxmlformats.org/drawingml/2006/table">
            <a:tbl>
              <a:tblPr firstRow="1" bandRow="1">
                <a:tableStyleId>{5C22544A-7EE6-4342-B048-85BDC9FD1C3A}</a:tableStyleId>
              </a:tblPr>
              <a:tblGrid>
                <a:gridCol w="3144434">
                  <a:extLst>
                    <a:ext uri="{9D8B030D-6E8A-4147-A177-3AD203B41FA5}">
                      <a16:colId xmlns:a16="http://schemas.microsoft.com/office/drawing/2014/main" val="1240118671"/>
                    </a:ext>
                  </a:extLst>
                </a:gridCol>
                <a:gridCol w="4458920">
                  <a:extLst>
                    <a:ext uri="{9D8B030D-6E8A-4147-A177-3AD203B41FA5}">
                      <a16:colId xmlns:a16="http://schemas.microsoft.com/office/drawing/2014/main" val="3630597682"/>
                    </a:ext>
                  </a:extLst>
                </a:gridCol>
                <a:gridCol w="3801677">
                  <a:extLst>
                    <a:ext uri="{9D8B030D-6E8A-4147-A177-3AD203B41FA5}">
                      <a16:colId xmlns:a16="http://schemas.microsoft.com/office/drawing/2014/main" val="3227737767"/>
                    </a:ext>
                  </a:extLst>
                </a:gridCol>
              </a:tblGrid>
              <a:tr h="662070">
                <a:tc>
                  <a:txBody>
                    <a:bodyPr/>
                    <a:lstStyle/>
                    <a:p>
                      <a:r>
                        <a:rPr kumimoji="1" lang="ja-JP" altLang="en-US" sz="3200" b="1" dirty="0">
                          <a:latin typeface="メイリオ" panose="020B0604030504040204" pitchFamily="50" charset="-128"/>
                          <a:ea typeface="メイリオ" panose="020B0604030504040204" pitchFamily="50" charset="-128"/>
                        </a:rPr>
                        <a:t>解散月</a:t>
                      </a:r>
                    </a:p>
                  </a:txBody>
                  <a:tcPr anchor="ctr" anchorCtr="1">
                    <a:solidFill>
                      <a:srgbClr val="0070C0"/>
                    </a:solidFill>
                  </a:tcPr>
                </a:tc>
                <a:tc>
                  <a:txBody>
                    <a:bodyPr/>
                    <a:lstStyle/>
                    <a:p>
                      <a:r>
                        <a:rPr kumimoji="1" lang="ja-JP" altLang="en-US" sz="3200" b="1" dirty="0">
                          <a:latin typeface="メイリオ" panose="020B0604030504040204" pitchFamily="50" charset="-128"/>
                          <a:ea typeface="メイリオ" panose="020B0604030504040204" pitchFamily="50" charset="-128"/>
                        </a:rPr>
                        <a:t>解散時の内閣</a:t>
                      </a:r>
                    </a:p>
                  </a:txBody>
                  <a:tcPr anchor="ctr" anchorCtr="1">
                    <a:solidFill>
                      <a:srgbClr val="0070C0"/>
                    </a:solidFill>
                  </a:tcPr>
                </a:tc>
                <a:tc>
                  <a:txBody>
                    <a:bodyPr/>
                    <a:lstStyle/>
                    <a:p>
                      <a:r>
                        <a:rPr kumimoji="1" lang="ja-JP" altLang="en-US" sz="3200" b="1" dirty="0">
                          <a:latin typeface="メイリオ" panose="020B0604030504040204" pitchFamily="50" charset="-128"/>
                          <a:ea typeface="メイリオ" panose="020B0604030504040204" pitchFamily="50" charset="-128"/>
                        </a:rPr>
                        <a:t>衆院議員在職期間</a:t>
                      </a:r>
                    </a:p>
                  </a:txBody>
                  <a:tcPr anchor="ctr" anchorCtr="1">
                    <a:solidFill>
                      <a:srgbClr val="0070C0"/>
                    </a:solidFill>
                  </a:tcPr>
                </a:tc>
                <a:extLst>
                  <a:ext uri="{0D108BD9-81ED-4DB2-BD59-A6C34878D82A}">
                    <a16:rowId xmlns:a16="http://schemas.microsoft.com/office/drawing/2014/main" val="3014274335"/>
                  </a:ext>
                </a:extLst>
              </a:tr>
              <a:tr h="662070">
                <a:tc>
                  <a:txBody>
                    <a:bodyPr/>
                    <a:lstStyle/>
                    <a:p>
                      <a:r>
                        <a:rPr kumimoji="1" lang="en-US" altLang="ja-JP" sz="3200" b="1" dirty="0">
                          <a:latin typeface="メイリオ" panose="020B0604030504040204" pitchFamily="50" charset="-128"/>
                          <a:ea typeface="メイリオ" panose="020B0604030504040204" pitchFamily="50" charset="-128"/>
                        </a:rPr>
                        <a:t>03</a:t>
                      </a:r>
                      <a:r>
                        <a:rPr kumimoji="1" lang="ja-JP" altLang="en-US" sz="3200" b="1" dirty="0">
                          <a:latin typeface="メイリオ" panose="020B0604030504040204" pitchFamily="50" charset="-128"/>
                          <a:ea typeface="メイリオ" panose="020B0604030504040204" pitchFamily="50" charset="-128"/>
                        </a:rPr>
                        <a:t>年</a:t>
                      </a:r>
                      <a:r>
                        <a:rPr kumimoji="1" lang="en-US" altLang="ja-JP" sz="3200" b="1" dirty="0">
                          <a:latin typeface="メイリオ" panose="020B0604030504040204" pitchFamily="50" charset="-128"/>
                          <a:ea typeface="メイリオ" panose="020B0604030504040204" pitchFamily="50" charset="-128"/>
                        </a:rPr>
                        <a:t>10</a:t>
                      </a:r>
                      <a:r>
                        <a:rPr kumimoji="1" lang="ja-JP" altLang="en-US" sz="3200" b="1" dirty="0">
                          <a:latin typeface="メイリオ" panose="020B0604030504040204" pitchFamily="50" charset="-128"/>
                          <a:ea typeface="メイリオ" panose="020B0604030504040204" pitchFamily="50" charset="-128"/>
                        </a:rPr>
                        <a:t>月</a:t>
                      </a:r>
                    </a:p>
                  </a:txBody>
                  <a:tcPr anchor="ctr" anchorCtr="1">
                    <a:solidFill>
                      <a:schemeClr val="accent5">
                        <a:lumMod val="60000"/>
                        <a:lumOff val="40000"/>
                      </a:schemeClr>
                    </a:solidFill>
                  </a:tcPr>
                </a:tc>
                <a:tc>
                  <a:txBody>
                    <a:bodyPr/>
                    <a:lstStyle/>
                    <a:p>
                      <a:r>
                        <a:rPr kumimoji="1" lang="ja-JP" altLang="en-US" sz="3200" b="1" dirty="0">
                          <a:latin typeface="メイリオ" panose="020B0604030504040204" pitchFamily="50" charset="-128"/>
                          <a:ea typeface="メイリオ" panose="020B0604030504040204" pitchFamily="50" charset="-128"/>
                        </a:rPr>
                        <a:t>第</a:t>
                      </a:r>
                      <a:r>
                        <a:rPr kumimoji="1" lang="en-US" altLang="ja-JP" sz="3200" b="1" dirty="0">
                          <a:latin typeface="メイリオ" panose="020B0604030504040204" pitchFamily="50" charset="-128"/>
                          <a:ea typeface="メイリオ" panose="020B0604030504040204" pitchFamily="50" charset="-128"/>
                        </a:rPr>
                        <a:t>1</a:t>
                      </a:r>
                      <a:r>
                        <a:rPr kumimoji="1" lang="ja-JP" altLang="en-US" sz="3200" b="1" dirty="0">
                          <a:latin typeface="メイリオ" panose="020B0604030504040204" pitchFamily="50" charset="-128"/>
                          <a:ea typeface="メイリオ" panose="020B0604030504040204" pitchFamily="50" charset="-128"/>
                        </a:rPr>
                        <a:t>次小泉内閣</a:t>
                      </a:r>
                    </a:p>
                  </a:txBody>
                  <a:tcPr anchor="ctr" anchorCtr="1">
                    <a:solidFill>
                      <a:schemeClr val="accent5">
                        <a:lumMod val="60000"/>
                        <a:lumOff val="40000"/>
                      </a:schemeClr>
                    </a:solidFill>
                  </a:tcPr>
                </a:tc>
                <a:tc>
                  <a:txBody>
                    <a:bodyPr/>
                    <a:lstStyle/>
                    <a:p>
                      <a:r>
                        <a:rPr kumimoji="1" lang="ja-JP" altLang="en-US" sz="3200" b="1" dirty="0">
                          <a:latin typeface="メイリオ" panose="020B0604030504040204" pitchFamily="50" charset="-128"/>
                          <a:ea typeface="メイリオ" panose="020B0604030504040204" pitchFamily="50" charset="-128"/>
                        </a:rPr>
                        <a:t>約</a:t>
                      </a:r>
                      <a:r>
                        <a:rPr kumimoji="1" lang="en-US" altLang="ja-JP" sz="3200" b="1" dirty="0">
                          <a:latin typeface="メイリオ" panose="020B0604030504040204" pitchFamily="50" charset="-128"/>
                          <a:ea typeface="メイリオ" panose="020B0604030504040204" pitchFamily="50" charset="-128"/>
                        </a:rPr>
                        <a:t>3</a:t>
                      </a:r>
                      <a:r>
                        <a:rPr kumimoji="1" lang="ja-JP" altLang="en-US" sz="3200" b="1" dirty="0">
                          <a:latin typeface="メイリオ" panose="020B0604030504040204" pitchFamily="50" charset="-128"/>
                          <a:ea typeface="メイリオ" panose="020B0604030504040204" pitchFamily="50" charset="-128"/>
                        </a:rPr>
                        <a:t>年</a:t>
                      </a:r>
                      <a:r>
                        <a:rPr kumimoji="1" lang="en-US" altLang="ja-JP" sz="3200" b="1" dirty="0">
                          <a:latin typeface="メイリオ" panose="020B0604030504040204" pitchFamily="50" charset="-128"/>
                          <a:ea typeface="メイリオ" panose="020B0604030504040204" pitchFamily="50" charset="-128"/>
                        </a:rPr>
                        <a:t>4</a:t>
                      </a:r>
                      <a:r>
                        <a:rPr kumimoji="1" lang="ja-JP" altLang="en-US" sz="3200" b="1" dirty="0">
                          <a:latin typeface="メイリオ" panose="020B0604030504040204" pitchFamily="50" charset="-128"/>
                          <a:ea typeface="メイリオ" panose="020B0604030504040204" pitchFamily="50" charset="-128"/>
                        </a:rPr>
                        <a:t>か月</a:t>
                      </a:r>
                    </a:p>
                  </a:txBody>
                  <a:tcPr anchor="ctr" anchorCtr="1">
                    <a:solidFill>
                      <a:schemeClr val="accent5">
                        <a:lumMod val="60000"/>
                        <a:lumOff val="40000"/>
                      </a:schemeClr>
                    </a:solidFill>
                  </a:tcPr>
                </a:tc>
                <a:extLst>
                  <a:ext uri="{0D108BD9-81ED-4DB2-BD59-A6C34878D82A}">
                    <a16:rowId xmlns:a16="http://schemas.microsoft.com/office/drawing/2014/main" val="3411799463"/>
                  </a:ext>
                </a:extLst>
              </a:tr>
              <a:tr h="662070">
                <a:tc>
                  <a:txBody>
                    <a:bodyPr/>
                    <a:lstStyle/>
                    <a:p>
                      <a:r>
                        <a:rPr kumimoji="1" lang="en-US" altLang="ja-JP" sz="3200" b="1" dirty="0">
                          <a:latin typeface="メイリオ" panose="020B0604030504040204" pitchFamily="50" charset="-128"/>
                          <a:ea typeface="メイリオ" panose="020B0604030504040204" pitchFamily="50" charset="-128"/>
                        </a:rPr>
                        <a:t>05</a:t>
                      </a:r>
                      <a:r>
                        <a:rPr kumimoji="1" lang="ja-JP" altLang="en-US" sz="3200" b="1" dirty="0">
                          <a:latin typeface="メイリオ" panose="020B0604030504040204" pitchFamily="50" charset="-128"/>
                          <a:ea typeface="メイリオ" panose="020B0604030504040204" pitchFamily="50" charset="-128"/>
                        </a:rPr>
                        <a:t>年</a:t>
                      </a:r>
                      <a:r>
                        <a:rPr kumimoji="1" lang="en-US" altLang="ja-JP" sz="3200" b="1" dirty="0">
                          <a:latin typeface="メイリオ" panose="020B0604030504040204" pitchFamily="50" charset="-128"/>
                          <a:ea typeface="メイリオ" panose="020B0604030504040204" pitchFamily="50" charset="-128"/>
                        </a:rPr>
                        <a:t>8</a:t>
                      </a:r>
                      <a:r>
                        <a:rPr kumimoji="1" lang="ja-JP" altLang="en-US" sz="3200" b="1" dirty="0">
                          <a:latin typeface="メイリオ" panose="020B0604030504040204" pitchFamily="50" charset="-128"/>
                          <a:ea typeface="メイリオ" panose="020B0604030504040204" pitchFamily="50" charset="-128"/>
                        </a:rPr>
                        <a:t>月</a:t>
                      </a:r>
                    </a:p>
                  </a:txBody>
                  <a:tcPr anchor="ctr" anchorCtr="1">
                    <a:solidFill>
                      <a:schemeClr val="accent5">
                        <a:lumMod val="60000"/>
                        <a:lumOff val="40000"/>
                      </a:schemeClr>
                    </a:solidFill>
                  </a:tcPr>
                </a:tc>
                <a:tc>
                  <a:txBody>
                    <a:bodyPr/>
                    <a:lstStyle/>
                    <a:p>
                      <a:r>
                        <a:rPr kumimoji="1" lang="ja-JP" altLang="en-US" sz="3200" b="1" dirty="0">
                          <a:latin typeface="メイリオ" panose="020B0604030504040204" pitchFamily="50" charset="-128"/>
                          <a:ea typeface="メイリオ" panose="020B0604030504040204" pitchFamily="50" charset="-128"/>
                        </a:rPr>
                        <a:t>第</a:t>
                      </a:r>
                      <a:r>
                        <a:rPr kumimoji="1" lang="en-US" altLang="ja-JP" sz="3200" b="1" dirty="0">
                          <a:latin typeface="メイリオ" panose="020B0604030504040204" pitchFamily="50" charset="-128"/>
                          <a:ea typeface="メイリオ" panose="020B0604030504040204" pitchFamily="50" charset="-128"/>
                        </a:rPr>
                        <a:t>2</a:t>
                      </a:r>
                      <a:r>
                        <a:rPr kumimoji="1" lang="ja-JP" altLang="en-US" sz="3200" b="1" dirty="0">
                          <a:latin typeface="メイリオ" panose="020B0604030504040204" pitchFamily="50" charset="-128"/>
                          <a:ea typeface="メイリオ" panose="020B0604030504040204" pitchFamily="50" charset="-128"/>
                        </a:rPr>
                        <a:t>次小泉内閣</a:t>
                      </a:r>
                    </a:p>
                  </a:txBody>
                  <a:tcPr anchor="ctr" anchorCtr="1">
                    <a:solidFill>
                      <a:schemeClr val="accent5">
                        <a:lumMod val="60000"/>
                        <a:lumOff val="40000"/>
                      </a:schemeClr>
                    </a:solidFill>
                  </a:tcPr>
                </a:tc>
                <a:tc>
                  <a:txBody>
                    <a:bodyPr/>
                    <a:lstStyle/>
                    <a:p>
                      <a:r>
                        <a:rPr kumimoji="1" lang="ja-JP" altLang="en-US" sz="3200" b="1" dirty="0">
                          <a:latin typeface="メイリオ" panose="020B0604030504040204" pitchFamily="50" charset="-128"/>
                          <a:ea typeface="メイリオ" panose="020B0604030504040204" pitchFamily="50" charset="-128"/>
                        </a:rPr>
                        <a:t>約</a:t>
                      </a:r>
                      <a:r>
                        <a:rPr kumimoji="1" lang="en-US" altLang="ja-JP" sz="3200" b="1" dirty="0">
                          <a:latin typeface="メイリオ" panose="020B0604030504040204" pitchFamily="50" charset="-128"/>
                          <a:ea typeface="メイリオ" panose="020B0604030504040204" pitchFamily="50" charset="-128"/>
                        </a:rPr>
                        <a:t>1</a:t>
                      </a:r>
                      <a:r>
                        <a:rPr kumimoji="1" lang="ja-JP" altLang="en-US" sz="3200" b="1" dirty="0">
                          <a:latin typeface="メイリオ" panose="020B0604030504040204" pitchFamily="50" charset="-128"/>
                          <a:ea typeface="メイリオ" panose="020B0604030504040204" pitchFamily="50" charset="-128"/>
                        </a:rPr>
                        <a:t>年</a:t>
                      </a:r>
                      <a:r>
                        <a:rPr kumimoji="1" lang="en-US" altLang="ja-JP" sz="3200" b="1" dirty="0">
                          <a:latin typeface="メイリオ" panose="020B0604030504040204" pitchFamily="50" charset="-128"/>
                          <a:ea typeface="メイリオ" panose="020B0604030504040204" pitchFamily="50" charset="-128"/>
                        </a:rPr>
                        <a:t>9</a:t>
                      </a:r>
                      <a:r>
                        <a:rPr kumimoji="1" lang="ja-JP" altLang="en-US" sz="3200" b="1" dirty="0">
                          <a:latin typeface="メイリオ" panose="020B0604030504040204" pitchFamily="50" charset="-128"/>
                          <a:ea typeface="メイリオ" panose="020B0604030504040204" pitchFamily="50" charset="-128"/>
                        </a:rPr>
                        <a:t>か月</a:t>
                      </a:r>
                    </a:p>
                  </a:txBody>
                  <a:tcPr anchor="ctr" anchorCtr="1">
                    <a:solidFill>
                      <a:schemeClr val="accent5">
                        <a:lumMod val="60000"/>
                        <a:lumOff val="40000"/>
                      </a:schemeClr>
                    </a:solidFill>
                  </a:tcPr>
                </a:tc>
                <a:extLst>
                  <a:ext uri="{0D108BD9-81ED-4DB2-BD59-A6C34878D82A}">
                    <a16:rowId xmlns:a16="http://schemas.microsoft.com/office/drawing/2014/main" val="1307734547"/>
                  </a:ext>
                </a:extLst>
              </a:tr>
              <a:tr h="662070">
                <a:tc>
                  <a:txBody>
                    <a:bodyPr/>
                    <a:lstStyle/>
                    <a:p>
                      <a:r>
                        <a:rPr kumimoji="1" lang="en-US" altLang="ja-JP" sz="3200" b="1" dirty="0">
                          <a:latin typeface="メイリオ" panose="020B0604030504040204" pitchFamily="50" charset="-128"/>
                          <a:ea typeface="メイリオ" panose="020B0604030504040204" pitchFamily="50" charset="-128"/>
                        </a:rPr>
                        <a:t>09</a:t>
                      </a:r>
                      <a:r>
                        <a:rPr kumimoji="1" lang="ja-JP" altLang="en-US" sz="3200" b="1" dirty="0">
                          <a:latin typeface="メイリオ" panose="020B0604030504040204" pitchFamily="50" charset="-128"/>
                          <a:ea typeface="メイリオ" panose="020B0604030504040204" pitchFamily="50" charset="-128"/>
                        </a:rPr>
                        <a:t>年</a:t>
                      </a:r>
                      <a:r>
                        <a:rPr kumimoji="1" lang="en-US" altLang="ja-JP" sz="3200" b="1" dirty="0">
                          <a:latin typeface="メイリオ" panose="020B0604030504040204" pitchFamily="50" charset="-128"/>
                          <a:ea typeface="メイリオ" panose="020B0604030504040204" pitchFamily="50" charset="-128"/>
                        </a:rPr>
                        <a:t>7</a:t>
                      </a:r>
                      <a:r>
                        <a:rPr kumimoji="1" lang="ja-JP" altLang="en-US" sz="3200" b="1" dirty="0">
                          <a:latin typeface="メイリオ" panose="020B0604030504040204" pitchFamily="50" charset="-128"/>
                          <a:ea typeface="メイリオ" panose="020B0604030504040204" pitchFamily="50" charset="-128"/>
                        </a:rPr>
                        <a:t>月</a:t>
                      </a:r>
                    </a:p>
                  </a:txBody>
                  <a:tcPr anchor="ctr" anchorCtr="1">
                    <a:solidFill>
                      <a:schemeClr val="accent5">
                        <a:lumMod val="60000"/>
                        <a:lumOff val="40000"/>
                      </a:schemeClr>
                    </a:solidFill>
                  </a:tcPr>
                </a:tc>
                <a:tc>
                  <a:txBody>
                    <a:bodyPr/>
                    <a:lstStyle/>
                    <a:p>
                      <a:r>
                        <a:rPr kumimoji="1" lang="ja-JP" altLang="en-US" sz="3200" b="1" dirty="0">
                          <a:latin typeface="メイリオ" panose="020B0604030504040204" pitchFamily="50" charset="-128"/>
                          <a:ea typeface="メイリオ" panose="020B0604030504040204" pitchFamily="50" charset="-128"/>
                        </a:rPr>
                        <a:t>麻生内閣</a:t>
                      </a:r>
                    </a:p>
                  </a:txBody>
                  <a:tcPr anchor="ctr" anchorCtr="1">
                    <a:solidFill>
                      <a:schemeClr val="accent5">
                        <a:lumMod val="60000"/>
                        <a:lumOff val="40000"/>
                      </a:schemeClr>
                    </a:solidFill>
                  </a:tcPr>
                </a:tc>
                <a:tc>
                  <a:txBody>
                    <a:bodyPr/>
                    <a:lstStyle/>
                    <a:p>
                      <a:r>
                        <a:rPr kumimoji="1" lang="ja-JP" altLang="en-US" sz="3200" b="1" dirty="0">
                          <a:latin typeface="メイリオ" panose="020B0604030504040204" pitchFamily="50" charset="-128"/>
                          <a:ea typeface="メイリオ" panose="020B0604030504040204" pitchFamily="50" charset="-128"/>
                        </a:rPr>
                        <a:t>約</a:t>
                      </a:r>
                      <a:r>
                        <a:rPr kumimoji="1" lang="en-US" altLang="ja-JP" sz="3200" b="1" dirty="0">
                          <a:latin typeface="メイリオ" panose="020B0604030504040204" pitchFamily="50" charset="-128"/>
                          <a:ea typeface="メイリオ" panose="020B0604030504040204" pitchFamily="50" charset="-128"/>
                        </a:rPr>
                        <a:t>3</a:t>
                      </a:r>
                      <a:r>
                        <a:rPr kumimoji="1" lang="ja-JP" altLang="en-US" sz="3200" b="1" dirty="0">
                          <a:latin typeface="メイリオ" panose="020B0604030504040204" pitchFamily="50" charset="-128"/>
                          <a:ea typeface="メイリオ" panose="020B0604030504040204" pitchFamily="50" charset="-128"/>
                        </a:rPr>
                        <a:t>年</a:t>
                      </a:r>
                      <a:r>
                        <a:rPr kumimoji="1" lang="en-US" altLang="ja-JP" sz="3200" b="1" dirty="0">
                          <a:latin typeface="メイリオ" panose="020B0604030504040204" pitchFamily="50" charset="-128"/>
                          <a:ea typeface="メイリオ" panose="020B0604030504040204" pitchFamily="50" charset="-128"/>
                        </a:rPr>
                        <a:t>11</a:t>
                      </a:r>
                      <a:r>
                        <a:rPr kumimoji="1" lang="ja-JP" altLang="en-US" sz="3200" b="1" dirty="0">
                          <a:latin typeface="メイリオ" panose="020B0604030504040204" pitchFamily="50" charset="-128"/>
                          <a:ea typeface="メイリオ" panose="020B0604030504040204" pitchFamily="50" charset="-128"/>
                        </a:rPr>
                        <a:t>か月</a:t>
                      </a:r>
                    </a:p>
                  </a:txBody>
                  <a:tcPr anchor="ctr" anchorCtr="1">
                    <a:solidFill>
                      <a:schemeClr val="accent5">
                        <a:lumMod val="60000"/>
                        <a:lumOff val="40000"/>
                      </a:schemeClr>
                    </a:solidFill>
                  </a:tcPr>
                </a:tc>
                <a:extLst>
                  <a:ext uri="{0D108BD9-81ED-4DB2-BD59-A6C34878D82A}">
                    <a16:rowId xmlns:a16="http://schemas.microsoft.com/office/drawing/2014/main" val="2680460031"/>
                  </a:ext>
                </a:extLst>
              </a:tr>
              <a:tr h="662070">
                <a:tc>
                  <a:txBody>
                    <a:bodyPr/>
                    <a:lstStyle/>
                    <a:p>
                      <a:r>
                        <a:rPr kumimoji="1" lang="en-US" altLang="ja-JP" sz="3200" b="1" dirty="0">
                          <a:latin typeface="メイリオ" panose="020B0604030504040204" pitchFamily="50" charset="-128"/>
                          <a:ea typeface="メイリオ" panose="020B0604030504040204" pitchFamily="50" charset="-128"/>
                        </a:rPr>
                        <a:t>12</a:t>
                      </a:r>
                      <a:r>
                        <a:rPr kumimoji="1" lang="ja-JP" altLang="en-US" sz="3200" b="1" dirty="0">
                          <a:latin typeface="メイリオ" panose="020B0604030504040204" pitchFamily="50" charset="-128"/>
                          <a:ea typeface="メイリオ" panose="020B0604030504040204" pitchFamily="50" charset="-128"/>
                        </a:rPr>
                        <a:t>年</a:t>
                      </a:r>
                      <a:r>
                        <a:rPr kumimoji="1" lang="en-US" altLang="ja-JP" sz="3200" b="1" dirty="0">
                          <a:latin typeface="メイリオ" panose="020B0604030504040204" pitchFamily="50" charset="-128"/>
                          <a:ea typeface="メイリオ" panose="020B0604030504040204" pitchFamily="50" charset="-128"/>
                        </a:rPr>
                        <a:t>11</a:t>
                      </a:r>
                      <a:r>
                        <a:rPr kumimoji="1" lang="ja-JP" altLang="en-US" sz="3200" b="1" dirty="0">
                          <a:latin typeface="メイリオ" panose="020B0604030504040204" pitchFamily="50" charset="-128"/>
                          <a:ea typeface="メイリオ" panose="020B0604030504040204" pitchFamily="50" charset="-128"/>
                        </a:rPr>
                        <a:t>月</a:t>
                      </a:r>
                    </a:p>
                  </a:txBody>
                  <a:tcPr anchor="ctr" anchorCtr="1">
                    <a:solidFill>
                      <a:schemeClr val="accent5">
                        <a:lumMod val="60000"/>
                        <a:lumOff val="40000"/>
                      </a:schemeClr>
                    </a:solidFill>
                  </a:tcPr>
                </a:tc>
                <a:tc>
                  <a:txBody>
                    <a:bodyPr/>
                    <a:lstStyle/>
                    <a:p>
                      <a:r>
                        <a:rPr kumimoji="1" lang="ja-JP" altLang="en-US" sz="3200" b="1" dirty="0">
                          <a:latin typeface="メイリオ" panose="020B0604030504040204" pitchFamily="50" charset="-128"/>
                          <a:ea typeface="メイリオ" panose="020B0604030504040204" pitchFamily="50" charset="-128"/>
                        </a:rPr>
                        <a:t>野田内閣</a:t>
                      </a:r>
                    </a:p>
                  </a:txBody>
                  <a:tcPr anchor="ctr" anchorCtr="1">
                    <a:solidFill>
                      <a:schemeClr val="accent5">
                        <a:lumMod val="60000"/>
                        <a:lumOff val="40000"/>
                      </a:schemeClr>
                    </a:solidFill>
                  </a:tcPr>
                </a:tc>
                <a:tc>
                  <a:txBody>
                    <a:bodyPr/>
                    <a:lstStyle/>
                    <a:p>
                      <a:r>
                        <a:rPr kumimoji="1" lang="ja-JP" altLang="en-US" sz="3200" b="1" dirty="0">
                          <a:latin typeface="メイリオ" panose="020B0604030504040204" pitchFamily="50" charset="-128"/>
                          <a:ea typeface="メイリオ" panose="020B0604030504040204" pitchFamily="50" charset="-128"/>
                        </a:rPr>
                        <a:t>約</a:t>
                      </a:r>
                      <a:r>
                        <a:rPr kumimoji="1" lang="en-US" altLang="ja-JP" sz="3200" b="1" dirty="0">
                          <a:latin typeface="メイリオ" panose="020B0604030504040204" pitchFamily="50" charset="-128"/>
                          <a:ea typeface="メイリオ" panose="020B0604030504040204" pitchFamily="50" charset="-128"/>
                        </a:rPr>
                        <a:t>3</a:t>
                      </a:r>
                      <a:r>
                        <a:rPr kumimoji="1" lang="ja-JP" altLang="en-US" sz="3200" b="1" dirty="0">
                          <a:latin typeface="メイリオ" panose="020B0604030504040204" pitchFamily="50" charset="-128"/>
                          <a:ea typeface="メイリオ" panose="020B0604030504040204" pitchFamily="50" charset="-128"/>
                        </a:rPr>
                        <a:t>年</a:t>
                      </a:r>
                      <a:r>
                        <a:rPr kumimoji="1" lang="en-US" altLang="ja-JP" sz="3200" b="1" dirty="0">
                          <a:latin typeface="メイリオ" panose="020B0604030504040204" pitchFamily="50" charset="-128"/>
                          <a:ea typeface="メイリオ" panose="020B0604030504040204" pitchFamily="50" charset="-128"/>
                        </a:rPr>
                        <a:t>3</a:t>
                      </a:r>
                      <a:r>
                        <a:rPr kumimoji="1" lang="ja-JP" altLang="en-US" sz="3200" b="1" dirty="0">
                          <a:latin typeface="メイリオ" panose="020B0604030504040204" pitchFamily="50" charset="-128"/>
                          <a:ea typeface="メイリオ" panose="020B0604030504040204" pitchFamily="50" charset="-128"/>
                        </a:rPr>
                        <a:t>か月</a:t>
                      </a:r>
                    </a:p>
                  </a:txBody>
                  <a:tcPr anchor="ctr" anchorCtr="1">
                    <a:solidFill>
                      <a:schemeClr val="accent5">
                        <a:lumMod val="60000"/>
                        <a:lumOff val="40000"/>
                      </a:schemeClr>
                    </a:solidFill>
                  </a:tcPr>
                </a:tc>
                <a:extLst>
                  <a:ext uri="{0D108BD9-81ED-4DB2-BD59-A6C34878D82A}">
                    <a16:rowId xmlns:a16="http://schemas.microsoft.com/office/drawing/2014/main" val="572408017"/>
                  </a:ext>
                </a:extLst>
              </a:tr>
              <a:tr h="662070">
                <a:tc>
                  <a:txBody>
                    <a:bodyPr/>
                    <a:lstStyle/>
                    <a:p>
                      <a:r>
                        <a:rPr kumimoji="1" lang="en-US" altLang="ja-JP" sz="3200" b="1" dirty="0">
                          <a:latin typeface="メイリオ" panose="020B0604030504040204" pitchFamily="50" charset="-128"/>
                          <a:ea typeface="メイリオ" panose="020B0604030504040204" pitchFamily="50" charset="-128"/>
                        </a:rPr>
                        <a:t>14</a:t>
                      </a:r>
                      <a:r>
                        <a:rPr kumimoji="1" lang="ja-JP" altLang="en-US" sz="3200" b="1" dirty="0">
                          <a:latin typeface="メイリオ" panose="020B0604030504040204" pitchFamily="50" charset="-128"/>
                          <a:ea typeface="メイリオ" panose="020B0604030504040204" pitchFamily="50" charset="-128"/>
                        </a:rPr>
                        <a:t>年</a:t>
                      </a:r>
                      <a:r>
                        <a:rPr kumimoji="1" lang="en-US" altLang="ja-JP" sz="3200" b="1" dirty="0">
                          <a:latin typeface="メイリオ" panose="020B0604030504040204" pitchFamily="50" charset="-128"/>
                          <a:ea typeface="メイリオ" panose="020B0604030504040204" pitchFamily="50" charset="-128"/>
                        </a:rPr>
                        <a:t>11</a:t>
                      </a:r>
                      <a:r>
                        <a:rPr kumimoji="1" lang="ja-JP" altLang="en-US" sz="3200" b="1" dirty="0">
                          <a:latin typeface="メイリオ" panose="020B0604030504040204" pitchFamily="50" charset="-128"/>
                          <a:ea typeface="メイリオ" panose="020B0604030504040204" pitchFamily="50" charset="-128"/>
                        </a:rPr>
                        <a:t>月</a:t>
                      </a:r>
                    </a:p>
                  </a:txBody>
                  <a:tcPr anchor="ctr" anchorCtr="1">
                    <a:solidFill>
                      <a:schemeClr val="accent5">
                        <a:lumMod val="60000"/>
                        <a:lumOff val="40000"/>
                      </a:schemeClr>
                    </a:solidFill>
                  </a:tcPr>
                </a:tc>
                <a:tc>
                  <a:txBody>
                    <a:bodyPr/>
                    <a:lstStyle/>
                    <a:p>
                      <a:r>
                        <a:rPr kumimoji="1" lang="ja-JP" altLang="en-US" sz="3200" b="1" dirty="0">
                          <a:latin typeface="メイリオ" panose="020B0604030504040204" pitchFamily="50" charset="-128"/>
                          <a:ea typeface="メイリオ" panose="020B0604030504040204" pitchFamily="50" charset="-128"/>
                        </a:rPr>
                        <a:t>第</a:t>
                      </a:r>
                      <a:r>
                        <a:rPr kumimoji="1" lang="en-US" altLang="ja-JP" sz="3200" b="1" dirty="0">
                          <a:latin typeface="メイリオ" panose="020B0604030504040204" pitchFamily="50" charset="-128"/>
                          <a:ea typeface="メイリオ" panose="020B0604030504040204" pitchFamily="50" charset="-128"/>
                        </a:rPr>
                        <a:t>2</a:t>
                      </a:r>
                      <a:r>
                        <a:rPr kumimoji="1" lang="ja-JP" altLang="en-US" sz="3200" b="1" dirty="0">
                          <a:latin typeface="メイリオ" panose="020B0604030504040204" pitchFamily="50" charset="-128"/>
                          <a:ea typeface="メイリオ" panose="020B0604030504040204" pitchFamily="50" charset="-128"/>
                        </a:rPr>
                        <a:t>次安倍内閣</a:t>
                      </a:r>
                    </a:p>
                  </a:txBody>
                  <a:tcPr anchor="ctr" anchorCtr="1">
                    <a:solidFill>
                      <a:schemeClr val="accent5">
                        <a:lumMod val="60000"/>
                        <a:lumOff val="40000"/>
                      </a:schemeClr>
                    </a:solidFill>
                  </a:tcPr>
                </a:tc>
                <a:tc>
                  <a:txBody>
                    <a:bodyPr/>
                    <a:lstStyle/>
                    <a:p>
                      <a:r>
                        <a:rPr kumimoji="1" lang="ja-JP" altLang="en-US" sz="3200" b="1" dirty="0">
                          <a:latin typeface="メイリオ" panose="020B0604030504040204" pitchFamily="50" charset="-128"/>
                          <a:ea typeface="メイリオ" panose="020B0604030504040204" pitchFamily="50" charset="-128"/>
                        </a:rPr>
                        <a:t>約</a:t>
                      </a:r>
                      <a:r>
                        <a:rPr kumimoji="1" lang="en-US" altLang="ja-JP" sz="3200" b="1" dirty="0">
                          <a:latin typeface="メイリオ" panose="020B0604030504040204" pitchFamily="50" charset="-128"/>
                          <a:ea typeface="メイリオ" panose="020B0604030504040204" pitchFamily="50" charset="-128"/>
                        </a:rPr>
                        <a:t>1</a:t>
                      </a:r>
                      <a:r>
                        <a:rPr kumimoji="1" lang="ja-JP" altLang="en-US" sz="3200" b="1" dirty="0">
                          <a:latin typeface="メイリオ" panose="020B0604030504040204" pitchFamily="50" charset="-128"/>
                          <a:ea typeface="メイリオ" panose="020B0604030504040204" pitchFamily="50" charset="-128"/>
                        </a:rPr>
                        <a:t>年</a:t>
                      </a:r>
                      <a:r>
                        <a:rPr kumimoji="1" lang="en-US" altLang="ja-JP" sz="3200" b="1" dirty="0">
                          <a:latin typeface="メイリオ" panose="020B0604030504040204" pitchFamily="50" charset="-128"/>
                          <a:ea typeface="メイリオ" panose="020B0604030504040204" pitchFamily="50" charset="-128"/>
                        </a:rPr>
                        <a:t>11</a:t>
                      </a:r>
                      <a:r>
                        <a:rPr kumimoji="1" lang="ja-JP" altLang="en-US" sz="3200" b="1" dirty="0">
                          <a:latin typeface="メイリオ" panose="020B0604030504040204" pitchFamily="50" charset="-128"/>
                          <a:ea typeface="メイリオ" panose="020B0604030504040204" pitchFamily="50" charset="-128"/>
                        </a:rPr>
                        <a:t>か月</a:t>
                      </a:r>
                    </a:p>
                  </a:txBody>
                  <a:tcPr anchor="ctr" anchorCtr="1">
                    <a:solidFill>
                      <a:schemeClr val="accent5">
                        <a:lumMod val="60000"/>
                        <a:lumOff val="40000"/>
                      </a:schemeClr>
                    </a:solidFill>
                  </a:tcPr>
                </a:tc>
                <a:extLst>
                  <a:ext uri="{0D108BD9-81ED-4DB2-BD59-A6C34878D82A}">
                    <a16:rowId xmlns:a16="http://schemas.microsoft.com/office/drawing/2014/main" val="186283057"/>
                  </a:ext>
                </a:extLst>
              </a:tr>
              <a:tr h="662070">
                <a:tc>
                  <a:txBody>
                    <a:bodyPr/>
                    <a:lstStyle/>
                    <a:p>
                      <a:r>
                        <a:rPr kumimoji="1" lang="en-US" altLang="ja-JP" sz="3200" b="1" dirty="0">
                          <a:latin typeface="メイリオ" panose="020B0604030504040204" pitchFamily="50" charset="-128"/>
                          <a:ea typeface="メイリオ" panose="020B0604030504040204" pitchFamily="50" charset="-128"/>
                        </a:rPr>
                        <a:t>17</a:t>
                      </a:r>
                      <a:r>
                        <a:rPr kumimoji="1" lang="ja-JP" altLang="en-US" sz="3200" b="1" dirty="0">
                          <a:latin typeface="メイリオ" panose="020B0604030504040204" pitchFamily="50" charset="-128"/>
                          <a:ea typeface="メイリオ" panose="020B0604030504040204" pitchFamily="50" charset="-128"/>
                        </a:rPr>
                        <a:t>年</a:t>
                      </a:r>
                      <a:r>
                        <a:rPr kumimoji="1" lang="en-US" altLang="ja-JP" sz="3200" b="1" dirty="0">
                          <a:latin typeface="メイリオ" panose="020B0604030504040204" pitchFamily="50" charset="-128"/>
                          <a:ea typeface="メイリオ" panose="020B0604030504040204" pitchFamily="50" charset="-128"/>
                        </a:rPr>
                        <a:t>9</a:t>
                      </a:r>
                      <a:r>
                        <a:rPr kumimoji="1" lang="ja-JP" altLang="en-US" sz="3200" b="1" dirty="0">
                          <a:latin typeface="メイリオ" panose="020B0604030504040204" pitchFamily="50" charset="-128"/>
                          <a:ea typeface="メイリオ" panose="020B0604030504040204" pitchFamily="50" charset="-128"/>
                        </a:rPr>
                        <a:t>月</a:t>
                      </a:r>
                    </a:p>
                  </a:txBody>
                  <a:tcPr anchor="ctr" anchorCtr="1">
                    <a:solidFill>
                      <a:schemeClr val="accent5">
                        <a:lumMod val="60000"/>
                        <a:lumOff val="40000"/>
                      </a:schemeClr>
                    </a:solidFill>
                  </a:tcPr>
                </a:tc>
                <a:tc>
                  <a:txBody>
                    <a:bodyPr/>
                    <a:lstStyle/>
                    <a:p>
                      <a:r>
                        <a:rPr kumimoji="1" lang="ja-JP" altLang="en-US" sz="3200" b="1" dirty="0">
                          <a:latin typeface="メイリオ" panose="020B0604030504040204" pitchFamily="50" charset="-128"/>
                          <a:ea typeface="メイリオ" panose="020B0604030504040204" pitchFamily="50" charset="-128"/>
                        </a:rPr>
                        <a:t>第</a:t>
                      </a:r>
                      <a:r>
                        <a:rPr kumimoji="1" lang="en-US" altLang="ja-JP" sz="3200" b="1" dirty="0">
                          <a:latin typeface="メイリオ" panose="020B0604030504040204" pitchFamily="50" charset="-128"/>
                          <a:ea typeface="メイリオ" panose="020B0604030504040204" pitchFamily="50" charset="-128"/>
                        </a:rPr>
                        <a:t>3</a:t>
                      </a:r>
                      <a:r>
                        <a:rPr kumimoji="1" lang="ja-JP" altLang="en-US" sz="3200" b="1" dirty="0">
                          <a:latin typeface="メイリオ" panose="020B0604030504040204" pitchFamily="50" charset="-128"/>
                          <a:ea typeface="メイリオ" panose="020B0604030504040204" pitchFamily="50" charset="-128"/>
                        </a:rPr>
                        <a:t>次安倍内閣</a:t>
                      </a:r>
                    </a:p>
                  </a:txBody>
                  <a:tcPr anchor="ctr" anchorCtr="1">
                    <a:solidFill>
                      <a:schemeClr val="accent5">
                        <a:lumMod val="60000"/>
                        <a:lumOff val="40000"/>
                      </a:schemeClr>
                    </a:solidFill>
                  </a:tcPr>
                </a:tc>
                <a:tc>
                  <a:txBody>
                    <a:bodyPr/>
                    <a:lstStyle/>
                    <a:p>
                      <a:r>
                        <a:rPr kumimoji="1" lang="ja-JP" altLang="en-US" sz="3200" b="1" dirty="0">
                          <a:latin typeface="メイリオ" panose="020B0604030504040204" pitchFamily="50" charset="-128"/>
                          <a:ea typeface="メイリオ" panose="020B0604030504040204" pitchFamily="50" charset="-128"/>
                        </a:rPr>
                        <a:t>約</a:t>
                      </a:r>
                      <a:r>
                        <a:rPr kumimoji="1" lang="en-US" altLang="ja-JP" sz="3200" b="1" dirty="0">
                          <a:latin typeface="メイリオ" panose="020B0604030504040204" pitchFamily="50" charset="-128"/>
                          <a:ea typeface="メイリオ" panose="020B0604030504040204" pitchFamily="50" charset="-128"/>
                        </a:rPr>
                        <a:t>2</a:t>
                      </a:r>
                      <a:r>
                        <a:rPr kumimoji="1" lang="ja-JP" altLang="en-US" sz="3200" b="1" dirty="0">
                          <a:latin typeface="メイリオ" panose="020B0604030504040204" pitchFamily="50" charset="-128"/>
                          <a:ea typeface="メイリオ" panose="020B0604030504040204" pitchFamily="50" charset="-128"/>
                        </a:rPr>
                        <a:t>年</a:t>
                      </a:r>
                      <a:r>
                        <a:rPr kumimoji="1" lang="en-US" altLang="ja-JP" sz="3200" b="1" dirty="0">
                          <a:latin typeface="メイリオ" panose="020B0604030504040204" pitchFamily="50" charset="-128"/>
                          <a:ea typeface="メイリオ" panose="020B0604030504040204" pitchFamily="50" charset="-128"/>
                        </a:rPr>
                        <a:t>10</a:t>
                      </a:r>
                      <a:r>
                        <a:rPr kumimoji="1" lang="ja-JP" altLang="en-US" sz="3200" b="1" dirty="0">
                          <a:latin typeface="メイリオ" panose="020B0604030504040204" pitchFamily="50" charset="-128"/>
                          <a:ea typeface="メイリオ" panose="020B0604030504040204" pitchFamily="50" charset="-128"/>
                        </a:rPr>
                        <a:t>か月</a:t>
                      </a:r>
                      <a:endParaRPr kumimoji="1" lang="en-US" altLang="ja-JP" sz="3200" b="1" dirty="0">
                        <a:latin typeface="メイリオ" panose="020B0604030504040204" pitchFamily="50" charset="-128"/>
                        <a:ea typeface="メイリオ" panose="020B0604030504040204" pitchFamily="50" charset="-128"/>
                      </a:endParaRPr>
                    </a:p>
                  </a:txBody>
                  <a:tcPr anchor="ctr" anchorCtr="1">
                    <a:solidFill>
                      <a:schemeClr val="accent5">
                        <a:lumMod val="60000"/>
                        <a:lumOff val="40000"/>
                      </a:schemeClr>
                    </a:solidFill>
                  </a:tcPr>
                </a:tc>
                <a:extLst>
                  <a:ext uri="{0D108BD9-81ED-4DB2-BD59-A6C34878D82A}">
                    <a16:rowId xmlns:a16="http://schemas.microsoft.com/office/drawing/2014/main" val="2727057583"/>
                  </a:ext>
                </a:extLst>
              </a:tr>
              <a:tr h="662070">
                <a:tc>
                  <a:txBody>
                    <a:bodyPr/>
                    <a:lstStyle/>
                    <a:p>
                      <a:r>
                        <a:rPr kumimoji="1" lang="en-US" altLang="ja-JP" sz="3200" b="1" dirty="0">
                          <a:latin typeface="メイリオ" panose="020B0604030504040204" pitchFamily="50" charset="-128"/>
                          <a:ea typeface="メイリオ" panose="020B0604030504040204" pitchFamily="50" charset="-128"/>
                        </a:rPr>
                        <a:t>21</a:t>
                      </a:r>
                      <a:r>
                        <a:rPr kumimoji="1" lang="ja-JP" altLang="en-US" sz="3200" b="1" dirty="0">
                          <a:latin typeface="メイリオ" panose="020B0604030504040204" pitchFamily="50" charset="-128"/>
                          <a:ea typeface="メイリオ" panose="020B0604030504040204" pitchFamily="50" charset="-128"/>
                        </a:rPr>
                        <a:t>年</a:t>
                      </a:r>
                      <a:r>
                        <a:rPr kumimoji="1" lang="en-US" altLang="ja-JP" sz="3200" b="1" dirty="0">
                          <a:latin typeface="メイリオ" panose="020B0604030504040204" pitchFamily="50" charset="-128"/>
                          <a:ea typeface="メイリオ" panose="020B0604030504040204" pitchFamily="50" charset="-128"/>
                        </a:rPr>
                        <a:t>10</a:t>
                      </a:r>
                      <a:r>
                        <a:rPr kumimoji="1" lang="ja-JP" altLang="en-US" sz="3200" b="1" dirty="0">
                          <a:latin typeface="メイリオ" panose="020B0604030504040204" pitchFamily="50" charset="-128"/>
                          <a:ea typeface="メイリオ" panose="020B0604030504040204" pitchFamily="50" charset="-128"/>
                        </a:rPr>
                        <a:t>月</a:t>
                      </a:r>
                    </a:p>
                  </a:txBody>
                  <a:tcPr anchor="ctr" anchorCtr="1">
                    <a:solidFill>
                      <a:schemeClr val="accent5">
                        <a:lumMod val="60000"/>
                        <a:lumOff val="40000"/>
                      </a:schemeClr>
                    </a:solidFill>
                  </a:tcPr>
                </a:tc>
                <a:tc>
                  <a:txBody>
                    <a:bodyPr/>
                    <a:lstStyle/>
                    <a:p>
                      <a:r>
                        <a:rPr kumimoji="1" lang="ja-JP" altLang="en-US" sz="3200" b="1" dirty="0">
                          <a:latin typeface="メイリオ" panose="020B0604030504040204" pitchFamily="50" charset="-128"/>
                          <a:ea typeface="メイリオ" panose="020B0604030504040204" pitchFamily="50" charset="-128"/>
                        </a:rPr>
                        <a:t>第</a:t>
                      </a:r>
                      <a:r>
                        <a:rPr kumimoji="1" lang="en-US" altLang="ja-JP" sz="3200" b="1" dirty="0">
                          <a:latin typeface="メイリオ" panose="020B0604030504040204" pitchFamily="50" charset="-128"/>
                          <a:ea typeface="メイリオ" panose="020B0604030504040204" pitchFamily="50" charset="-128"/>
                        </a:rPr>
                        <a:t>1</a:t>
                      </a:r>
                      <a:r>
                        <a:rPr kumimoji="1" lang="ja-JP" altLang="en-US" sz="3200" b="1" dirty="0">
                          <a:latin typeface="メイリオ" panose="020B0604030504040204" pitchFamily="50" charset="-128"/>
                          <a:ea typeface="メイリオ" panose="020B0604030504040204" pitchFamily="50" charset="-128"/>
                        </a:rPr>
                        <a:t>次岸田内閣</a:t>
                      </a:r>
                    </a:p>
                  </a:txBody>
                  <a:tcPr anchor="ctr" anchorCtr="1">
                    <a:solidFill>
                      <a:schemeClr val="accent5">
                        <a:lumMod val="60000"/>
                        <a:lumOff val="40000"/>
                      </a:schemeClr>
                    </a:solidFill>
                  </a:tcPr>
                </a:tc>
                <a:tc>
                  <a:txBody>
                    <a:bodyPr/>
                    <a:lstStyle/>
                    <a:p>
                      <a:r>
                        <a:rPr kumimoji="1" lang="ja-JP" altLang="en-US" sz="3200" b="1" dirty="0">
                          <a:latin typeface="メイリオ" panose="020B0604030504040204" pitchFamily="50" charset="-128"/>
                          <a:ea typeface="メイリオ" panose="020B0604030504040204" pitchFamily="50" charset="-128"/>
                        </a:rPr>
                        <a:t>約</a:t>
                      </a:r>
                      <a:r>
                        <a:rPr kumimoji="1" lang="en-US" altLang="ja-JP" sz="3200" b="1" dirty="0">
                          <a:latin typeface="メイリオ" panose="020B0604030504040204" pitchFamily="50" charset="-128"/>
                          <a:ea typeface="メイリオ" panose="020B0604030504040204" pitchFamily="50" charset="-128"/>
                        </a:rPr>
                        <a:t>4</a:t>
                      </a:r>
                      <a:r>
                        <a:rPr kumimoji="1" lang="ja-JP" altLang="en-US" sz="3200" b="1" dirty="0">
                          <a:latin typeface="メイリオ" panose="020B0604030504040204" pitchFamily="50" charset="-128"/>
                          <a:ea typeface="メイリオ" panose="020B0604030504040204" pitchFamily="50" charset="-128"/>
                        </a:rPr>
                        <a:t>年</a:t>
                      </a:r>
                      <a:endParaRPr kumimoji="1" lang="en-US" altLang="ja-JP" sz="3200" b="1" dirty="0">
                        <a:latin typeface="メイリオ" panose="020B0604030504040204" pitchFamily="50" charset="-128"/>
                        <a:ea typeface="メイリオ" panose="020B0604030504040204" pitchFamily="50" charset="-128"/>
                      </a:endParaRPr>
                    </a:p>
                  </a:txBody>
                  <a:tcPr anchor="ctr" anchorCtr="1">
                    <a:solidFill>
                      <a:schemeClr val="accent5">
                        <a:lumMod val="60000"/>
                        <a:lumOff val="40000"/>
                      </a:schemeClr>
                    </a:solidFill>
                  </a:tcPr>
                </a:tc>
                <a:extLst>
                  <a:ext uri="{0D108BD9-81ED-4DB2-BD59-A6C34878D82A}">
                    <a16:rowId xmlns:a16="http://schemas.microsoft.com/office/drawing/2014/main" val="2947267013"/>
                  </a:ext>
                </a:extLst>
              </a:tr>
            </a:tbl>
          </a:graphicData>
        </a:graphic>
      </p:graphicFrame>
    </p:spTree>
    <p:extLst>
      <p:ext uri="{BB962C8B-B14F-4D97-AF65-F5344CB8AC3E}">
        <p14:creationId xmlns:p14="http://schemas.microsoft.com/office/powerpoint/2010/main" val="6891524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135255" y="375478"/>
            <a:ext cx="11921490" cy="1118255"/>
          </a:xfrm>
          <a:prstGeom prst="rect">
            <a:avLst/>
          </a:prstGeom>
          <a:noFill/>
        </p:spPr>
        <p:txBody>
          <a:bodyPr wrap="square" rtlCol="0">
            <a:spAutoFit/>
          </a:bodyPr>
          <a:lstStyle/>
          <a:p>
            <a:pPr lvl="0" algn="ctr">
              <a:lnSpc>
                <a:spcPts val="8000"/>
              </a:lnSpc>
              <a:defRPr/>
            </a:pPr>
            <a:r>
              <a:rPr kumimoji="1" lang="en-US" altLang="ja-JP" sz="4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23</a:t>
            </a:r>
            <a:r>
              <a:rPr kumimoji="1" lang="ja-JP" altLang="en-US" sz="4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年</a:t>
            </a:r>
            <a:r>
              <a:rPr lang="en-US" altLang="ja-JP" sz="4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8</a:t>
            </a:r>
            <a:r>
              <a:rPr lang="ja-JP" altLang="en-US" sz="4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月</a:t>
            </a:r>
            <a:r>
              <a:rPr lang="en-US" altLang="ja-JP" sz="4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6</a:t>
            </a:r>
            <a:r>
              <a:rPr lang="ja-JP" altLang="en-US" sz="4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日</a:t>
            </a:r>
            <a:r>
              <a:rPr kumimoji="1" lang="ja-JP" altLang="en-US" sz="4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a:t>
            </a:r>
            <a:r>
              <a:rPr lang="ja-JP" altLang="en-US"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平和記念式典広島</a:t>
            </a:r>
            <a:endParaRPr kumimoji="1" lang="en-US" altLang="ja-JP" sz="6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
        <p:nvSpPr>
          <p:cNvPr id="4" name="テキスト ボックス 3">
            <a:extLst>
              <a:ext uri="{FF2B5EF4-FFF2-40B4-BE49-F238E27FC236}">
                <a16:creationId xmlns:a16="http://schemas.microsoft.com/office/drawing/2014/main" id="{8BC23C5E-B43E-36E1-0BC2-4C8C799B83CC}"/>
              </a:ext>
            </a:extLst>
          </p:cNvPr>
          <p:cNvSpPr txBox="1"/>
          <p:nvPr/>
        </p:nvSpPr>
        <p:spPr>
          <a:xfrm>
            <a:off x="0" y="1684233"/>
            <a:ext cx="12160567" cy="4937249"/>
          </a:xfrm>
          <a:prstGeom prst="rect">
            <a:avLst/>
          </a:prstGeom>
          <a:noFill/>
        </p:spPr>
        <p:txBody>
          <a:bodyPr wrap="square">
            <a:spAutoFit/>
          </a:bodyPr>
          <a:lstStyle/>
          <a:p>
            <a:pPr algn="ctr"/>
            <a:r>
              <a:rPr lang="ja-JP" altLang="en-US" sz="60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a:t>
            </a:r>
            <a:r>
              <a:rPr kumimoji="1" lang="ja-JP" altLang="en-US" sz="6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広島ビジョン」</a:t>
            </a:r>
            <a:endParaRPr kumimoji="1" lang="en-US" altLang="ja-JP" sz="6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a:lnSpc>
                <a:spcPts val="8500"/>
              </a:lnSpc>
            </a:pPr>
            <a:r>
              <a:rPr lang="ja-JP" altLang="en-US"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　国の安全保障を万全なものとし、</a:t>
            </a:r>
            <a:endParaRPr lang="en-US" altLang="ja-JP"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r>
              <a:rPr lang="ja-JP" altLang="en-US"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　同時に現実を「核兵器のない世界」</a:t>
            </a:r>
            <a:endParaRPr lang="en-US" altLang="ja-JP"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r>
              <a:rPr lang="ja-JP" altLang="en-US"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　という理想に近づけていく</a:t>
            </a:r>
            <a:endParaRPr lang="en-US" altLang="ja-JP"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algn="ctr">
              <a:lnSpc>
                <a:spcPts val="10000"/>
              </a:lnSpc>
            </a:pPr>
            <a:r>
              <a:rPr lang="ja-JP" altLang="en-US"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政治の責任→ロードマップ示す事</a:t>
            </a:r>
            <a:endParaRPr lang="ja-JP" altLang="en-US" sz="1600" dirty="0"/>
          </a:p>
        </p:txBody>
      </p:sp>
    </p:spTree>
    <p:extLst>
      <p:ext uri="{BB962C8B-B14F-4D97-AF65-F5344CB8AC3E}">
        <p14:creationId xmlns:p14="http://schemas.microsoft.com/office/powerpoint/2010/main" val="20652717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500521" y="342900"/>
            <a:ext cx="13215479" cy="925894"/>
          </a:xfrm>
          <a:prstGeom prst="rect">
            <a:avLst/>
          </a:prstGeom>
          <a:noFill/>
        </p:spPr>
        <p:txBody>
          <a:bodyPr wrap="square" rtlCol="0">
            <a:spAutoFit/>
          </a:bodyPr>
          <a:lstStyle/>
          <a:p>
            <a:pPr marL="0" marR="0" lvl="0" indent="0" algn="l" defTabSz="914400" rtl="0" eaLnBrk="1" fontAlgn="auto" latinLnBrk="0" hangingPunct="1">
              <a:lnSpc>
                <a:spcPts val="6500"/>
              </a:lnSpc>
              <a:spcBef>
                <a:spcPts val="0"/>
              </a:spcBef>
              <a:spcAft>
                <a:spcPts val="0"/>
              </a:spcAft>
              <a:buClrTx/>
              <a:buSzTx/>
              <a:buFontTx/>
              <a:buNone/>
              <a:tabLst/>
              <a:defRPr/>
            </a:pPr>
            <a:r>
              <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7</a:t>
            </a:r>
            <a:r>
              <a:rPr lang="ja-JP" altLang="en-US"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月</a:t>
            </a:r>
            <a:r>
              <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20</a:t>
            </a:r>
            <a:r>
              <a:rPr lang="ja-JP" altLang="en-US"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日　仙台市議選 維新新人全員当選</a:t>
            </a:r>
            <a:endParaRPr lang="en-US" altLang="ja-JP" sz="48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p:txBody>
      </p:sp>
      <p:graphicFrame>
        <p:nvGraphicFramePr>
          <p:cNvPr id="2" name="表 3">
            <a:extLst>
              <a:ext uri="{FF2B5EF4-FFF2-40B4-BE49-F238E27FC236}">
                <a16:creationId xmlns:a16="http://schemas.microsoft.com/office/drawing/2014/main" id="{85370FA0-07BA-3FA0-DB5B-BB557AEB2C9D}"/>
              </a:ext>
            </a:extLst>
          </p:cNvPr>
          <p:cNvGraphicFramePr>
            <a:graphicFrameLocks noGrp="1"/>
          </p:cNvGraphicFramePr>
          <p:nvPr>
            <p:extLst>
              <p:ext uri="{D42A27DB-BD31-4B8C-83A1-F6EECF244321}">
                <p14:modId xmlns:p14="http://schemas.microsoft.com/office/powerpoint/2010/main" val="758901243"/>
              </p:ext>
            </p:extLst>
          </p:nvPr>
        </p:nvGraphicFramePr>
        <p:xfrm>
          <a:off x="2608262" y="1650750"/>
          <a:ext cx="6975475" cy="4654800"/>
        </p:xfrm>
        <a:graphic>
          <a:graphicData uri="http://schemas.openxmlformats.org/drawingml/2006/table">
            <a:tbl>
              <a:tblPr bandRow="1">
                <a:tableStyleId>{5C22544A-7EE6-4342-B048-85BDC9FD1C3A}</a:tableStyleId>
              </a:tblPr>
              <a:tblGrid>
                <a:gridCol w="1679226">
                  <a:extLst>
                    <a:ext uri="{9D8B030D-6E8A-4147-A177-3AD203B41FA5}">
                      <a16:colId xmlns:a16="http://schemas.microsoft.com/office/drawing/2014/main" val="1118279989"/>
                    </a:ext>
                  </a:extLst>
                </a:gridCol>
                <a:gridCol w="2895949">
                  <a:extLst>
                    <a:ext uri="{9D8B030D-6E8A-4147-A177-3AD203B41FA5}">
                      <a16:colId xmlns:a16="http://schemas.microsoft.com/office/drawing/2014/main" val="1714970063"/>
                    </a:ext>
                  </a:extLst>
                </a:gridCol>
                <a:gridCol w="2400300">
                  <a:extLst>
                    <a:ext uri="{9D8B030D-6E8A-4147-A177-3AD203B41FA5}">
                      <a16:colId xmlns:a16="http://schemas.microsoft.com/office/drawing/2014/main" val="3900087336"/>
                    </a:ext>
                  </a:extLst>
                </a:gridCol>
              </a:tblGrid>
              <a:tr h="236816">
                <a:tc>
                  <a:txBody>
                    <a:bodyPr/>
                    <a:lstStyle/>
                    <a:p>
                      <a:pPr algn="ct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自民</a:t>
                      </a:r>
                    </a:p>
                  </a:txBody>
                  <a:tcPr marT="108000" marB="0">
                    <a:solidFill>
                      <a:schemeClr val="accent5">
                        <a:lumMod val="50000"/>
                      </a:schemeClr>
                    </a:solidFill>
                  </a:tcPr>
                </a:tc>
                <a:tc>
                  <a:txBody>
                    <a:bodyPr/>
                    <a:lstStyle/>
                    <a:p>
                      <a:pPr algn="r"/>
                      <a:r>
                        <a:rPr kumimoji="1" lang="en-US" altLang="ja-JP"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18</a:t>
                      </a: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人</a:t>
                      </a:r>
                    </a:p>
                  </a:txBody>
                  <a:tcPr marT="108000" marB="0">
                    <a:solidFill>
                      <a:schemeClr val="accent5">
                        <a:lumMod val="50000"/>
                      </a:schemeClr>
                    </a:solidFill>
                  </a:tcPr>
                </a:tc>
                <a:tc>
                  <a:txBody>
                    <a:bodyPr/>
                    <a:lstStyle/>
                    <a:p>
                      <a:pPr algn="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a:t>
                      </a:r>
                      <a:r>
                        <a:rPr kumimoji="1" lang="en-US" altLang="ja-JP"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3</a:t>
                      </a:r>
                      <a:endPar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endParaRPr>
                    </a:p>
                  </a:txBody>
                  <a:tcPr marT="108000" marB="0">
                    <a:solidFill>
                      <a:schemeClr val="accent5">
                        <a:lumMod val="50000"/>
                      </a:schemeClr>
                    </a:solidFill>
                  </a:tcPr>
                </a:tc>
                <a:extLst>
                  <a:ext uri="{0D108BD9-81ED-4DB2-BD59-A6C34878D82A}">
                    <a16:rowId xmlns:a16="http://schemas.microsoft.com/office/drawing/2014/main" val="89899990"/>
                  </a:ext>
                </a:extLst>
              </a:tr>
              <a:tr h="370840">
                <a:tc>
                  <a:txBody>
                    <a:bodyPr/>
                    <a:lstStyle/>
                    <a:p>
                      <a:pPr algn="ct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公明</a:t>
                      </a:r>
                    </a:p>
                  </a:txBody>
                  <a:tcPr marT="108000" marB="0">
                    <a:solidFill>
                      <a:schemeClr val="accent5">
                        <a:lumMod val="50000"/>
                      </a:schemeClr>
                    </a:solidFill>
                  </a:tcPr>
                </a:tc>
                <a:tc>
                  <a:txBody>
                    <a:bodyPr/>
                    <a:lstStyle/>
                    <a:p>
                      <a:pPr algn="r"/>
                      <a:r>
                        <a:rPr kumimoji="1" lang="en-US" altLang="ja-JP"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9</a:t>
                      </a: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人</a:t>
                      </a:r>
                    </a:p>
                  </a:txBody>
                  <a:tcPr marT="108000" marB="0">
                    <a:solidFill>
                      <a:schemeClr val="accent5">
                        <a:lumMod val="50000"/>
                      </a:schemeClr>
                    </a:solidFill>
                  </a:tcPr>
                </a:tc>
                <a:tc>
                  <a:txBody>
                    <a:bodyPr/>
                    <a:lstStyle/>
                    <a:p>
                      <a:pPr algn="r"/>
                      <a:r>
                        <a:rPr kumimoji="1" lang="en-US" altLang="ja-JP"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±0</a:t>
                      </a:r>
                      <a:endPar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endParaRPr>
                    </a:p>
                  </a:txBody>
                  <a:tcPr marT="108000" marB="0">
                    <a:solidFill>
                      <a:schemeClr val="accent5">
                        <a:lumMod val="50000"/>
                      </a:schemeClr>
                    </a:solidFill>
                  </a:tcPr>
                </a:tc>
                <a:extLst>
                  <a:ext uri="{0D108BD9-81ED-4DB2-BD59-A6C34878D82A}">
                    <a16:rowId xmlns:a16="http://schemas.microsoft.com/office/drawing/2014/main" val="478163927"/>
                  </a:ext>
                </a:extLst>
              </a:tr>
              <a:tr h="370840">
                <a:tc>
                  <a:txBody>
                    <a:bodyPr/>
                    <a:lstStyle/>
                    <a:p>
                      <a:pPr algn="ct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立民</a:t>
                      </a:r>
                    </a:p>
                  </a:txBody>
                  <a:tcPr marT="108000" marB="0">
                    <a:solidFill>
                      <a:schemeClr val="accent5">
                        <a:lumMod val="50000"/>
                      </a:schemeClr>
                    </a:solidFill>
                  </a:tcPr>
                </a:tc>
                <a:tc>
                  <a:txBody>
                    <a:bodyPr/>
                    <a:lstStyle/>
                    <a:p>
                      <a:pPr algn="r"/>
                      <a:r>
                        <a:rPr kumimoji="1" lang="en-US" altLang="ja-JP"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11</a:t>
                      </a: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人</a:t>
                      </a:r>
                    </a:p>
                  </a:txBody>
                  <a:tcPr marT="108000" marB="0">
                    <a:solidFill>
                      <a:schemeClr val="accent5">
                        <a:lumMod val="50000"/>
                      </a:schemeClr>
                    </a:solidFill>
                  </a:tcPr>
                </a:tc>
                <a:tc>
                  <a:txBody>
                    <a:bodyPr/>
                    <a:lstStyle/>
                    <a:p>
                      <a:pPr algn="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a:t>
                      </a:r>
                      <a:r>
                        <a:rPr kumimoji="1" lang="en-US" altLang="ja-JP"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1</a:t>
                      </a:r>
                      <a:endPar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endParaRPr>
                    </a:p>
                  </a:txBody>
                  <a:tcPr marT="108000" marB="0">
                    <a:solidFill>
                      <a:schemeClr val="accent5">
                        <a:lumMod val="50000"/>
                      </a:schemeClr>
                    </a:solidFill>
                  </a:tcPr>
                </a:tc>
                <a:extLst>
                  <a:ext uri="{0D108BD9-81ED-4DB2-BD59-A6C34878D82A}">
                    <a16:rowId xmlns:a16="http://schemas.microsoft.com/office/drawing/2014/main" val="2869562720"/>
                  </a:ext>
                </a:extLst>
              </a:tr>
              <a:tr h="370840">
                <a:tc>
                  <a:txBody>
                    <a:bodyPr/>
                    <a:lstStyle/>
                    <a:p>
                      <a:pPr algn="ct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維新</a:t>
                      </a:r>
                    </a:p>
                  </a:txBody>
                  <a:tcPr marT="108000" marB="0">
                    <a:solidFill>
                      <a:schemeClr val="accent5">
                        <a:lumMod val="50000"/>
                      </a:schemeClr>
                    </a:solidFill>
                  </a:tcPr>
                </a:tc>
                <a:tc>
                  <a:txBody>
                    <a:bodyPr/>
                    <a:lstStyle/>
                    <a:p>
                      <a:pPr algn="r"/>
                      <a:r>
                        <a:rPr kumimoji="1" lang="en-US" altLang="ja-JP"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5</a:t>
                      </a: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人</a:t>
                      </a:r>
                    </a:p>
                  </a:txBody>
                  <a:tcPr marT="108000" marB="0">
                    <a:solidFill>
                      <a:schemeClr val="accent5">
                        <a:lumMod val="50000"/>
                      </a:schemeClr>
                    </a:solidFill>
                  </a:tcPr>
                </a:tc>
                <a:tc>
                  <a:txBody>
                    <a:bodyPr/>
                    <a:lstStyle/>
                    <a:p>
                      <a:pPr algn="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a:t>
                      </a:r>
                      <a:r>
                        <a:rPr kumimoji="1" lang="en-US" altLang="ja-JP"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5</a:t>
                      </a:r>
                      <a:endPar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endParaRPr>
                    </a:p>
                  </a:txBody>
                  <a:tcPr marT="108000" marB="0">
                    <a:solidFill>
                      <a:schemeClr val="accent5">
                        <a:lumMod val="50000"/>
                      </a:schemeClr>
                    </a:solidFill>
                  </a:tcPr>
                </a:tc>
                <a:extLst>
                  <a:ext uri="{0D108BD9-81ED-4DB2-BD59-A6C34878D82A}">
                    <a16:rowId xmlns:a16="http://schemas.microsoft.com/office/drawing/2014/main" val="1633497240"/>
                  </a:ext>
                </a:extLst>
              </a:tr>
              <a:tr h="370840">
                <a:tc>
                  <a:txBody>
                    <a:bodyPr/>
                    <a:lstStyle/>
                    <a:p>
                      <a:pPr algn="ct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共産</a:t>
                      </a:r>
                    </a:p>
                  </a:txBody>
                  <a:tcPr marT="108000" marB="0">
                    <a:solidFill>
                      <a:schemeClr val="accent5">
                        <a:lumMod val="50000"/>
                      </a:schemeClr>
                    </a:solidFill>
                  </a:tcPr>
                </a:tc>
                <a:tc>
                  <a:txBody>
                    <a:bodyPr/>
                    <a:lstStyle/>
                    <a:p>
                      <a:pPr algn="r"/>
                      <a:r>
                        <a:rPr kumimoji="1" lang="en-US" altLang="ja-JP"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6</a:t>
                      </a:r>
                      <a:r>
                        <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人</a:t>
                      </a:r>
                    </a:p>
                  </a:txBody>
                  <a:tcPr marT="108000" marB="0">
                    <a:solidFill>
                      <a:schemeClr val="accent5">
                        <a:lumMod val="50000"/>
                      </a:schemeClr>
                    </a:solidFill>
                  </a:tcPr>
                </a:tc>
                <a:tc>
                  <a:txBody>
                    <a:bodyPr/>
                    <a:lstStyle/>
                    <a:p>
                      <a:pPr algn="r"/>
                      <a:r>
                        <a:rPr kumimoji="1" lang="en-US" altLang="ja-JP"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±0</a:t>
                      </a:r>
                      <a:endParaRPr kumimoji="1" lang="ja-JP" altLang="en-US" sz="5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endParaRPr>
                    </a:p>
                  </a:txBody>
                  <a:tcPr marT="108000" marB="0">
                    <a:solidFill>
                      <a:schemeClr val="accent5">
                        <a:lumMod val="50000"/>
                      </a:schemeClr>
                    </a:solidFill>
                  </a:tcPr>
                </a:tc>
                <a:extLst>
                  <a:ext uri="{0D108BD9-81ED-4DB2-BD59-A6C34878D82A}">
                    <a16:rowId xmlns:a16="http://schemas.microsoft.com/office/drawing/2014/main" val="2019773316"/>
                  </a:ext>
                </a:extLst>
              </a:tr>
            </a:tbl>
          </a:graphicData>
        </a:graphic>
      </p:graphicFrame>
    </p:spTree>
    <p:extLst>
      <p:ext uri="{BB962C8B-B14F-4D97-AF65-F5344CB8AC3E}">
        <p14:creationId xmlns:p14="http://schemas.microsoft.com/office/powerpoint/2010/main" val="35463445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135255" y="0"/>
            <a:ext cx="11921490" cy="1015663"/>
          </a:xfrm>
          <a:prstGeom prst="rect">
            <a:avLst/>
          </a:prstGeom>
          <a:noFill/>
        </p:spPr>
        <p:txBody>
          <a:bodyPr wrap="squar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ロシアの「戦争犯罪」を巡る責任追及の構図</a:t>
            </a:r>
            <a:endParaRPr kumimoji="1" lang="zh-TW" altLang="en-US" sz="6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3">
            <a:extLst>
              <a:ext uri="{FF2B5EF4-FFF2-40B4-BE49-F238E27FC236}">
                <a16:creationId xmlns:a16="http://schemas.microsoft.com/office/drawing/2014/main" id="{4704F9A0-AC95-9633-6259-546324CD7163}"/>
              </a:ext>
            </a:extLst>
          </p:cNvPr>
          <p:cNvGraphicFramePr>
            <a:graphicFrameLocks noGrp="1"/>
          </p:cNvGraphicFramePr>
          <p:nvPr>
            <p:extLst>
              <p:ext uri="{D42A27DB-BD31-4B8C-83A1-F6EECF244321}">
                <p14:modId xmlns:p14="http://schemas.microsoft.com/office/powerpoint/2010/main" val="2345403886"/>
              </p:ext>
            </p:extLst>
          </p:nvPr>
        </p:nvGraphicFramePr>
        <p:xfrm>
          <a:off x="400050" y="1329266"/>
          <a:ext cx="11430000" cy="5016600"/>
        </p:xfrm>
        <a:graphic>
          <a:graphicData uri="http://schemas.openxmlformats.org/drawingml/2006/table">
            <a:tbl>
              <a:tblPr>
                <a:tableStyleId>{5C22544A-7EE6-4342-B048-85BDC9FD1C3A}</a:tableStyleId>
              </a:tblPr>
              <a:tblGrid>
                <a:gridCol w="1809750">
                  <a:extLst>
                    <a:ext uri="{9D8B030D-6E8A-4147-A177-3AD203B41FA5}">
                      <a16:colId xmlns:a16="http://schemas.microsoft.com/office/drawing/2014/main" val="1061889376"/>
                    </a:ext>
                  </a:extLst>
                </a:gridCol>
                <a:gridCol w="1047750">
                  <a:extLst>
                    <a:ext uri="{9D8B030D-6E8A-4147-A177-3AD203B41FA5}">
                      <a16:colId xmlns:a16="http://schemas.microsoft.com/office/drawing/2014/main" val="1032179878"/>
                    </a:ext>
                  </a:extLst>
                </a:gridCol>
                <a:gridCol w="2819400">
                  <a:extLst>
                    <a:ext uri="{9D8B030D-6E8A-4147-A177-3AD203B41FA5}">
                      <a16:colId xmlns:a16="http://schemas.microsoft.com/office/drawing/2014/main" val="2316573800"/>
                    </a:ext>
                  </a:extLst>
                </a:gridCol>
                <a:gridCol w="3467100">
                  <a:extLst>
                    <a:ext uri="{9D8B030D-6E8A-4147-A177-3AD203B41FA5}">
                      <a16:colId xmlns:a16="http://schemas.microsoft.com/office/drawing/2014/main" val="949865340"/>
                    </a:ext>
                  </a:extLst>
                </a:gridCol>
                <a:gridCol w="2286000">
                  <a:extLst>
                    <a:ext uri="{9D8B030D-6E8A-4147-A177-3AD203B41FA5}">
                      <a16:colId xmlns:a16="http://schemas.microsoft.com/office/drawing/2014/main" val="40682617"/>
                    </a:ext>
                  </a:extLst>
                </a:gridCol>
              </a:tblGrid>
              <a:tr h="370840">
                <a:tc>
                  <a:txBody>
                    <a:bodyPr/>
                    <a:lstStyle/>
                    <a:p>
                      <a:r>
                        <a:rPr kumimoji="1" lang="ja-JP" altLang="en-US" sz="2400" b="1" dirty="0">
                          <a:latin typeface="メイリオ" panose="020B0604030504040204" pitchFamily="50" charset="-128"/>
                          <a:ea typeface="メイリオ" panose="020B0604030504040204" pitchFamily="50" charset="-128"/>
                        </a:rPr>
                        <a:t>ウクライナ</a:t>
                      </a:r>
                    </a:p>
                  </a:txBody>
                  <a:tcPr anchor="ctr" anchorCtr="1">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5">
                        <a:lumMod val="60000"/>
                        <a:lumOff val="40000"/>
                      </a:schemeClr>
                    </a:solidFill>
                  </a:tcPr>
                </a:tc>
                <a:tc rowSpan="6">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153E"/>
                    </a:solidFill>
                  </a:tcPr>
                </a:tc>
                <a:tc gridSpan="2">
                  <a:txBody>
                    <a:bodyPr/>
                    <a:lstStyle/>
                    <a:p>
                      <a:r>
                        <a:rPr kumimoji="1" lang="ja-JP" altLang="en-US" sz="2400" b="1" dirty="0">
                          <a:latin typeface="メイリオ" panose="020B0604030504040204" pitchFamily="50" charset="-128"/>
                          <a:ea typeface="メイリオ" panose="020B0604030504040204" pitchFamily="50" charset="-128"/>
                        </a:rPr>
                        <a:t>国際刑事裁判所（</a:t>
                      </a:r>
                      <a:r>
                        <a:rPr kumimoji="1" lang="en-US" altLang="ja-JP" sz="2400" b="1" dirty="0">
                          <a:latin typeface="メイリオ" panose="020B0604030504040204" pitchFamily="50" charset="-128"/>
                          <a:ea typeface="メイリオ" panose="020B0604030504040204" pitchFamily="50" charset="-128"/>
                        </a:rPr>
                        <a:t>ICC</a:t>
                      </a:r>
                      <a:r>
                        <a:rPr kumimoji="1" lang="ja-JP" altLang="en-US" sz="2400" b="1" dirty="0">
                          <a:latin typeface="メイリオ" panose="020B0604030504040204" pitchFamily="50" charset="-128"/>
                          <a:ea typeface="メイリオ" panose="020B0604030504040204" pitchFamily="50" charset="-128"/>
                        </a:rPr>
                        <a:t>）</a:t>
                      </a:r>
                    </a:p>
                  </a:txBody>
                  <a:tcPr anchor="ctr" anchorCtr="1">
                    <a:lnL w="12700" cmpd="sng">
                      <a:noFill/>
                    </a:lnL>
                    <a:lnR w="12700" cmpd="sng">
                      <a:noFill/>
                    </a:lnR>
                    <a:lnT w="12700" cmpd="sng">
                      <a:noFill/>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60000"/>
                        <a:lumOff val="40000"/>
                      </a:schemeClr>
                    </a:solidFill>
                  </a:tcPr>
                </a:tc>
                <a:tc hMerge="1">
                  <a:txBody>
                    <a:bodyPr/>
                    <a:lstStyle/>
                    <a:p>
                      <a:endParaRPr kumimoji="1" lang="ja-JP" altLang="en-US" dirty="0"/>
                    </a:p>
                  </a:txBody>
                  <a:tcPr/>
                </a:tc>
                <a:tc>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00153E"/>
                    </a:solidFill>
                  </a:tcPr>
                </a:tc>
                <a:extLst>
                  <a:ext uri="{0D108BD9-81ED-4DB2-BD59-A6C34878D82A}">
                    <a16:rowId xmlns:a16="http://schemas.microsoft.com/office/drawing/2014/main" val="3460668379"/>
                  </a:ext>
                </a:extLst>
              </a:tr>
              <a:tr h="370840">
                <a:tc rowSpan="5">
                  <a:txBody>
                    <a:bodyPr/>
                    <a:lstStyle/>
                    <a:p>
                      <a:r>
                        <a:rPr kumimoji="1" lang="ja-JP" altLang="en-US" sz="2400" b="1" dirty="0">
                          <a:latin typeface="メイリオ" panose="020B0604030504040204" pitchFamily="50" charset="-128"/>
                          <a:ea typeface="メイリオ" panose="020B0604030504040204" pitchFamily="50" charset="-128"/>
                        </a:rPr>
                        <a:t>国内刑事手続きで捜査・訴追</a:t>
                      </a:r>
                    </a:p>
                  </a:txBody>
                  <a:tcPr vert="eaVert" anchor="ctr" anchorCtr="1">
                    <a:lnL w="12700" cmpd="sng">
                      <a:noFill/>
                    </a:lnL>
                    <a:lnR w="12700" cmpd="sng">
                      <a:noFill/>
                    </a:lnR>
                    <a:lnT w="12700" cmpd="sng">
                      <a:noFill/>
                    </a:lnT>
                    <a:lnB w="12700" cmpd="sng">
                      <a:noFill/>
                    </a:lnB>
                    <a:lnTlToBr w="12700" cmpd="sng">
                      <a:noFill/>
                      <a:prstDash val="solid"/>
                    </a:lnTlToBr>
                    <a:lnBlToTr w="12700" cmpd="sng">
                      <a:noFill/>
                      <a:prstDash val="solid"/>
                    </a:lnBlToTr>
                  </a:tcPr>
                </a:tc>
                <a:tc vMerge="1">
                  <a:txBody>
                    <a:bodyPr/>
                    <a:lstStyle/>
                    <a:p>
                      <a:endParaRPr kumimoji="1" lang="ja-JP" altLang="en-US" dirty="0"/>
                    </a:p>
                  </a:txBody>
                  <a:tcPr/>
                </a:tc>
                <a:tc>
                  <a:txBody>
                    <a:bodyPr/>
                    <a:lstStyle/>
                    <a:p>
                      <a:r>
                        <a:rPr kumimoji="1" lang="ja-JP" altLang="en-US" sz="2400" b="1" dirty="0">
                          <a:latin typeface="メイリオ" panose="020B0604030504040204" pitchFamily="50" charset="-128"/>
                          <a:ea typeface="メイリオ" panose="020B0604030504040204" pitchFamily="50" charset="-128"/>
                        </a:rPr>
                        <a:t>対象犯罪</a:t>
                      </a:r>
                    </a:p>
                  </a:txBody>
                  <a:tcPr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2400" b="1" dirty="0">
                          <a:latin typeface="メイリオ" panose="020B0604030504040204" pitchFamily="50" charset="-128"/>
                          <a:ea typeface="メイリオ" panose="020B0604030504040204" pitchFamily="50" charset="-128"/>
                        </a:rPr>
                        <a:t>概要</a:t>
                      </a:r>
                    </a:p>
                  </a:txBody>
                  <a:tcPr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kumimoji="1" lang="ja-JP" altLang="en-US" sz="2400" b="1" dirty="0">
                        <a:latin typeface="メイリオ" panose="020B0604030504040204" pitchFamily="50" charset="-128"/>
                        <a:ea typeface="メイリオ" panose="020B0604030504040204" pitchFamily="50" charset="-128"/>
                      </a:endParaRPr>
                    </a:p>
                  </a:txBody>
                  <a:tcPr>
                    <a:lnL w="9525"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00153E"/>
                    </a:solidFill>
                  </a:tcPr>
                </a:tc>
                <a:extLst>
                  <a:ext uri="{0D108BD9-81ED-4DB2-BD59-A6C34878D82A}">
                    <a16:rowId xmlns:a16="http://schemas.microsoft.com/office/drawing/2014/main" val="585865091"/>
                  </a:ext>
                </a:extLst>
              </a:tr>
              <a:tr h="370840">
                <a:tc vMerge="1">
                  <a:txBody>
                    <a:bodyPr/>
                    <a:lstStyle/>
                    <a:p>
                      <a:endParaRPr kumimoji="1" lang="ja-JP" altLang="en-US" dirty="0"/>
                    </a:p>
                  </a:txBody>
                  <a:tcPr/>
                </a:tc>
                <a:tc vMerge="1">
                  <a:txBody>
                    <a:bodyPr/>
                    <a:lstStyle/>
                    <a:p>
                      <a:endParaRPr kumimoji="1" lang="ja-JP" altLang="en-US" dirty="0"/>
                    </a:p>
                  </a:txBody>
                  <a:tcPr/>
                </a:tc>
                <a:tc>
                  <a:txBody>
                    <a:bodyPr/>
                    <a:lstStyle/>
                    <a:p>
                      <a:r>
                        <a:rPr kumimoji="1" lang="ja-JP" altLang="en-US" sz="2400" b="1" dirty="0">
                          <a:latin typeface="メイリオ" panose="020B0604030504040204" pitchFamily="50" charset="-128"/>
                          <a:ea typeface="メイリオ" panose="020B0604030504040204" pitchFamily="50" charset="-128"/>
                        </a:rPr>
                        <a:t>戦争犯罪</a:t>
                      </a:r>
                    </a:p>
                  </a:txBody>
                  <a:tcPr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r>
                        <a:rPr kumimoji="1" lang="ja-JP" altLang="en-US" sz="2400" b="1" dirty="0">
                          <a:latin typeface="メイリオ" panose="020B0604030504040204" pitchFamily="50" charset="-128"/>
                          <a:ea typeface="メイリオ" panose="020B0604030504040204" pitchFamily="50" charset="-128"/>
                        </a:rPr>
                        <a:t>市民殺害。学校、病院、原発などへの攻撃。子供連れ去りなど</a:t>
                      </a:r>
                    </a:p>
                  </a:txBody>
                  <a:tcPr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3">
                  <a:txBody>
                    <a:bodyPr/>
                    <a:lstStyle/>
                    <a:p>
                      <a:r>
                        <a:rPr kumimoji="1" lang="ja-JP" altLang="en-US" sz="2400" b="1" dirty="0">
                          <a:latin typeface="メイリオ" panose="020B0604030504040204" pitchFamily="50" charset="-128"/>
                          <a:ea typeface="メイリオ" panose="020B0604030504040204" pitchFamily="50" charset="-128"/>
                        </a:rPr>
                        <a:t>非加盟のウクライナが</a:t>
                      </a:r>
                      <a:r>
                        <a:rPr kumimoji="1" lang="en-US" altLang="ja-JP" sz="2400" b="1" dirty="0">
                          <a:latin typeface="メイリオ" panose="020B0604030504040204" pitchFamily="50" charset="-128"/>
                          <a:ea typeface="メイリオ" panose="020B0604030504040204" pitchFamily="50" charset="-128"/>
                        </a:rPr>
                        <a:t>ICC</a:t>
                      </a:r>
                      <a:r>
                        <a:rPr kumimoji="1" lang="ja-JP" altLang="en-US" sz="2400" b="1" dirty="0">
                          <a:latin typeface="メイリオ" panose="020B0604030504040204" pitchFamily="50" charset="-128"/>
                          <a:ea typeface="メイリオ" panose="020B0604030504040204" pitchFamily="50" charset="-128"/>
                        </a:rPr>
                        <a:t>の管轄権の受託を宣言</a:t>
                      </a:r>
                    </a:p>
                  </a:txBody>
                  <a:tcPr anchor="ctr" anchorCtr="1">
                    <a:lnL w="9525" cap="flat" cmpd="sng" algn="ctr">
                      <a:solidFill>
                        <a:schemeClr val="tx1"/>
                      </a:solidFill>
                      <a:prstDash val="solid"/>
                      <a:round/>
                      <a:headEnd type="none" w="med" len="med"/>
                      <a:tailEnd type="none" w="med" len="med"/>
                    </a:lnL>
                    <a:lnR w="12700" cmpd="sng">
                      <a:noFill/>
                    </a:lnR>
                    <a:lnT w="12700" cmpd="sng">
                      <a:noFill/>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09473483"/>
                  </a:ext>
                </a:extLst>
              </a:tr>
              <a:tr h="370840">
                <a:tc vMerge="1">
                  <a:txBody>
                    <a:bodyPr/>
                    <a:lstStyle/>
                    <a:p>
                      <a:endParaRPr kumimoji="1" lang="ja-JP" altLang="en-US" dirty="0"/>
                    </a:p>
                  </a:txBody>
                  <a:tcPr/>
                </a:tc>
                <a:tc vMerge="1">
                  <a:txBody>
                    <a:bodyPr/>
                    <a:lstStyle/>
                    <a:p>
                      <a:endParaRPr kumimoji="1" lang="ja-JP" altLang="en-US"/>
                    </a:p>
                  </a:txBody>
                  <a:tcPr/>
                </a:tc>
                <a:tc>
                  <a:txBody>
                    <a:bodyPr/>
                    <a:lstStyle/>
                    <a:p>
                      <a:r>
                        <a:rPr kumimoji="1" lang="ja-JP" altLang="en-US" sz="2400" b="1" dirty="0">
                          <a:latin typeface="メイリオ" panose="020B0604030504040204" pitchFamily="50" charset="-128"/>
                          <a:ea typeface="メイリオ" panose="020B0604030504040204" pitchFamily="50" charset="-128"/>
                        </a:rPr>
                        <a:t>人道に対する犯罪</a:t>
                      </a:r>
                    </a:p>
                  </a:txBody>
                  <a:tcPr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r>
                        <a:rPr kumimoji="1" lang="ja-JP" altLang="en-US" sz="2400" b="1" dirty="0">
                          <a:latin typeface="メイリオ" panose="020B0604030504040204" pitchFamily="50" charset="-128"/>
                          <a:ea typeface="メイリオ" panose="020B0604030504040204" pitchFamily="50" charset="-128"/>
                        </a:rPr>
                        <a:t>広範又は組織的な市民への攻撃など</a:t>
                      </a:r>
                    </a:p>
                  </a:txBody>
                  <a:tcPr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dirty="0"/>
                    </a:p>
                  </a:txBody>
                  <a:tcPr/>
                </a:tc>
                <a:extLst>
                  <a:ext uri="{0D108BD9-81ED-4DB2-BD59-A6C34878D82A}">
                    <a16:rowId xmlns:a16="http://schemas.microsoft.com/office/drawing/2014/main" val="1289830851"/>
                  </a:ext>
                </a:extLst>
              </a:tr>
              <a:tr h="370840">
                <a:tc vMerge="1">
                  <a:txBody>
                    <a:bodyPr/>
                    <a:lstStyle/>
                    <a:p>
                      <a:endParaRPr kumimoji="1" lang="ja-JP" altLang="en-US" dirty="0"/>
                    </a:p>
                  </a:txBody>
                  <a:tcPr/>
                </a:tc>
                <a:tc vMerge="1">
                  <a:txBody>
                    <a:bodyPr/>
                    <a:lstStyle/>
                    <a:p>
                      <a:endParaRPr kumimoji="1" lang="ja-JP" altLang="en-US" dirty="0"/>
                    </a:p>
                  </a:txBody>
                  <a:tcPr/>
                </a:tc>
                <a:tc>
                  <a:txBody>
                    <a:bodyPr/>
                    <a:lstStyle/>
                    <a:p>
                      <a:r>
                        <a:rPr kumimoji="1" lang="ja-JP" altLang="en-US" sz="2400" b="1" dirty="0">
                          <a:latin typeface="メイリオ" panose="020B0604030504040204" pitchFamily="50" charset="-128"/>
                          <a:ea typeface="メイリオ" panose="020B0604030504040204" pitchFamily="50" charset="-128"/>
                        </a:rPr>
                        <a:t>　集団殺害犯罪（ジェノサイド）</a:t>
                      </a:r>
                    </a:p>
                  </a:txBody>
                  <a:tcPr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r>
                        <a:rPr kumimoji="1" lang="ja-JP" altLang="en-US" sz="2400" b="1" dirty="0">
                          <a:latin typeface="メイリオ" panose="020B0604030504040204" pitchFamily="50" charset="-128"/>
                          <a:ea typeface="メイリオ" panose="020B0604030504040204" pitchFamily="50" charset="-128"/>
                        </a:rPr>
                        <a:t>特定集団の破壊を意図した殺害等</a:t>
                      </a:r>
                    </a:p>
                  </a:txBody>
                  <a:tcPr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kumimoji="1" lang="ja-JP" altLang="en-US" dirty="0"/>
                    </a:p>
                  </a:txBody>
                  <a:tcPr/>
                </a:tc>
                <a:extLst>
                  <a:ext uri="{0D108BD9-81ED-4DB2-BD59-A6C34878D82A}">
                    <a16:rowId xmlns:a16="http://schemas.microsoft.com/office/drawing/2014/main" val="3987794912"/>
                  </a:ext>
                </a:extLst>
              </a:tr>
              <a:tr h="0">
                <a:tc vMerge="1">
                  <a:txBody>
                    <a:bodyPr/>
                    <a:lstStyle/>
                    <a:p>
                      <a:endParaRPr kumimoji="1" lang="ja-JP" altLang="en-US" dirty="0"/>
                    </a:p>
                  </a:txBody>
                  <a:tcPr/>
                </a:tc>
                <a:tc vMerge="1">
                  <a:txBody>
                    <a:bodyPr/>
                    <a:lstStyle/>
                    <a:p>
                      <a:endParaRPr kumimoji="1" lang="ja-JP" altLang="en-US" dirty="0"/>
                    </a:p>
                  </a:txBody>
                  <a:tcPr/>
                </a:tc>
                <a:tc>
                  <a:txBody>
                    <a:bodyPr/>
                    <a:lstStyle/>
                    <a:p>
                      <a:r>
                        <a:rPr kumimoji="1" lang="ja-JP" altLang="en-US" sz="2400" b="1" dirty="0">
                          <a:latin typeface="メイリオ" panose="020B0604030504040204" pitchFamily="50" charset="-128"/>
                          <a:ea typeface="メイリオ" panose="020B0604030504040204" pitchFamily="50" charset="-128"/>
                        </a:rPr>
                        <a:t>侵略犯罪</a:t>
                      </a:r>
                    </a:p>
                  </a:txBody>
                  <a:tcPr anchor="ctr" anchorCtr="1">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solidFill>
                  </a:tcPr>
                </a:tc>
                <a:tc>
                  <a:txBody>
                    <a:bodyPr/>
                    <a:lstStyle/>
                    <a:p>
                      <a:r>
                        <a:rPr kumimoji="1" lang="ja-JP" altLang="en-US" sz="2400" b="1" dirty="0">
                          <a:latin typeface="メイリオ" panose="020B0604030504040204" pitchFamily="50" charset="-128"/>
                          <a:ea typeface="メイリオ" panose="020B0604030504040204" pitchFamily="50" charset="-128"/>
                        </a:rPr>
                        <a:t>領土侵害。国連憲章の明白な違反</a:t>
                      </a:r>
                    </a:p>
                  </a:txBody>
                  <a:tcPr marB="72000" anchor="ct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kumimoji="1" lang="ja-JP" altLang="en-US" sz="2400" b="1" dirty="0">
                          <a:latin typeface="メイリオ" panose="020B0604030504040204" pitchFamily="50" charset="-128"/>
                          <a:ea typeface="メイリオ" panose="020B0604030504040204" pitchFamily="50" charset="-128"/>
                        </a:rPr>
                        <a:t>非加盟ロシアに管轄権及ばず</a:t>
                      </a:r>
                    </a:p>
                  </a:txBody>
                  <a:tcPr>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74840755"/>
                  </a:ext>
                </a:extLst>
              </a:tr>
            </a:tbl>
          </a:graphicData>
        </a:graphic>
      </p:graphicFrame>
      <p:sp>
        <p:nvSpPr>
          <p:cNvPr id="4" name="直角三角形 3">
            <a:extLst>
              <a:ext uri="{FF2B5EF4-FFF2-40B4-BE49-F238E27FC236}">
                <a16:creationId xmlns:a16="http://schemas.microsoft.com/office/drawing/2014/main" id="{94F8FDFD-923F-B29B-2242-E85708E91A1E}"/>
              </a:ext>
            </a:extLst>
          </p:cNvPr>
          <p:cNvSpPr/>
          <p:nvPr/>
        </p:nvSpPr>
        <p:spPr>
          <a:xfrm rot="2676692">
            <a:off x="2656061" y="3520816"/>
            <a:ext cx="432816" cy="417664"/>
          </a:xfrm>
          <a:prstGeom prst="rtTriangle">
            <a:avLst/>
          </a:prstGeom>
          <a:solidFill>
            <a:srgbClr val="00B0F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7242383C-BA28-B46C-EA8D-2C1129D62375}"/>
              </a:ext>
            </a:extLst>
          </p:cNvPr>
          <p:cNvSpPr txBox="1"/>
          <p:nvPr/>
        </p:nvSpPr>
        <p:spPr>
          <a:xfrm>
            <a:off x="2479416" y="4352204"/>
            <a:ext cx="553998" cy="943696"/>
          </a:xfrm>
          <a:prstGeom prst="rect">
            <a:avLst/>
          </a:prstGeom>
          <a:noFill/>
        </p:spPr>
        <p:txBody>
          <a:bodyPr vert="eaVert" wrap="square" rtlCol="0">
            <a:spAutoFit/>
          </a:bodyPr>
          <a:lstStyle/>
          <a:p>
            <a:r>
              <a:rPr kumimoji="1" lang="ja-JP" altLang="en-US" sz="2400" b="1" dirty="0">
                <a:solidFill>
                  <a:schemeClr val="bg1"/>
                </a:solidFill>
                <a:latin typeface="メイリオ" panose="020B0604030504040204" pitchFamily="50" charset="-128"/>
                <a:ea typeface="メイリオ" panose="020B0604030504040204" pitchFamily="50" charset="-128"/>
              </a:rPr>
              <a:t>補完</a:t>
            </a:r>
          </a:p>
        </p:txBody>
      </p:sp>
    </p:spTree>
    <p:extLst>
      <p:ext uri="{BB962C8B-B14F-4D97-AF65-F5344CB8AC3E}">
        <p14:creationId xmlns:p14="http://schemas.microsoft.com/office/powerpoint/2010/main" val="33457251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135255" y="-89426"/>
            <a:ext cx="11921490" cy="1105088"/>
          </a:xfrm>
          <a:prstGeom prst="rect">
            <a:avLst/>
          </a:prstGeom>
          <a:noFill/>
        </p:spPr>
        <p:txBody>
          <a:bodyPr wrap="square" tIns="0" bIns="180000" rtlCol="0" anchor="ctr" anchorCtr="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ja-JP" altLang="en-US" sz="4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マイナンバーカードを巡るトラブル</a:t>
            </a:r>
            <a:endParaRPr kumimoji="1" lang="zh-TW" altLang="en-US" sz="60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graphicFrame>
        <p:nvGraphicFramePr>
          <p:cNvPr id="2" name="表 3">
            <a:extLst>
              <a:ext uri="{FF2B5EF4-FFF2-40B4-BE49-F238E27FC236}">
                <a16:creationId xmlns:a16="http://schemas.microsoft.com/office/drawing/2014/main" id="{144FD2ED-E525-4948-C670-8792801AF0EB}"/>
              </a:ext>
            </a:extLst>
          </p:cNvPr>
          <p:cNvGraphicFramePr>
            <a:graphicFrameLocks noGrp="1"/>
          </p:cNvGraphicFramePr>
          <p:nvPr>
            <p:extLst>
              <p:ext uri="{D42A27DB-BD31-4B8C-83A1-F6EECF244321}">
                <p14:modId xmlns:p14="http://schemas.microsoft.com/office/powerpoint/2010/main" val="4076511970"/>
              </p:ext>
            </p:extLst>
          </p:nvPr>
        </p:nvGraphicFramePr>
        <p:xfrm>
          <a:off x="571500" y="1015662"/>
          <a:ext cx="11334750" cy="5592574"/>
        </p:xfrm>
        <a:graphic>
          <a:graphicData uri="http://schemas.openxmlformats.org/drawingml/2006/table">
            <a:tbl>
              <a:tblPr bandRow="1">
                <a:tableStyleId>{5C22544A-7EE6-4342-B048-85BDC9FD1C3A}</a:tableStyleId>
              </a:tblPr>
              <a:tblGrid>
                <a:gridCol w="819150">
                  <a:extLst>
                    <a:ext uri="{9D8B030D-6E8A-4147-A177-3AD203B41FA5}">
                      <a16:colId xmlns:a16="http://schemas.microsoft.com/office/drawing/2014/main" val="449120825"/>
                    </a:ext>
                  </a:extLst>
                </a:gridCol>
                <a:gridCol w="2420251">
                  <a:extLst>
                    <a:ext uri="{9D8B030D-6E8A-4147-A177-3AD203B41FA5}">
                      <a16:colId xmlns:a16="http://schemas.microsoft.com/office/drawing/2014/main" val="979007624"/>
                    </a:ext>
                  </a:extLst>
                </a:gridCol>
                <a:gridCol w="8095349">
                  <a:extLst>
                    <a:ext uri="{9D8B030D-6E8A-4147-A177-3AD203B41FA5}">
                      <a16:colId xmlns:a16="http://schemas.microsoft.com/office/drawing/2014/main" val="2173484050"/>
                    </a:ext>
                  </a:extLst>
                </a:gridCol>
              </a:tblGrid>
              <a:tr h="512072">
                <a:tc rowSpan="5">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誤入力等人為的ミス</a:t>
                      </a:r>
                    </a:p>
                  </a:txBody>
                  <a:tcPr vert="eaVert" anchor="ctr" anchorCtr="1">
                    <a:solidFill>
                      <a:schemeClr val="accent5">
                        <a:lumMod val="50000"/>
                      </a:schemeClr>
                    </a:solidFill>
                  </a:tcPr>
                </a:tc>
                <a:tc rowSpan="3">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マイナ保険証</a:t>
                      </a:r>
                    </a:p>
                  </a:txBody>
                  <a:tcPr anchor="ctr" anchorCtr="1">
                    <a:solidFill>
                      <a:schemeClr val="accent5">
                        <a:lumMod val="50000"/>
                      </a:schemeClr>
                    </a:solidFill>
                  </a:tcPr>
                </a:tc>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別人を</a:t>
                      </a:r>
                      <a:r>
                        <a:rPr kumimoji="1" lang="en-US" altLang="ja-JP"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7372</a:t>
                      </a:r>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件ひも付け</a:t>
                      </a:r>
                    </a:p>
                  </a:txBody>
                  <a:tcPr anchor="ctr">
                    <a:solidFill>
                      <a:schemeClr val="accent5">
                        <a:lumMod val="50000"/>
                      </a:schemeClr>
                    </a:solidFill>
                  </a:tcPr>
                </a:tc>
                <a:extLst>
                  <a:ext uri="{0D108BD9-81ED-4DB2-BD59-A6C34878D82A}">
                    <a16:rowId xmlns:a16="http://schemas.microsoft.com/office/drawing/2014/main" val="3026433975"/>
                  </a:ext>
                </a:extLst>
              </a:tr>
              <a:tr h="512072">
                <a:tc vMerge="1">
                  <a:txBody>
                    <a:bodyPr/>
                    <a:lstStyle/>
                    <a:p>
                      <a:endParaRPr kumimoji="1" lang="ja-JP" altLang="en-US" dirty="0"/>
                    </a:p>
                  </a:txBody>
                  <a:tcPr/>
                </a:tc>
                <a:tc vMerge="1">
                  <a:txBody>
                    <a:bodyPr/>
                    <a:lstStyle/>
                    <a:p>
                      <a:endParaRPr kumimoji="1" lang="ja-JP" altLang="en-US" dirty="0"/>
                    </a:p>
                  </a:txBody>
                  <a:tcPr/>
                </a:tc>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医療機関窓口で支払う自己負担割合の誤登録相次ぐ</a:t>
                      </a:r>
                    </a:p>
                  </a:txBody>
                  <a:tcPr anchor="ctr">
                    <a:solidFill>
                      <a:schemeClr val="accent5">
                        <a:lumMod val="50000"/>
                      </a:schemeClr>
                    </a:solidFill>
                  </a:tcPr>
                </a:tc>
                <a:extLst>
                  <a:ext uri="{0D108BD9-81ED-4DB2-BD59-A6C34878D82A}">
                    <a16:rowId xmlns:a16="http://schemas.microsoft.com/office/drawing/2014/main" val="288792901"/>
                  </a:ext>
                </a:extLst>
              </a:tr>
              <a:tr h="512072">
                <a:tc vMerge="1">
                  <a:txBody>
                    <a:bodyPr/>
                    <a:lstStyle/>
                    <a:p>
                      <a:endParaRPr kumimoji="1" lang="ja-JP" altLang="en-US" dirty="0"/>
                    </a:p>
                  </a:txBody>
                  <a:tcPr/>
                </a:tc>
                <a:tc vMerge="1">
                  <a:txBody>
                    <a:bodyPr/>
                    <a:lstStyle/>
                    <a:p>
                      <a:endParaRPr kumimoji="1" lang="ja-JP" altLang="en-US" dirty="0"/>
                    </a:p>
                  </a:txBody>
                  <a:tcPr/>
                </a:tc>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本人の同意がないまま利用登録された事例</a:t>
                      </a:r>
                      <a:r>
                        <a:rPr kumimoji="1" lang="en-US" altLang="ja-JP"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11</a:t>
                      </a:r>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件</a:t>
                      </a:r>
                    </a:p>
                  </a:txBody>
                  <a:tcPr anchor="ctr">
                    <a:solidFill>
                      <a:schemeClr val="accent5">
                        <a:lumMod val="50000"/>
                      </a:schemeClr>
                    </a:solidFill>
                  </a:tcPr>
                </a:tc>
                <a:extLst>
                  <a:ext uri="{0D108BD9-81ED-4DB2-BD59-A6C34878D82A}">
                    <a16:rowId xmlns:a16="http://schemas.microsoft.com/office/drawing/2014/main" val="2171444273"/>
                  </a:ext>
                </a:extLst>
              </a:tr>
              <a:tr h="921729">
                <a:tc vMerge="1">
                  <a:txBody>
                    <a:bodyPr/>
                    <a:lstStyle/>
                    <a:p>
                      <a:endParaRPr kumimoji="1" lang="ja-JP" altLang="en-US" dirty="0"/>
                    </a:p>
                  </a:txBody>
                  <a:tcPr/>
                </a:tc>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公金受取口座</a:t>
                      </a:r>
                    </a:p>
                  </a:txBody>
                  <a:tcPr anchor="ctr" anchorCtr="1">
                    <a:solidFill>
                      <a:schemeClr val="accent5">
                        <a:lumMod val="50000"/>
                      </a:schemeClr>
                    </a:solidFill>
                  </a:tcPr>
                </a:tc>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家族名義の口座を登録</a:t>
                      </a:r>
                      <a:endParaRPr kumimoji="1" lang="en-US" altLang="ja-JP"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endParaRPr>
                    </a:p>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他人の口座を誤登録</a:t>
                      </a:r>
                    </a:p>
                  </a:txBody>
                  <a:tcPr anchor="ctr">
                    <a:solidFill>
                      <a:schemeClr val="accent5">
                        <a:lumMod val="50000"/>
                      </a:schemeClr>
                    </a:solidFill>
                  </a:tcPr>
                </a:tc>
                <a:extLst>
                  <a:ext uri="{0D108BD9-81ED-4DB2-BD59-A6C34878D82A}">
                    <a16:rowId xmlns:a16="http://schemas.microsoft.com/office/drawing/2014/main" val="1806009792"/>
                  </a:ext>
                </a:extLst>
              </a:tr>
              <a:tr h="512072">
                <a:tc vMerge="1">
                  <a:txBody>
                    <a:bodyPr/>
                    <a:lstStyle/>
                    <a:p>
                      <a:endParaRPr kumimoji="1" lang="ja-JP" altLang="en-US"/>
                    </a:p>
                  </a:txBody>
                  <a:tcPr/>
                </a:tc>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年金</a:t>
                      </a:r>
                    </a:p>
                  </a:txBody>
                  <a:tcPr anchor="ctr" anchorCtr="1">
                    <a:solidFill>
                      <a:schemeClr val="accent5">
                        <a:lumMod val="50000"/>
                      </a:schemeClr>
                    </a:solidFill>
                  </a:tcPr>
                </a:tc>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別人をひも付け、他人の記録閲覧可能に（</a:t>
                      </a:r>
                      <a:r>
                        <a:rPr kumimoji="1" lang="en-US" altLang="ja-JP"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1</a:t>
                      </a:r>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件）</a:t>
                      </a:r>
                    </a:p>
                  </a:txBody>
                  <a:tcPr anchor="ctr">
                    <a:solidFill>
                      <a:schemeClr val="accent5">
                        <a:lumMod val="50000"/>
                      </a:schemeClr>
                    </a:solidFill>
                  </a:tcPr>
                </a:tc>
                <a:extLst>
                  <a:ext uri="{0D108BD9-81ED-4DB2-BD59-A6C34878D82A}">
                    <a16:rowId xmlns:a16="http://schemas.microsoft.com/office/drawing/2014/main" val="1275049959"/>
                  </a:ext>
                </a:extLst>
              </a:tr>
              <a:tr h="1291171">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誤給付</a:t>
                      </a:r>
                    </a:p>
                  </a:txBody>
                  <a:tcPr vert="eaVert" anchor="ctr" anchorCtr="1">
                    <a:solidFill>
                      <a:schemeClr val="accent5">
                        <a:lumMod val="50000"/>
                      </a:schemeClr>
                    </a:solidFill>
                  </a:tcPr>
                </a:tc>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別人への給付</a:t>
                      </a:r>
                    </a:p>
                  </a:txBody>
                  <a:tcPr anchor="ctr" anchorCtr="1">
                    <a:solidFill>
                      <a:schemeClr val="accent5">
                        <a:lumMod val="50000"/>
                      </a:schemeClr>
                    </a:solidFill>
                  </a:tcPr>
                </a:tc>
                <a:tc>
                  <a:txBody>
                    <a:bodyPr/>
                    <a:lstStyle/>
                    <a:p>
                      <a:r>
                        <a:rPr kumimoji="1" lang="ja-JP" altLang="en-US" sz="2400" b="1">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埼玉県所沢市で、後期高齢者医療制度の支給すべき療養費を別人の口座に振り込み</a:t>
                      </a:r>
                    </a:p>
                  </a:txBody>
                  <a:tcPr anchor="ctr">
                    <a:solidFill>
                      <a:schemeClr val="accent5">
                        <a:lumMod val="50000"/>
                      </a:schemeClr>
                    </a:solidFill>
                  </a:tcPr>
                </a:tc>
                <a:extLst>
                  <a:ext uri="{0D108BD9-81ED-4DB2-BD59-A6C34878D82A}">
                    <a16:rowId xmlns:a16="http://schemas.microsoft.com/office/drawing/2014/main" val="4147088767"/>
                  </a:ext>
                </a:extLst>
              </a:tr>
              <a:tr h="1331386">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システム不具合</a:t>
                      </a:r>
                    </a:p>
                  </a:txBody>
                  <a:tcPr vert="eaVert" anchor="ctr" anchorCtr="1">
                    <a:solidFill>
                      <a:schemeClr val="accent5">
                        <a:lumMod val="50000"/>
                      </a:schemeClr>
                    </a:solidFill>
                  </a:tcPr>
                </a:tc>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証明書</a:t>
                      </a:r>
                    </a:p>
                  </a:txBody>
                  <a:tcPr anchor="ctr" anchorCtr="1">
                    <a:solidFill>
                      <a:schemeClr val="accent5">
                        <a:lumMod val="50000"/>
                      </a:schemeClr>
                    </a:solidFill>
                  </a:tcPr>
                </a:tc>
                <a:tc>
                  <a:txBody>
                    <a:bodyPr/>
                    <a:lstStyle/>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富士通</a:t>
                      </a:r>
                      <a:r>
                        <a:rPr kumimoji="1" lang="en-US" altLang="ja-JP" sz="2400" b="1" dirty="0" err="1">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japan</a:t>
                      </a:r>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提供のコンビニ証明書交付サービスで別人の証明書交付（</a:t>
                      </a:r>
                      <a:r>
                        <a:rPr kumimoji="1" lang="en-US" altLang="ja-JP"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15</a:t>
                      </a:r>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件）</a:t>
                      </a:r>
                      <a:endParaRPr kumimoji="1" lang="en-US" altLang="ja-JP"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endParaRPr>
                    </a:p>
                    <a:p>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本人に誤った内容の証明書交付（</a:t>
                      </a:r>
                      <a:r>
                        <a:rPr kumimoji="1" lang="en-US" altLang="ja-JP"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45</a:t>
                      </a:r>
                      <a:r>
                        <a:rPr kumimoji="1" lang="ja-JP" altLang="en-US" sz="2400" b="1" dirty="0">
                          <a:ln>
                            <a:solidFill>
                              <a:schemeClr val="bg1"/>
                            </a:solidFill>
                          </a:ln>
                          <a:solidFill>
                            <a:schemeClr val="bg1"/>
                          </a:solidFill>
                          <a:effectLst>
                            <a:glow rad="190500">
                              <a:srgbClr val="002060">
                                <a:alpha val="40000"/>
                              </a:srgbClr>
                            </a:glow>
                          </a:effectLst>
                          <a:latin typeface="メイリオ" panose="020B0604030504040204" pitchFamily="50" charset="-128"/>
                          <a:ea typeface="メイリオ" panose="020B0604030504040204" pitchFamily="50" charset="-128"/>
                        </a:rPr>
                        <a:t>件）</a:t>
                      </a:r>
                    </a:p>
                  </a:txBody>
                  <a:tcPr anchor="ctr">
                    <a:solidFill>
                      <a:schemeClr val="accent5">
                        <a:lumMod val="50000"/>
                      </a:schemeClr>
                    </a:solidFill>
                  </a:tcPr>
                </a:tc>
                <a:extLst>
                  <a:ext uri="{0D108BD9-81ED-4DB2-BD59-A6C34878D82A}">
                    <a16:rowId xmlns:a16="http://schemas.microsoft.com/office/drawing/2014/main" val="386471883"/>
                  </a:ext>
                </a:extLst>
              </a:tr>
            </a:tbl>
          </a:graphicData>
        </a:graphic>
      </p:graphicFrame>
    </p:spTree>
    <p:extLst>
      <p:ext uri="{BB962C8B-B14F-4D97-AF65-F5344CB8AC3E}">
        <p14:creationId xmlns:p14="http://schemas.microsoft.com/office/powerpoint/2010/main" val="1577191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135255" y="369188"/>
            <a:ext cx="11921490" cy="6119624"/>
          </a:xfrm>
          <a:prstGeom prst="rect">
            <a:avLst/>
          </a:prstGeom>
          <a:noFill/>
        </p:spPr>
        <p:txBody>
          <a:bodyPr wrap="squar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大禹治水（治水＝治国）</a:t>
            </a:r>
            <a:endPar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6480"/>
              </a:lnSpc>
              <a:spcBef>
                <a:spcPts val="0"/>
              </a:spcBef>
              <a:spcAft>
                <a:spcPts val="0"/>
              </a:spcAft>
              <a:buClrTx/>
              <a:buSzTx/>
              <a:buFontTx/>
              <a:buNone/>
              <a:tabLst/>
              <a:defRPr/>
            </a:pPr>
            <a:r>
              <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 </a:t>
            </a: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台風</a:t>
            </a:r>
            <a:r>
              <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5</a:t>
            </a: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号水害</a:t>
            </a:r>
            <a:endPar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6480"/>
              </a:lnSpc>
              <a:spcBef>
                <a:spcPts val="0"/>
              </a:spcBef>
              <a:spcAft>
                <a:spcPts val="0"/>
              </a:spcAft>
              <a:buClrTx/>
              <a:buSzTx/>
              <a:buFontTx/>
              <a:buNone/>
              <a:tabLst/>
              <a:defRPr/>
            </a:pP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北京周辺のダム　大型</a:t>
            </a:r>
            <a:r>
              <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4</a:t>
            </a: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基</a:t>
            </a:r>
            <a:endPar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6480"/>
              </a:lnSpc>
              <a:spcBef>
                <a:spcPts val="0"/>
              </a:spcBef>
              <a:spcAft>
                <a:spcPts val="0"/>
              </a:spcAft>
              <a:buClrTx/>
              <a:buSzTx/>
              <a:buFontTx/>
              <a:buNone/>
              <a:tabLst/>
              <a:defRPr/>
            </a:pP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中型</a:t>
            </a:r>
            <a:r>
              <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20</a:t>
            </a: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基</a:t>
            </a:r>
            <a:endPar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lvl="0" algn="ctr">
              <a:lnSpc>
                <a:spcPts val="6480"/>
              </a:lnSpc>
              <a:defRPr/>
            </a:pP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北京→琢州→雄安</a:t>
            </a:r>
            <a:endPar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lvl="0" algn="ctr">
              <a:lnSpc>
                <a:spcPts val="6480"/>
              </a:lnSpc>
              <a:defRPr/>
            </a:pP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予告なく「泄洪」の結果涿州市水没</a:t>
            </a:r>
            <a:endPar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lvl="0" algn="ctr">
              <a:lnSpc>
                <a:spcPts val="6480"/>
              </a:lnSpc>
              <a:defRPr/>
            </a:pP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まさしく「人災」</a:t>
            </a:r>
            <a:endParaRPr kumimoji="1" lang="en-US" altLang="ja-JP" sz="5400" b="1" i="0" u="none" strike="noStrike" kern="1200" cap="none" spc="0" normalizeH="0" baseline="0" noProof="0"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759312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206991" y="315354"/>
            <a:ext cx="11778018" cy="4093428"/>
          </a:xfrm>
          <a:prstGeom prst="rect">
            <a:avLst/>
          </a:prstGeom>
          <a:noFill/>
        </p:spPr>
        <p:txBody>
          <a:bodyPr wrap="square" rtlCol="0">
            <a:spAutoFit/>
          </a:bodyPr>
          <a:lstStyle/>
          <a:p>
            <a:pPr marL="0" marR="0" lvl="0" indent="0" defTabSz="914400" rtl="0" eaLnBrk="1" fontAlgn="auto" latinLnBrk="0" hangingPunct="1">
              <a:lnSpc>
                <a:spcPts val="6000"/>
              </a:lnSpc>
              <a:spcBef>
                <a:spcPts val="0"/>
              </a:spcBef>
              <a:spcAft>
                <a:spcPts val="0"/>
              </a:spcAft>
              <a:buClrTx/>
              <a:buSzTx/>
              <a:buFontTx/>
              <a:buNone/>
              <a:tabLst/>
              <a:defRPr/>
            </a:pPr>
            <a:r>
              <a:rPr lang="ja-JP" altLang="en-US" sz="36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 </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23</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年</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8</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18</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日　　 </a:t>
            </a:r>
            <a:r>
              <a:rPr kumimoji="1" lang="ja-JP" altLang="en-US"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日米韓首脳会談</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a:t>
            </a:r>
          </a:p>
          <a:p>
            <a:pPr marL="742950" marR="0" lvl="0" indent="-742950" defTabSz="914400" rtl="0" eaLnBrk="1" fontAlgn="auto" latinLnBrk="0" hangingPunct="1">
              <a:lnSpc>
                <a:spcPct val="150000"/>
              </a:lnSpc>
              <a:spcBef>
                <a:spcPts val="0"/>
              </a:spcBef>
              <a:spcAft>
                <a:spcPts val="0"/>
              </a:spcAft>
              <a:buClrTx/>
              <a:buSzTx/>
              <a:buFont typeface="+mj-lt"/>
              <a:buAutoNum type="arabicPeriod"/>
              <a:tabLst/>
              <a:defRPr/>
            </a:pP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共同声明</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「キャンプ・デービッドの精神」</a:t>
            </a:r>
          </a:p>
          <a:p>
            <a:pPr marL="742950" marR="0" lvl="0" indent="-742950" defTabSz="914400" rtl="0" eaLnBrk="1" fontAlgn="auto" latinLnBrk="0" hangingPunct="1">
              <a:lnSpc>
                <a:spcPct val="150000"/>
              </a:lnSpc>
              <a:spcBef>
                <a:spcPts val="0"/>
              </a:spcBef>
              <a:spcAft>
                <a:spcPts val="0"/>
              </a:spcAft>
              <a:buClrTx/>
              <a:buSzTx/>
              <a:buFont typeface="+mj-lt"/>
              <a:buAutoNum type="arabicPeriod"/>
              <a:tabLst/>
              <a:defRPr/>
            </a:pP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成果文書 </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「キャンプ・デービッド原則」</a:t>
            </a:r>
          </a:p>
          <a:p>
            <a:pPr marL="742950" marR="0" lvl="0" indent="-742950" defTabSz="914400" rtl="0" eaLnBrk="1" fontAlgn="auto" latinLnBrk="0" hangingPunct="1">
              <a:lnSpc>
                <a:spcPct val="150000"/>
              </a:lnSpc>
              <a:spcBef>
                <a:spcPts val="0"/>
              </a:spcBef>
              <a:spcAft>
                <a:spcPts val="0"/>
              </a:spcAft>
              <a:buClrTx/>
              <a:buSzTx/>
              <a:buFont typeface="+mj-lt"/>
              <a:buAutoNum type="arabicPeriod"/>
              <a:tabLst/>
              <a:defRPr/>
            </a:pP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政治的公約「</a:t>
            </a:r>
            <a:r>
              <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3</a:t>
            </a: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者協議に関する公約」</a:t>
            </a:r>
          </a:p>
        </p:txBody>
      </p:sp>
    </p:spTree>
    <p:extLst>
      <p:ext uri="{BB962C8B-B14F-4D97-AF65-F5344CB8AC3E}">
        <p14:creationId xmlns:p14="http://schemas.microsoft.com/office/powerpoint/2010/main" val="34607756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206991" y="192524"/>
            <a:ext cx="11778018" cy="7427033"/>
          </a:xfrm>
          <a:prstGeom prst="rect">
            <a:avLst/>
          </a:prstGeom>
          <a:noFill/>
        </p:spPr>
        <p:txBody>
          <a:bodyPr wrap="square" rtlCol="0">
            <a:spAutoFit/>
          </a:bodyPr>
          <a:lstStyle/>
          <a:p>
            <a:pPr marL="0" marR="0" lvl="0" indent="0" defTabSz="914400" rtl="0" eaLnBrk="1" fontAlgn="auto" latinLnBrk="0" hangingPunct="1">
              <a:lnSpc>
                <a:spcPts val="6000"/>
              </a:lnSpc>
              <a:spcBef>
                <a:spcPts val="0"/>
              </a:spcBef>
              <a:spcAft>
                <a:spcPts val="0"/>
              </a:spcAft>
              <a:buClrTx/>
              <a:buSzTx/>
              <a:buFontTx/>
              <a:buNone/>
              <a:tabLst/>
              <a:defRPr/>
            </a:pPr>
            <a:r>
              <a:rPr lang="ja-JP" altLang="en-US" sz="36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 </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23</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年</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8</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18</a:t>
            </a:r>
            <a:r>
              <a:rPr kumimoji="1" lang="ja-JP" altLang="en-US"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日　　</a:t>
            </a:r>
            <a:r>
              <a:rPr kumimoji="1" lang="ja-JP" altLang="en-US"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日米韓首脳会談</a:t>
            </a:r>
            <a:r>
              <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a:t>
            </a:r>
          </a:p>
          <a:p>
            <a:pPr marL="742950" marR="0" lvl="0" indent="-742950" defTabSz="914400" rtl="0" eaLnBrk="1" fontAlgn="auto" latinLnBrk="0" hangingPunct="1">
              <a:lnSpc>
                <a:spcPts val="7500"/>
              </a:lnSpc>
              <a:spcBef>
                <a:spcPts val="0"/>
              </a:spcBef>
              <a:spcAft>
                <a:spcPts val="0"/>
              </a:spcAft>
              <a:buClrTx/>
              <a:buSzTx/>
              <a:buFont typeface="+mj-lt"/>
              <a:buAutoNum type="arabicPeriod"/>
              <a:tabLst/>
              <a:defRPr/>
            </a:pPr>
            <a:r>
              <a:rPr lang="ja-JP" altLang="en-US"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 </a:t>
            </a:r>
            <a:r>
              <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3</a:t>
            </a: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か国の安保協力「新たな高み」に</a:t>
            </a:r>
            <a:endPar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742950" marR="0" lvl="0" indent="-742950" defTabSz="914400" rtl="0" eaLnBrk="1" fontAlgn="auto" latinLnBrk="0" hangingPunct="1">
              <a:lnSpc>
                <a:spcPts val="7500"/>
              </a:lnSpc>
              <a:spcBef>
                <a:spcPts val="0"/>
              </a:spcBef>
              <a:spcAft>
                <a:spcPts val="0"/>
              </a:spcAft>
              <a:buClrTx/>
              <a:buSzTx/>
              <a:buFont typeface="+mj-lt"/>
              <a:buAutoNum type="arabicPeriod"/>
              <a:tabLst/>
              <a:defRPr/>
            </a:pP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日米・米韓同盟の連携強化</a:t>
            </a:r>
            <a:endPar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742950" marR="0" lvl="0" indent="-742950" algn="l" defTabSz="914400" rtl="0" eaLnBrk="1" fontAlgn="auto" latinLnBrk="0" hangingPunct="1">
              <a:lnSpc>
                <a:spcPts val="7500"/>
              </a:lnSpc>
              <a:spcBef>
                <a:spcPts val="0"/>
              </a:spcBef>
              <a:spcAft>
                <a:spcPts val="0"/>
              </a:spcAft>
              <a:buClrTx/>
              <a:buSzTx/>
              <a:buFont typeface="+mj-lt"/>
              <a:buAutoNum type="arabicPeriod"/>
              <a:tabLst/>
              <a:defRPr/>
            </a:pP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a:t>
            </a:r>
            <a:r>
              <a:rPr lang="ja-JP" altLang="en-US"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首脳や外務・防衛閣僚協議を毎年開催</a:t>
            </a:r>
            <a:endPar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742950" marR="0" lvl="0" indent="-742950" algn="l" defTabSz="914400" rtl="0" eaLnBrk="1" fontAlgn="auto" latinLnBrk="0" hangingPunct="1">
              <a:lnSpc>
                <a:spcPts val="7500"/>
              </a:lnSpc>
              <a:spcBef>
                <a:spcPts val="0"/>
              </a:spcBef>
              <a:spcAft>
                <a:spcPts val="0"/>
              </a:spcAft>
              <a:buClrTx/>
              <a:buSzTx/>
              <a:buFont typeface="+mj-lt"/>
              <a:buAutoNum type="arabicPeriod"/>
              <a:tabLst/>
              <a:defRPr/>
            </a:pP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a:t>
            </a:r>
            <a:r>
              <a:rPr lang="ja-JP" altLang="en-US"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「地域的脅威」に迅速協議</a:t>
            </a:r>
            <a:endPar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742950" marR="0" lvl="0" indent="-742950" algn="l" defTabSz="914400" rtl="0" eaLnBrk="1" fontAlgn="auto" latinLnBrk="0" hangingPunct="1">
              <a:lnSpc>
                <a:spcPts val="7500"/>
              </a:lnSpc>
              <a:spcBef>
                <a:spcPts val="0"/>
              </a:spcBef>
              <a:spcAft>
                <a:spcPts val="0"/>
              </a:spcAft>
              <a:buClrTx/>
              <a:buSzTx/>
              <a:buFont typeface="+mj-lt"/>
              <a:buAutoNum type="arabicPeriod"/>
              <a:tabLst/>
              <a:defRPr/>
            </a:pP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a:t>
            </a:r>
            <a:r>
              <a:rPr lang="ja-JP" altLang="en-US"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台湾海峡の平和の重要性確認</a:t>
            </a:r>
            <a:endPar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742950" marR="0" lvl="0" indent="-742950" algn="l" defTabSz="914400" rtl="0" eaLnBrk="1" fontAlgn="auto" latinLnBrk="0" hangingPunct="1">
              <a:lnSpc>
                <a:spcPts val="7500"/>
              </a:lnSpc>
              <a:spcBef>
                <a:spcPts val="0"/>
              </a:spcBef>
              <a:spcAft>
                <a:spcPts val="0"/>
              </a:spcAft>
              <a:buClrTx/>
              <a:buSzTx/>
              <a:buFont typeface="+mj-lt"/>
              <a:buAutoNum type="arabicPeriod"/>
              <a:tabLst/>
              <a:defRPr/>
            </a:pP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a:t>
            </a:r>
            <a:r>
              <a:rPr lang="ja-JP" altLang="en-US" sz="48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北朝鮮非核化への結束</a:t>
            </a:r>
            <a:endPar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6500"/>
              </a:lnSpc>
              <a:spcBef>
                <a:spcPts val="0"/>
              </a:spcBef>
              <a:spcAft>
                <a:spcPts val="0"/>
              </a:spcAft>
              <a:buClrTx/>
              <a:buSzTx/>
              <a:buFontTx/>
              <a:buNone/>
              <a:tabLst/>
              <a:defRPr/>
            </a:pP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33607423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0" y="428819"/>
            <a:ext cx="12192000" cy="3890809"/>
          </a:xfrm>
          <a:prstGeom prst="rect">
            <a:avLst/>
          </a:prstGeom>
          <a:noFill/>
        </p:spPr>
        <p:txBody>
          <a:bodyPr wrap="square" rtlCol="0">
            <a:spAutoFit/>
          </a:bodyPr>
          <a:lstStyle/>
          <a:p>
            <a:pPr marL="0" marR="0" lvl="0" indent="0" defTabSz="914400" rtl="0" eaLnBrk="1" fontAlgn="auto" latinLnBrk="0" hangingPunct="1">
              <a:lnSpc>
                <a:spcPts val="6000"/>
              </a:lnSpc>
              <a:spcBef>
                <a:spcPts val="0"/>
              </a:spcBef>
              <a:spcAft>
                <a:spcPts val="0"/>
              </a:spcAft>
              <a:buClrTx/>
              <a:buSzTx/>
              <a:buFontTx/>
              <a:buNone/>
              <a:tabLst/>
              <a:defRPr/>
            </a:pP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2023</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年</a:t>
            </a: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9</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月</a:t>
            </a: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13</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日　</a:t>
            </a:r>
            <a:r>
              <a:rPr kumimoji="1" lang="ja-JP" altLang="en-US"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露朝首脳会談</a:t>
            </a:r>
            <a:endParaRPr kumimoji="1" lang="en-US" altLang="ja-JP"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2500"/>
              </a:lnSpc>
              <a:spcBef>
                <a:spcPts val="0"/>
              </a:spcBef>
              <a:spcAft>
                <a:spcPts val="0"/>
              </a:spcAft>
              <a:buClrTx/>
              <a:buSzTx/>
              <a:buFontTx/>
              <a:buNone/>
              <a:tabLst/>
              <a:defRPr/>
            </a:pP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「ロシアとの関係は北朝鮮の最優先課題」</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「北朝鮮は帝国主義と戦うことを共にする」</a:t>
            </a:r>
          </a:p>
          <a:p>
            <a:pPr marL="0" marR="0" lvl="0" indent="0" algn="ctr" defTabSz="914400" rtl="0" eaLnBrk="1" fontAlgn="auto" latinLnBrk="0" hangingPunct="1">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「プーチン大統領の全ての決定を支持する」</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「関係を一層発展させることを望む」</a:t>
            </a:r>
            <a:endParaRPr kumimoji="1" lang="en-US" altLang="ja-JP" sz="36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2414260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0" y="233468"/>
            <a:ext cx="12192000" cy="6247864"/>
          </a:xfrm>
          <a:prstGeom prst="rect">
            <a:avLst/>
          </a:prstGeom>
          <a:noFill/>
        </p:spPr>
        <p:txBody>
          <a:bodyPr wrap="square" rtlCol="0">
            <a:sp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kumimoji="1" lang="ja-JP" altLang="en-US"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ウクライナ戦争と国際社会</a:t>
            </a:r>
            <a:endParaRPr kumimoji="1" lang="en-US" altLang="ja-JP"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6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侵略の影響　世界全体に波及</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6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エネルギーや穀物の価格上昇、世界経済に打撃</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6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a:t>
            </a:r>
            <a:r>
              <a:rPr lang="ja-JP" altLang="en-US"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緊要</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：国際社会の結束</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6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　　　課題：揃わぬ対露対応の足並み</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6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１．</a:t>
            </a: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G7</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a:t>
            </a: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NATO</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諸国ウクライナ支援、対露制裁</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6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２．中国　露と貿易拡大で制裁の効果薄弱化</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l" defTabSz="914400" rtl="0" eaLnBrk="1" fontAlgn="auto" latinLnBrk="0" hangingPunct="1">
              <a:lnSpc>
                <a:spcPts val="6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３．新興国　概ね圧力に消極的で中立的</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981090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31844" y="233468"/>
            <a:ext cx="12192000" cy="2400657"/>
          </a:xfrm>
          <a:prstGeom prst="rect">
            <a:avLst/>
          </a:prstGeom>
          <a:noFill/>
        </p:spPr>
        <p:txBody>
          <a:bodyPr wrap="square" rtlCol="0">
            <a:sp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インド</a:t>
            </a:r>
            <a:r>
              <a:rPr lang="en-US" altLang="ja-JP"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G20</a:t>
            </a:r>
            <a:r>
              <a:rPr lang="ja-JP" altLang="en-US" sz="5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閉幕</a:t>
            </a:r>
            <a:endParaRPr kumimoji="1" lang="en-US" altLang="ja-JP" sz="5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グローバルサウスの存在感</a:t>
            </a:r>
            <a:endParaRPr lang="en-US" altLang="ja-JP" sz="4400" b="1"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algn="ctr" defTabSz="914400" rtl="0" eaLnBrk="1" fontAlgn="auto" latinLnBrk="0" hangingPunct="1">
              <a:lnSpc>
                <a:spcPts val="6000"/>
              </a:lnSpc>
              <a:spcBef>
                <a:spcPts val="0"/>
              </a:spcBef>
              <a:spcAft>
                <a:spcPts val="0"/>
              </a:spcAft>
              <a:buClrTx/>
              <a:buSzTx/>
              <a:buFontTx/>
              <a:buNone/>
              <a:tabLst/>
              <a:defRPr/>
            </a:pPr>
            <a:r>
              <a:rPr kumimoji="1" lang="zh-TW"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首脳宣言採択</a:t>
            </a:r>
          </a:p>
        </p:txBody>
      </p:sp>
      <p:graphicFrame>
        <p:nvGraphicFramePr>
          <p:cNvPr id="4" name="表 3">
            <a:extLst>
              <a:ext uri="{FF2B5EF4-FFF2-40B4-BE49-F238E27FC236}">
                <a16:creationId xmlns:a16="http://schemas.microsoft.com/office/drawing/2014/main" id="{12FCFD81-F641-C988-AD08-35E868FC46AF}"/>
              </a:ext>
            </a:extLst>
          </p:cNvPr>
          <p:cNvGraphicFramePr>
            <a:graphicFrameLocks noGrp="1"/>
          </p:cNvGraphicFramePr>
          <p:nvPr>
            <p:extLst>
              <p:ext uri="{D42A27DB-BD31-4B8C-83A1-F6EECF244321}">
                <p14:modId xmlns:p14="http://schemas.microsoft.com/office/powerpoint/2010/main" val="2156502520"/>
              </p:ext>
            </p:extLst>
          </p:nvPr>
        </p:nvGraphicFramePr>
        <p:xfrm>
          <a:off x="163772" y="2699021"/>
          <a:ext cx="11928144" cy="3884675"/>
        </p:xfrm>
        <a:graphic>
          <a:graphicData uri="http://schemas.openxmlformats.org/drawingml/2006/table">
            <a:tbl>
              <a:tblPr bandRow="1">
                <a:tableStyleId>{5C22544A-7EE6-4342-B048-85BDC9FD1C3A}</a:tableStyleId>
              </a:tblPr>
              <a:tblGrid>
                <a:gridCol w="5964072">
                  <a:extLst>
                    <a:ext uri="{9D8B030D-6E8A-4147-A177-3AD203B41FA5}">
                      <a16:colId xmlns:a16="http://schemas.microsoft.com/office/drawing/2014/main" val="2242680960"/>
                    </a:ext>
                  </a:extLst>
                </a:gridCol>
                <a:gridCol w="5964072">
                  <a:extLst>
                    <a:ext uri="{9D8B030D-6E8A-4147-A177-3AD203B41FA5}">
                      <a16:colId xmlns:a16="http://schemas.microsoft.com/office/drawing/2014/main" val="3892444198"/>
                    </a:ext>
                  </a:extLst>
                </a:gridCol>
              </a:tblGrid>
              <a:tr h="940962">
                <a:tc>
                  <a:txBody>
                    <a:bodyPr/>
                    <a:lstStyle/>
                    <a:p>
                      <a:r>
                        <a:rPr kumimoji="1" lang="ja-JP" altLang="en-US" sz="3600" b="1" dirty="0">
                          <a:solidFill>
                            <a:schemeClr val="bg1"/>
                          </a:solidFill>
                          <a:latin typeface="メイリオ" panose="020B0604030504040204" pitchFamily="50" charset="-128"/>
                          <a:ea typeface="メイリオ" panose="020B0604030504040204" pitchFamily="50" charset="-128"/>
                        </a:rPr>
                        <a:t>昨　年</a:t>
                      </a:r>
                    </a:p>
                  </a:txBody>
                  <a:tcPr anchor="ctr" anchorCtr="1">
                    <a:solidFill>
                      <a:schemeClr val="accent5">
                        <a:lumMod val="50000"/>
                      </a:schemeClr>
                    </a:solidFill>
                  </a:tcPr>
                </a:tc>
                <a:tc>
                  <a:txBody>
                    <a:bodyPr/>
                    <a:lstStyle/>
                    <a:p>
                      <a:r>
                        <a:rPr kumimoji="1" lang="ja-JP" altLang="en-US" sz="3600" b="1" dirty="0">
                          <a:solidFill>
                            <a:schemeClr val="bg1"/>
                          </a:solidFill>
                          <a:latin typeface="メイリオ" panose="020B0604030504040204" pitchFamily="50" charset="-128"/>
                          <a:ea typeface="メイリオ" panose="020B0604030504040204" pitchFamily="50" charset="-128"/>
                        </a:rPr>
                        <a:t>今　年</a:t>
                      </a:r>
                    </a:p>
                  </a:txBody>
                  <a:tcPr anchor="ctr" anchorCtr="1">
                    <a:solidFill>
                      <a:schemeClr val="accent5">
                        <a:lumMod val="50000"/>
                      </a:schemeClr>
                    </a:solidFill>
                  </a:tcPr>
                </a:tc>
                <a:extLst>
                  <a:ext uri="{0D108BD9-81ED-4DB2-BD59-A6C34878D82A}">
                    <a16:rowId xmlns:a16="http://schemas.microsoft.com/office/drawing/2014/main" val="2698449405"/>
                  </a:ext>
                </a:extLst>
              </a:tr>
              <a:tr h="899134">
                <a:tc>
                  <a:txBody>
                    <a:bodyPr/>
                    <a:lstStyle/>
                    <a:p>
                      <a:r>
                        <a:rPr kumimoji="1" lang="ja-JP" altLang="en-US" sz="2800" b="1" dirty="0">
                          <a:solidFill>
                            <a:schemeClr val="bg1"/>
                          </a:solidFill>
                          <a:latin typeface="メイリオ" panose="020B0604030504040204" pitchFamily="50" charset="-128"/>
                          <a:ea typeface="メイリオ" panose="020B0604030504040204" pitchFamily="50" charset="-128"/>
                        </a:rPr>
                        <a:t>国連決議「ロシアによる侵略」明記</a:t>
                      </a:r>
                    </a:p>
                  </a:txBody>
                  <a:tcPr anchor="ctr" anchorCtr="1">
                    <a:solidFill>
                      <a:schemeClr val="accent5">
                        <a:lumMod val="50000"/>
                      </a:schemeClr>
                    </a:solidFill>
                  </a:tcPr>
                </a:tc>
                <a:tc>
                  <a:txBody>
                    <a:bodyPr/>
                    <a:lstStyle/>
                    <a:p>
                      <a:r>
                        <a:rPr kumimoji="1" lang="ja-JP" altLang="en-US" sz="3200" b="1" dirty="0">
                          <a:solidFill>
                            <a:schemeClr val="bg1"/>
                          </a:solidFill>
                          <a:latin typeface="メイリオ" panose="020B0604030504040204" pitchFamily="50" charset="-128"/>
                          <a:ea typeface="メイリオ" panose="020B0604030504040204" pitchFamily="50" charset="-128"/>
                        </a:rPr>
                        <a:t>「ロシアによる侵略」文言排除</a:t>
                      </a:r>
                    </a:p>
                  </a:txBody>
                  <a:tcPr anchor="ctr" anchorCtr="1">
                    <a:solidFill>
                      <a:schemeClr val="accent5">
                        <a:lumMod val="50000"/>
                      </a:schemeClr>
                    </a:solidFill>
                  </a:tcPr>
                </a:tc>
                <a:extLst>
                  <a:ext uri="{0D108BD9-81ED-4DB2-BD59-A6C34878D82A}">
                    <a16:rowId xmlns:a16="http://schemas.microsoft.com/office/drawing/2014/main" val="1665800345"/>
                  </a:ext>
                </a:extLst>
              </a:tr>
              <a:tr h="899134">
                <a:tc>
                  <a:txBody>
                    <a:bodyPr/>
                    <a:lstStyle/>
                    <a:p>
                      <a:r>
                        <a:rPr kumimoji="1" lang="ja-JP" altLang="en-US" sz="3200" b="1" dirty="0">
                          <a:solidFill>
                            <a:schemeClr val="bg1"/>
                          </a:solidFill>
                          <a:latin typeface="メイリオ" panose="020B0604030504040204" pitchFamily="50" charset="-128"/>
                          <a:ea typeface="メイリオ" panose="020B0604030504040204" pitchFamily="50" charset="-128"/>
                        </a:rPr>
                        <a:t>ウクライナでの戦争を強く非難</a:t>
                      </a:r>
                    </a:p>
                  </a:txBody>
                  <a:tcPr anchor="ctr" anchorCtr="1">
                    <a:solidFill>
                      <a:schemeClr val="accent5">
                        <a:lumMod val="50000"/>
                      </a:schemeClr>
                    </a:solidFill>
                  </a:tcPr>
                </a:tc>
                <a:tc>
                  <a:txBody>
                    <a:bodyPr/>
                    <a:lstStyle/>
                    <a:p>
                      <a:r>
                        <a:rPr kumimoji="1" lang="ja-JP" altLang="en-US" sz="3200" b="1" dirty="0">
                          <a:solidFill>
                            <a:schemeClr val="bg1"/>
                          </a:solidFill>
                          <a:latin typeface="メイリオ" panose="020B0604030504040204" pitchFamily="50" charset="-128"/>
                          <a:ea typeface="メイリオ" panose="020B0604030504040204" pitchFamily="50" charset="-128"/>
                        </a:rPr>
                        <a:t>「非難」文言不使用</a:t>
                      </a:r>
                    </a:p>
                  </a:txBody>
                  <a:tcPr anchor="ctr" anchorCtr="1">
                    <a:solidFill>
                      <a:schemeClr val="accent5">
                        <a:lumMod val="50000"/>
                      </a:schemeClr>
                    </a:solidFill>
                  </a:tcPr>
                </a:tc>
                <a:extLst>
                  <a:ext uri="{0D108BD9-81ED-4DB2-BD59-A6C34878D82A}">
                    <a16:rowId xmlns:a16="http://schemas.microsoft.com/office/drawing/2014/main" val="2102734560"/>
                  </a:ext>
                </a:extLst>
              </a:tr>
              <a:tr h="1145445">
                <a:tc>
                  <a:txBody>
                    <a:bodyPr/>
                    <a:lstStyle/>
                    <a:p>
                      <a:r>
                        <a:rPr kumimoji="1" lang="ja-JP" altLang="en-US" sz="3200" b="1" dirty="0">
                          <a:solidFill>
                            <a:schemeClr val="bg1"/>
                          </a:solidFill>
                          <a:latin typeface="メイリオ" panose="020B0604030504040204" pitchFamily="50" charset="-128"/>
                          <a:ea typeface="メイリオ" panose="020B0604030504040204" pitchFamily="50" charset="-128"/>
                        </a:rPr>
                        <a:t>核兵器使用や威嚇は容認不可</a:t>
                      </a:r>
                    </a:p>
                  </a:txBody>
                  <a:tcPr anchor="ctr" anchorCtr="1">
                    <a:solidFill>
                      <a:schemeClr val="accent5">
                        <a:lumMod val="50000"/>
                      </a:schemeClr>
                    </a:solidFill>
                  </a:tcPr>
                </a:tc>
                <a:tc>
                  <a:txBody>
                    <a:bodyPr/>
                    <a:lstStyle/>
                    <a:p>
                      <a:r>
                        <a:rPr kumimoji="1" lang="ja-JP" altLang="en-US" sz="3200" b="1" dirty="0">
                          <a:solidFill>
                            <a:schemeClr val="bg1"/>
                          </a:solidFill>
                          <a:latin typeface="メイリオ" panose="020B0604030504040204" pitchFamily="50" charset="-128"/>
                          <a:ea typeface="メイリオ" panose="020B0604030504040204" pitchFamily="50" charset="-128"/>
                        </a:rPr>
                        <a:t>同文書を踏襲</a:t>
                      </a:r>
                    </a:p>
                  </a:txBody>
                  <a:tcPr anchor="ctr" anchorCtr="1">
                    <a:solidFill>
                      <a:schemeClr val="accent5">
                        <a:lumMod val="50000"/>
                      </a:schemeClr>
                    </a:solidFill>
                  </a:tcPr>
                </a:tc>
                <a:extLst>
                  <a:ext uri="{0D108BD9-81ED-4DB2-BD59-A6C34878D82A}">
                    <a16:rowId xmlns:a16="http://schemas.microsoft.com/office/drawing/2014/main" val="1673236808"/>
                  </a:ext>
                </a:extLst>
              </a:tr>
            </a:tbl>
          </a:graphicData>
        </a:graphic>
      </p:graphicFrame>
    </p:spTree>
    <p:extLst>
      <p:ext uri="{BB962C8B-B14F-4D97-AF65-F5344CB8AC3E}">
        <p14:creationId xmlns:p14="http://schemas.microsoft.com/office/powerpoint/2010/main" val="32976489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0" y="497428"/>
            <a:ext cx="12192000" cy="6135013"/>
          </a:xfrm>
          <a:prstGeom prst="rect">
            <a:avLst/>
          </a:prstGeom>
          <a:noFill/>
        </p:spPr>
        <p:txBody>
          <a:bodyPr wrap="squar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lang="ja-JP" altLang="en-US"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岸田政権取り巻く厳しい環境</a:t>
            </a:r>
            <a:endParaRPr lang="en-US" altLang="ja-JP" sz="60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ts val="10000"/>
              </a:lnSpc>
              <a:spcBef>
                <a:spcPts val="0"/>
              </a:spcBef>
              <a:spcAft>
                <a:spcPts val="0"/>
              </a:spcAft>
              <a:buClrTx/>
              <a:buSzTx/>
              <a:buFontTx/>
              <a:buNone/>
              <a:tabLst/>
              <a:defRPr/>
            </a:pP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   ・マイナンバー問題</a:t>
            </a:r>
            <a:endPar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ts val="10000"/>
              </a:lnSpc>
              <a:spcBef>
                <a:spcPts val="0"/>
              </a:spcBef>
              <a:spcAft>
                <a:spcPts val="0"/>
              </a:spcAft>
              <a:buClrTx/>
              <a:buSzTx/>
              <a:buFontTx/>
              <a:buNone/>
              <a:tabLst/>
              <a:defRPr/>
            </a:pP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   ・秋本真利議員収賄疑惑で離党</a:t>
            </a:r>
            <a:endPar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ts val="10000"/>
              </a:lnSpc>
              <a:spcBef>
                <a:spcPts val="0"/>
              </a:spcBef>
              <a:spcAft>
                <a:spcPts val="0"/>
              </a:spcAft>
              <a:buClrTx/>
              <a:buSzTx/>
              <a:buFontTx/>
              <a:buNone/>
              <a:tabLst/>
              <a:defRPr/>
            </a:pP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   ・松川るい女性局長ら仏研修批判</a:t>
            </a:r>
            <a:endPar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a:p>
            <a:pPr marL="0" marR="0" lvl="0" indent="0" defTabSz="914400" rtl="0" eaLnBrk="1" fontAlgn="auto" latinLnBrk="0" hangingPunct="1">
              <a:lnSpc>
                <a:spcPts val="10000"/>
              </a:lnSpc>
              <a:spcBef>
                <a:spcPts val="0"/>
              </a:spcBef>
              <a:spcAft>
                <a:spcPts val="0"/>
              </a:spcAft>
              <a:buClrTx/>
              <a:buSzTx/>
              <a:buFontTx/>
              <a:buNone/>
              <a:tabLst/>
              <a:defRPr/>
            </a:pPr>
            <a:r>
              <a:rPr lang="ja-JP" altLang="en-US"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rPr>
              <a:t>   ・木原誠二官房副長官巡る疑惑報道</a:t>
            </a:r>
            <a:endParaRPr lang="en-US" altLang="ja-JP" sz="5400" b="1" dirty="0">
              <a:ln>
                <a:solidFill>
                  <a:schemeClr val="bg1"/>
                </a:solidFill>
              </a:ln>
              <a:solidFill>
                <a:prstClr val="white"/>
              </a:solidFill>
              <a:effectLst>
                <a:glow rad="254000">
                  <a:schemeClr val="tx1">
                    <a:lumMod val="95000"/>
                    <a:lumOff val="5000"/>
                    <a:alpha val="45000"/>
                  </a:schemeClr>
                </a:glow>
                <a:outerShdw blurRad="50800" dist="38100" dir="5400000" algn="t" rotWithShape="0">
                  <a:srgbClr val="44546A">
                    <a:lumMod val="50000"/>
                    <a:alpha val="40000"/>
                  </a:srgbClr>
                </a:outerShdw>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5276542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bg>
      <p:bgPr>
        <a:solidFill>
          <a:srgbClr val="00153E"/>
        </a:solidFill>
        <a:effectLst/>
      </p:bgPr>
    </p:bg>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83AF490B-5BF0-C977-3011-8BE4DE3C2F1D}"/>
              </a:ext>
            </a:extLst>
          </p:cNvPr>
          <p:cNvSpPr txBox="1"/>
          <p:nvPr/>
        </p:nvSpPr>
        <p:spPr>
          <a:xfrm>
            <a:off x="0" y="233468"/>
            <a:ext cx="12192000" cy="6568465"/>
          </a:xfrm>
          <a:prstGeom prst="rect">
            <a:avLst/>
          </a:prstGeom>
          <a:noFill/>
        </p:spPr>
        <p:txBody>
          <a:bodyPr wrap="square" rtlCol="0">
            <a:spAutoFit/>
          </a:bodyPr>
          <a:lstStyle/>
          <a:p>
            <a:pPr marL="0" marR="0" lvl="0" indent="0" algn="ctr" defTabSz="914400" rtl="0" eaLnBrk="1" fontAlgn="auto" latinLnBrk="0" hangingPunct="1">
              <a:lnSpc>
                <a:spcPts val="8000"/>
              </a:lnSpc>
              <a:spcBef>
                <a:spcPts val="0"/>
              </a:spcBef>
              <a:spcAft>
                <a:spcPts val="0"/>
              </a:spcAft>
              <a:buClrTx/>
              <a:buSzTx/>
              <a:buFontTx/>
              <a:buNone/>
              <a:tabLst/>
              <a:defRPr/>
            </a:pPr>
            <a:r>
              <a:rPr kumimoji="1" lang="en-US" altLang="ja-JP" sz="6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NPT</a:t>
            </a:r>
            <a:r>
              <a:rPr kumimoji="1" lang="ja-JP" altLang="en-US" sz="6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準備委総括見送り</a:t>
            </a:r>
            <a:endParaRPr kumimoji="1" lang="en-US" altLang="ja-JP" sz="60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7500"/>
              </a:lnSpc>
              <a:spcBef>
                <a:spcPts val="0"/>
              </a:spcBef>
              <a:spcAft>
                <a:spcPts val="0"/>
              </a:spcAft>
              <a:buClrTx/>
              <a:buSzTx/>
              <a:buFontTx/>
              <a:buNone/>
              <a:tabLst/>
              <a:defRPr/>
            </a:pP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意見集約行わず、意見</a:t>
            </a:r>
            <a:r>
              <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122</a:t>
            </a:r>
            <a:r>
              <a:rPr kumimoji="1" lang="ja-JP" altLang="en-US"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項目列挙</a:t>
            </a:r>
            <a:endParaRPr kumimoji="1" lang="en-US" altLang="ja-JP" sz="48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6000"/>
              </a:lnSpc>
              <a:spcBef>
                <a:spcPts val="0"/>
              </a:spcBef>
              <a:spcAft>
                <a:spcPts val="0"/>
              </a:spcAft>
              <a:buClrTx/>
              <a:buSzTx/>
              <a:buFontTx/>
              <a:buNone/>
              <a:tabLst/>
              <a:defRPr/>
            </a:pP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26</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年再検討会議での合意目指す</a:t>
            </a:r>
          </a:p>
          <a:p>
            <a:pPr marL="0" marR="0" lvl="0" indent="0" algn="ctr" defTabSz="914400" rtl="0" eaLnBrk="1" fontAlgn="auto" latinLnBrk="0" hangingPunct="1">
              <a:lnSpc>
                <a:spcPts val="60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再検討会議決裂連続で</a:t>
            </a: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NPT</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体制形骸化懸念</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65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総括案</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55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軍縮・不拡散で「</a:t>
            </a: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NPT</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の中心的な役割再確認」処理水放出の妥当性認めた</a:t>
            </a:r>
            <a:r>
              <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IAEA</a:t>
            </a: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関連活動支持</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a:p>
            <a:pPr marL="0" marR="0" lvl="0" indent="0" algn="ctr" defTabSz="914400" rtl="0" eaLnBrk="1" fontAlgn="auto" latinLnBrk="0" hangingPunct="1">
              <a:lnSpc>
                <a:spcPts val="5500"/>
              </a:lnSpc>
              <a:spcBef>
                <a:spcPts val="0"/>
              </a:spcBef>
              <a:spcAft>
                <a:spcPts val="0"/>
              </a:spcAft>
              <a:buClrTx/>
              <a:buSzTx/>
              <a:buFontTx/>
              <a:buNone/>
              <a:tabLst/>
              <a:defRPr/>
            </a:pPr>
            <a:r>
              <a:rPr kumimoji="1" lang="ja-JP" altLang="en-US"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rPr>
              <a:t>ザポリージャ原発などの現状に「深刻な懸念」</a:t>
            </a:r>
            <a:endParaRPr kumimoji="1" lang="en-US" altLang="ja-JP" sz="4400" b="1" i="0" u="none" strike="noStrike" kern="1200" cap="none" spc="0" normalizeH="0" baseline="0" noProof="0" dirty="0">
              <a:ln>
                <a:solidFill>
                  <a:prstClr val="white"/>
                </a:solidFill>
              </a:ln>
              <a:solidFill>
                <a:prstClr val="white"/>
              </a:solidFill>
              <a:effectLst>
                <a:glow rad="254000">
                  <a:prstClr val="black">
                    <a:lumMod val="95000"/>
                    <a:lumOff val="5000"/>
                    <a:alpha val="45000"/>
                  </a:prstClr>
                </a:glow>
                <a:outerShdw blurRad="50800" dist="38100" dir="5400000" algn="t" rotWithShape="0">
                  <a:srgbClr val="44546A">
                    <a:lumMod val="50000"/>
                    <a:alpha val="40000"/>
                  </a:srgbClr>
                </a:outerShdw>
              </a:effectLst>
              <a:uLnTx/>
              <a:uFillTx/>
              <a:latin typeface="メイリオ" panose="020B0604030504040204" pitchFamily="50" charset="-128"/>
              <a:ea typeface="メイリオ" panose="020B0604030504040204" pitchFamily="50" charset="-128"/>
              <a:cs typeface="+mn-cs"/>
            </a:endParaRPr>
          </a:p>
        </p:txBody>
      </p:sp>
    </p:spTree>
    <p:extLst>
      <p:ext uri="{BB962C8B-B14F-4D97-AF65-F5344CB8AC3E}">
        <p14:creationId xmlns:p14="http://schemas.microsoft.com/office/powerpoint/2010/main" val="362108954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1120</TotalTime>
  <Words>3282</Words>
  <Application>Microsoft Office PowerPoint</Application>
  <PresentationFormat>ワイド画面</PresentationFormat>
  <Paragraphs>323</Paragraphs>
  <Slides>24</Slides>
  <Notes>24</Notes>
  <HiddenSlides>17</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24</vt:i4>
      </vt:variant>
    </vt:vector>
  </HeadingPairs>
  <TitlesOfParts>
    <vt:vector size="29" baseType="lpstr">
      <vt:lpstr>メイリオ</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梶栗 正義</dc:creator>
  <cp:lastModifiedBy>asd8627</cp:lastModifiedBy>
  <cp:revision>35</cp:revision>
  <cp:lastPrinted>2023-08-09T10:26:55Z</cp:lastPrinted>
  <dcterms:created xsi:type="dcterms:W3CDTF">2023-02-14T07:35:40Z</dcterms:created>
  <dcterms:modified xsi:type="dcterms:W3CDTF">2023-09-15T21:20:30Z</dcterms:modified>
</cp:coreProperties>
</file>