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70" r:id="rId2"/>
    <p:sldId id="318" r:id="rId3"/>
    <p:sldId id="319" r:id="rId4"/>
    <p:sldId id="317" r:id="rId5"/>
    <p:sldId id="316" r:id="rId6"/>
    <p:sldId id="320" r:id="rId7"/>
  </p:sldIdLst>
  <p:sldSz cx="12192000" cy="6858000"/>
  <p:notesSz cx="9866313" cy="142954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153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263" autoAdjust="0"/>
    <p:restoredTop sz="78490" autoAdjust="0"/>
  </p:normalViewPr>
  <p:slideViewPr>
    <p:cSldViewPr snapToGrid="0">
      <p:cViewPr varScale="1">
        <p:scale>
          <a:sx n="52" d="100"/>
          <a:sy n="52" d="100"/>
        </p:scale>
        <p:origin x="1028" y="52"/>
      </p:cViewPr>
      <p:guideLst/>
    </p:cSldViewPr>
  </p:slideViewPr>
  <p:notesTextViewPr>
    <p:cViewPr>
      <p:scale>
        <a:sx n="1" d="1"/>
        <a:sy n="1" d="1"/>
      </p:scale>
      <p:origin x="0" y="0"/>
    </p:cViewPr>
  </p:notesTextViewPr>
  <p:sorterViewPr>
    <p:cViewPr>
      <p:scale>
        <a:sx n="110" d="100"/>
        <a:sy n="11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4275402" cy="717255"/>
          </a:xfrm>
          <a:prstGeom prst="rect">
            <a:avLst/>
          </a:prstGeom>
        </p:spPr>
        <p:txBody>
          <a:bodyPr vert="horz" lIns="138065" tIns="69033" rIns="138065" bIns="69033" rtlCol="0"/>
          <a:lstStyle>
            <a:lvl1pPr algn="l">
              <a:defRPr sz="1800"/>
            </a:lvl1pPr>
          </a:lstStyle>
          <a:p>
            <a:endParaRPr kumimoji="1" lang="ja-JP" altLang="en-US"/>
          </a:p>
        </p:txBody>
      </p:sp>
      <p:sp>
        <p:nvSpPr>
          <p:cNvPr id="3" name="日付プレースホルダー 2"/>
          <p:cNvSpPr>
            <a:spLocks noGrp="1"/>
          </p:cNvSpPr>
          <p:nvPr>
            <p:ph type="dt" idx="1"/>
          </p:nvPr>
        </p:nvSpPr>
        <p:spPr>
          <a:xfrm>
            <a:off x="5588628" y="0"/>
            <a:ext cx="4275402" cy="717255"/>
          </a:xfrm>
          <a:prstGeom prst="rect">
            <a:avLst/>
          </a:prstGeom>
        </p:spPr>
        <p:txBody>
          <a:bodyPr vert="horz" lIns="138065" tIns="69033" rIns="138065" bIns="69033" rtlCol="0"/>
          <a:lstStyle>
            <a:lvl1pPr algn="r">
              <a:defRPr sz="1800"/>
            </a:lvl1pPr>
          </a:lstStyle>
          <a:p>
            <a:fld id="{C84E51EB-7693-47C4-8738-EEBFE55AA3DA}" type="datetimeFigureOut">
              <a:rPr kumimoji="1" lang="ja-JP" altLang="en-US" smtClean="0"/>
              <a:t>2023/10/13</a:t>
            </a:fld>
            <a:endParaRPr kumimoji="1" lang="ja-JP" altLang="en-US"/>
          </a:p>
        </p:txBody>
      </p:sp>
      <p:sp>
        <p:nvSpPr>
          <p:cNvPr id="4" name="スライド イメージ プレースホルダー 3"/>
          <p:cNvSpPr>
            <a:spLocks noGrp="1" noRot="1" noChangeAspect="1"/>
          </p:cNvSpPr>
          <p:nvPr>
            <p:ph type="sldImg" idx="2"/>
          </p:nvPr>
        </p:nvSpPr>
        <p:spPr>
          <a:xfrm>
            <a:off x="646113" y="1787525"/>
            <a:ext cx="8575675" cy="4824413"/>
          </a:xfrm>
          <a:prstGeom prst="rect">
            <a:avLst/>
          </a:prstGeom>
          <a:noFill/>
          <a:ln w="12700">
            <a:solidFill>
              <a:prstClr val="black"/>
            </a:solidFill>
          </a:ln>
        </p:spPr>
        <p:txBody>
          <a:bodyPr vert="horz" lIns="138065" tIns="69033" rIns="138065" bIns="69033" rtlCol="0" anchor="ctr"/>
          <a:lstStyle/>
          <a:p>
            <a:endParaRPr lang="ja-JP" altLang="en-US"/>
          </a:p>
        </p:txBody>
      </p:sp>
      <p:sp>
        <p:nvSpPr>
          <p:cNvPr id="5" name="ノート プレースホルダー 4"/>
          <p:cNvSpPr>
            <a:spLocks noGrp="1"/>
          </p:cNvSpPr>
          <p:nvPr>
            <p:ph type="body" sz="quarter" idx="3"/>
          </p:nvPr>
        </p:nvSpPr>
        <p:spPr>
          <a:xfrm>
            <a:off x="986632" y="6879679"/>
            <a:ext cx="7893050" cy="5628829"/>
          </a:xfrm>
          <a:prstGeom prst="rect">
            <a:avLst/>
          </a:prstGeom>
        </p:spPr>
        <p:txBody>
          <a:bodyPr vert="horz" lIns="138065" tIns="69033" rIns="138065" bIns="69033"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13578186"/>
            <a:ext cx="4275402" cy="717253"/>
          </a:xfrm>
          <a:prstGeom prst="rect">
            <a:avLst/>
          </a:prstGeom>
        </p:spPr>
        <p:txBody>
          <a:bodyPr vert="horz" lIns="138065" tIns="69033" rIns="138065" bIns="69033" rtlCol="0" anchor="b"/>
          <a:lstStyle>
            <a:lvl1pPr algn="l">
              <a:defRPr sz="1800"/>
            </a:lvl1pPr>
          </a:lstStyle>
          <a:p>
            <a:endParaRPr kumimoji="1" lang="ja-JP" altLang="en-US"/>
          </a:p>
        </p:txBody>
      </p:sp>
      <p:sp>
        <p:nvSpPr>
          <p:cNvPr id="7" name="スライド番号プレースホルダー 6"/>
          <p:cNvSpPr>
            <a:spLocks noGrp="1"/>
          </p:cNvSpPr>
          <p:nvPr>
            <p:ph type="sldNum" sz="quarter" idx="5"/>
          </p:nvPr>
        </p:nvSpPr>
        <p:spPr>
          <a:xfrm>
            <a:off x="5588628" y="13578186"/>
            <a:ext cx="4275402" cy="717253"/>
          </a:xfrm>
          <a:prstGeom prst="rect">
            <a:avLst/>
          </a:prstGeom>
        </p:spPr>
        <p:txBody>
          <a:bodyPr vert="horz" lIns="138065" tIns="69033" rIns="138065" bIns="69033" rtlCol="0" anchor="b"/>
          <a:lstStyle>
            <a:lvl1pPr algn="r">
              <a:defRPr sz="1800"/>
            </a:lvl1pPr>
          </a:lstStyle>
          <a:p>
            <a:fld id="{56039D77-D67E-44ED-8F36-9484E4758FA9}" type="slidenum">
              <a:rPr kumimoji="1" lang="ja-JP" altLang="en-US" smtClean="0"/>
              <a:t>‹#›</a:t>
            </a:fld>
            <a:endParaRPr kumimoji="1" lang="ja-JP" altLang="en-US"/>
          </a:p>
        </p:txBody>
      </p:sp>
    </p:spTree>
    <p:extLst>
      <p:ext uri="{BB962C8B-B14F-4D97-AF65-F5344CB8AC3E}">
        <p14:creationId xmlns:p14="http://schemas.microsoft.com/office/powerpoint/2010/main" val="215049887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9</a:t>
            </a:r>
            <a:r>
              <a:rPr kumimoji="1" lang="ja-JP" altLang="en-US" dirty="0"/>
              <a:t>月</a:t>
            </a:r>
            <a:r>
              <a:rPr kumimoji="1" lang="en-US" altLang="ja-JP" dirty="0"/>
              <a:t>29</a:t>
            </a:r>
            <a:r>
              <a:rPr kumimoji="1" lang="ja-JP" altLang="en-US" dirty="0"/>
              <a:t>日　ケビン・マッカーシー議長主導による「つなぎ予算案」下院で否決　</a:t>
            </a:r>
            <a:r>
              <a:rPr kumimoji="1" lang="en-US" altLang="ja-JP" dirty="0"/>
              <a:t>21</a:t>
            </a:r>
            <a:r>
              <a:rPr kumimoji="1" lang="ja-JP" altLang="en-US" dirty="0"/>
              <a:t>人が反対に回った</a:t>
            </a:r>
            <a:endParaRPr kumimoji="1" lang="en-US" altLang="ja-JP" dirty="0"/>
          </a:p>
          <a:p>
            <a:r>
              <a:rPr kumimoji="1" lang="ja-JP" altLang="en-US" dirty="0"/>
              <a:t>ウクライナ支援予算の停止、メキシコ国境警備予算増額。国防費以外の歳出削減要求</a:t>
            </a:r>
            <a:endParaRPr kumimoji="1" lang="en-US" altLang="ja-JP" dirty="0"/>
          </a:p>
          <a:p>
            <a:r>
              <a:rPr kumimoji="1" lang="en-US" altLang="ja-JP" dirty="0"/>
              <a:t>9</a:t>
            </a:r>
            <a:r>
              <a:rPr kumimoji="1" lang="ja-JP" altLang="en-US" dirty="0"/>
              <a:t>月</a:t>
            </a:r>
            <a:r>
              <a:rPr kumimoji="1" lang="en-US" altLang="ja-JP" dirty="0"/>
              <a:t>30</a:t>
            </a:r>
            <a:r>
              <a:rPr kumimoji="1" lang="ja-JP" altLang="en-US" dirty="0"/>
              <a:t>日　つなぎ予算一転可決　ウクライナ支援除外案、超党派により合意</a:t>
            </a:r>
            <a:endParaRPr kumimoji="1" lang="en-US" altLang="ja-JP" dirty="0"/>
          </a:p>
          <a:p>
            <a:r>
              <a:rPr kumimoji="1" lang="en-US" altLang="ja-JP" dirty="0"/>
              <a:t>10</a:t>
            </a:r>
            <a:r>
              <a:rPr kumimoji="1" lang="ja-JP" altLang="en-US" dirty="0"/>
              <a:t>月</a:t>
            </a:r>
            <a:r>
              <a:rPr kumimoji="1" lang="en-US" altLang="ja-JP" dirty="0"/>
              <a:t>3</a:t>
            </a:r>
            <a:r>
              <a:rPr kumimoji="1" lang="ja-JP" altLang="en-US" dirty="0"/>
              <a:t>日　議長解任動議賛成多数で可決</a:t>
            </a:r>
          </a:p>
        </p:txBody>
      </p:sp>
      <p:sp>
        <p:nvSpPr>
          <p:cNvPr id="4" name="スライド番号プレースホルダー 3"/>
          <p:cNvSpPr>
            <a:spLocks noGrp="1"/>
          </p:cNvSpPr>
          <p:nvPr>
            <p:ph type="sldNum" sz="quarter" idx="5"/>
          </p:nvPr>
        </p:nvSpPr>
        <p:spPr/>
        <p:txBody>
          <a:bodyPr/>
          <a:lstStyle/>
          <a:p>
            <a:fld id="{56039D77-D67E-44ED-8F36-9484E4758FA9}" type="slidenum">
              <a:rPr kumimoji="1" lang="ja-JP" altLang="en-US" smtClean="0"/>
              <a:t>1</a:t>
            </a:fld>
            <a:endParaRPr kumimoji="1" lang="ja-JP" altLang="en-US"/>
          </a:p>
        </p:txBody>
      </p:sp>
    </p:spTree>
    <p:extLst>
      <p:ext uri="{BB962C8B-B14F-4D97-AF65-F5344CB8AC3E}">
        <p14:creationId xmlns:p14="http://schemas.microsoft.com/office/powerpoint/2010/main" val="41603626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a:t>
            </a:r>
            <a:r>
              <a:rPr kumimoji="1" lang="ja-JP" altLang="en-US" dirty="0"/>
              <a:t>月の議長選でマッカーシー氏は保守強硬派の造反に遭い、</a:t>
            </a:r>
            <a:r>
              <a:rPr kumimoji="1" lang="en-US" altLang="ja-JP" dirty="0"/>
              <a:t>15</a:t>
            </a:r>
            <a:r>
              <a:rPr kumimoji="1" lang="ja-JP" altLang="en-US" dirty="0"/>
              <a:t>回目の投票でようやく選出。この際、議長解任動議を議員単独で提出できる規則改正で譲歩、これが命取りに。</a:t>
            </a:r>
            <a:endParaRPr kumimoji="1" lang="en-US" altLang="ja-JP" dirty="0"/>
          </a:p>
          <a:p>
            <a:r>
              <a:rPr kumimoji="1" lang="ja-JP" altLang="en-US" dirty="0"/>
              <a:t>共和党内部の対立先鋭化　議長選出には</a:t>
            </a:r>
            <a:r>
              <a:rPr kumimoji="1" lang="en-US" altLang="ja-JP" dirty="0"/>
              <a:t>217</a:t>
            </a:r>
            <a:r>
              <a:rPr kumimoji="1" lang="ja-JP" altLang="en-US" dirty="0"/>
              <a:t>票が必要　党内対立解消できず、スカリス院内総務、議長選から撤退　議長不在で議会が機能不全に</a:t>
            </a:r>
            <a:endParaRPr kumimoji="1" lang="en-US" altLang="ja-JP" dirty="0"/>
          </a:p>
          <a:p>
            <a:r>
              <a:rPr kumimoji="1" lang="ja-JP" altLang="en-US" dirty="0"/>
              <a:t>下院定数</a:t>
            </a:r>
            <a:r>
              <a:rPr kumimoji="1" lang="en-US" altLang="ja-JP" dirty="0"/>
              <a:t>435</a:t>
            </a:r>
            <a:r>
              <a:rPr kumimoji="1" lang="ja-JP" altLang="en-US" dirty="0"/>
              <a:t>議席　共和党</a:t>
            </a:r>
            <a:r>
              <a:rPr kumimoji="1" lang="en-US" altLang="ja-JP" dirty="0"/>
              <a:t>221</a:t>
            </a:r>
            <a:r>
              <a:rPr kumimoji="1" lang="ja-JP" altLang="en-US" dirty="0"/>
              <a:t>対民主党</a:t>
            </a:r>
            <a:r>
              <a:rPr kumimoji="1" lang="en-US" altLang="ja-JP" dirty="0"/>
              <a:t>212</a:t>
            </a:r>
            <a:r>
              <a:rPr kumimoji="1" lang="ja-JP" altLang="en-US" dirty="0"/>
              <a:t>　</a:t>
            </a:r>
            <a:r>
              <a:rPr kumimoji="1" lang="en-US" altLang="ja-JP" dirty="0"/>
              <a:t>23</a:t>
            </a:r>
            <a:r>
              <a:rPr kumimoji="1" lang="ja-JP" altLang="en-US" dirty="0"/>
              <a:t>年</a:t>
            </a:r>
            <a:r>
              <a:rPr kumimoji="1" lang="en-US" altLang="ja-JP" dirty="0"/>
              <a:t>1</a:t>
            </a:r>
            <a:r>
              <a:rPr kumimoji="1" lang="ja-JP" altLang="en-US" dirty="0"/>
              <a:t>月</a:t>
            </a:r>
            <a:r>
              <a:rPr kumimoji="1" lang="en-US" altLang="ja-JP" dirty="0"/>
              <a:t>7</a:t>
            </a:r>
            <a:r>
              <a:rPr kumimoji="1" lang="ja-JP" altLang="en-US" dirty="0"/>
              <a:t>日　</a:t>
            </a:r>
            <a:r>
              <a:rPr kumimoji="1" lang="en-US" altLang="ja-JP" dirty="0"/>
              <a:t>428</a:t>
            </a:r>
            <a:r>
              <a:rPr kumimoji="1" lang="ja-JP" altLang="en-US" dirty="0"/>
              <a:t>票のうち過半数</a:t>
            </a:r>
            <a:r>
              <a:rPr kumimoji="1" lang="en-US" altLang="ja-JP" dirty="0"/>
              <a:t>216</a:t>
            </a:r>
            <a:r>
              <a:rPr kumimoji="1" lang="ja-JP" altLang="en-US" dirty="0"/>
              <a:t>票で当選</a:t>
            </a:r>
          </a:p>
        </p:txBody>
      </p:sp>
      <p:sp>
        <p:nvSpPr>
          <p:cNvPr id="4" name="スライド番号プレースホルダー 3"/>
          <p:cNvSpPr>
            <a:spLocks noGrp="1"/>
          </p:cNvSpPr>
          <p:nvPr>
            <p:ph type="sldNum" sz="quarter" idx="5"/>
          </p:nvPr>
        </p:nvSpPr>
        <p:spPr/>
        <p:txBody>
          <a:bodyPr/>
          <a:lstStyle/>
          <a:p>
            <a:fld id="{56039D77-D67E-44ED-8F36-9484E4758FA9}" type="slidenum">
              <a:rPr kumimoji="1" lang="ja-JP" altLang="en-US" smtClean="0"/>
              <a:t>2</a:t>
            </a:fld>
            <a:endParaRPr kumimoji="1" lang="ja-JP" altLang="en-US"/>
          </a:p>
        </p:txBody>
      </p:sp>
    </p:spTree>
    <p:extLst>
      <p:ext uri="{BB962C8B-B14F-4D97-AF65-F5344CB8AC3E}">
        <p14:creationId xmlns:p14="http://schemas.microsoft.com/office/powerpoint/2010/main" val="41706976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ハマスは</a:t>
            </a:r>
            <a:r>
              <a:rPr kumimoji="1" lang="en-US" altLang="ja-JP" dirty="0"/>
              <a:t>7</a:t>
            </a:r>
            <a:r>
              <a:rPr kumimoji="1" lang="ja-JP" altLang="en-US" dirty="0"/>
              <a:t>日「イスラエルに対するアル･アクサ･ストーム作戦の開始し、敵陣地、空港、軍事施設を標的に</a:t>
            </a:r>
            <a:r>
              <a:rPr kumimoji="1" lang="en-US" altLang="ja-JP" dirty="0"/>
              <a:t>5,000</a:t>
            </a:r>
            <a:r>
              <a:rPr kumimoji="1" lang="ja-JP" altLang="en-US" dirty="0"/>
              <a:t>発のロケット弾を発射した」と発表</a:t>
            </a:r>
            <a:endParaRPr kumimoji="1" lang="en-US" altLang="ja-JP" dirty="0"/>
          </a:p>
          <a:p>
            <a:r>
              <a:rPr kumimoji="1" lang="ja-JP" altLang="en-US" dirty="0"/>
              <a:t>イスラエル国防軍は「約</a:t>
            </a:r>
            <a:r>
              <a:rPr kumimoji="1" lang="en-US" altLang="ja-JP" dirty="0"/>
              <a:t>2,200</a:t>
            </a:r>
            <a:r>
              <a:rPr kumimoji="1" lang="ja-JP" altLang="en-US" dirty="0"/>
              <a:t>発のロケット弾がガザ地区からイスラエル領に向けて発射された」</a:t>
            </a:r>
            <a:endParaRPr kumimoji="1" lang="en-US" altLang="ja-JP" dirty="0"/>
          </a:p>
          <a:p>
            <a:r>
              <a:rPr kumimoji="1" lang="ja-JP" altLang="en-US" dirty="0"/>
              <a:t>アイアンドームで対応できず</a:t>
            </a:r>
            <a:endParaRPr kumimoji="1" lang="en-US" altLang="ja-JP" dirty="0"/>
          </a:p>
          <a:p>
            <a:endParaRPr kumimoji="1" lang="en-US" altLang="ja-JP" dirty="0"/>
          </a:p>
          <a:p>
            <a:r>
              <a:rPr kumimoji="1" lang="en-US" altLang="ja-JP" dirty="0"/>
              <a:t>73</a:t>
            </a:r>
            <a:r>
              <a:rPr kumimoji="1" lang="ja-JP" altLang="en-US" dirty="0"/>
              <a:t>年　ヨアキプーム</a:t>
            </a:r>
            <a:endParaRPr kumimoji="1" lang="en-US" altLang="ja-JP" dirty="0"/>
          </a:p>
          <a:p>
            <a:r>
              <a:rPr kumimoji="1" lang="ja-JP" altLang="en-US" dirty="0"/>
              <a:t>サウジとの国交正常化を阻む政治目的</a:t>
            </a:r>
            <a:endParaRPr kumimoji="1" lang="en-US" altLang="ja-JP" dirty="0"/>
          </a:p>
          <a:p>
            <a:endParaRPr kumimoji="1" lang="en-US" altLang="ja-JP" dirty="0"/>
          </a:p>
          <a:p>
            <a:r>
              <a:rPr kumimoji="1" lang="ja-JP" altLang="en-US" dirty="0"/>
              <a:t>国軍</a:t>
            </a:r>
            <a:r>
              <a:rPr kumimoji="1" lang="en-US" altLang="ja-JP" dirty="0"/>
              <a:t>36</a:t>
            </a:r>
            <a:r>
              <a:rPr kumimoji="1" lang="ja-JP" altLang="en-US" dirty="0"/>
              <a:t>万人投入</a:t>
            </a:r>
            <a:endParaRPr kumimoji="1" lang="en-US" altLang="ja-JP" dirty="0"/>
          </a:p>
          <a:p>
            <a:endParaRPr kumimoji="1" lang="en-US" altLang="ja-JP" dirty="0"/>
          </a:p>
          <a:p>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fld id="{56039D77-D67E-44ED-8F36-9484E4758FA9}" type="slidenum">
              <a:rPr kumimoji="1" lang="ja-JP" altLang="en-US" smtClean="0"/>
              <a:t>3</a:t>
            </a:fld>
            <a:endParaRPr kumimoji="1" lang="ja-JP" altLang="en-US"/>
          </a:p>
        </p:txBody>
      </p:sp>
    </p:spTree>
    <p:extLst>
      <p:ext uri="{BB962C8B-B14F-4D97-AF65-F5344CB8AC3E}">
        <p14:creationId xmlns:p14="http://schemas.microsoft.com/office/powerpoint/2010/main" val="32770266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06</a:t>
            </a:r>
            <a:r>
              <a:rPr kumimoji="1" lang="ja-JP" altLang="en-US" dirty="0"/>
              <a:t>年　パレスチナ自治評議会選挙でハマスが主流はファタハを破って大勝</a:t>
            </a:r>
            <a:endParaRPr kumimoji="1" lang="en-US" altLang="ja-JP" dirty="0"/>
          </a:p>
          <a:p>
            <a:r>
              <a:rPr kumimoji="1" lang="en-US" altLang="ja-JP" dirty="0"/>
              <a:t>07</a:t>
            </a:r>
            <a:r>
              <a:rPr kumimoji="1" lang="ja-JP" altLang="en-US" dirty="0"/>
              <a:t>年　ガザを武力制圧し実効支配下に</a:t>
            </a:r>
            <a:endParaRPr kumimoji="1" lang="en-US" altLang="ja-JP" dirty="0"/>
          </a:p>
          <a:p>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fld id="{56039D77-D67E-44ED-8F36-9484E4758FA9}" type="slidenum">
              <a:rPr kumimoji="1" lang="ja-JP" altLang="en-US" smtClean="0"/>
              <a:t>4</a:t>
            </a:fld>
            <a:endParaRPr kumimoji="1" lang="ja-JP" altLang="en-US"/>
          </a:p>
        </p:txBody>
      </p:sp>
    </p:spTree>
    <p:extLst>
      <p:ext uri="{BB962C8B-B14F-4D97-AF65-F5344CB8AC3E}">
        <p14:creationId xmlns:p14="http://schemas.microsoft.com/office/powerpoint/2010/main" val="24925726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10</a:t>
            </a:r>
            <a:r>
              <a:rPr kumimoji="1" lang="ja-JP" altLang="en-US" dirty="0"/>
              <a:t>月初旬　バイデンイランに</a:t>
            </a:r>
            <a:r>
              <a:rPr kumimoji="1" lang="en-US" altLang="ja-JP" dirty="0"/>
              <a:t>60</a:t>
            </a:r>
            <a:r>
              <a:rPr kumimoji="1" lang="ja-JP" altLang="en-US" dirty="0"/>
              <a:t>億ドル送金していた　</a:t>
            </a:r>
            <a:r>
              <a:rPr kumimoji="1" lang="en-US" altLang="ja-JP" dirty="0"/>
              <a:t>5</a:t>
            </a:r>
            <a:r>
              <a:rPr kumimoji="1" lang="ja-JP" altLang="en-US" dirty="0"/>
              <a:t>人の人質解放のために資産凍結解除　韓国→ドバイ</a:t>
            </a:r>
          </a:p>
        </p:txBody>
      </p:sp>
      <p:sp>
        <p:nvSpPr>
          <p:cNvPr id="4" name="スライド番号プレースホルダー 3"/>
          <p:cNvSpPr>
            <a:spLocks noGrp="1"/>
          </p:cNvSpPr>
          <p:nvPr>
            <p:ph type="sldNum" sz="quarter" idx="5"/>
          </p:nvPr>
        </p:nvSpPr>
        <p:spPr/>
        <p:txBody>
          <a:bodyPr/>
          <a:lstStyle/>
          <a:p>
            <a:fld id="{56039D77-D67E-44ED-8F36-9484E4758FA9}" type="slidenum">
              <a:rPr kumimoji="1" lang="ja-JP" altLang="en-US" smtClean="0"/>
              <a:t>5</a:t>
            </a:fld>
            <a:endParaRPr kumimoji="1" lang="ja-JP" altLang="en-US"/>
          </a:p>
        </p:txBody>
      </p:sp>
    </p:spTree>
    <p:extLst>
      <p:ext uri="{BB962C8B-B14F-4D97-AF65-F5344CB8AC3E}">
        <p14:creationId xmlns:p14="http://schemas.microsoft.com/office/powerpoint/2010/main" val="8063064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6039D77-D67E-44ED-8F36-9484E4758FA9}" type="slidenum">
              <a:rPr kumimoji="1" lang="ja-JP" altLang="en-US" smtClean="0"/>
              <a:t>6</a:t>
            </a:fld>
            <a:endParaRPr kumimoji="1" lang="ja-JP" altLang="en-US"/>
          </a:p>
        </p:txBody>
      </p:sp>
    </p:spTree>
    <p:extLst>
      <p:ext uri="{BB962C8B-B14F-4D97-AF65-F5344CB8AC3E}">
        <p14:creationId xmlns:p14="http://schemas.microsoft.com/office/powerpoint/2010/main" val="15645181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933B496-D2B8-72D2-0A15-5BCD31D89894}"/>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0802A802-EA05-8004-8355-344D86E871C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0F532784-DBF4-35B5-46FA-E5E012EDF5D5}"/>
              </a:ext>
            </a:extLst>
          </p:cNvPr>
          <p:cNvSpPr>
            <a:spLocks noGrp="1"/>
          </p:cNvSpPr>
          <p:nvPr>
            <p:ph type="dt" sz="half" idx="10"/>
          </p:nvPr>
        </p:nvSpPr>
        <p:spPr/>
        <p:txBody>
          <a:bodyPr/>
          <a:lstStyle/>
          <a:p>
            <a:fld id="{B37534ED-8346-40BA-8AB4-1E47B0DAC268}" type="datetimeFigureOut">
              <a:rPr kumimoji="1" lang="ja-JP" altLang="en-US" smtClean="0"/>
              <a:t>2023/10/13</a:t>
            </a:fld>
            <a:endParaRPr kumimoji="1" lang="ja-JP" altLang="en-US"/>
          </a:p>
        </p:txBody>
      </p:sp>
      <p:sp>
        <p:nvSpPr>
          <p:cNvPr id="5" name="フッター プレースホルダー 4">
            <a:extLst>
              <a:ext uri="{FF2B5EF4-FFF2-40B4-BE49-F238E27FC236}">
                <a16:creationId xmlns:a16="http://schemas.microsoft.com/office/drawing/2014/main" id="{F89E5C53-4E9E-EB61-A9F4-C37D988E0DC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588F469-7D1E-1E26-821F-5E45471F8EE4}"/>
              </a:ext>
            </a:extLst>
          </p:cNvPr>
          <p:cNvSpPr>
            <a:spLocks noGrp="1"/>
          </p:cNvSpPr>
          <p:nvPr>
            <p:ph type="sldNum" sz="quarter" idx="12"/>
          </p:nvPr>
        </p:nvSpPr>
        <p:spPr/>
        <p:txBody>
          <a:bodyPr/>
          <a:lstStyle/>
          <a:p>
            <a:fld id="{E46A66CB-DDBE-4892-946E-12AB1D09D204}" type="slidenum">
              <a:rPr kumimoji="1" lang="ja-JP" altLang="en-US" smtClean="0"/>
              <a:t>‹#›</a:t>
            </a:fld>
            <a:endParaRPr kumimoji="1" lang="ja-JP" altLang="en-US"/>
          </a:p>
        </p:txBody>
      </p:sp>
    </p:spTree>
    <p:extLst>
      <p:ext uri="{BB962C8B-B14F-4D97-AF65-F5344CB8AC3E}">
        <p14:creationId xmlns:p14="http://schemas.microsoft.com/office/powerpoint/2010/main" val="14859177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9F4D50F-3E2C-BF2F-94CA-11400847A4CC}"/>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09BF932-D6B6-4E81-19CF-68870071A112}"/>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7580F66-1B94-B49C-7616-CB764F2FB283}"/>
              </a:ext>
            </a:extLst>
          </p:cNvPr>
          <p:cNvSpPr>
            <a:spLocks noGrp="1"/>
          </p:cNvSpPr>
          <p:nvPr>
            <p:ph type="dt" sz="half" idx="10"/>
          </p:nvPr>
        </p:nvSpPr>
        <p:spPr/>
        <p:txBody>
          <a:bodyPr/>
          <a:lstStyle/>
          <a:p>
            <a:fld id="{B37534ED-8346-40BA-8AB4-1E47B0DAC268}" type="datetimeFigureOut">
              <a:rPr kumimoji="1" lang="ja-JP" altLang="en-US" smtClean="0"/>
              <a:t>2023/10/13</a:t>
            </a:fld>
            <a:endParaRPr kumimoji="1" lang="ja-JP" altLang="en-US"/>
          </a:p>
        </p:txBody>
      </p:sp>
      <p:sp>
        <p:nvSpPr>
          <p:cNvPr id="5" name="フッター プレースホルダー 4">
            <a:extLst>
              <a:ext uri="{FF2B5EF4-FFF2-40B4-BE49-F238E27FC236}">
                <a16:creationId xmlns:a16="http://schemas.microsoft.com/office/drawing/2014/main" id="{8CC9CCA5-3BEA-46AC-2273-DEA991BB4B1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EFDF566-2FCC-D0ED-83F1-8F716A70BCD3}"/>
              </a:ext>
            </a:extLst>
          </p:cNvPr>
          <p:cNvSpPr>
            <a:spLocks noGrp="1"/>
          </p:cNvSpPr>
          <p:nvPr>
            <p:ph type="sldNum" sz="quarter" idx="12"/>
          </p:nvPr>
        </p:nvSpPr>
        <p:spPr/>
        <p:txBody>
          <a:bodyPr/>
          <a:lstStyle/>
          <a:p>
            <a:fld id="{E46A66CB-DDBE-4892-946E-12AB1D09D204}" type="slidenum">
              <a:rPr kumimoji="1" lang="ja-JP" altLang="en-US" smtClean="0"/>
              <a:t>‹#›</a:t>
            </a:fld>
            <a:endParaRPr kumimoji="1" lang="ja-JP" altLang="en-US"/>
          </a:p>
        </p:txBody>
      </p:sp>
    </p:spTree>
    <p:extLst>
      <p:ext uri="{BB962C8B-B14F-4D97-AF65-F5344CB8AC3E}">
        <p14:creationId xmlns:p14="http://schemas.microsoft.com/office/powerpoint/2010/main" val="25490953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598EA0BE-E5A0-27B8-DA23-041486C47C11}"/>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0D40C24-AE89-51E0-9E1B-B026E001FF7A}"/>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DEC2935-DC22-8244-3AB8-E763B86F4F2A}"/>
              </a:ext>
            </a:extLst>
          </p:cNvPr>
          <p:cNvSpPr>
            <a:spLocks noGrp="1"/>
          </p:cNvSpPr>
          <p:nvPr>
            <p:ph type="dt" sz="half" idx="10"/>
          </p:nvPr>
        </p:nvSpPr>
        <p:spPr/>
        <p:txBody>
          <a:bodyPr/>
          <a:lstStyle/>
          <a:p>
            <a:fld id="{B37534ED-8346-40BA-8AB4-1E47B0DAC268}" type="datetimeFigureOut">
              <a:rPr kumimoji="1" lang="ja-JP" altLang="en-US" smtClean="0"/>
              <a:t>2023/10/13</a:t>
            </a:fld>
            <a:endParaRPr kumimoji="1" lang="ja-JP" altLang="en-US"/>
          </a:p>
        </p:txBody>
      </p:sp>
      <p:sp>
        <p:nvSpPr>
          <p:cNvPr id="5" name="フッター プレースホルダー 4">
            <a:extLst>
              <a:ext uri="{FF2B5EF4-FFF2-40B4-BE49-F238E27FC236}">
                <a16:creationId xmlns:a16="http://schemas.microsoft.com/office/drawing/2014/main" id="{17190BD6-EBBA-5612-F27A-A12534D14B8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28BAACF-6C75-CB79-31DF-9F757CE1BF35}"/>
              </a:ext>
            </a:extLst>
          </p:cNvPr>
          <p:cNvSpPr>
            <a:spLocks noGrp="1"/>
          </p:cNvSpPr>
          <p:nvPr>
            <p:ph type="sldNum" sz="quarter" idx="12"/>
          </p:nvPr>
        </p:nvSpPr>
        <p:spPr/>
        <p:txBody>
          <a:bodyPr/>
          <a:lstStyle/>
          <a:p>
            <a:fld id="{E46A66CB-DDBE-4892-946E-12AB1D09D204}" type="slidenum">
              <a:rPr kumimoji="1" lang="ja-JP" altLang="en-US" smtClean="0"/>
              <a:t>‹#›</a:t>
            </a:fld>
            <a:endParaRPr kumimoji="1" lang="ja-JP" altLang="en-US"/>
          </a:p>
        </p:txBody>
      </p:sp>
    </p:spTree>
    <p:extLst>
      <p:ext uri="{BB962C8B-B14F-4D97-AF65-F5344CB8AC3E}">
        <p14:creationId xmlns:p14="http://schemas.microsoft.com/office/powerpoint/2010/main" val="5415291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4C9B3BA-00FD-79F5-91B0-F4AABF3DEB1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76DF6D1-BA78-9FC2-EEED-3816A4B4D9AE}"/>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A7A5C71-5AC1-E279-154B-B8AF11880216}"/>
              </a:ext>
            </a:extLst>
          </p:cNvPr>
          <p:cNvSpPr>
            <a:spLocks noGrp="1"/>
          </p:cNvSpPr>
          <p:nvPr>
            <p:ph type="dt" sz="half" idx="10"/>
          </p:nvPr>
        </p:nvSpPr>
        <p:spPr/>
        <p:txBody>
          <a:bodyPr/>
          <a:lstStyle/>
          <a:p>
            <a:fld id="{B37534ED-8346-40BA-8AB4-1E47B0DAC268}" type="datetimeFigureOut">
              <a:rPr kumimoji="1" lang="ja-JP" altLang="en-US" smtClean="0"/>
              <a:t>2023/10/13</a:t>
            </a:fld>
            <a:endParaRPr kumimoji="1" lang="ja-JP" altLang="en-US"/>
          </a:p>
        </p:txBody>
      </p:sp>
      <p:sp>
        <p:nvSpPr>
          <p:cNvPr id="5" name="フッター プレースホルダー 4">
            <a:extLst>
              <a:ext uri="{FF2B5EF4-FFF2-40B4-BE49-F238E27FC236}">
                <a16:creationId xmlns:a16="http://schemas.microsoft.com/office/drawing/2014/main" id="{5A0E7B77-1B48-DA95-23E3-AC288734709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4892C75-2F31-7EED-994E-ABCF220B0242}"/>
              </a:ext>
            </a:extLst>
          </p:cNvPr>
          <p:cNvSpPr>
            <a:spLocks noGrp="1"/>
          </p:cNvSpPr>
          <p:nvPr>
            <p:ph type="sldNum" sz="quarter" idx="12"/>
          </p:nvPr>
        </p:nvSpPr>
        <p:spPr/>
        <p:txBody>
          <a:bodyPr/>
          <a:lstStyle/>
          <a:p>
            <a:fld id="{E46A66CB-DDBE-4892-946E-12AB1D09D204}" type="slidenum">
              <a:rPr kumimoji="1" lang="ja-JP" altLang="en-US" smtClean="0"/>
              <a:t>‹#›</a:t>
            </a:fld>
            <a:endParaRPr kumimoji="1" lang="ja-JP" altLang="en-US"/>
          </a:p>
        </p:txBody>
      </p:sp>
    </p:spTree>
    <p:extLst>
      <p:ext uri="{BB962C8B-B14F-4D97-AF65-F5344CB8AC3E}">
        <p14:creationId xmlns:p14="http://schemas.microsoft.com/office/powerpoint/2010/main" val="41254687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A560D23-D339-2D1F-D9A6-D7660DCFF206}"/>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767D953-D803-932A-28BF-C5A2F68CA51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89651EB-5106-4F2D-E465-A52D4C7A51B2}"/>
              </a:ext>
            </a:extLst>
          </p:cNvPr>
          <p:cNvSpPr>
            <a:spLocks noGrp="1"/>
          </p:cNvSpPr>
          <p:nvPr>
            <p:ph type="dt" sz="half" idx="10"/>
          </p:nvPr>
        </p:nvSpPr>
        <p:spPr/>
        <p:txBody>
          <a:bodyPr/>
          <a:lstStyle/>
          <a:p>
            <a:fld id="{B37534ED-8346-40BA-8AB4-1E47B0DAC268}" type="datetimeFigureOut">
              <a:rPr kumimoji="1" lang="ja-JP" altLang="en-US" smtClean="0"/>
              <a:t>2023/10/13</a:t>
            </a:fld>
            <a:endParaRPr kumimoji="1" lang="ja-JP" altLang="en-US"/>
          </a:p>
        </p:txBody>
      </p:sp>
      <p:sp>
        <p:nvSpPr>
          <p:cNvPr id="5" name="フッター プレースホルダー 4">
            <a:extLst>
              <a:ext uri="{FF2B5EF4-FFF2-40B4-BE49-F238E27FC236}">
                <a16:creationId xmlns:a16="http://schemas.microsoft.com/office/drawing/2014/main" id="{6E07E4A7-6F2B-663D-2DF1-4874AF5F6D7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DB989E0-CCC8-C4EB-0E86-6A862C1FE391}"/>
              </a:ext>
            </a:extLst>
          </p:cNvPr>
          <p:cNvSpPr>
            <a:spLocks noGrp="1"/>
          </p:cNvSpPr>
          <p:nvPr>
            <p:ph type="sldNum" sz="quarter" idx="12"/>
          </p:nvPr>
        </p:nvSpPr>
        <p:spPr/>
        <p:txBody>
          <a:bodyPr/>
          <a:lstStyle/>
          <a:p>
            <a:fld id="{E46A66CB-DDBE-4892-946E-12AB1D09D204}" type="slidenum">
              <a:rPr kumimoji="1" lang="ja-JP" altLang="en-US" smtClean="0"/>
              <a:t>‹#›</a:t>
            </a:fld>
            <a:endParaRPr kumimoji="1" lang="ja-JP" altLang="en-US"/>
          </a:p>
        </p:txBody>
      </p:sp>
    </p:spTree>
    <p:extLst>
      <p:ext uri="{BB962C8B-B14F-4D97-AF65-F5344CB8AC3E}">
        <p14:creationId xmlns:p14="http://schemas.microsoft.com/office/powerpoint/2010/main" val="12085739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D55690C-201E-A41E-818A-64653E49CD71}"/>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04CB9960-5960-5D70-B16E-EED7B9E2B99C}"/>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1BFA06E8-8CF6-A6FE-C8BE-B139EA66915C}"/>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FEDA92A1-9EDD-AE6A-3945-5915967E91D4}"/>
              </a:ext>
            </a:extLst>
          </p:cNvPr>
          <p:cNvSpPr>
            <a:spLocks noGrp="1"/>
          </p:cNvSpPr>
          <p:nvPr>
            <p:ph type="dt" sz="half" idx="10"/>
          </p:nvPr>
        </p:nvSpPr>
        <p:spPr/>
        <p:txBody>
          <a:bodyPr/>
          <a:lstStyle/>
          <a:p>
            <a:fld id="{B37534ED-8346-40BA-8AB4-1E47B0DAC268}" type="datetimeFigureOut">
              <a:rPr kumimoji="1" lang="ja-JP" altLang="en-US" smtClean="0"/>
              <a:t>2023/10/13</a:t>
            </a:fld>
            <a:endParaRPr kumimoji="1" lang="ja-JP" altLang="en-US"/>
          </a:p>
        </p:txBody>
      </p:sp>
      <p:sp>
        <p:nvSpPr>
          <p:cNvPr id="6" name="フッター プレースホルダー 5">
            <a:extLst>
              <a:ext uri="{FF2B5EF4-FFF2-40B4-BE49-F238E27FC236}">
                <a16:creationId xmlns:a16="http://schemas.microsoft.com/office/drawing/2014/main" id="{5A503EBB-EB72-A509-F882-CAD456810F68}"/>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6F03A7A-F3E0-F3C3-7DF1-437F40CE9EE9}"/>
              </a:ext>
            </a:extLst>
          </p:cNvPr>
          <p:cNvSpPr>
            <a:spLocks noGrp="1"/>
          </p:cNvSpPr>
          <p:nvPr>
            <p:ph type="sldNum" sz="quarter" idx="12"/>
          </p:nvPr>
        </p:nvSpPr>
        <p:spPr/>
        <p:txBody>
          <a:bodyPr/>
          <a:lstStyle/>
          <a:p>
            <a:fld id="{E46A66CB-DDBE-4892-946E-12AB1D09D204}" type="slidenum">
              <a:rPr kumimoji="1" lang="ja-JP" altLang="en-US" smtClean="0"/>
              <a:t>‹#›</a:t>
            </a:fld>
            <a:endParaRPr kumimoji="1" lang="ja-JP" altLang="en-US"/>
          </a:p>
        </p:txBody>
      </p:sp>
    </p:spTree>
    <p:extLst>
      <p:ext uri="{BB962C8B-B14F-4D97-AF65-F5344CB8AC3E}">
        <p14:creationId xmlns:p14="http://schemas.microsoft.com/office/powerpoint/2010/main" val="23655253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2FFA733-85C0-28FE-75CC-98396682F8CA}"/>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61BAC6F-8B02-89AD-CEF6-5C198031A52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9DE36B06-F5A1-4778-0964-6CD0CC3BF45D}"/>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A9385D34-891D-2688-9E1D-4B187AD919A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0A69E300-5313-D72F-D26D-2B4A6E5AEB2B}"/>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F471A1F6-056B-665C-5926-0E984C69D899}"/>
              </a:ext>
            </a:extLst>
          </p:cNvPr>
          <p:cNvSpPr>
            <a:spLocks noGrp="1"/>
          </p:cNvSpPr>
          <p:nvPr>
            <p:ph type="dt" sz="half" idx="10"/>
          </p:nvPr>
        </p:nvSpPr>
        <p:spPr/>
        <p:txBody>
          <a:bodyPr/>
          <a:lstStyle/>
          <a:p>
            <a:fld id="{B37534ED-8346-40BA-8AB4-1E47B0DAC268}" type="datetimeFigureOut">
              <a:rPr kumimoji="1" lang="ja-JP" altLang="en-US" smtClean="0"/>
              <a:t>2023/10/13</a:t>
            </a:fld>
            <a:endParaRPr kumimoji="1" lang="ja-JP" altLang="en-US"/>
          </a:p>
        </p:txBody>
      </p:sp>
      <p:sp>
        <p:nvSpPr>
          <p:cNvPr id="8" name="フッター プレースホルダー 7">
            <a:extLst>
              <a:ext uri="{FF2B5EF4-FFF2-40B4-BE49-F238E27FC236}">
                <a16:creationId xmlns:a16="http://schemas.microsoft.com/office/drawing/2014/main" id="{09CB4929-990E-C7D5-8A5B-246222874A06}"/>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C6F15BCF-27A3-B2A3-4095-458693671F8F}"/>
              </a:ext>
            </a:extLst>
          </p:cNvPr>
          <p:cNvSpPr>
            <a:spLocks noGrp="1"/>
          </p:cNvSpPr>
          <p:nvPr>
            <p:ph type="sldNum" sz="quarter" idx="12"/>
          </p:nvPr>
        </p:nvSpPr>
        <p:spPr/>
        <p:txBody>
          <a:bodyPr/>
          <a:lstStyle/>
          <a:p>
            <a:fld id="{E46A66CB-DDBE-4892-946E-12AB1D09D204}" type="slidenum">
              <a:rPr kumimoji="1" lang="ja-JP" altLang="en-US" smtClean="0"/>
              <a:t>‹#›</a:t>
            </a:fld>
            <a:endParaRPr kumimoji="1" lang="ja-JP" altLang="en-US"/>
          </a:p>
        </p:txBody>
      </p:sp>
    </p:spTree>
    <p:extLst>
      <p:ext uri="{BB962C8B-B14F-4D97-AF65-F5344CB8AC3E}">
        <p14:creationId xmlns:p14="http://schemas.microsoft.com/office/powerpoint/2010/main" val="31797603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21776B9-03D8-28C6-2CD0-61E7DD03E976}"/>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8B094737-110A-8E82-20DA-FF64C9886418}"/>
              </a:ext>
            </a:extLst>
          </p:cNvPr>
          <p:cNvSpPr>
            <a:spLocks noGrp="1"/>
          </p:cNvSpPr>
          <p:nvPr>
            <p:ph type="dt" sz="half" idx="10"/>
          </p:nvPr>
        </p:nvSpPr>
        <p:spPr/>
        <p:txBody>
          <a:bodyPr/>
          <a:lstStyle/>
          <a:p>
            <a:fld id="{B37534ED-8346-40BA-8AB4-1E47B0DAC268}" type="datetimeFigureOut">
              <a:rPr kumimoji="1" lang="ja-JP" altLang="en-US" smtClean="0"/>
              <a:t>2023/10/13</a:t>
            </a:fld>
            <a:endParaRPr kumimoji="1" lang="ja-JP" altLang="en-US"/>
          </a:p>
        </p:txBody>
      </p:sp>
      <p:sp>
        <p:nvSpPr>
          <p:cNvPr id="4" name="フッター プレースホルダー 3">
            <a:extLst>
              <a:ext uri="{FF2B5EF4-FFF2-40B4-BE49-F238E27FC236}">
                <a16:creationId xmlns:a16="http://schemas.microsoft.com/office/drawing/2014/main" id="{B2B979EF-74D2-BD84-E69E-F4ABA3792B7D}"/>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1610576E-7667-FF18-6713-2118CAEDA17F}"/>
              </a:ext>
            </a:extLst>
          </p:cNvPr>
          <p:cNvSpPr>
            <a:spLocks noGrp="1"/>
          </p:cNvSpPr>
          <p:nvPr>
            <p:ph type="sldNum" sz="quarter" idx="12"/>
          </p:nvPr>
        </p:nvSpPr>
        <p:spPr/>
        <p:txBody>
          <a:bodyPr/>
          <a:lstStyle/>
          <a:p>
            <a:fld id="{E46A66CB-DDBE-4892-946E-12AB1D09D204}" type="slidenum">
              <a:rPr kumimoji="1" lang="ja-JP" altLang="en-US" smtClean="0"/>
              <a:t>‹#›</a:t>
            </a:fld>
            <a:endParaRPr kumimoji="1" lang="ja-JP" altLang="en-US"/>
          </a:p>
        </p:txBody>
      </p:sp>
    </p:spTree>
    <p:extLst>
      <p:ext uri="{BB962C8B-B14F-4D97-AF65-F5344CB8AC3E}">
        <p14:creationId xmlns:p14="http://schemas.microsoft.com/office/powerpoint/2010/main" val="21329450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D6D87FB8-5005-2828-DEB5-BBE66E239844}"/>
              </a:ext>
            </a:extLst>
          </p:cNvPr>
          <p:cNvSpPr>
            <a:spLocks noGrp="1"/>
          </p:cNvSpPr>
          <p:nvPr>
            <p:ph type="dt" sz="half" idx="10"/>
          </p:nvPr>
        </p:nvSpPr>
        <p:spPr/>
        <p:txBody>
          <a:bodyPr/>
          <a:lstStyle/>
          <a:p>
            <a:fld id="{B37534ED-8346-40BA-8AB4-1E47B0DAC268}" type="datetimeFigureOut">
              <a:rPr kumimoji="1" lang="ja-JP" altLang="en-US" smtClean="0"/>
              <a:t>2023/10/13</a:t>
            </a:fld>
            <a:endParaRPr kumimoji="1" lang="ja-JP" altLang="en-US"/>
          </a:p>
        </p:txBody>
      </p:sp>
      <p:sp>
        <p:nvSpPr>
          <p:cNvPr id="3" name="フッター プレースホルダー 2">
            <a:extLst>
              <a:ext uri="{FF2B5EF4-FFF2-40B4-BE49-F238E27FC236}">
                <a16:creationId xmlns:a16="http://schemas.microsoft.com/office/drawing/2014/main" id="{C9727236-A97F-E72C-1EDF-5CFDA260EEBA}"/>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74966A24-A9FA-D3EA-A8B4-FF9807200735}"/>
              </a:ext>
            </a:extLst>
          </p:cNvPr>
          <p:cNvSpPr>
            <a:spLocks noGrp="1"/>
          </p:cNvSpPr>
          <p:nvPr>
            <p:ph type="sldNum" sz="quarter" idx="12"/>
          </p:nvPr>
        </p:nvSpPr>
        <p:spPr/>
        <p:txBody>
          <a:bodyPr/>
          <a:lstStyle/>
          <a:p>
            <a:fld id="{E46A66CB-DDBE-4892-946E-12AB1D09D204}" type="slidenum">
              <a:rPr kumimoji="1" lang="ja-JP" altLang="en-US" smtClean="0"/>
              <a:t>‹#›</a:t>
            </a:fld>
            <a:endParaRPr kumimoji="1" lang="ja-JP" altLang="en-US"/>
          </a:p>
        </p:txBody>
      </p:sp>
    </p:spTree>
    <p:extLst>
      <p:ext uri="{BB962C8B-B14F-4D97-AF65-F5344CB8AC3E}">
        <p14:creationId xmlns:p14="http://schemas.microsoft.com/office/powerpoint/2010/main" val="20939267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99D45E1-B1BA-66DE-A075-1899A311E9BD}"/>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2777A46E-55CC-C72E-92E3-2286A686D13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108D0E0D-057A-6F78-E582-4B71658B671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2FFF863-0F41-CC8C-F400-434C8B68E62C}"/>
              </a:ext>
            </a:extLst>
          </p:cNvPr>
          <p:cNvSpPr>
            <a:spLocks noGrp="1"/>
          </p:cNvSpPr>
          <p:nvPr>
            <p:ph type="dt" sz="half" idx="10"/>
          </p:nvPr>
        </p:nvSpPr>
        <p:spPr/>
        <p:txBody>
          <a:bodyPr/>
          <a:lstStyle/>
          <a:p>
            <a:fld id="{B37534ED-8346-40BA-8AB4-1E47B0DAC268}" type="datetimeFigureOut">
              <a:rPr kumimoji="1" lang="ja-JP" altLang="en-US" smtClean="0"/>
              <a:t>2023/10/13</a:t>
            </a:fld>
            <a:endParaRPr kumimoji="1" lang="ja-JP" altLang="en-US"/>
          </a:p>
        </p:txBody>
      </p:sp>
      <p:sp>
        <p:nvSpPr>
          <p:cNvPr id="6" name="フッター プレースホルダー 5">
            <a:extLst>
              <a:ext uri="{FF2B5EF4-FFF2-40B4-BE49-F238E27FC236}">
                <a16:creationId xmlns:a16="http://schemas.microsoft.com/office/drawing/2014/main" id="{371EAE02-E9FE-738E-3CAC-3EA9FAE91E54}"/>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E1B0FAA-5A3C-618D-1A4B-85AF4A5D8B3E}"/>
              </a:ext>
            </a:extLst>
          </p:cNvPr>
          <p:cNvSpPr>
            <a:spLocks noGrp="1"/>
          </p:cNvSpPr>
          <p:nvPr>
            <p:ph type="sldNum" sz="quarter" idx="12"/>
          </p:nvPr>
        </p:nvSpPr>
        <p:spPr/>
        <p:txBody>
          <a:bodyPr/>
          <a:lstStyle/>
          <a:p>
            <a:fld id="{E46A66CB-DDBE-4892-946E-12AB1D09D204}" type="slidenum">
              <a:rPr kumimoji="1" lang="ja-JP" altLang="en-US" smtClean="0"/>
              <a:t>‹#›</a:t>
            </a:fld>
            <a:endParaRPr kumimoji="1" lang="ja-JP" altLang="en-US"/>
          </a:p>
        </p:txBody>
      </p:sp>
    </p:spTree>
    <p:extLst>
      <p:ext uri="{BB962C8B-B14F-4D97-AF65-F5344CB8AC3E}">
        <p14:creationId xmlns:p14="http://schemas.microsoft.com/office/powerpoint/2010/main" val="11625682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0C12A7F-314E-35FE-1B2E-8936E9A5CCB9}"/>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C724FD69-995F-C2CD-089B-B3F172409DA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AF30EAFF-8509-92D4-9DC8-A9EF6F970A5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77F9FD40-4BCA-26BF-807A-54D5ABBFB848}"/>
              </a:ext>
            </a:extLst>
          </p:cNvPr>
          <p:cNvSpPr>
            <a:spLocks noGrp="1"/>
          </p:cNvSpPr>
          <p:nvPr>
            <p:ph type="dt" sz="half" idx="10"/>
          </p:nvPr>
        </p:nvSpPr>
        <p:spPr/>
        <p:txBody>
          <a:bodyPr/>
          <a:lstStyle/>
          <a:p>
            <a:fld id="{B37534ED-8346-40BA-8AB4-1E47B0DAC268}" type="datetimeFigureOut">
              <a:rPr kumimoji="1" lang="ja-JP" altLang="en-US" smtClean="0"/>
              <a:t>2023/10/13</a:t>
            </a:fld>
            <a:endParaRPr kumimoji="1" lang="ja-JP" altLang="en-US"/>
          </a:p>
        </p:txBody>
      </p:sp>
      <p:sp>
        <p:nvSpPr>
          <p:cNvPr id="6" name="フッター プレースホルダー 5">
            <a:extLst>
              <a:ext uri="{FF2B5EF4-FFF2-40B4-BE49-F238E27FC236}">
                <a16:creationId xmlns:a16="http://schemas.microsoft.com/office/drawing/2014/main" id="{DA36567F-0768-33F6-BDFD-7AF1B12AFD43}"/>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9EB9E68-E3A3-8F87-60AE-127098F670DC}"/>
              </a:ext>
            </a:extLst>
          </p:cNvPr>
          <p:cNvSpPr>
            <a:spLocks noGrp="1"/>
          </p:cNvSpPr>
          <p:nvPr>
            <p:ph type="sldNum" sz="quarter" idx="12"/>
          </p:nvPr>
        </p:nvSpPr>
        <p:spPr/>
        <p:txBody>
          <a:bodyPr/>
          <a:lstStyle/>
          <a:p>
            <a:fld id="{E46A66CB-DDBE-4892-946E-12AB1D09D204}" type="slidenum">
              <a:rPr kumimoji="1" lang="ja-JP" altLang="en-US" smtClean="0"/>
              <a:t>‹#›</a:t>
            </a:fld>
            <a:endParaRPr kumimoji="1" lang="ja-JP" altLang="en-US"/>
          </a:p>
        </p:txBody>
      </p:sp>
    </p:spTree>
    <p:extLst>
      <p:ext uri="{BB962C8B-B14F-4D97-AF65-F5344CB8AC3E}">
        <p14:creationId xmlns:p14="http://schemas.microsoft.com/office/powerpoint/2010/main" val="20715195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33C790E3-43BD-C491-B33E-2B521EFA6CD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575E27D-F0FA-F348-72C5-D7C01DFBA3C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3C9276A-597D-AB4F-9A87-951B5B90C52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7534ED-8346-40BA-8AB4-1E47B0DAC268}" type="datetimeFigureOut">
              <a:rPr kumimoji="1" lang="ja-JP" altLang="en-US" smtClean="0"/>
              <a:t>2023/10/13</a:t>
            </a:fld>
            <a:endParaRPr kumimoji="1" lang="ja-JP" altLang="en-US"/>
          </a:p>
        </p:txBody>
      </p:sp>
      <p:sp>
        <p:nvSpPr>
          <p:cNvPr id="5" name="フッター プレースホルダー 4">
            <a:extLst>
              <a:ext uri="{FF2B5EF4-FFF2-40B4-BE49-F238E27FC236}">
                <a16:creationId xmlns:a16="http://schemas.microsoft.com/office/drawing/2014/main" id="{26000871-3C45-4BC7-0277-FAA8CBEEDAA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1FCF2D8F-B862-FCF0-2653-E4F3621303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6A66CB-DDBE-4892-946E-12AB1D09D204}" type="slidenum">
              <a:rPr kumimoji="1" lang="ja-JP" altLang="en-US" smtClean="0"/>
              <a:t>‹#›</a:t>
            </a:fld>
            <a:endParaRPr kumimoji="1" lang="ja-JP" altLang="en-US"/>
          </a:p>
        </p:txBody>
      </p:sp>
    </p:spTree>
    <p:extLst>
      <p:ext uri="{BB962C8B-B14F-4D97-AF65-F5344CB8AC3E}">
        <p14:creationId xmlns:p14="http://schemas.microsoft.com/office/powerpoint/2010/main" val="20281295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657F69E0-C4B0-4BEC-A689-4F8D877F05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Election américaine : les démocrates remportent le Sénat | Les Echos">
            <a:extLst>
              <a:ext uri="{FF2B5EF4-FFF2-40B4-BE49-F238E27FC236}">
                <a16:creationId xmlns:a16="http://schemas.microsoft.com/office/drawing/2014/main" id="{3E5DDE00-CEF8-EDA4-D24E-27BB6DE24717}"/>
              </a:ext>
            </a:extLst>
          </p:cNvPr>
          <p:cNvPicPr>
            <a:picLocks noChangeAspect="1" noChangeArrowheads="1"/>
          </p:cNvPicPr>
          <p:nvPr/>
        </p:nvPicPr>
        <p:blipFill rotWithShape="1">
          <a:blip r:embed="rId3">
            <a:alphaModFix amt="50000"/>
            <a:extLst>
              <a:ext uri="{28A0092B-C50C-407E-A947-70E740481C1C}">
                <a14:useLocalDpi xmlns:a14="http://schemas.microsoft.com/office/drawing/2010/main" val="0"/>
              </a:ext>
            </a:extLst>
          </a:blip>
          <a:srcRect r="25"/>
          <a:stretch/>
        </p:blipFill>
        <p:spPr bwMode="auto">
          <a:xfrm>
            <a:off x="20" y="10"/>
            <a:ext cx="12188930" cy="6857990"/>
          </a:xfrm>
          <a:prstGeom prst="rect">
            <a:avLst/>
          </a:prstGeom>
          <a:noFill/>
          <a:extLst>
            <a:ext uri="{909E8E84-426E-40DD-AFC4-6F175D3DCCD1}">
              <a14:hiddenFill xmlns:a14="http://schemas.microsoft.com/office/drawing/2010/main">
                <a:solidFill>
                  <a:srgbClr val="FFFFFF"/>
                </a:solidFill>
              </a14:hiddenFill>
            </a:ext>
          </a:extLst>
        </p:spPr>
      </p:pic>
      <p:sp>
        <p:nvSpPr>
          <p:cNvPr id="3" name="テキスト ボックス 2">
            <a:extLst>
              <a:ext uri="{FF2B5EF4-FFF2-40B4-BE49-F238E27FC236}">
                <a16:creationId xmlns:a16="http://schemas.microsoft.com/office/drawing/2014/main" id="{83AF490B-5BF0-C977-3011-8BE4DE3C2F1D}"/>
              </a:ext>
            </a:extLst>
          </p:cNvPr>
          <p:cNvSpPr txBox="1"/>
          <p:nvPr/>
        </p:nvSpPr>
        <p:spPr>
          <a:xfrm>
            <a:off x="1524000" y="1122363"/>
            <a:ext cx="9144000" cy="3063240"/>
          </a:xfrm>
          <a:prstGeom prst="rect">
            <a:avLst/>
          </a:prstGeom>
        </p:spPr>
        <p:txBody>
          <a:bodyPr vert="horz" lIns="91440" tIns="45720" rIns="91440" bIns="45720" rtlCol="0" anchor="b">
            <a:normAutofit/>
          </a:bodyPr>
          <a:lstStyle/>
          <a:p>
            <a:pPr marL="0" marR="0" lvl="0" indent="0" algn="ctr" fontAlgn="auto">
              <a:lnSpc>
                <a:spcPct val="90000"/>
              </a:lnSpc>
              <a:spcBef>
                <a:spcPct val="0"/>
              </a:spcBef>
              <a:spcAft>
                <a:spcPts val="600"/>
              </a:spcAft>
              <a:buClrTx/>
              <a:buSzTx/>
              <a:tabLst/>
              <a:defRPr/>
            </a:pPr>
            <a:r>
              <a:rPr lang="ja-JP" altLang="en-US" sz="6600" b="1" dirty="0">
                <a:ln>
                  <a:solidFill>
                    <a:schemeClr val="bg1"/>
                  </a:solidFill>
                </a:ln>
                <a:solidFill>
                  <a:schemeClr val="bg1"/>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cs typeface="+mj-cs"/>
              </a:rPr>
              <a:t>米連邦議会下院</a:t>
            </a:r>
            <a:endParaRPr lang="en-US" altLang="ja-JP" sz="6600" b="1" dirty="0">
              <a:ln>
                <a:solidFill>
                  <a:schemeClr val="bg1"/>
                </a:solidFill>
              </a:ln>
              <a:solidFill>
                <a:schemeClr val="bg1"/>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cs typeface="+mj-cs"/>
            </a:endParaRPr>
          </a:p>
          <a:p>
            <a:pPr marL="0" marR="0" lvl="0" indent="0" algn="ctr" fontAlgn="auto">
              <a:lnSpc>
                <a:spcPct val="90000"/>
              </a:lnSpc>
              <a:spcBef>
                <a:spcPct val="0"/>
              </a:spcBef>
              <a:spcAft>
                <a:spcPts val="600"/>
              </a:spcAft>
              <a:buClrTx/>
              <a:buSzTx/>
              <a:tabLst/>
              <a:defRPr/>
            </a:pPr>
            <a:r>
              <a:rPr lang="ja-JP" altLang="en-US" sz="6600" b="1" dirty="0">
                <a:ln>
                  <a:solidFill>
                    <a:schemeClr val="bg1"/>
                  </a:solidFill>
                </a:ln>
                <a:solidFill>
                  <a:schemeClr val="bg1"/>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cs typeface="+mj-cs"/>
              </a:rPr>
              <a:t>機能不全の危機</a:t>
            </a:r>
            <a:endParaRPr lang="en-US" altLang="ja-JP" sz="6600" b="1" dirty="0">
              <a:ln>
                <a:solidFill>
                  <a:schemeClr val="bg1"/>
                </a:solidFill>
              </a:ln>
              <a:solidFill>
                <a:schemeClr val="bg1"/>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cs typeface="+mj-cs"/>
            </a:endParaRPr>
          </a:p>
        </p:txBody>
      </p:sp>
      <p:sp>
        <p:nvSpPr>
          <p:cNvPr id="1033" name="sketchy line">
            <a:extLst>
              <a:ext uri="{FF2B5EF4-FFF2-40B4-BE49-F238E27FC236}">
                <a16:creationId xmlns:a16="http://schemas.microsoft.com/office/drawing/2014/main" id="{9F6380B4-6A1C-481E-8408-B4E6C75B9B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74206" y="4368623"/>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rgbClr val="FFFFFF">
              <a:alpha val="75000"/>
            </a:srgbClr>
          </a:solidFill>
          <a:ln w="44450" cap="rnd">
            <a:solidFill>
              <a:schemeClr val="bg1">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表 3">
            <a:extLst>
              <a:ext uri="{FF2B5EF4-FFF2-40B4-BE49-F238E27FC236}">
                <a16:creationId xmlns:a16="http://schemas.microsoft.com/office/drawing/2014/main" id="{B3B600D7-50CD-B922-B2AD-166F29580C4D}"/>
              </a:ext>
            </a:extLst>
          </p:cNvPr>
          <p:cNvGraphicFramePr>
            <a:graphicFrameLocks noGrp="1"/>
          </p:cNvGraphicFramePr>
          <p:nvPr/>
        </p:nvGraphicFramePr>
        <p:xfrm>
          <a:off x="13068300" y="2019300"/>
          <a:ext cx="208280" cy="365760"/>
        </p:xfrm>
        <a:graphic>
          <a:graphicData uri="http://schemas.openxmlformats.org/drawingml/2006/table">
            <a:tbl>
              <a:tblPr/>
              <a:tblGrid>
                <a:gridCol w="208280">
                  <a:extLst>
                    <a:ext uri="{9D8B030D-6E8A-4147-A177-3AD203B41FA5}">
                      <a16:colId xmlns:a16="http://schemas.microsoft.com/office/drawing/2014/main" val="343187972"/>
                    </a:ext>
                  </a:extLst>
                </a:gridCol>
              </a:tblGrid>
              <a:tr h="0">
                <a:tc>
                  <a:txBody>
                    <a:bodyPr/>
                    <a:lstStyle/>
                    <a:p>
                      <a:endParaRPr kumimoji="1" lang="ja-JP" altLang="en-US" dirty="0"/>
                    </a:p>
                  </a:txBody>
                  <a:tcPr>
                    <a:lnL w="3175" cmpd="sng">
                      <a:solidFill>
                        <a:schemeClr val="tx1"/>
                      </a:solidFill>
                      <a:prstDash val="solid"/>
                    </a:lnL>
                    <a:lnR w="3175" cmpd="sng">
                      <a:solidFill>
                        <a:schemeClr val="tx1"/>
                      </a:solidFill>
                      <a:prstDash val="solid"/>
                    </a:lnR>
                    <a:lnT w="3175" cmpd="sng">
                      <a:solidFill>
                        <a:schemeClr val="tx1"/>
                      </a:solidFill>
                      <a:prstDash val="solid"/>
                    </a:lnT>
                    <a:lnB w="3175" cmpd="sng">
                      <a:solidFill>
                        <a:schemeClr val="tx1"/>
                      </a:solidFill>
                      <a:prstDash val="solid"/>
                    </a:lnB>
                  </a:tcPr>
                </a:tc>
                <a:extLst>
                  <a:ext uri="{0D108BD9-81ED-4DB2-BD59-A6C34878D82A}">
                    <a16:rowId xmlns:a16="http://schemas.microsoft.com/office/drawing/2014/main" val="3143624095"/>
                  </a:ext>
                </a:extLst>
              </a:tr>
            </a:tbl>
          </a:graphicData>
        </a:graphic>
      </p:graphicFrame>
    </p:spTree>
    <p:extLst>
      <p:ext uri="{BB962C8B-B14F-4D97-AF65-F5344CB8AC3E}">
        <p14:creationId xmlns:p14="http://schemas.microsoft.com/office/powerpoint/2010/main" val="27841366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153E"/>
        </a:solidFill>
        <a:effectLst/>
      </p:bgPr>
    </p:bg>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2335995" y="0"/>
            <a:ext cx="7520007" cy="1031051"/>
          </a:xfrm>
          <a:prstGeom prst="rect">
            <a:avLst/>
          </a:prstGeom>
          <a:noFill/>
        </p:spPr>
        <p:txBody>
          <a:bodyPr wrap="none"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lang="ja-JP" altLang="en-US" sz="4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マッカーシー議長を巡る動向</a:t>
            </a:r>
            <a:endParaRPr lang="en-US" altLang="ja-JP" sz="4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p:txBody>
      </p:sp>
      <p:graphicFrame>
        <p:nvGraphicFramePr>
          <p:cNvPr id="2" name="表 3">
            <a:extLst>
              <a:ext uri="{FF2B5EF4-FFF2-40B4-BE49-F238E27FC236}">
                <a16:creationId xmlns:a16="http://schemas.microsoft.com/office/drawing/2014/main" id="{F9B9D9B8-44D4-7A1D-8AA9-0C6FCC763169}"/>
              </a:ext>
            </a:extLst>
          </p:cNvPr>
          <p:cNvGraphicFramePr>
            <a:graphicFrameLocks noGrp="1"/>
          </p:cNvGraphicFramePr>
          <p:nvPr/>
        </p:nvGraphicFramePr>
        <p:xfrm>
          <a:off x="177421" y="1388729"/>
          <a:ext cx="11846257" cy="4995062"/>
        </p:xfrm>
        <a:graphic>
          <a:graphicData uri="http://schemas.openxmlformats.org/drawingml/2006/table">
            <a:tbl>
              <a:tblPr bandRow="1">
                <a:tableStyleId>{5C22544A-7EE6-4342-B048-85BDC9FD1C3A}</a:tableStyleId>
              </a:tblPr>
              <a:tblGrid>
                <a:gridCol w="4184160">
                  <a:extLst>
                    <a:ext uri="{9D8B030D-6E8A-4147-A177-3AD203B41FA5}">
                      <a16:colId xmlns:a16="http://schemas.microsoft.com/office/drawing/2014/main" val="4104052775"/>
                    </a:ext>
                  </a:extLst>
                </a:gridCol>
                <a:gridCol w="7662097">
                  <a:extLst>
                    <a:ext uri="{9D8B030D-6E8A-4147-A177-3AD203B41FA5}">
                      <a16:colId xmlns:a16="http://schemas.microsoft.com/office/drawing/2014/main" val="2242680960"/>
                    </a:ext>
                  </a:extLst>
                </a:gridCol>
              </a:tblGrid>
              <a:tr h="671055">
                <a:tc>
                  <a:txBody>
                    <a:bodyPr/>
                    <a:lstStyle/>
                    <a:p>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22</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年</a:t>
                      </a:r>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11</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月</a:t>
                      </a:r>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8</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日</a:t>
                      </a:r>
                    </a:p>
                  </a:txBody>
                  <a:tcPr marL="36000" marR="36000" marT="108000" anchor="ctr" anchorCtr="1">
                    <a:solidFill>
                      <a:schemeClr val="accent5">
                        <a:lumMod val="50000"/>
                      </a:schemeClr>
                    </a:solidFill>
                  </a:tcPr>
                </a:tc>
                <a:tc>
                  <a:txBody>
                    <a:bodyPr/>
                    <a:lstStyle/>
                    <a:p>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中間選挙で共和党過半数獲得</a:t>
                      </a:r>
                    </a:p>
                  </a:txBody>
                  <a:tcPr marL="36000" marR="36000" marT="108000" anchor="ctr" anchorCtr="1">
                    <a:solidFill>
                      <a:schemeClr val="accent5">
                        <a:lumMod val="50000"/>
                      </a:schemeClr>
                    </a:solidFill>
                  </a:tcPr>
                </a:tc>
                <a:extLst>
                  <a:ext uri="{0D108BD9-81ED-4DB2-BD59-A6C34878D82A}">
                    <a16:rowId xmlns:a16="http://schemas.microsoft.com/office/drawing/2014/main" val="2698449405"/>
                  </a:ext>
                </a:extLst>
              </a:tr>
              <a:tr h="641225">
                <a:tc>
                  <a:txBody>
                    <a:bodyPr/>
                    <a:lstStyle/>
                    <a:p>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23</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年</a:t>
                      </a:r>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1</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月</a:t>
                      </a:r>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3</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日</a:t>
                      </a:r>
                    </a:p>
                  </a:txBody>
                  <a:tcPr marL="36000" marR="36000" marT="108000" anchor="ctr" anchorCtr="1">
                    <a:solidFill>
                      <a:schemeClr val="accent5">
                        <a:lumMod val="50000"/>
                      </a:schemeClr>
                    </a:solidFill>
                  </a:tcPr>
                </a:tc>
                <a:tc>
                  <a:txBody>
                    <a:bodyPr/>
                    <a:lstStyle/>
                    <a:p>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新議会議長選</a:t>
                      </a:r>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100</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年ぶり再投票</a:t>
                      </a:r>
                    </a:p>
                  </a:txBody>
                  <a:tcPr marL="36000" marR="36000" marT="108000" anchor="ctr" anchorCtr="1">
                    <a:solidFill>
                      <a:schemeClr val="accent5">
                        <a:lumMod val="50000"/>
                      </a:schemeClr>
                    </a:solidFill>
                  </a:tcPr>
                </a:tc>
                <a:extLst>
                  <a:ext uri="{0D108BD9-81ED-4DB2-BD59-A6C34878D82A}">
                    <a16:rowId xmlns:a16="http://schemas.microsoft.com/office/drawing/2014/main" val="1665800345"/>
                  </a:ext>
                </a:extLst>
              </a:tr>
              <a:tr h="641225">
                <a:tc>
                  <a:txBody>
                    <a:bodyPr/>
                    <a:lstStyle/>
                    <a:p>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23</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年</a:t>
                      </a:r>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1</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月</a:t>
                      </a:r>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7</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日</a:t>
                      </a:r>
                    </a:p>
                  </a:txBody>
                  <a:tcPr marL="36000" marR="36000" marT="108000" anchor="ctr" anchorCtr="1">
                    <a:solidFill>
                      <a:schemeClr val="accent5">
                        <a:lumMod val="50000"/>
                      </a:schemeClr>
                    </a:solidFill>
                  </a:tcPr>
                </a:tc>
                <a:tc>
                  <a:txBody>
                    <a:bodyPr/>
                    <a:lstStyle/>
                    <a:p>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計</a:t>
                      </a:r>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15</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回投票でマッカーシー議長選出</a:t>
                      </a:r>
                    </a:p>
                  </a:txBody>
                  <a:tcPr marL="36000" marR="36000" marT="108000" anchor="ctr" anchorCtr="1">
                    <a:solidFill>
                      <a:schemeClr val="accent5">
                        <a:lumMod val="50000"/>
                      </a:schemeClr>
                    </a:solidFill>
                  </a:tcPr>
                </a:tc>
                <a:extLst>
                  <a:ext uri="{0D108BD9-81ED-4DB2-BD59-A6C34878D82A}">
                    <a16:rowId xmlns:a16="http://schemas.microsoft.com/office/drawing/2014/main" val="2102734560"/>
                  </a:ext>
                </a:extLst>
              </a:tr>
              <a:tr h="780902">
                <a:tc>
                  <a:txBody>
                    <a:bodyPr/>
                    <a:lstStyle/>
                    <a:p>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23</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年</a:t>
                      </a:r>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2</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月</a:t>
                      </a:r>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1</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日</a:t>
                      </a:r>
                    </a:p>
                  </a:txBody>
                  <a:tcPr marL="36000" marR="36000" marT="108000" anchor="ctr" anchorCtr="1">
                    <a:solidFill>
                      <a:schemeClr val="accent5">
                        <a:lumMod val="50000"/>
                      </a:schemeClr>
                    </a:solidFill>
                  </a:tcPr>
                </a:tc>
                <a:tc>
                  <a:txBody>
                    <a:bodyPr/>
                    <a:lstStyle/>
                    <a:p>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政府債務上限引き上げ問題合意✖</a:t>
                      </a:r>
                    </a:p>
                  </a:txBody>
                  <a:tcPr marL="36000" marR="36000" marT="108000" anchor="ctr" anchorCtr="1">
                    <a:solidFill>
                      <a:schemeClr val="accent5">
                        <a:lumMod val="50000"/>
                      </a:schemeClr>
                    </a:solidFill>
                  </a:tcPr>
                </a:tc>
                <a:extLst>
                  <a:ext uri="{0D108BD9-81ED-4DB2-BD59-A6C34878D82A}">
                    <a16:rowId xmlns:a16="http://schemas.microsoft.com/office/drawing/2014/main" val="1673236808"/>
                  </a:ext>
                </a:extLst>
              </a:tr>
              <a:tr h="651750">
                <a:tc>
                  <a:txBody>
                    <a:bodyPr/>
                    <a:lstStyle/>
                    <a:p>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23</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年</a:t>
                      </a:r>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5</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月</a:t>
                      </a:r>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27</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日</a:t>
                      </a:r>
                    </a:p>
                  </a:txBody>
                  <a:tcPr marL="36000" marR="36000" marT="108000" anchor="ctr" anchorCtr="1">
                    <a:solidFill>
                      <a:schemeClr val="accent5">
                        <a:lumMod val="50000"/>
                      </a:schemeClr>
                    </a:solidFill>
                  </a:tcPr>
                </a:tc>
                <a:tc>
                  <a:txBody>
                    <a:bodyPr/>
                    <a:lstStyle/>
                    <a:p>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合意実現で債務不履行回避</a:t>
                      </a:r>
                    </a:p>
                  </a:txBody>
                  <a:tcPr marL="36000" marR="36000" marT="108000" anchor="ctr" anchorCtr="1">
                    <a:solidFill>
                      <a:schemeClr val="accent5">
                        <a:lumMod val="50000"/>
                      </a:schemeClr>
                    </a:solidFill>
                  </a:tcPr>
                </a:tc>
                <a:extLst>
                  <a:ext uri="{0D108BD9-81ED-4DB2-BD59-A6C34878D82A}">
                    <a16:rowId xmlns:a16="http://schemas.microsoft.com/office/drawing/2014/main" val="719515905"/>
                  </a:ext>
                </a:extLst>
              </a:tr>
              <a:tr h="0">
                <a:tc>
                  <a:txBody>
                    <a:bodyPr/>
                    <a:lstStyle/>
                    <a:p>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23</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年</a:t>
                      </a:r>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9</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月</a:t>
                      </a:r>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30</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日</a:t>
                      </a:r>
                    </a:p>
                  </a:txBody>
                  <a:tcPr marL="36000" marR="36000" marT="108000" anchor="ctr" anchorCtr="1">
                    <a:solidFill>
                      <a:schemeClr val="accent5">
                        <a:lumMod val="50000"/>
                      </a:schemeClr>
                    </a:solidFill>
                  </a:tcPr>
                </a:tc>
                <a:tc>
                  <a:txBody>
                    <a:bodyPr/>
                    <a:lstStyle/>
                    <a:p>
                      <a:r>
                        <a:rPr kumimoji="1" lang="ja-JP" altLang="en-US" sz="32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つなぎ予算案可決で政府機関閉鎖回避</a:t>
                      </a:r>
                    </a:p>
                  </a:txBody>
                  <a:tcPr marL="36000" marR="36000" marT="108000" anchor="ctr" anchorCtr="1">
                    <a:solidFill>
                      <a:schemeClr val="accent5">
                        <a:lumMod val="50000"/>
                      </a:schemeClr>
                    </a:solidFill>
                  </a:tcPr>
                </a:tc>
                <a:extLst>
                  <a:ext uri="{0D108BD9-81ED-4DB2-BD59-A6C34878D82A}">
                    <a16:rowId xmlns:a16="http://schemas.microsoft.com/office/drawing/2014/main" val="2757723802"/>
                  </a:ext>
                </a:extLst>
              </a:tr>
              <a:tr h="473297">
                <a:tc>
                  <a:txBody>
                    <a:bodyPr/>
                    <a:lstStyle/>
                    <a:p>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23</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年</a:t>
                      </a:r>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10</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月</a:t>
                      </a:r>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3</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日</a:t>
                      </a:r>
                    </a:p>
                  </a:txBody>
                  <a:tcPr marL="36000" marR="36000" marT="108000" anchor="ctr" anchorCtr="1">
                    <a:solidFill>
                      <a:schemeClr val="accent5">
                        <a:lumMod val="50000"/>
                      </a:schemeClr>
                    </a:solidFill>
                  </a:tcPr>
                </a:tc>
                <a:tc>
                  <a:txBody>
                    <a:bodyPr/>
                    <a:lstStyle/>
                    <a:p>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議長解任動議可決　</a:t>
                      </a:r>
                      <a:r>
                        <a:rPr kumimoji="1" lang="en-US" altLang="ja-JP" sz="24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216</a:t>
                      </a:r>
                      <a:r>
                        <a:rPr kumimoji="1" lang="ja-JP" altLang="en-US" sz="24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対</a:t>
                      </a:r>
                      <a:r>
                        <a:rPr kumimoji="1" lang="en-US" altLang="ja-JP" sz="24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210</a:t>
                      </a:r>
                      <a:endPar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endParaRPr>
                    </a:p>
                  </a:txBody>
                  <a:tcPr marL="36000" marR="36000" marT="72000" marB="0" anchor="ctr" anchorCtr="1">
                    <a:solidFill>
                      <a:schemeClr val="accent5">
                        <a:lumMod val="50000"/>
                      </a:schemeClr>
                    </a:solidFill>
                  </a:tcPr>
                </a:tc>
                <a:extLst>
                  <a:ext uri="{0D108BD9-81ED-4DB2-BD59-A6C34878D82A}">
                    <a16:rowId xmlns:a16="http://schemas.microsoft.com/office/drawing/2014/main" val="3296970060"/>
                  </a:ext>
                </a:extLst>
              </a:tr>
            </a:tbl>
          </a:graphicData>
        </a:graphic>
      </p:graphicFrame>
    </p:spTree>
    <p:extLst>
      <p:ext uri="{BB962C8B-B14F-4D97-AF65-F5344CB8AC3E}">
        <p14:creationId xmlns:p14="http://schemas.microsoft.com/office/powerpoint/2010/main" val="3110399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5" name="Rectangle 2054">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050" name="Picture 2" descr="ハマスが大規模攻撃、イスラエル人20人超死亡 首相「戦争状態」 | ロイター">
            <a:extLst>
              <a:ext uri="{FF2B5EF4-FFF2-40B4-BE49-F238E27FC236}">
                <a16:creationId xmlns:a16="http://schemas.microsoft.com/office/drawing/2014/main" id="{B066A217-5620-6F28-7F0E-C0E384A4777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4544" b="1202"/>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イスラエル軍、夜間も武装組織ハマスからのロケット弾を「アイアンドーム」で迎撃（佐藤仁） - エキスパート - Yahoo!ニュース">
            <a:extLst>
              <a:ext uri="{FF2B5EF4-FFF2-40B4-BE49-F238E27FC236}">
                <a16:creationId xmlns:a16="http://schemas.microsoft.com/office/drawing/2014/main" id="{C31DB41A-FC6E-B9A2-2ED0-A06A77FDFC5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6609" y="0"/>
            <a:ext cx="5708699" cy="379375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 name="テキスト ボックス 1">
            <a:extLst>
              <a:ext uri="{FF2B5EF4-FFF2-40B4-BE49-F238E27FC236}">
                <a16:creationId xmlns:a16="http://schemas.microsoft.com/office/drawing/2014/main" id="{3038D864-3DE6-12A5-C038-E4D2C5F82745}"/>
              </a:ext>
            </a:extLst>
          </p:cNvPr>
          <p:cNvSpPr txBox="1"/>
          <p:nvPr/>
        </p:nvSpPr>
        <p:spPr>
          <a:xfrm>
            <a:off x="202562" y="5680830"/>
            <a:ext cx="11779187" cy="584775"/>
          </a:xfrm>
          <a:prstGeom prst="rect">
            <a:avLst/>
          </a:prstGeom>
          <a:noFill/>
        </p:spPr>
        <p:txBody>
          <a:bodyPr wrap="none" rtlCol="0">
            <a:spAutoFit/>
          </a:bodyPr>
          <a:lstStyle/>
          <a:p>
            <a:r>
              <a:rPr kumimoji="1" lang="en-US" altLang="ja-JP" sz="3200" b="1" spc="600" dirty="0">
                <a:solidFill>
                  <a:schemeClr val="bg1"/>
                </a:solidFill>
                <a:effectLst>
                  <a:glow rad="342900">
                    <a:srgbClr val="002060">
                      <a:alpha val="92000"/>
                    </a:srgbClr>
                  </a:glow>
                </a:effectLst>
                <a:latin typeface="メイリオ" panose="020B0604030504040204" pitchFamily="50" charset="-128"/>
                <a:ea typeface="メイリオ" panose="020B0604030504040204" pitchFamily="50" charset="-128"/>
              </a:rPr>
              <a:t>23</a:t>
            </a:r>
            <a:r>
              <a:rPr kumimoji="1" lang="ja-JP" altLang="en-US" sz="3200" b="1" spc="600" dirty="0">
                <a:solidFill>
                  <a:schemeClr val="bg1"/>
                </a:solidFill>
                <a:effectLst>
                  <a:glow rad="342900">
                    <a:srgbClr val="002060">
                      <a:alpha val="92000"/>
                    </a:srgbClr>
                  </a:glow>
                </a:effectLst>
                <a:latin typeface="メイリオ" panose="020B0604030504040204" pitchFamily="50" charset="-128"/>
                <a:ea typeface="メイリオ" panose="020B0604030504040204" pitchFamily="50" charset="-128"/>
              </a:rPr>
              <a:t>年</a:t>
            </a:r>
            <a:r>
              <a:rPr kumimoji="1" lang="en-US" altLang="ja-JP" sz="3200" b="1" spc="600" dirty="0">
                <a:solidFill>
                  <a:schemeClr val="bg1"/>
                </a:solidFill>
                <a:effectLst>
                  <a:glow rad="342900">
                    <a:srgbClr val="002060">
                      <a:alpha val="92000"/>
                    </a:srgbClr>
                  </a:glow>
                </a:effectLst>
                <a:latin typeface="メイリオ" panose="020B0604030504040204" pitchFamily="50" charset="-128"/>
                <a:ea typeface="メイリオ" panose="020B0604030504040204" pitchFamily="50" charset="-128"/>
              </a:rPr>
              <a:t>10</a:t>
            </a:r>
            <a:r>
              <a:rPr kumimoji="1" lang="ja-JP" altLang="en-US" sz="3200" b="1" spc="600" dirty="0">
                <a:solidFill>
                  <a:schemeClr val="bg1"/>
                </a:solidFill>
                <a:effectLst>
                  <a:glow rad="342900">
                    <a:srgbClr val="002060">
                      <a:alpha val="92000"/>
                    </a:srgbClr>
                  </a:glow>
                </a:effectLst>
                <a:latin typeface="メイリオ" panose="020B0604030504040204" pitchFamily="50" charset="-128"/>
                <a:ea typeface="メイリオ" panose="020B0604030504040204" pitchFamily="50" charset="-128"/>
              </a:rPr>
              <a:t>月</a:t>
            </a:r>
            <a:r>
              <a:rPr kumimoji="1" lang="en-US" altLang="ja-JP" sz="3200" b="1" spc="600" dirty="0">
                <a:solidFill>
                  <a:schemeClr val="bg1"/>
                </a:solidFill>
                <a:effectLst>
                  <a:glow rad="342900">
                    <a:srgbClr val="002060">
                      <a:alpha val="92000"/>
                    </a:srgbClr>
                  </a:glow>
                </a:effectLst>
                <a:latin typeface="メイリオ" panose="020B0604030504040204" pitchFamily="50" charset="-128"/>
                <a:ea typeface="メイリオ" panose="020B0604030504040204" pitchFamily="50" charset="-128"/>
              </a:rPr>
              <a:t>7</a:t>
            </a:r>
            <a:r>
              <a:rPr kumimoji="1" lang="ja-JP" altLang="en-US" sz="3200" b="1" spc="600" dirty="0">
                <a:solidFill>
                  <a:schemeClr val="bg1"/>
                </a:solidFill>
                <a:effectLst>
                  <a:glow rad="342900">
                    <a:srgbClr val="002060">
                      <a:alpha val="92000"/>
                    </a:srgbClr>
                  </a:glow>
                </a:effectLst>
                <a:latin typeface="メイリオ" panose="020B0604030504040204" pitchFamily="50" charset="-128"/>
                <a:ea typeface="メイリオ" panose="020B0604030504040204" pitchFamily="50" charset="-128"/>
              </a:rPr>
              <a:t>日　ハマス　アル･アクサ･ストーム作戦</a:t>
            </a:r>
          </a:p>
        </p:txBody>
      </p:sp>
      <p:sp>
        <p:nvSpPr>
          <p:cNvPr id="4" name="テキスト ボックス 3">
            <a:extLst>
              <a:ext uri="{FF2B5EF4-FFF2-40B4-BE49-F238E27FC236}">
                <a16:creationId xmlns:a16="http://schemas.microsoft.com/office/drawing/2014/main" id="{92C4F724-AD21-4180-FE23-E09855706306}"/>
              </a:ext>
            </a:extLst>
          </p:cNvPr>
          <p:cNvSpPr txBox="1"/>
          <p:nvPr/>
        </p:nvSpPr>
        <p:spPr>
          <a:xfrm>
            <a:off x="2836212" y="3244334"/>
            <a:ext cx="2999096" cy="369332"/>
          </a:xfrm>
          <a:prstGeom prst="rect">
            <a:avLst/>
          </a:prstGeom>
          <a:noFill/>
        </p:spPr>
        <p:txBody>
          <a:bodyPr wrap="square">
            <a:spAutoFit/>
          </a:bodyPr>
          <a:lstStyle/>
          <a:p>
            <a:r>
              <a:rPr lang="ja-JP" altLang="en-US" b="1" dirty="0">
                <a:solidFill>
                  <a:schemeClr val="bg1"/>
                </a:solidFill>
                <a:effectLst>
                  <a:glow rad="228600">
                    <a:srgbClr val="002060">
                      <a:alpha val="61000"/>
                    </a:srgbClr>
                  </a:glow>
                </a:effectLst>
                <a:latin typeface="メイリオ" panose="020B0604030504040204" pitchFamily="50" charset="-128"/>
                <a:ea typeface="メイリオ" panose="020B0604030504040204" pitchFamily="50" charset="-128"/>
              </a:rPr>
              <a:t>（写真</a:t>
            </a:r>
            <a:r>
              <a:rPr lang="en-US" altLang="ja-JP" b="1" dirty="0">
                <a:solidFill>
                  <a:schemeClr val="bg1"/>
                </a:solidFill>
                <a:effectLst>
                  <a:glow rad="228600">
                    <a:srgbClr val="002060">
                      <a:alpha val="61000"/>
                    </a:srgbClr>
                  </a:glow>
                </a:effectLst>
                <a:latin typeface="メイリオ" panose="020B0604030504040204" pitchFamily="50" charset="-128"/>
                <a:ea typeface="メイリオ" panose="020B0604030504040204" pitchFamily="50" charset="-128"/>
              </a:rPr>
              <a:t>:</a:t>
            </a:r>
            <a:r>
              <a:rPr lang="ja-JP" altLang="en-US" b="1" dirty="0">
                <a:solidFill>
                  <a:schemeClr val="bg1"/>
                </a:solidFill>
                <a:effectLst>
                  <a:glow rad="228600">
                    <a:srgbClr val="002060">
                      <a:alpha val="61000"/>
                    </a:srgbClr>
                  </a:glow>
                </a:effectLst>
                <a:latin typeface="メイリオ" panose="020B0604030504040204" pitchFamily="50" charset="-128"/>
                <a:ea typeface="メイリオ" panose="020B0604030504040204" pitchFamily="50" charset="-128"/>
              </a:rPr>
              <a:t>ロイター</a:t>
            </a:r>
            <a:r>
              <a:rPr lang="en-US" altLang="ja-JP" b="1" dirty="0">
                <a:solidFill>
                  <a:schemeClr val="bg1"/>
                </a:solidFill>
                <a:effectLst>
                  <a:glow rad="228600">
                    <a:srgbClr val="002060">
                      <a:alpha val="61000"/>
                    </a:srgbClr>
                  </a:glow>
                </a:effectLst>
                <a:latin typeface="メイリオ" panose="020B0604030504040204" pitchFamily="50" charset="-128"/>
                <a:ea typeface="メイリオ" panose="020B0604030504040204" pitchFamily="50" charset="-128"/>
              </a:rPr>
              <a:t>/</a:t>
            </a:r>
            <a:r>
              <a:rPr lang="ja-JP" altLang="en-US" b="1" dirty="0">
                <a:solidFill>
                  <a:schemeClr val="bg1"/>
                </a:solidFill>
                <a:effectLst>
                  <a:glow rad="228600">
                    <a:srgbClr val="002060">
                      <a:alpha val="61000"/>
                    </a:srgbClr>
                  </a:glow>
                </a:effectLst>
                <a:latin typeface="メイリオ" panose="020B0604030504040204" pitchFamily="50" charset="-128"/>
                <a:ea typeface="メイリオ" panose="020B0604030504040204" pitchFamily="50" charset="-128"/>
              </a:rPr>
              <a:t>アフロ）</a:t>
            </a:r>
          </a:p>
        </p:txBody>
      </p:sp>
      <p:sp>
        <p:nvSpPr>
          <p:cNvPr id="6" name="テキスト ボックス 5">
            <a:extLst>
              <a:ext uri="{FF2B5EF4-FFF2-40B4-BE49-F238E27FC236}">
                <a16:creationId xmlns:a16="http://schemas.microsoft.com/office/drawing/2014/main" id="{F70F3602-CDF3-9D73-C711-B14381B65000}"/>
              </a:ext>
            </a:extLst>
          </p:cNvPr>
          <p:cNvSpPr txBox="1"/>
          <p:nvPr/>
        </p:nvSpPr>
        <p:spPr>
          <a:xfrm>
            <a:off x="7015285" y="6436427"/>
            <a:ext cx="4970308" cy="369332"/>
          </a:xfrm>
          <a:prstGeom prst="rect">
            <a:avLst/>
          </a:prstGeom>
          <a:noFill/>
        </p:spPr>
        <p:txBody>
          <a:bodyPr wrap="square">
            <a:spAutoFit/>
          </a:bodyPr>
          <a:lstStyle/>
          <a:p>
            <a:r>
              <a:rPr kumimoji="1" lang="ja-JP" altLang="en-US" sz="1800" b="1" i="0" u="none" strike="noStrike" kern="1200" cap="none" spc="0" normalizeH="0" baseline="0" noProof="0" dirty="0">
                <a:ln>
                  <a:noFill/>
                </a:ln>
                <a:solidFill>
                  <a:prstClr val="white"/>
                </a:solidFill>
                <a:effectLst>
                  <a:glow rad="228600">
                    <a:srgbClr val="002060">
                      <a:alpha val="61000"/>
                    </a:srgbClr>
                  </a:glow>
                </a:effectLst>
                <a:uLnTx/>
                <a:uFillTx/>
                <a:latin typeface="メイリオ" panose="020B0604030504040204" pitchFamily="50" charset="-128"/>
                <a:ea typeface="メイリオ" panose="020B0604030504040204" pitchFamily="50" charset="-128"/>
                <a:cs typeface="+mn-cs"/>
              </a:rPr>
              <a:t>（</a:t>
            </a:r>
            <a:r>
              <a:rPr kumimoji="1" lang="en-US" altLang="ja-JP" sz="1800" b="1" i="0" u="none" strike="noStrike" kern="1200" cap="none" spc="0" normalizeH="0" baseline="0" noProof="0" dirty="0">
                <a:ln>
                  <a:noFill/>
                </a:ln>
                <a:solidFill>
                  <a:prstClr val="white"/>
                </a:solidFill>
                <a:effectLst>
                  <a:glow rad="228600">
                    <a:srgbClr val="002060">
                      <a:alpha val="61000"/>
                    </a:srgbClr>
                  </a:glow>
                </a:effectLst>
                <a:uLnTx/>
                <a:uFillTx/>
                <a:latin typeface="メイリオ" panose="020B0604030504040204" pitchFamily="50" charset="-128"/>
                <a:ea typeface="メイリオ" panose="020B0604030504040204" pitchFamily="50" charset="-128"/>
                <a:cs typeface="+mn-cs"/>
              </a:rPr>
              <a:t>2023</a:t>
            </a:r>
            <a:r>
              <a:rPr kumimoji="1" lang="ja-JP" altLang="en-US" sz="1800" b="1" i="0" u="none" strike="noStrike" kern="1200" cap="none" spc="0" normalizeH="0" baseline="0" noProof="0" dirty="0">
                <a:ln>
                  <a:noFill/>
                </a:ln>
                <a:solidFill>
                  <a:prstClr val="white"/>
                </a:solidFill>
                <a:effectLst>
                  <a:glow rad="228600">
                    <a:srgbClr val="002060">
                      <a:alpha val="61000"/>
                    </a:srgbClr>
                  </a:glow>
                </a:effectLst>
                <a:uLnTx/>
                <a:uFillTx/>
                <a:latin typeface="メイリオ" panose="020B0604030504040204" pitchFamily="50" charset="-128"/>
                <a:ea typeface="メイリオ" panose="020B0604030504040204" pitchFamily="50" charset="-128"/>
                <a:cs typeface="+mn-cs"/>
              </a:rPr>
              <a:t>年　ロイター</a:t>
            </a:r>
            <a:r>
              <a:rPr kumimoji="1" lang="en-US" altLang="ja-JP" sz="1800" b="1" i="0" u="none" strike="noStrike" kern="1200" cap="none" spc="0" normalizeH="0" baseline="0" noProof="0" dirty="0">
                <a:ln>
                  <a:noFill/>
                </a:ln>
                <a:solidFill>
                  <a:prstClr val="white"/>
                </a:solidFill>
                <a:effectLst>
                  <a:glow rad="228600">
                    <a:srgbClr val="002060">
                      <a:alpha val="61000"/>
                    </a:srgbClr>
                  </a:glow>
                </a:effectLst>
                <a:uLnTx/>
                <a:uFillTx/>
                <a:latin typeface="メイリオ" panose="020B0604030504040204" pitchFamily="50" charset="-128"/>
                <a:ea typeface="メイリオ" panose="020B0604030504040204" pitchFamily="50" charset="-128"/>
                <a:cs typeface="+mn-cs"/>
              </a:rPr>
              <a:t>/ILAN ROSENBERG</a:t>
            </a:r>
            <a:r>
              <a:rPr kumimoji="1" lang="ja-JP" altLang="en-US" sz="1800" b="1" i="0" u="none" strike="noStrike" kern="1200" cap="none" spc="0" normalizeH="0" baseline="0" noProof="0" dirty="0">
                <a:ln>
                  <a:noFill/>
                </a:ln>
                <a:solidFill>
                  <a:prstClr val="white"/>
                </a:solidFill>
                <a:effectLst>
                  <a:glow rad="228600">
                    <a:srgbClr val="002060">
                      <a:alpha val="61000"/>
                    </a:srgbClr>
                  </a:glow>
                </a:effectLst>
                <a:uLnTx/>
                <a:uFillTx/>
                <a:latin typeface="メイリオ" panose="020B0604030504040204" pitchFamily="50" charset="-128"/>
                <a:ea typeface="メイリオ" panose="020B0604030504040204" pitchFamily="50" charset="-128"/>
                <a:cs typeface="+mn-cs"/>
              </a:rPr>
              <a:t>）</a:t>
            </a:r>
            <a:endParaRPr lang="ja-JP" altLang="en-US" dirty="0"/>
          </a:p>
        </p:txBody>
      </p:sp>
    </p:spTree>
    <p:extLst>
      <p:ext uri="{BB962C8B-B14F-4D97-AF65-F5344CB8AC3E}">
        <p14:creationId xmlns:p14="http://schemas.microsoft.com/office/powerpoint/2010/main" val="19647411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153E"/>
        </a:solidFill>
        <a:effectLst/>
      </p:bgPr>
    </p:bg>
    <p:spTree>
      <p:nvGrpSpPr>
        <p:cNvPr id="1" name=""/>
        <p:cNvGrpSpPr/>
        <p:nvPr/>
      </p:nvGrpSpPr>
      <p:grpSpPr>
        <a:xfrm>
          <a:off x="0" y="0"/>
          <a:ext cx="0" cy="0"/>
          <a:chOff x="0" y="0"/>
          <a:chExt cx="0" cy="0"/>
        </a:xfrm>
      </p:grpSpPr>
      <p:graphicFrame>
        <p:nvGraphicFramePr>
          <p:cNvPr id="4" name="表 3">
            <a:extLst>
              <a:ext uri="{FF2B5EF4-FFF2-40B4-BE49-F238E27FC236}">
                <a16:creationId xmlns:a16="http://schemas.microsoft.com/office/drawing/2014/main" id="{E581E540-4538-95BC-EB47-A550D1E5EBAF}"/>
              </a:ext>
            </a:extLst>
          </p:cNvPr>
          <p:cNvGraphicFramePr>
            <a:graphicFrameLocks noGrp="1"/>
          </p:cNvGraphicFramePr>
          <p:nvPr>
            <p:extLst>
              <p:ext uri="{D42A27DB-BD31-4B8C-83A1-F6EECF244321}">
                <p14:modId xmlns:p14="http://schemas.microsoft.com/office/powerpoint/2010/main" val="1677975341"/>
              </p:ext>
            </p:extLst>
          </p:nvPr>
        </p:nvGraphicFramePr>
        <p:xfrm>
          <a:off x="6209730" y="923817"/>
          <a:ext cx="5477372" cy="2819648"/>
        </p:xfrm>
        <a:graphic>
          <a:graphicData uri="http://schemas.openxmlformats.org/drawingml/2006/table">
            <a:tbl>
              <a:tblPr>
                <a:tableStyleId>{5C22544A-7EE6-4342-B048-85BDC9FD1C3A}</a:tableStyleId>
              </a:tblPr>
              <a:tblGrid>
                <a:gridCol w="1378965">
                  <a:extLst>
                    <a:ext uri="{9D8B030D-6E8A-4147-A177-3AD203B41FA5}">
                      <a16:colId xmlns:a16="http://schemas.microsoft.com/office/drawing/2014/main" val="1284639903"/>
                    </a:ext>
                  </a:extLst>
                </a:gridCol>
                <a:gridCol w="4098407">
                  <a:extLst>
                    <a:ext uri="{9D8B030D-6E8A-4147-A177-3AD203B41FA5}">
                      <a16:colId xmlns:a16="http://schemas.microsoft.com/office/drawing/2014/main" val="390098469"/>
                    </a:ext>
                  </a:extLst>
                </a:gridCol>
              </a:tblGrid>
              <a:tr h="617225">
                <a:tc>
                  <a:txBody>
                    <a:bodyPr/>
                    <a:lstStyle/>
                    <a:p>
                      <a:r>
                        <a:rPr kumimoji="1" lang="en-US" altLang="ja-JP" sz="1800" b="1" dirty="0">
                          <a:latin typeface="メイリオ" panose="020B0604030504040204" pitchFamily="50" charset="-128"/>
                          <a:ea typeface="メイリオ" panose="020B0604030504040204" pitchFamily="50" charset="-128"/>
                        </a:rPr>
                        <a:t>1947</a:t>
                      </a:r>
                      <a:r>
                        <a:rPr kumimoji="1" lang="ja-JP" altLang="en-US" sz="1800" b="1" dirty="0">
                          <a:latin typeface="メイリオ" panose="020B0604030504040204" pitchFamily="50" charset="-128"/>
                          <a:ea typeface="メイリオ" panose="020B0604030504040204" pitchFamily="50" charset="-128"/>
                        </a:rPr>
                        <a:t>年</a:t>
                      </a: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r>
                        <a:rPr kumimoji="1" lang="ja-JP" altLang="en-US" sz="1800" b="1" dirty="0">
                          <a:latin typeface="メイリオ" panose="020B0604030504040204" pitchFamily="50" charset="-128"/>
                          <a:ea typeface="メイリオ" panose="020B0604030504040204" pitchFamily="50" charset="-128"/>
                        </a:rPr>
                        <a:t>国連総会でパレスチナ分割決議</a:t>
                      </a: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60398252"/>
                  </a:ext>
                </a:extLst>
              </a:tr>
              <a:tr h="465063">
                <a:tc>
                  <a:txBody>
                    <a:bodyPr/>
                    <a:lstStyle/>
                    <a:p>
                      <a:r>
                        <a:rPr kumimoji="1" lang="en-US" altLang="ja-JP" sz="1800" b="1" dirty="0">
                          <a:latin typeface="メイリオ" panose="020B0604030504040204" pitchFamily="50" charset="-128"/>
                          <a:ea typeface="メイリオ" panose="020B0604030504040204" pitchFamily="50" charset="-128"/>
                        </a:rPr>
                        <a:t>48</a:t>
                      </a:r>
                      <a:r>
                        <a:rPr kumimoji="1" lang="ja-JP" altLang="en-US" sz="1800" b="1" dirty="0">
                          <a:latin typeface="メイリオ" panose="020B0604030504040204" pitchFamily="50" charset="-128"/>
                          <a:ea typeface="メイリオ" panose="020B0604030504040204" pitchFamily="50" charset="-128"/>
                        </a:rPr>
                        <a:t>年</a:t>
                      </a: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r>
                        <a:rPr kumimoji="1" lang="ja-JP" altLang="en-US" sz="1800" b="1" dirty="0">
                          <a:latin typeface="メイリオ" panose="020B0604030504040204" pitchFamily="50" charset="-128"/>
                          <a:ea typeface="メイリオ" panose="020B0604030504040204" pitchFamily="50" charset="-128"/>
                        </a:rPr>
                        <a:t>イスラエル建国宣言　第</a:t>
                      </a:r>
                      <a:r>
                        <a:rPr kumimoji="1" lang="en-US" altLang="ja-JP" sz="1800" b="1" dirty="0">
                          <a:latin typeface="メイリオ" panose="020B0604030504040204" pitchFamily="50" charset="-128"/>
                          <a:ea typeface="メイリオ" panose="020B0604030504040204" pitchFamily="50" charset="-128"/>
                        </a:rPr>
                        <a:t>1</a:t>
                      </a:r>
                      <a:r>
                        <a:rPr kumimoji="1" lang="ja-JP" altLang="en-US" sz="1800" b="1" dirty="0">
                          <a:latin typeface="メイリオ" panose="020B0604030504040204" pitchFamily="50" charset="-128"/>
                          <a:ea typeface="メイリオ" panose="020B0604030504040204" pitchFamily="50" charset="-128"/>
                        </a:rPr>
                        <a:t>次中東戦争</a:t>
                      </a: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25647233"/>
                  </a:ext>
                </a:extLst>
              </a:tr>
              <a:tr h="342903">
                <a:tc>
                  <a:txBody>
                    <a:bodyPr/>
                    <a:lstStyle/>
                    <a:p>
                      <a:r>
                        <a:rPr kumimoji="1" lang="en-US" altLang="ja-JP" sz="1800" b="1" dirty="0">
                          <a:latin typeface="メイリオ" panose="020B0604030504040204" pitchFamily="50" charset="-128"/>
                          <a:ea typeface="メイリオ" panose="020B0604030504040204" pitchFamily="50" charset="-128"/>
                        </a:rPr>
                        <a:t>56</a:t>
                      </a:r>
                      <a:r>
                        <a:rPr kumimoji="1" lang="ja-JP" altLang="en-US" sz="1800" b="1" dirty="0">
                          <a:latin typeface="メイリオ" panose="020B0604030504040204" pitchFamily="50" charset="-128"/>
                          <a:ea typeface="メイリオ" panose="020B0604030504040204" pitchFamily="50" charset="-128"/>
                        </a:rPr>
                        <a:t>年</a:t>
                      </a: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r>
                        <a:rPr kumimoji="1" lang="ja-JP" altLang="en-US" sz="1800" b="1" dirty="0">
                          <a:latin typeface="メイリオ" panose="020B0604030504040204" pitchFamily="50" charset="-128"/>
                          <a:ea typeface="メイリオ" panose="020B0604030504040204" pitchFamily="50" charset="-128"/>
                        </a:rPr>
                        <a:t>第</a:t>
                      </a:r>
                      <a:r>
                        <a:rPr kumimoji="1" lang="en-US" altLang="ja-JP" sz="1800" b="1" dirty="0">
                          <a:latin typeface="メイリオ" panose="020B0604030504040204" pitchFamily="50" charset="-128"/>
                          <a:ea typeface="メイリオ" panose="020B0604030504040204" pitchFamily="50" charset="-128"/>
                        </a:rPr>
                        <a:t>2</a:t>
                      </a:r>
                      <a:r>
                        <a:rPr kumimoji="1" lang="ja-JP" altLang="en-US" sz="1800" b="1" dirty="0">
                          <a:latin typeface="メイリオ" panose="020B0604030504040204" pitchFamily="50" charset="-128"/>
                          <a:ea typeface="メイリオ" panose="020B0604030504040204" pitchFamily="50" charset="-128"/>
                        </a:rPr>
                        <a:t>次中東戦争</a:t>
                      </a: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83262797"/>
                  </a:ext>
                </a:extLst>
              </a:tr>
              <a:tr h="342903">
                <a:tc>
                  <a:txBody>
                    <a:bodyPr/>
                    <a:lstStyle/>
                    <a:p>
                      <a:r>
                        <a:rPr kumimoji="1" lang="en-US" altLang="ja-JP" sz="1800" b="1" dirty="0">
                          <a:latin typeface="メイリオ" panose="020B0604030504040204" pitchFamily="50" charset="-128"/>
                          <a:ea typeface="メイリオ" panose="020B0604030504040204" pitchFamily="50" charset="-128"/>
                        </a:rPr>
                        <a:t>67</a:t>
                      </a:r>
                      <a:r>
                        <a:rPr kumimoji="1" lang="ja-JP" altLang="en-US" sz="1800" b="1" dirty="0">
                          <a:latin typeface="メイリオ" panose="020B0604030504040204" pitchFamily="50" charset="-128"/>
                          <a:ea typeface="メイリオ" panose="020B0604030504040204" pitchFamily="50" charset="-128"/>
                        </a:rPr>
                        <a:t>年</a:t>
                      </a: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r>
                        <a:rPr kumimoji="1" lang="ja-JP" altLang="en-US" sz="1800" b="1" dirty="0">
                          <a:latin typeface="メイリオ" panose="020B0604030504040204" pitchFamily="50" charset="-128"/>
                          <a:ea typeface="メイリオ" panose="020B0604030504040204" pitchFamily="50" charset="-128"/>
                        </a:rPr>
                        <a:t>第</a:t>
                      </a:r>
                      <a:r>
                        <a:rPr kumimoji="1" lang="en-US" altLang="ja-JP" sz="1800" b="1" dirty="0">
                          <a:latin typeface="メイリオ" panose="020B0604030504040204" pitchFamily="50" charset="-128"/>
                          <a:ea typeface="メイリオ" panose="020B0604030504040204" pitchFamily="50" charset="-128"/>
                        </a:rPr>
                        <a:t>3</a:t>
                      </a:r>
                      <a:r>
                        <a:rPr kumimoji="1" lang="ja-JP" altLang="en-US" sz="1800" b="1" dirty="0">
                          <a:latin typeface="メイリオ" panose="020B0604030504040204" pitchFamily="50" charset="-128"/>
                          <a:ea typeface="メイリオ" panose="020B0604030504040204" pitchFamily="50" charset="-128"/>
                        </a:rPr>
                        <a:t>次中東戦争</a:t>
                      </a: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84433051"/>
                  </a:ext>
                </a:extLst>
              </a:tr>
              <a:tr h="342903">
                <a:tc>
                  <a:txBody>
                    <a:bodyPr/>
                    <a:lstStyle/>
                    <a:p>
                      <a:r>
                        <a:rPr kumimoji="1" lang="en-US" altLang="ja-JP" sz="1800" b="1" dirty="0">
                          <a:latin typeface="メイリオ" panose="020B0604030504040204" pitchFamily="50" charset="-128"/>
                          <a:ea typeface="メイリオ" panose="020B0604030504040204" pitchFamily="50" charset="-128"/>
                        </a:rPr>
                        <a:t>73</a:t>
                      </a:r>
                      <a:r>
                        <a:rPr kumimoji="1" lang="ja-JP" altLang="en-US" sz="1800" b="1" dirty="0">
                          <a:latin typeface="メイリオ" panose="020B0604030504040204" pitchFamily="50" charset="-128"/>
                          <a:ea typeface="メイリオ" panose="020B0604030504040204" pitchFamily="50" charset="-128"/>
                        </a:rPr>
                        <a:t>年</a:t>
                      </a: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r>
                        <a:rPr kumimoji="1" lang="ja-JP" altLang="en-US" sz="1800" b="1" dirty="0">
                          <a:latin typeface="メイリオ" panose="020B0604030504040204" pitchFamily="50" charset="-128"/>
                          <a:ea typeface="メイリオ" panose="020B0604030504040204" pitchFamily="50" charset="-128"/>
                        </a:rPr>
                        <a:t>第</a:t>
                      </a:r>
                      <a:r>
                        <a:rPr kumimoji="1" lang="en-US" altLang="ja-JP" sz="1800" b="1" dirty="0">
                          <a:latin typeface="メイリオ" panose="020B0604030504040204" pitchFamily="50" charset="-128"/>
                          <a:ea typeface="メイリオ" panose="020B0604030504040204" pitchFamily="50" charset="-128"/>
                        </a:rPr>
                        <a:t>4</a:t>
                      </a:r>
                      <a:r>
                        <a:rPr kumimoji="1" lang="ja-JP" altLang="en-US" sz="1800" b="1" dirty="0">
                          <a:latin typeface="メイリオ" panose="020B0604030504040204" pitchFamily="50" charset="-128"/>
                          <a:ea typeface="メイリオ" panose="020B0604030504040204" pitchFamily="50" charset="-128"/>
                        </a:rPr>
                        <a:t>次中東戦争</a:t>
                      </a: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8188305"/>
                  </a:ext>
                </a:extLst>
              </a:tr>
              <a:tr h="617225">
                <a:tc>
                  <a:txBody>
                    <a:bodyPr/>
                    <a:lstStyle/>
                    <a:p>
                      <a:r>
                        <a:rPr kumimoji="1" lang="en-US" altLang="ja-JP" sz="1800" b="1" dirty="0">
                          <a:latin typeface="メイリオ" panose="020B0604030504040204" pitchFamily="50" charset="-128"/>
                          <a:ea typeface="メイリオ" panose="020B0604030504040204" pitchFamily="50" charset="-128"/>
                        </a:rPr>
                        <a:t>87</a:t>
                      </a:r>
                      <a:r>
                        <a:rPr kumimoji="1" lang="ja-JP" altLang="en-US" sz="1800" b="1" dirty="0">
                          <a:latin typeface="メイリオ" panose="020B0604030504040204" pitchFamily="50" charset="-128"/>
                          <a:ea typeface="メイリオ" panose="020B0604030504040204" pitchFamily="50" charset="-128"/>
                        </a:rPr>
                        <a:t>年</a:t>
                      </a: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r>
                        <a:rPr kumimoji="1" lang="ja-JP" altLang="en-US" sz="1800" b="1" dirty="0">
                          <a:latin typeface="メイリオ" panose="020B0604030504040204" pitchFamily="50" charset="-128"/>
                          <a:ea typeface="メイリオ" panose="020B0604030504040204" pitchFamily="50" charset="-128"/>
                        </a:rPr>
                        <a:t>パレスチナの反イスラエル蜂起</a:t>
                      </a:r>
                      <a:endParaRPr kumimoji="1" lang="en-US" altLang="ja-JP" sz="1800" b="1" dirty="0">
                        <a:latin typeface="メイリオ" panose="020B0604030504040204" pitchFamily="50" charset="-128"/>
                        <a:ea typeface="メイリオ" panose="020B0604030504040204" pitchFamily="50" charset="-128"/>
                      </a:endParaRPr>
                    </a:p>
                    <a:p>
                      <a:r>
                        <a:rPr kumimoji="1" lang="ja-JP" altLang="en-US" sz="1800" b="1" dirty="0">
                          <a:latin typeface="メイリオ" panose="020B0604030504040204" pitchFamily="50" charset="-128"/>
                          <a:ea typeface="メイリオ" panose="020B0604030504040204" pitchFamily="50" charset="-128"/>
                        </a:rPr>
                        <a:t>ハマス設立</a:t>
                      </a: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3136596"/>
                  </a:ext>
                </a:extLst>
              </a:tr>
            </a:tbl>
          </a:graphicData>
        </a:graphic>
      </p:graphicFrame>
      <p:sp>
        <p:nvSpPr>
          <p:cNvPr id="5" name="テキスト ボックス 4">
            <a:extLst>
              <a:ext uri="{FF2B5EF4-FFF2-40B4-BE49-F238E27FC236}">
                <a16:creationId xmlns:a16="http://schemas.microsoft.com/office/drawing/2014/main" id="{53C42725-D3E5-D5F1-88FC-086A72427BB6}"/>
              </a:ext>
            </a:extLst>
          </p:cNvPr>
          <p:cNvSpPr txBox="1"/>
          <p:nvPr/>
        </p:nvSpPr>
        <p:spPr>
          <a:xfrm>
            <a:off x="2072793" y="-122162"/>
            <a:ext cx="8032969" cy="954107"/>
          </a:xfrm>
          <a:prstGeom prst="rect">
            <a:avLst/>
          </a:prstGeom>
          <a:noFill/>
        </p:spPr>
        <p:txBody>
          <a:bodyPr wrap="none" tIns="0" rtlCol="0" anchor="ctr" anchorCtr="1">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lang="ja-JP" altLang="en-US" sz="36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イスラエルとハマスを巡る歴史的経緯</a:t>
            </a:r>
            <a:endParaRPr lang="en-US" altLang="ja-JP" sz="36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p:txBody>
      </p:sp>
      <p:graphicFrame>
        <p:nvGraphicFramePr>
          <p:cNvPr id="6" name="表 5">
            <a:extLst>
              <a:ext uri="{FF2B5EF4-FFF2-40B4-BE49-F238E27FC236}">
                <a16:creationId xmlns:a16="http://schemas.microsoft.com/office/drawing/2014/main" id="{069D0A0C-A2D1-1938-6F97-F24EE00712C6}"/>
              </a:ext>
            </a:extLst>
          </p:cNvPr>
          <p:cNvGraphicFramePr>
            <a:graphicFrameLocks noGrp="1"/>
          </p:cNvGraphicFramePr>
          <p:nvPr>
            <p:extLst>
              <p:ext uri="{D42A27DB-BD31-4B8C-83A1-F6EECF244321}">
                <p14:modId xmlns:p14="http://schemas.microsoft.com/office/powerpoint/2010/main" val="1600496218"/>
              </p:ext>
            </p:extLst>
          </p:nvPr>
        </p:nvGraphicFramePr>
        <p:xfrm>
          <a:off x="6209730" y="3764032"/>
          <a:ext cx="5477371" cy="2836372"/>
        </p:xfrm>
        <a:graphic>
          <a:graphicData uri="http://schemas.openxmlformats.org/drawingml/2006/table">
            <a:tbl>
              <a:tblPr>
                <a:tableStyleId>{5C22544A-7EE6-4342-B048-85BDC9FD1C3A}</a:tableStyleId>
              </a:tblPr>
              <a:tblGrid>
                <a:gridCol w="1378965">
                  <a:extLst>
                    <a:ext uri="{9D8B030D-6E8A-4147-A177-3AD203B41FA5}">
                      <a16:colId xmlns:a16="http://schemas.microsoft.com/office/drawing/2014/main" val="2942429245"/>
                    </a:ext>
                  </a:extLst>
                </a:gridCol>
                <a:gridCol w="4098406">
                  <a:extLst>
                    <a:ext uri="{9D8B030D-6E8A-4147-A177-3AD203B41FA5}">
                      <a16:colId xmlns:a16="http://schemas.microsoft.com/office/drawing/2014/main" val="1678348609"/>
                    </a:ext>
                  </a:extLst>
                </a:gridCol>
              </a:tblGrid>
              <a:tr h="628826">
                <a:tc>
                  <a:txBody>
                    <a:bodyPr/>
                    <a:lstStyle/>
                    <a:p>
                      <a:r>
                        <a:rPr kumimoji="1" lang="en-US" altLang="ja-JP" sz="1800" b="1" dirty="0">
                          <a:latin typeface="メイリオ" panose="020B0604030504040204" pitchFamily="50" charset="-128"/>
                          <a:ea typeface="メイリオ" panose="020B0604030504040204" pitchFamily="50" charset="-128"/>
                        </a:rPr>
                        <a:t>93</a:t>
                      </a:r>
                      <a:r>
                        <a:rPr kumimoji="1" lang="ja-JP" altLang="en-US" sz="1800" b="1" dirty="0">
                          <a:latin typeface="メイリオ" panose="020B0604030504040204" pitchFamily="50" charset="-128"/>
                          <a:ea typeface="メイリオ" panose="020B0604030504040204" pitchFamily="50" charset="-128"/>
                        </a:rPr>
                        <a:t>年</a:t>
                      </a:r>
                    </a:p>
                  </a:txBody>
                  <a:tcPr anchor="ctr" anchorCtr="1">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r>
                        <a:rPr kumimoji="1" lang="ja-JP" altLang="en-US" sz="1800" b="1" dirty="0">
                          <a:latin typeface="メイリオ" panose="020B0604030504040204" pitchFamily="50" charset="-128"/>
                          <a:ea typeface="メイリオ" panose="020B0604030504040204" pitchFamily="50" charset="-128"/>
                        </a:rPr>
                        <a:t>オスロ合意　</a:t>
                      </a:r>
                      <a:r>
                        <a:rPr kumimoji="1" lang="ja-JP" altLang="en-US" sz="1200" b="1" dirty="0">
                          <a:latin typeface="メイリオ" panose="020B0604030504040204" pitchFamily="50" charset="-128"/>
                          <a:ea typeface="メイリオ" panose="020B0604030504040204" pitchFamily="50" charset="-128"/>
                        </a:rPr>
                        <a:t>（イスラエル</a:t>
                      </a:r>
                      <a:r>
                        <a:rPr kumimoji="1" lang="en-US" altLang="ja-JP" sz="1200" b="1" dirty="0">
                          <a:latin typeface="メイリオ" panose="020B0604030504040204" pitchFamily="50" charset="-128"/>
                          <a:ea typeface="メイリオ" panose="020B0604030504040204" pitchFamily="50" charset="-128"/>
                        </a:rPr>
                        <a:t>‐</a:t>
                      </a:r>
                      <a:r>
                        <a:rPr kumimoji="1" lang="ja-JP" altLang="en-US" sz="1200" b="1" dirty="0">
                          <a:latin typeface="メイリオ" panose="020B0604030504040204" pitchFamily="50" charset="-128"/>
                          <a:ea typeface="メイリオ" panose="020B0604030504040204" pitchFamily="50" charset="-128"/>
                        </a:rPr>
                        <a:t>パレスチナ解放機構）</a:t>
                      </a:r>
                      <a:endParaRPr kumimoji="1" lang="en-US" altLang="ja-JP" sz="1800" b="1" dirty="0">
                        <a:latin typeface="メイリオ" panose="020B0604030504040204" pitchFamily="50" charset="-128"/>
                        <a:ea typeface="メイリオ" panose="020B0604030504040204" pitchFamily="50" charset="-128"/>
                      </a:endParaRPr>
                    </a:p>
                    <a:p>
                      <a:r>
                        <a:rPr kumimoji="1" lang="ja-JP" altLang="en-US" sz="1800" b="1" dirty="0">
                          <a:latin typeface="メイリオ" panose="020B0604030504040204" pitchFamily="50" charset="-128"/>
                          <a:ea typeface="メイリオ" panose="020B0604030504040204" pitchFamily="50" charset="-128"/>
                        </a:rPr>
                        <a:t>パレスチナ暫定自治開始へ</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50190254"/>
                  </a:ext>
                </a:extLst>
              </a:tr>
              <a:tr h="481787">
                <a:tc>
                  <a:txBody>
                    <a:bodyPr/>
                    <a:lstStyle/>
                    <a:p>
                      <a:r>
                        <a:rPr kumimoji="1" lang="en-US" altLang="ja-JP" sz="1800" b="1" dirty="0">
                          <a:latin typeface="メイリオ" panose="020B0604030504040204" pitchFamily="50" charset="-128"/>
                          <a:ea typeface="メイリオ" panose="020B0604030504040204" pitchFamily="50" charset="-128"/>
                        </a:rPr>
                        <a:t>2005</a:t>
                      </a:r>
                      <a:r>
                        <a:rPr kumimoji="1" lang="ja-JP" altLang="en-US" sz="1800" b="1" dirty="0">
                          <a:latin typeface="メイリオ" panose="020B0604030504040204" pitchFamily="50" charset="-128"/>
                          <a:ea typeface="メイリオ" panose="020B0604030504040204" pitchFamily="50" charset="-128"/>
                        </a:rPr>
                        <a:t>年</a:t>
                      </a:r>
                    </a:p>
                  </a:txBody>
                  <a:tcPr anchor="ctr" anchorCtr="1">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r>
                        <a:rPr kumimoji="1" lang="ja-JP" altLang="en-US" sz="1800" b="1" dirty="0">
                          <a:latin typeface="メイリオ" panose="020B0604030504040204" pitchFamily="50" charset="-128"/>
                          <a:ea typeface="メイリオ" panose="020B0604030504040204" pitchFamily="50" charset="-128"/>
                        </a:rPr>
                        <a:t>イスラエルがガザ地区から撤退</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88235510"/>
                  </a:ext>
                </a:extLst>
              </a:tr>
              <a:tr h="342903">
                <a:tc>
                  <a:txBody>
                    <a:bodyPr/>
                    <a:lstStyle/>
                    <a:p>
                      <a:r>
                        <a:rPr kumimoji="1" lang="en-US" altLang="ja-JP" sz="1800" b="1" dirty="0">
                          <a:latin typeface="メイリオ" panose="020B0604030504040204" pitchFamily="50" charset="-128"/>
                          <a:ea typeface="メイリオ" panose="020B0604030504040204" pitchFamily="50" charset="-128"/>
                        </a:rPr>
                        <a:t>07</a:t>
                      </a:r>
                      <a:r>
                        <a:rPr kumimoji="1" lang="ja-JP" altLang="en-US" sz="1800" b="1" dirty="0">
                          <a:latin typeface="メイリオ" panose="020B0604030504040204" pitchFamily="50" charset="-128"/>
                          <a:ea typeface="メイリオ" panose="020B0604030504040204" pitchFamily="50" charset="-128"/>
                        </a:rPr>
                        <a:t>年</a:t>
                      </a:r>
                    </a:p>
                  </a:txBody>
                  <a:tcPr anchor="ctr" anchorCtr="1">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r>
                        <a:rPr kumimoji="1" lang="ja-JP" altLang="en-US" sz="1800" b="1" dirty="0">
                          <a:latin typeface="メイリオ" panose="020B0604030504040204" pitchFamily="50" charset="-128"/>
                          <a:ea typeface="メイリオ" panose="020B0604030504040204" pitchFamily="50" charset="-128"/>
                        </a:rPr>
                        <a:t>ハマスがガザを武力制圧</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1532305"/>
                  </a:ext>
                </a:extLst>
              </a:tr>
              <a:tr h="617225">
                <a:tc>
                  <a:txBody>
                    <a:bodyPr/>
                    <a:lstStyle/>
                    <a:p>
                      <a:r>
                        <a:rPr kumimoji="1" lang="en-US" altLang="ja-JP" sz="1400" b="1" dirty="0">
                          <a:latin typeface="メイリオ" panose="020B0604030504040204" pitchFamily="50" charset="-128"/>
                          <a:ea typeface="メイリオ" panose="020B0604030504040204" pitchFamily="50" charset="-128"/>
                        </a:rPr>
                        <a:t>08,12,14</a:t>
                      </a:r>
                      <a:r>
                        <a:rPr kumimoji="1" lang="ja-JP" altLang="en-US" sz="1400" b="1" dirty="0">
                          <a:latin typeface="メイリオ" panose="020B0604030504040204" pitchFamily="50" charset="-128"/>
                          <a:ea typeface="メイリオ" panose="020B0604030504040204" pitchFamily="50" charset="-128"/>
                        </a:rPr>
                        <a:t>年</a:t>
                      </a:r>
                    </a:p>
                  </a:txBody>
                  <a:tcPr anchor="ctr" anchorCtr="1">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r>
                        <a:rPr kumimoji="1" lang="ja-JP" altLang="en-US" sz="1800" b="1" dirty="0">
                          <a:latin typeface="メイリオ" panose="020B0604030504040204" pitchFamily="50" charset="-128"/>
                          <a:ea typeface="メイリオ" panose="020B0604030504040204" pitchFamily="50" charset="-128"/>
                        </a:rPr>
                        <a:t>イスラエル軍ガザを大規模攻撃</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08418466"/>
                  </a:ext>
                </a:extLst>
              </a:tr>
              <a:tr h="342903">
                <a:tc>
                  <a:txBody>
                    <a:bodyPr/>
                    <a:lstStyle/>
                    <a:p>
                      <a:r>
                        <a:rPr kumimoji="1" lang="en-US" altLang="ja-JP" sz="1800" b="1" dirty="0">
                          <a:latin typeface="メイリオ" panose="020B0604030504040204" pitchFamily="50" charset="-128"/>
                          <a:ea typeface="メイリオ" panose="020B0604030504040204" pitchFamily="50" charset="-128"/>
                        </a:rPr>
                        <a:t>21</a:t>
                      </a:r>
                      <a:r>
                        <a:rPr kumimoji="1" lang="ja-JP" altLang="en-US" sz="1800" b="1" dirty="0">
                          <a:latin typeface="メイリオ" panose="020B0604030504040204" pitchFamily="50" charset="-128"/>
                          <a:ea typeface="メイリオ" panose="020B0604030504040204" pitchFamily="50" charset="-128"/>
                        </a:rPr>
                        <a:t>年</a:t>
                      </a:r>
                    </a:p>
                  </a:txBody>
                  <a:tcPr anchor="ctr" anchorCtr="1">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r>
                        <a:rPr kumimoji="1" lang="ja-JP" altLang="en-US" sz="1800" b="1" dirty="0">
                          <a:latin typeface="メイリオ" panose="020B0604030504040204" pitchFamily="50" charset="-128"/>
                          <a:ea typeface="メイリオ" panose="020B0604030504040204" pitchFamily="50" charset="-128"/>
                        </a:rPr>
                        <a:t>イスラエル軍がガザを攻撃</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17886353"/>
                  </a:ext>
                </a:extLst>
              </a:tr>
              <a:tr h="342903">
                <a:tc>
                  <a:txBody>
                    <a:bodyPr/>
                    <a:lstStyle/>
                    <a:p>
                      <a:r>
                        <a:rPr kumimoji="1" lang="en-US" altLang="ja-JP" sz="1800" b="1" dirty="0">
                          <a:latin typeface="メイリオ" panose="020B0604030504040204" pitchFamily="50" charset="-128"/>
                          <a:ea typeface="メイリオ" panose="020B0604030504040204" pitchFamily="50" charset="-128"/>
                        </a:rPr>
                        <a:t>23</a:t>
                      </a:r>
                      <a:r>
                        <a:rPr kumimoji="1" lang="ja-JP" altLang="en-US" sz="1800" b="1" dirty="0">
                          <a:latin typeface="メイリオ" panose="020B0604030504040204" pitchFamily="50" charset="-128"/>
                          <a:ea typeface="メイリオ" panose="020B0604030504040204" pitchFamily="50" charset="-128"/>
                        </a:rPr>
                        <a:t>年</a:t>
                      </a:r>
                    </a:p>
                  </a:txBody>
                  <a:tcPr anchor="ctr" anchorCtr="1">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r>
                        <a:rPr kumimoji="1" lang="ja-JP" altLang="en-US" sz="1600" b="1" dirty="0">
                          <a:latin typeface="メイリオ" panose="020B0604030504040204" pitchFamily="50" charset="-128"/>
                          <a:ea typeface="メイリオ" panose="020B0604030504040204" pitchFamily="50" charset="-128"/>
                        </a:rPr>
                        <a:t>ハマスがイスラエルを大規模攻撃</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53471101"/>
                  </a:ext>
                </a:extLst>
              </a:tr>
            </a:tbl>
          </a:graphicData>
        </a:graphic>
      </p:graphicFrame>
      <p:grpSp>
        <p:nvGrpSpPr>
          <p:cNvPr id="9" name="グループ化 8">
            <a:extLst>
              <a:ext uri="{FF2B5EF4-FFF2-40B4-BE49-F238E27FC236}">
                <a16:creationId xmlns:a16="http://schemas.microsoft.com/office/drawing/2014/main" id="{F3D5E05A-0C53-F3DD-0326-9816B45691F4}"/>
              </a:ext>
            </a:extLst>
          </p:cNvPr>
          <p:cNvGrpSpPr/>
          <p:nvPr/>
        </p:nvGrpSpPr>
        <p:grpSpPr>
          <a:xfrm>
            <a:off x="512005" y="946306"/>
            <a:ext cx="4968235" cy="5654098"/>
            <a:chOff x="185377" y="253541"/>
            <a:chExt cx="5286375" cy="6096000"/>
          </a:xfrm>
        </p:grpSpPr>
        <p:pic>
          <p:nvPicPr>
            <p:cNvPr id="7" name="Picture 4" descr="アラブ対イスラエル時代は崩壊 パレスチナ孤立化の恐れ：朝日新聞デジタル">
              <a:extLst>
                <a:ext uri="{FF2B5EF4-FFF2-40B4-BE49-F238E27FC236}">
                  <a16:creationId xmlns:a16="http://schemas.microsoft.com/office/drawing/2014/main" id="{BC198869-737F-5D00-445F-109AE7A639F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5377" y="253541"/>
              <a:ext cx="5286375" cy="60960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8" name="テキスト ボックス 7">
              <a:extLst>
                <a:ext uri="{FF2B5EF4-FFF2-40B4-BE49-F238E27FC236}">
                  <a16:creationId xmlns:a16="http://schemas.microsoft.com/office/drawing/2014/main" id="{2473A407-8886-E190-E99B-E154119163D8}"/>
                </a:ext>
              </a:extLst>
            </p:cNvPr>
            <p:cNvSpPr txBox="1"/>
            <p:nvPr/>
          </p:nvSpPr>
          <p:spPr>
            <a:xfrm>
              <a:off x="3246006" y="597117"/>
              <a:ext cx="1829695" cy="380480"/>
            </a:xfrm>
            <a:prstGeom prst="rect">
              <a:avLst/>
            </a:prstGeom>
            <a:solidFill>
              <a:schemeClr val="accent5">
                <a:lumMod val="40000"/>
                <a:lumOff val="60000"/>
              </a:schemeClr>
            </a:solidFill>
          </p:spPr>
          <p:txBody>
            <a:bodyPr wrap="none" lIns="144000" tIns="72000" rIns="144000" bIns="0" rtlCol="0">
              <a:spAutoFit/>
            </a:bodyPr>
            <a:lstStyle/>
            <a:p>
              <a:r>
                <a:rPr lang="ja-JP" altLang="en-US" sz="2000" b="1" dirty="0">
                  <a:latin typeface="メイリオ" panose="020B0604030504040204" pitchFamily="50" charset="-128"/>
                  <a:ea typeface="メイリオ" panose="020B0604030504040204" pitchFamily="50" charset="-128"/>
                </a:rPr>
                <a:t>朝日新聞より</a:t>
              </a:r>
              <a:endParaRPr kumimoji="1" lang="ja-JP" altLang="en-US" sz="1600" b="1" dirty="0">
                <a:latin typeface="メイリオ" panose="020B0604030504040204" pitchFamily="50" charset="-128"/>
                <a:ea typeface="メイリオ" panose="020B0604030504040204" pitchFamily="50" charset="-128"/>
              </a:endParaRPr>
            </a:p>
          </p:txBody>
        </p:sp>
      </p:grpSp>
    </p:spTree>
    <p:extLst>
      <p:ext uri="{BB962C8B-B14F-4D97-AF65-F5344CB8AC3E}">
        <p14:creationId xmlns:p14="http://schemas.microsoft.com/office/powerpoint/2010/main" val="15909302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153E"/>
        </a:solidFill>
        <a:effectLst/>
      </p:bgPr>
    </p:bg>
    <p:spTree>
      <p:nvGrpSpPr>
        <p:cNvPr id="1" name=""/>
        <p:cNvGrpSpPr/>
        <p:nvPr/>
      </p:nvGrpSpPr>
      <p:grpSpPr>
        <a:xfrm>
          <a:off x="0" y="0"/>
          <a:ext cx="0" cy="0"/>
          <a:chOff x="0" y="0"/>
          <a:chExt cx="0" cy="0"/>
        </a:xfrm>
      </p:grpSpPr>
      <p:sp>
        <p:nvSpPr>
          <p:cNvPr id="15" name="四角形: 角を丸くする 14">
            <a:extLst>
              <a:ext uri="{FF2B5EF4-FFF2-40B4-BE49-F238E27FC236}">
                <a16:creationId xmlns:a16="http://schemas.microsoft.com/office/drawing/2014/main" id="{087BE464-D6BD-4063-7725-440246341F08}"/>
              </a:ext>
            </a:extLst>
          </p:cNvPr>
          <p:cNvSpPr/>
          <p:nvPr/>
        </p:nvSpPr>
        <p:spPr>
          <a:xfrm>
            <a:off x="3234519" y="4503761"/>
            <a:ext cx="5854890" cy="2137077"/>
          </a:xfrm>
          <a:prstGeom prst="roundRect">
            <a:avLst>
              <a:gd name="adj" fmla="val 5191"/>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grpSp>
        <p:nvGrpSpPr>
          <p:cNvPr id="9" name="グループ化 8">
            <a:extLst>
              <a:ext uri="{FF2B5EF4-FFF2-40B4-BE49-F238E27FC236}">
                <a16:creationId xmlns:a16="http://schemas.microsoft.com/office/drawing/2014/main" id="{69F03EC9-D017-74A8-04D0-192461933BFD}"/>
              </a:ext>
            </a:extLst>
          </p:cNvPr>
          <p:cNvGrpSpPr/>
          <p:nvPr/>
        </p:nvGrpSpPr>
        <p:grpSpPr>
          <a:xfrm>
            <a:off x="3520580" y="394647"/>
            <a:ext cx="5451091" cy="3636372"/>
            <a:chOff x="6280059" y="380999"/>
            <a:chExt cx="5451091" cy="3636372"/>
          </a:xfrm>
        </p:grpSpPr>
        <p:pic>
          <p:nvPicPr>
            <p:cNvPr id="1030" name="Picture 6" descr="ハマス政治局長「パレスチナ国民に抵抗と闘争以外の道はない」 - Pars Today">
              <a:extLst>
                <a:ext uri="{FF2B5EF4-FFF2-40B4-BE49-F238E27FC236}">
                  <a16:creationId xmlns:a16="http://schemas.microsoft.com/office/drawing/2014/main" id="{53AE59CD-BA2E-84B6-3B61-F7349A6BFBC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4601" t="538" r="25402" b="6812"/>
            <a:stretch/>
          </p:blipFill>
          <p:spPr bwMode="auto">
            <a:xfrm>
              <a:off x="6284935" y="893930"/>
              <a:ext cx="2257282" cy="234741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32" name="Picture 8" descr="Netanyahu says Palestinian MPs seeking to 'destroy' Israel in 'racist' tirade | Middle East Eye">
              <a:extLst>
                <a:ext uri="{FF2B5EF4-FFF2-40B4-BE49-F238E27FC236}">
                  <a16:creationId xmlns:a16="http://schemas.microsoft.com/office/drawing/2014/main" id="{64DDB091-4A93-D1FE-3B69-B3D7E2A04F67}"/>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1150" t="7617" r="24780" b="23660"/>
            <a:stretch/>
          </p:blipFill>
          <p:spPr bwMode="auto">
            <a:xfrm>
              <a:off x="9240599" y="893930"/>
              <a:ext cx="2257283" cy="234741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4" name="テキスト ボックス 3">
              <a:extLst>
                <a:ext uri="{FF2B5EF4-FFF2-40B4-BE49-F238E27FC236}">
                  <a16:creationId xmlns:a16="http://schemas.microsoft.com/office/drawing/2014/main" id="{E3B2E815-A570-95F8-A4C6-9A2BB96DB1FA}"/>
                </a:ext>
              </a:extLst>
            </p:cNvPr>
            <p:cNvSpPr txBox="1"/>
            <p:nvPr/>
          </p:nvSpPr>
          <p:spPr>
            <a:xfrm>
              <a:off x="6859578" y="381000"/>
              <a:ext cx="1107996" cy="461665"/>
            </a:xfrm>
            <a:prstGeom prst="rect">
              <a:avLst/>
            </a:prstGeom>
            <a:noFill/>
          </p:spPr>
          <p:txBody>
            <a:bodyPr wrap="none" rtlCol="0">
              <a:spAutoFit/>
            </a:bodyPr>
            <a:lstStyle/>
            <a:p>
              <a:r>
                <a:rPr kumimoji="1" lang="ja-JP" altLang="en-US" sz="2400" b="1" dirty="0">
                  <a:solidFill>
                    <a:schemeClr val="bg1"/>
                  </a:solidFill>
                  <a:latin typeface="メイリオ" panose="020B0604030504040204" pitchFamily="50" charset="-128"/>
                  <a:ea typeface="メイリオ" panose="020B0604030504040204" pitchFamily="50" charset="-128"/>
                </a:rPr>
                <a:t>ハマス</a:t>
              </a:r>
              <a:endParaRPr kumimoji="1" lang="ja-JP" altLang="en-US" b="1" dirty="0">
                <a:solidFill>
                  <a:schemeClr val="bg1"/>
                </a:solidFill>
                <a:latin typeface="メイリオ" panose="020B0604030504040204" pitchFamily="50" charset="-128"/>
                <a:ea typeface="メイリオ" panose="020B0604030504040204" pitchFamily="50" charset="-128"/>
              </a:endParaRPr>
            </a:p>
          </p:txBody>
        </p:sp>
        <p:sp>
          <p:nvSpPr>
            <p:cNvPr id="5" name="テキスト ボックス 4">
              <a:extLst>
                <a:ext uri="{FF2B5EF4-FFF2-40B4-BE49-F238E27FC236}">
                  <a16:creationId xmlns:a16="http://schemas.microsoft.com/office/drawing/2014/main" id="{B20F3B30-0CBA-DC5F-3C1B-5951D5AEF1EC}"/>
                </a:ext>
              </a:extLst>
            </p:cNvPr>
            <p:cNvSpPr txBox="1"/>
            <p:nvPr/>
          </p:nvSpPr>
          <p:spPr>
            <a:xfrm>
              <a:off x="9507465" y="380999"/>
              <a:ext cx="1723549" cy="461665"/>
            </a:xfrm>
            <a:prstGeom prst="rect">
              <a:avLst/>
            </a:prstGeom>
            <a:noFill/>
          </p:spPr>
          <p:txBody>
            <a:bodyPr wrap="square" rtlCol="0">
              <a:spAutoFit/>
            </a:bodyPr>
            <a:lstStyle/>
            <a:p>
              <a:r>
                <a:rPr lang="ja-JP" altLang="en-US" sz="2400" b="1" dirty="0">
                  <a:solidFill>
                    <a:schemeClr val="bg1"/>
                  </a:solidFill>
                  <a:latin typeface="メイリオ" panose="020B0604030504040204" pitchFamily="50" charset="-128"/>
                  <a:ea typeface="メイリオ" panose="020B0604030504040204" pitchFamily="50" charset="-128"/>
                </a:rPr>
                <a:t>イスラエル</a:t>
              </a:r>
              <a:endParaRPr kumimoji="1" lang="ja-JP" altLang="en-US" b="1" dirty="0">
                <a:solidFill>
                  <a:schemeClr val="bg1"/>
                </a:solidFill>
                <a:latin typeface="メイリオ" panose="020B0604030504040204" pitchFamily="50" charset="-128"/>
                <a:ea typeface="メイリオ" panose="020B0604030504040204" pitchFamily="50" charset="-128"/>
              </a:endParaRPr>
            </a:p>
          </p:txBody>
        </p:sp>
        <p:sp>
          <p:nvSpPr>
            <p:cNvPr id="7" name="テキスト ボックス 6">
              <a:extLst>
                <a:ext uri="{FF2B5EF4-FFF2-40B4-BE49-F238E27FC236}">
                  <a16:creationId xmlns:a16="http://schemas.microsoft.com/office/drawing/2014/main" id="{8C7339B9-E1A1-178B-0201-7DB7D41BE449}"/>
                </a:ext>
              </a:extLst>
            </p:cNvPr>
            <p:cNvSpPr txBox="1"/>
            <p:nvPr/>
          </p:nvSpPr>
          <p:spPr>
            <a:xfrm>
              <a:off x="6280059" y="3371040"/>
              <a:ext cx="2262158" cy="646331"/>
            </a:xfrm>
            <a:prstGeom prst="rect">
              <a:avLst/>
            </a:prstGeom>
            <a:noFill/>
          </p:spPr>
          <p:txBody>
            <a:bodyPr wrap="none" rtlCol="0">
              <a:spAutoFit/>
            </a:bodyPr>
            <a:lstStyle/>
            <a:p>
              <a:r>
                <a:rPr kumimoji="1" lang="ja-JP" altLang="en-US" b="1" dirty="0">
                  <a:solidFill>
                    <a:schemeClr val="bg1"/>
                  </a:solidFill>
                  <a:latin typeface="メイリオ" panose="020B0604030504040204" pitchFamily="50" charset="-128"/>
                  <a:ea typeface="メイリオ" panose="020B0604030504040204" pitchFamily="50" charset="-128"/>
                </a:rPr>
                <a:t>イスマイル・ハニヤ</a:t>
              </a:r>
              <a:endParaRPr kumimoji="1" lang="en-US" altLang="ja-JP" b="1" dirty="0">
                <a:solidFill>
                  <a:schemeClr val="bg1"/>
                </a:solidFill>
                <a:latin typeface="メイリオ" panose="020B0604030504040204" pitchFamily="50" charset="-128"/>
                <a:ea typeface="メイリオ" panose="020B0604030504040204" pitchFamily="50" charset="-128"/>
              </a:endParaRPr>
            </a:p>
            <a:p>
              <a:pPr algn="ctr"/>
              <a:r>
                <a:rPr lang="ja-JP" altLang="en-US" b="1" dirty="0">
                  <a:solidFill>
                    <a:schemeClr val="bg1"/>
                  </a:solidFill>
                  <a:latin typeface="メイリオ" panose="020B0604030504040204" pitchFamily="50" charset="-128"/>
                  <a:ea typeface="メイリオ" panose="020B0604030504040204" pitchFamily="50" charset="-128"/>
                </a:rPr>
                <a:t>政治局長</a:t>
              </a:r>
              <a:endParaRPr kumimoji="1" lang="ja-JP" altLang="en-US" sz="1400" b="1" dirty="0">
                <a:solidFill>
                  <a:schemeClr val="bg1"/>
                </a:solidFill>
                <a:latin typeface="メイリオ" panose="020B0604030504040204" pitchFamily="50" charset="-128"/>
                <a:ea typeface="メイリオ" panose="020B0604030504040204" pitchFamily="50" charset="-128"/>
              </a:endParaRPr>
            </a:p>
          </p:txBody>
        </p:sp>
        <p:sp>
          <p:nvSpPr>
            <p:cNvPr id="8" name="テキスト ボックス 7">
              <a:extLst>
                <a:ext uri="{FF2B5EF4-FFF2-40B4-BE49-F238E27FC236}">
                  <a16:creationId xmlns:a16="http://schemas.microsoft.com/office/drawing/2014/main" id="{BEE2B240-1BBE-6A33-7B71-F2ACB4E57335}"/>
                </a:ext>
              </a:extLst>
            </p:cNvPr>
            <p:cNvSpPr txBox="1"/>
            <p:nvPr/>
          </p:nvSpPr>
          <p:spPr>
            <a:xfrm>
              <a:off x="9007327" y="3321378"/>
              <a:ext cx="2723823" cy="646331"/>
            </a:xfrm>
            <a:prstGeom prst="rect">
              <a:avLst/>
            </a:prstGeom>
            <a:noFill/>
          </p:spPr>
          <p:txBody>
            <a:bodyPr wrap="none" rtlCol="0">
              <a:spAutoFit/>
            </a:bodyPr>
            <a:lstStyle/>
            <a:p>
              <a:r>
                <a:rPr lang="ja-JP" altLang="en-US" b="1" dirty="0">
                  <a:solidFill>
                    <a:schemeClr val="bg1"/>
                  </a:solidFill>
                  <a:latin typeface="メイリオ" panose="020B0604030504040204" pitchFamily="50" charset="-128"/>
                  <a:ea typeface="メイリオ" panose="020B0604030504040204" pitchFamily="50" charset="-128"/>
                </a:rPr>
                <a:t>ベンヤミン・ネタニヤフ</a:t>
              </a:r>
              <a:endParaRPr lang="en-US" altLang="ja-JP" b="1" dirty="0">
                <a:solidFill>
                  <a:schemeClr val="bg1"/>
                </a:solidFill>
                <a:latin typeface="メイリオ" panose="020B0604030504040204" pitchFamily="50" charset="-128"/>
                <a:ea typeface="メイリオ" panose="020B0604030504040204" pitchFamily="50" charset="-128"/>
              </a:endParaRPr>
            </a:p>
            <a:p>
              <a:pPr algn="ctr"/>
              <a:r>
                <a:rPr lang="ja-JP" altLang="en-US" b="1" dirty="0">
                  <a:solidFill>
                    <a:schemeClr val="bg1"/>
                  </a:solidFill>
                  <a:latin typeface="メイリオ" panose="020B0604030504040204" pitchFamily="50" charset="-128"/>
                  <a:ea typeface="メイリオ" panose="020B0604030504040204" pitchFamily="50" charset="-128"/>
                </a:rPr>
                <a:t>首相</a:t>
              </a:r>
              <a:endParaRPr kumimoji="1" lang="ja-JP" altLang="en-US" sz="1400" b="1" dirty="0">
                <a:solidFill>
                  <a:schemeClr val="bg1"/>
                </a:solidFill>
                <a:latin typeface="メイリオ" panose="020B0604030504040204" pitchFamily="50" charset="-128"/>
                <a:ea typeface="メイリオ" panose="020B0604030504040204" pitchFamily="50" charset="-128"/>
              </a:endParaRPr>
            </a:p>
          </p:txBody>
        </p:sp>
      </p:grpSp>
      <p:sp>
        <p:nvSpPr>
          <p:cNvPr id="10" name="四角形: 角を丸くする 9">
            <a:extLst>
              <a:ext uri="{FF2B5EF4-FFF2-40B4-BE49-F238E27FC236}">
                <a16:creationId xmlns:a16="http://schemas.microsoft.com/office/drawing/2014/main" id="{D40ECD3B-8FE2-746F-B304-0EEAB67396C8}"/>
              </a:ext>
            </a:extLst>
          </p:cNvPr>
          <p:cNvSpPr/>
          <p:nvPr/>
        </p:nvSpPr>
        <p:spPr>
          <a:xfrm>
            <a:off x="9670053" y="561433"/>
            <a:ext cx="2140661" cy="3039703"/>
          </a:xfrm>
          <a:prstGeom prst="roundRect">
            <a:avLst>
              <a:gd name="adj" fmla="val 5191"/>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2400" b="1" dirty="0">
                <a:latin typeface="メイリオ" panose="020B0604030504040204" pitchFamily="50" charset="-128"/>
                <a:ea typeface="メイリオ" panose="020B0604030504040204" pitchFamily="50" charset="-128"/>
              </a:rPr>
              <a:t>米国</a:t>
            </a:r>
            <a:endParaRPr lang="en-US" altLang="ja-JP" sz="2400" b="1" dirty="0">
              <a:latin typeface="メイリオ" panose="020B0604030504040204" pitchFamily="50" charset="-128"/>
              <a:ea typeface="メイリオ" panose="020B0604030504040204" pitchFamily="50" charset="-128"/>
            </a:endParaRPr>
          </a:p>
          <a:p>
            <a:pPr algn="ctr"/>
            <a:r>
              <a:rPr kumimoji="1" lang="ja-JP" altLang="en-US" sz="2400" b="1" dirty="0">
                <a:latin typeface="メイリオ" panose="020B0604030504040204" pitchFamily="50" charset="-128"/>
                <a:ea typeface="メイリオ" panose="020B0604030504040204" pitchFamily="50" charset="-128"/>
              </a:rPr>
              <a:t>英国</a:t>
            </a:r>
            <a:endParaRPr kumimoji="1" lang="en-US" altLang="ja-JP" sz="2400" b="1" dirty="0">
              <a:latin typeface="メイリオ" panose="020B0604030504040204" pitchFamily="50" charset="-128"/>
              <a:ea typeface="メイリオ" panose="020B0604030504040204" pitchFamily="50" charset="-128"/>
            </a:endParaRPr>
          </a:p>
          <a:p>
            <a:pPr algn="ctr"/>
            <a:r>
              <a:rPr lang="ja-JP" altLang="en-US" sz="2400" b="1" dirty="0">
                <a:latin typeface="メイリオ" panose="020B0604030504040204" pitchFamily="50" charset="-128"/>
                <a:ea typeface="メイリオ" panose="020B0604030504040204" pitchFamily="50" charset="-128"/>
              </a:rPr>
              <a:t>フランス</a:t>
            </a:r>
            <a:endParaRPr lang="en-US" altLang="ja-JP" sz="2400" b="1" dirty="0">
              <a:latin typeface="メイリオ" panose="020B0604030504040204" pitchFamily="50" charset="-128"/>
              <a:ea typeface="メイリオ" panose="020B0604030504040204" pitchFamily="50" charset="-128"/>
            </a:endParaRPr>
          </a:p>
          <a:p>
            <a:pPr algn="ctr"/>
            <a:r>
              <a:rPr kumimoji="1" lang="ja-JP" altLang="en-US" sz="2400" b="1" dirty="0">
                <a:latin typeface="メイリオ" panose="020B0604030504040204" pitchFamily="50" charset="-128"/>
                <a:ea typeface="メイリオ" panose="020B0604030504040204" pitchFamily="50" charset="-128"/>
              </a:rPr>
              <a:t>ドイツ</a:t>
            </a:r>
            <a:endParaRPr kumimoji="1" lang="en-US" altLang="ja-JP" sz="2400" b="1" dirty="0">
              <a:latin typeface="メイリオ" panose="020B0604030504040204" pitchFamily="50" charset="-128"/>
              <a:ea typeface="メイリオ" panose="020B0604030504040204" pitchFamily="50" charset="-128"/>
            </a:endParaRPr>
          </a:p>
          <a:p>
            <a:pPr algn="ctr"/>
            <a:r>
              <a:rPr lang="ja-JP" altLang="en-US" sz="2400" b="1" dirty="0">
                <a:latin typeface="メイリオ" panose="020B0604030504040204" pitchFamily="50" charset="-128"/>
                <a:ea typeface="メイリオ" panose="020B0604030504040204" pitchFamily="50" charset="-128"/>
              </a:rPr>
              <a:t>イタリア</a:t>
            </a:r>
            <a:endParaRPr lang="en-US" altLang="ja-JP" sz="2400" b="1" dirty="0">
              <a:latin typeface="メイリオ" panose="020B0604030504040204" pitchFamily="50" charset="-128"/>
              <a:ea typeface="メイリオ" panose="020B0604030504040204" pitchFamily="50" charset="-128"/>
            </a:endParaRPr>
          </a:p>
          <a:p>
            <a:pPr algn="ctr"/>
            <a:r>
              <a:rPr kumimoji="1" lang="ja-JP" altLang="en-US" sz="2400" b="1" dirty="0">
                <a:latin typeface="メイリオ" panose="020B0604030504040204" pitchFamily="50" charset="-128"/>
                <a:ea typeface="メイリオ" panose="020B0604030504040204" pitchFamily="50" charset="-128"/>
              </a:rPr>
              <a:t>カナダ</a:t>
            </a:r>
            <a:endParaRPr kumimoji="1" lang="en-US" altLang="ja-JP" sz="2400" b="1" dirty="0">
              <a:latin typeface="メイリオ" panose="020B0604030504040204" pitchFamily="50" charset="-128"/>
              <a:ea typeface="メイリオ" panose="020B0604030504040204" pitchFamily="50" charset="-128"/>
            </a:endParaRPr>
          </a:p>
          <a:p>
            <a:pPr algn="ctr"/>
            <a:r>
              <a:rPr lang="ja-JP" altLang="en-US" sz="2400" b="1" dirty="0">
                <a:latin typeface="メイリオ" panose="020B0604030504040204" pitchFamily="50" charset="-128"/>
                <a:ea typeface="メイリオ" panose="020B0604030504040204" pitchFamily="50" charset="-128"/>
              </a:rPr>
              <a:t>他</a:t>
            </a:r>
            <a:endParaRPr kumimoji="1" lang="ja-JP" altLang="en-US" b="1" dirty="0">
              <a:latin typeface="メイリオ" panose="020B0604030504040204" pitchFamily="50" charset="-128"/>
              <a:ea typeface="メイリオ" panose="020B0604030504040204" pitchFamily="50" charset="-128"/>
            </a:endParaRPr>
          </a:p>
        </p:txBody>
      </p:sp>
      <p:sp>
        <p:nvSpPr>
          <p:cNvPr id="11" name="四角形: 角を丸くする 10">
            <a:extLst>
              <a:ext uri="{FF2B5EF4-FFF2-40B4-BE49-F238E27FC236}">
                <a16:creationId xmlns:a16="http://schemas.microsoft.com/office/drawing/2014/main" id="{F072EC9F-C6A0-3F01-8CEA-24B57B27D174}"/>
              </a:ext>
            </a:extLst>
          </p:cNvPr>
          <p:cNvSpPr/>
          <p:nvPr/>
        </p:nvSpPr>
        <p:spPr>
          <a:xfrm>
            <a:off x="506592" y="561432"/>
            <a:ext cx="2140661" cy="3039703"/>
          </a:xfrm>
          <a:prstGeom prst="roundRect">
            <a:avLst>
              <a:gd name="adj" fmla="val 5191"/>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2400" b="1" dirty="0">
                <a:latin typeface="メイリオ" panose="020B0604030504040204" pitchFamily="50" charset="-128"/>
                <a:ea typeface="メイリオ" panose="020B0604030504040204" pitchFamily="50" charset="-128"/>
              </a:rPr>
              <a:t>イラン</a:t>
            </a:r>
            <a:endParaRPr lang="en-US" altLang="ja-JP" sz="2400" b="1" dirty="0">
              <a:latin typeface="メイリオ" panose="020B0604030504040204" pitchFamily="50" charset="-128"/>
              <a:ea typeface="メイリオ" panose="020B0604030504040204" pitchFamily="50" charset="-128"/>
            </a:endParaRPr>
          </a:p>
          <a:p>
            <a:pPr algn="ctr"/>
            <a:r>
              <a:rPr kumimoji="1" lang="ja-JP" altLang="en-US" sz="2400" b="1" dirty="0">
                <a:latin typeface="メイリオ" panose="020B0604030504040204" pitchFamily="50" charset="-128"/>
                <a:ea typeface="メイリオ" panose="020B0604030504040204" pitchFamily="50" charset="-128"/>
              </a:rPr>
              <a:t>シリア</a:t>
            </a:r>
            <a:endParaRPr kumimoji="1" lang="en-US" altLang="ja-JP" sz="2400" b="1" dirty="0">
              <a:latin typeface="メイリオ" panose="020B0604030504040204" pitchFamily="50" charset="-128"/>
              <a:ea typeface="メイリオ" panose="020B0604030504040204" pitchFamily="50" charset="-128"/>
            </a:endParaRPr>
          </a:p>
          <a:p>
            <a:pPr algn="ctr"/>
            <a:r>
              <a:rPr kumimoji="1" lang="ja-JP" altLang="en-US" sz="2400" b="1" dirty="0">
                <a:latin typeface="メイリオ" panose="020B0604030504040204" pitchFamily="50" charset="-128"/>
                <a:ea typeface="メイリオ" panose="020B0604030504040204" pitchFamily="50" charset="-128"/>
              </a:rPr>
              <a:t>カタール</a:t>
            </a:r>
            <a:endParaRPr kumimoji="1" lang="en-US" altLang="ja-JP" sz="2400" b="1" dirty="0">
              <a:latin typeface="メイリオ" panose="020B0604030504040204" pitchFamily="50" charset="-128"/>
              <a:ea typeface="メイリオ" panose="020B0604030504040204" pitchFamily="50" charset="-128"/>
            </a:endParaRPr>
          </a:p>
          <a:p>
            <a:pPr algn="ctr"/>
            <a:r>
              <a:rPr lang="ja-JP" altLang="en-US" sz="2400" b="1" dirty="0">
                <a:latin typeface="メイリオ" panose="020B0604030504040204" pitchFamily="50" charset="-128"/>
                <a:ea typeface="メイリオ" panose="020B0604030504040204" pitchFamily="50" charset="-128"/>
              </a:rPr>
              <a:t>イラク</a:t>
            </a:r>
            <a:endParaRPr lang="en-US" altLang="ja-JP" sz="2400" b="1" dirty="0">
              <a:latin typeface="メイリオ" panose="020B0604030504040204" pitchFamily="50" charset="-128"/>
              <a:ea typeface="メイリオ" panose="020B0604030504040204" pitchFamily="50" charset="-128"/>
            </a:endParaRPr>
          </a:p>
          <a:p>
            <a:pPr algn="ctr"/>
            <a:r>
              <a:rPr kumimoji="1" lang="ja-JP" altLang="en-US" sz="2400" b="1" dirty="0">
                <a:latin typeface="メイリオ" panose="020B0604030504040204" pitchFamily="50" charset="-128"/>
                <a:ea typeface="メイリオ" panose="020B0604030504040204" pitchFamily="50" charset="-128"/>
              </a:rPr>
              <a:t>他</a:t>
            </a:r>
            <a:endParaRPr kumimoji="1" lang="ja-JP" altLang="en-US" b="1" dirty="0">
              <a:latin typeface="メイリオ" panose="020B0604030504040204" pitchFamily="50" charset="-128"/>
              <a:ea typeface="メイリオ" panose="020B0604030504040204" pitchFamily="50" charset="-128"/>
            </a:endParaRPr>
          </a:p>
        </p:txBody>
      </p:sp>
      <p:sp>
        <p:nvSpPr>
          <p:cNvPr id="12" name="直角三角形 11">
            <a:extLst>
              <a:ext uri="{FF2B5EF4-FFF2-40B4-BE49-F238E27FC236}">
                <a16:creationId xmlns:a16="http://schemas.microsoft.com/office/drawing/2014/main" id="{F4E59128-4C0F-91D4-080D-7D46BB886954}"/>
              </a:ext>
            </a:extLst>
          </p:cNvPr>
          <p:cNvSpPr/>
          <p:nvPr/>
        </p:nvSpPr>
        <p:spPr>
          <a:xfrm rot="2675844">
            <a:off x="8985548" y="1827038"/>
            <a:ext cx="670630" cy="699560"/>
          </a:xfrm>
          <a:prstGeom prst="r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直角三角形 12">
            <a:extLst>
              <a:ext uri="{FF2B5EF4-FFF2-40B4-BE49-F238E27FC236}">
                <a16:creationId xmlns:a16="http://schemas.microsoft.com/office/drawing/2014/main" id="{C0BCA311-EC1A-F32E-4169-A9B6F271FB2E}"/>
              </a:ext>
            </a:extLst>
          </p:cNvPr>
          <p:cNvSpPr/>
          <p:nvPr/>
        </p:nvSpPr>
        <p:spPr>
          <a:xfrm rot="13497931">
            <a:off x="2560626" y="1827093"/>
            <a:ext cx="670630" cy="699560"/>
          </a:xfrm>
          <a:prstGeom prst="r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四角形: 角を丸くする 13">
            <a:extLst>
              <a:ext uri="{FF2B5EF4-FFF2-40B4-BE49-F238E27FC236}">
                <a16:creationId xmlns:a16="http://schemas.microsoft.com/office/drawing/2014/main" id="{70376088-BB74-C368-B181-5FDCD210B4F7}"/>
              </a:ext>
            </a:extLst>
          </p:cNvPr>
          <p:cNvSpPr/>
          <p:nvPr/>
        </p:nvSpPr>
        <p:spPr>
          <a:xfrm>
            <a:off x="5248202" y="4698286"/>
            <a:ext cx="1695595" cy="1828800"/>
          </a:xfrm>
          <a:prstGeom prst="roundRect">
            <a:avLst>
              <a:gd name="adj" fmla="val 5191"/>
            </a:avLst>
          </a:prstGeom>
          <a:solidFill>
            <a:schemeClr val="accent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tIns="144000" rtlCol="0" anchor="ctr"/>
          <a:lstStyle/>
          <a:p>
            <a:pPr algn="ctr"/>
            <a:r>
              <a:rPr kumimoji="1" lang="ja-JP" altLang="en-US" b="1" dirty="0">
                <a:latin typeface="メイリオ" panose="020B0604030504040204" pitchFamily="50" charset="-128"/>
                <a:ea typeface="メイリオ" panose="020B0604030504040204" pitchFamily="50" charset="-128"/>
              </a:rPr>
              <a:t>中東諸国</a:t>
            </a:r>
            <a:endParaRPr kumimoji="1" lang="en-US" altLang="ja-JP" b="1" dirty="0">
              <a:latin typeface="メイリオ" panose="020B0604030504040204" pitchFamily="50" charset="-128"/>
              <a:ea typeface="メイリオ" panose="020B0604030504040204" pitchFamily="50" charset="-128"/>
            </a:endParaRPr>
          </a:p>
          <a:p>
            <a:pPr algn="ctr"/>
            <a:r>
              <a:rPr lang="ja-JP" altLang="en-US" b="1" dirty="0">
                <a:latin typeface="メイリオ" panose="020B0604030504040204" pitchFamily="50" charset="-128"/>
                <a:ea typeface="メイリオ" panose="020B0604030504040204" pitchFamily="50" charset="-128"/>
              </a:rPr>
              <a:t>トルコ</a:t>
            </a:r>
            <a:endParaRPr lang="en-US" altLang="ja-JP" b="1" dirty="0">
              <a:latin typeface="メイリオ" panose="020B0604030504040204" pitchFamily="50" charset="-128"/>
              <a:ea typeface="メイリオ" panose="020B0604030504040204" pitchFamily="50" charset="-128"/>
            </a:endParaRPr>
          </a:p>
          <a:p>
            <a:pPr algn="ctr"/>
            <a:r>
              <a:rPr kumimoji="1" lang="en-US" altLang="ja-JP" b="1" dirty="0">
                <a:latin typeface="メイリオ" panose="020B0604030504040204" pitchFamily="50" charset="-128"/>
                <a:ea typeface="メイリオ" panose="020B0604030504040204" pitchFamily="50" charset="-128"/>
              </a:rPr>
              <a:t>UAE</a:t>
            </a:r>
          </a:p>
          <a:p>
            <a:pPr algn="ctr"/>
            <a:r>
              <a:rPr lang="ja-JP" altLang="en-US" b="1" dirty="0">
                <a:latin typeface="メイリオ" panose="020B0604030504040204" pitchFamily="50" charset="-128"/>
                <a:ea typeface="メイリオ" panose="020B0604030504040204" pitchFamily="50" charset="-128"/>
              </a:rPr>
              <a:t>ヨルダン</a:t>
            </a:r>
            <a:endParaRPr lang="en-US" altLang="ja-JP" b="1" dirty="0">
              <a:latin typeface="メイリオ" panose="020B0604030504040204" pitchFamily="50" charset="-128"/>
              <a:ea typeface="メイリオ" panose="020B0604030504040204" pitchFamily="50" charset="-128"/>
            </a:endParaRPr>
          </a:p>
          <a:p>
            <a:pPr algn="ctr"/>
            <a:r>
              <a:rPr kumimoji="1" lang="ja-JP" altLang="en-US" b="1" dirty="0">
                <a:latin typeface="メイリオ" panose="020B0604030504040204" pitchFamily="50" charset="-128"/>
                <a:ea typeface="メイリオ" panose="020B0604030504040204" pitchFamily="50" charset="-128"/>
              </a:rPr>
              <a:t>エジプト</a:t>
            </a:r>
            <a:endParaRPr kumimoji="1" lang="en-US" altLang="ja-JP" b="1" dirty="0">
              <a:latin typeface="メイリオ" panose="020B0604030504040204" pitchFamily="50" charset="-128"/>
              <a:ea typeface="メイリオ" panose="020B0604030504040204" pitchFamily="50" charset="-128"/>
            </a:endParaRPr>
          </a:p>
          <a:p>
            <a:pPr algn="ctr"/>
            <a:r>
              <a:rPr lang="ja-JP" altLang="en-US" b="1" dirty="0">
                <a:latin typeface="メイリオ" panose="020B0604030504040204" pitchFamily="50" charset="-128"/>
                <a:ea typeface="メイリオ" panose="020B0604030504040204" pitchFamily="50" charset="-128"/>
              </a:rPr>
              <a:t>他</a:t>
            </a:r>
            <a:endParaRPr kumimoji="1" lang="ja-JP" altLang="en-US" b="1" dirty="0">
              <a:latin typeface="メイリオ" panose="020B0604030504040204" pitchFamily="50" charset="-128"/>
              <a:ea typeface="メイリオ" panose="020B0604030504040204" pitchFamily="50" charset="-128"/>
            </a:endParaRPr>
          </a:p>
        </p:txBody>
      </p:sp>
      <p:sp>
        <p:nvSpPr>
          <p:cNvPr id="16" name="四角形: 角を丸くする 15">
            <a:extLst>
              <a:ext uri="{FF2B5EF4-FFF2-40B4-BE49-F238E27FC236}">
                <a16:creationId xmlns:a16="http://schemas.microsoft.com/office/drawing/2014/main" id="{6281525D-D201-08D7-F834-BDC5F92810F7}"/>
              </a:ext>
            </a:extLst>
          </p:cNvPr>
          <p:cNvSpPr/>
          <p:nvPr/>
        </p:nvSpPr>
        <p:spPr>
          <a:xfrm>
            <a:off x="3471942" y="4724399"/>
            <a:ext cx="1635457" cy="1695800"/>
          </a:xfrm>
          <a:prstGeom prst="roundRect">
            <a:avLst>
              <a:gd name="adj" fmla="val 5191"/>
            </a:avLst>
          </a:prstGeom>
          <a:solidFill>
            <a:schemeClr val="accent1">
              <a:lumMod val="7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中国</a:t>
            </a:r>
            <a:endParaRPr kumimoji="1" lang="en-US" altLang="ja-JP" sz="1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ロシア</a:t>
            </a:r>
            <a:endParaRPr kumimoji="1" lang="en-US" altLang="ja-JP" sz="1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他</a:t>
            </a:r>
          </a:p>
        </p:txBody>
      </p:sp>
      <p:sp>
        <p:nvSpPr>
          <p:cNvPr id="17" name="四角形: 角を丸くする 16">
            <a:extLst>
              <a:ext uri="{FF2B5EF4-FFF2-40B4-BE49-F238E27FC236}">
                <a16:creationId xmlns:a16="http://schemas.microsoft.com/office/drawing/2014/main" id="{64676694-7799-98C6-E52F-63A50BA5DA5C}"/>
              </a:ext>
            </a:extLst>
          </p:cNvPr>
          <p:cNvSpPr/>
          <p:nvPr/>
        </p:nvSpPr>
        <p:spPr>
          <a:xfrm>
            <a:off x="7075894" y="4724399"/>
            <a:ext cx="1931628" cy="1695800"/>
          </a:xfrm>
          <a:prstGeom prst="roundRect">
            <a:avLst>
              <a:gd name="adj" fmla="val 5191"/>
            </a:avLst>
          </a:prstGeom>
          <a:solidFill>
            <a:schemeClr val="accent1">
              <a:lumMod val="75000"/>
            </a:scheme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サウジアラビア</a:t>
            </a:r>
          </a:p>
        </p:txBody>
      </p:sp>
      <p:sp>
        <p:nvSpPr>
          <p:cNvPr id="18" name="直角三角形 17">
            <a:extLst>
              <a:ext uri="{FF2B5EF4-FFF2-40B4-BE49-F238E27FC236}">
                <a16:creationId xmlns:a16="http://schemas.microsoft.com/office/drawing/2014/main" id="{750D9B95-AD22-CB6E-00CC-1325DA4737DF}"/>
              </a:ext>
            </a:extLst>
          </p:cNvPr>
          <p:cNvSpPr/>
          <p:nvPr/>
        </p:nvSpPr>
        <p:spPr>
          <a:xfrm rot="8038834">
            <a:off x="5833382" y="4063100"/>
            <a:ext cx="670630" cy="699560"/>
          </a:xfrm>
          <a:prstGeom prst="r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矢印: 上下 18">
            <a:extLst>
              <a:ext uri="{FF2B5EF4-FFF2-40B4-BE49-F238E27FC236}">
                <a16:creationId xmlns:a16="http://schemas.microsoft.com/office/drawing/2014/main" id="{FA028A75-0F04-B5AC-C5F1-3F29458AA3C1}"/>
              </a:ext>
            </a:extLst>
          </p:cNvPr>
          <p:cNvSpPr/>
          <p:nvPr/>
        </p:nvSpPr>
        <p:spPr>
          <a:xfrm>
            <a:off x="7911652" y="3873734"/>
            <a:ext cx="641446" cy="726366"/>
          </a:xfrm>
          <a:prstGeom prst="upDownArrow">
            <a:avLst>
              <a:gd name="adj1" fmla="val 0"/>
              <a:gd name="adj2" fmla="val 50000"/>
            </a:avLst>
          </a:prstGeom>
          <a:solidFill>
            <a:schemeClr val="accent5">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0" name="テキスト ボックス 19">
            <a:extLst>
              <a:ext uri="{FF2B5EF4-FFF2-40B4-BE49-F238E27FC236}">
                <a16:creationId xmlns:a16="http://schemas.microsoft.com/office/drawing/2014/main" id="{495CAD6C-B0FC-A4D2-BF6A-68EE23EB1918}"/>
              </a:ext>
            </a:extLst>
          </p:cNvPr>
          <p:cNvSpPr txBox="1"/>
          <p:nvPr/>
        </p:nvSpPr>
        <p:spPr>
          <a:xfrm>
            <a:off x="8676057" y="4072280"/>
            <a:ext cx="1107996" cy="369332"/>
          </a:xfrm>
          <a:prstGeom prst="rect">
            <a:avLst/>
          </a:prstGeom>
          <a:noFill/>
        </p:spPr>
        <p:txBody>
          <a:bodyPr wrap="none" rtlCol="0">
            <a:spAutoFit/>
          </a:bodyPr>
          <a:lstStyle/>
          <a:p>
            <a:r>
              <a:rPr lang="ja-JP" altLang="en-US" b="1" dirty="0">
                <a:solidFill>
                  <a:schemeClr val="bg1"/>
                </a:solidFill>
                <a:latin typeface="メイリオ" panose="020B0604030504040204" pitchFamily="50" charset="-128"/>
                <a:ea typeface="メイリオ" panose="020B0604030504040204" pitchFamily="50" charset="-128"/>
              </a:rPr>
              <a:t>国交模索</a:t>
            </a:r>
            <a:endParaRPr kumimoji="1" lang="ja-JP" altLang="en-US" sz="1400" b="1" dirty="0">
              <a:solidFill>
                <a:schemeClr val="bg1"/>
              </a:solidFill>
              <a:latin typeface="メイリオ" panose="020B0604030504040204" pitchFamily="50" charset="-128"/>
              <a:ea typeface="メイリオ" panose="020B0604030504040204" pitchFamily="50" charset="-128"/>
            </a:endParaRPr>
          </a:p>
        </p:txBody>
      </p:sp>
      <p:sp>
        <p:nvSpPr>
          <p:cNvPr id="21" name="テキスト ボックス 20">
            <a:extLst>
              <a:ext uri="{FF2B5EF4-FFF2-40B4-BE49-F238E27FC236}">
                <a16:creationId xmlns:a16="http://schemas.microsoft.com/office/drawing/2014/main" id="{908D9BCA-3AC6-FA0F-2A71-FD88F905C727}"/>
              </a:ext>
            </a:extLst>
          </p:cNvPr>
          <p:cNvSpPr txBox="1"/>
          <p:nvPr/>
        </p:nvSpPr>
        <p:spPr>
          <a:xfrm>
            <a:off x="5146301" y="4078154"/>
            <a:ext cx="2031325" cy="369332"/>
          </a:xfrm>
          <a:prstGeom prst="rect">
            <a:avLst/>
          </a:prstGeom>
          <a:noFill/>
        </p:spPr>
        <p:txBody>
          <a:bodyPr wrap="none" rtlCol="0">
            <a:spAutoFit/>
          </a:bodyPr>
          <a:lstStyle/>
          <a:p>
            <a:r>
              <a:rPr lang="ja-JP" altLang="en-US" b="1" dirty="0">
                <a:solidFill>
                  <a:schemeClr val="bg1"/>
                </a:solidFill>
                <a:effectLst>
                  <a:glow rad="596900">
                    <a:schemeClr val="accent1">
                      <a:lumMod val="50000"/>
                      <a:alpha val="70000"/>
                    </a:schemeClr>
                  </a:glow>
                </a:effectLst>
                <a:latin typeface="メイリオ" panose="020B0604030504040204" pitchFamily="50" charset="-128"/>
                <a:ea typeface="メイリオ" panose="020B0604030504040204" pitchFamily="50" charset="-128"/>
              </a:rPr>
              <a:t>停戦・自制求める</a:t>
            </a:r>
            <a:endParaRPr lang="en-US" altLang="ja-JP" b="1" dirty="0">
              <a:solidFill>
                <a:schemeClr val="bg1"/>
              </a:solidFill>
              <a:effectLst>
                <a:glow rad="596900">
                  <a:schemeClr val="accent1">
                    <a:lumMod val="50000"/>
                    <a:alpha val="70000"/>
                  </a:schemeClr>
                </a:glow>
              </a:effectLst>
              <a:latin typeface="メイリオ" panose="020B0604030504040204" pitchFamily="50" charset="-128"/>
              <a:ea typeface="メイリオ" panose="020B0604030504040204" pitchFamily="50" charset="-128"/>
            </a:endParaRPr>
          </a:p>
        </p:txBody>
      </p:sp>
      <p:sp>
        <p:nvSpPr>
          <p:cNvPr id="2" name="テキスト ボックス 1">
            <a:extLst>
              <a:ext uri="{FF2B5EF4-FFF2-40B4-BE49-F238E27FC236}">
                <a16:creationId xmlns:a16="http://schemas.microsoft.com/office/drawing/2014/main" id="{FCF288AD-5A44-A2F9-3A8D-140856421BB4}"/>
              </a:ext>
            </a:extLst>
          </p:cNvPr>
          <p:cNvSpPr txBox="1"/>
          <p:nvPr/>
        </p:nvSpPr>
        <p:spPr>
          <a:xfrm>
            <a:off x="8882335" y="2612311"/>
            <a:ext cx="492443" cy="605294"/>
          </a:xfrm>
          <a:prstGeom prst="rect">
            <a:avLst/>
          </a:prstGeom>
          <a:noFill/>
        </p:spPr>
        <p:txBody>
          <a:bodyPr vert="eaVert" wrap="none" rtlCol="0">
            <a:spAutoFit/>
          </a:bodyPr>
          <a:lstStyle/>
          <a:p>
            <a:r>
              <a:rPr kumimoji="1" lang="ja-JP" altLang="en-US" sz="2000" b="1" dirty="0">
                <a:solidFill>
                  <a:schemeClr val="bg1"/>
                </a:solidFill>
                <a:latin typeface="メイリオ" panose="020B0604030504040204" pitchFamily="50" charset="-128"/>
                <a:ea typeface="メイリオ" panose="020B0604030504040204" pitchFamily="50" charset="-128"/>
              </a:rPr>
              <a:t>支持</a:t>
            </a:r>
          </a:p>
        </p:txBody>
      </p:sp>
      <p:sp>
        <p:nvSpPr>
          <p:cNvPr id="3" name="テキスト ボックス 2">
            <a:extLst>
              <a:ext uri="{FF2B5EF4-FFF2-40B4-BE49-F238E27FC236}">
                <a16:creationId xmlns:a16="http://schemas.microsoft.com/office/drawing/2014/main" id="{9A20FFB0-9BAD-FD95-D130-116C89039768}"/>
              </a:ext>
            </a:extLst>
          </p:cNvPr>
          <p:cNvSpPr txBox="1"/>
          <p:nvPr/>
        </p:nvSpPr>
        <p:spPr>
          <a:xfrm>
            <a:off x="2862464" y="2661314"/>
            <a:ext cx="492443" cy="605295"/>
          </a:xfrm>
          <a:prstGeom prst="rect">
            <a:avLst/>
          </a:prstGeom>
          <a:noFill/>
        </p:spPr>
        <p:txBody>
          <a:bodyPr vert="eaVert" wrap="square" rtlCol="0">
            <a:spAutoFit/>
          </a:bodyPr>
          <a:lstStyle/>
          <a:p>
            <a:r>
              <a:rPr kumimoji="1" lang="ja-JP" altLang="en-US" sz="2000" b="1" dirty="0">
                <a:solidFill>
                  <a:schemeClr val="bg1"/>
                </a:solidFill>
                <a:latin typeface="メイリオ" panose="020B0604030504040204" pitchFamily="50" charset="-128"/>
                <a:ea typeface="メイリオ" panose="020B0604030504040204" pitchFamily="50" charset="-128"/>
              </a:rPr>
              <a:t>支持</a:t>
            </a:r>
          </a:p>
        </p:txBody>
      </p:sp>
    </p:spTree>
    <p:extLst>
      <p:ext uri="{BB962C8B-B14F-4D97-AF65-F5344CB8AC3E}">
        <p14:creationId xmlns:p14="http://schemas.microsoft.com/office/powerpoint/2010/main" val="15462212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153E"/>
        </a:solidFill>
        <a:effectLst/>
      </p:bgPr>
    </p:bg>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1051990" y="0"/>
            <a:ext cx="10088018" cy="1031051"/>
          </a:xfrm>
          <a:prstGeom prst="rect">
            <a:avLst/>
          </a:prstGeom>
          <a:noFill/>
        </p:spPr>
        <p:txBody>
          <a:bodyPr wrap="none"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lang="ja-JP" altLang="en-US" sz="4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アラブ諸国とイスラエルの国交正常化</a:t>
            </a:r>
            <a:endParaRPr lang="en-US" altLang="ja-JP" sz="4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p:txBody>
      </p:sp>
      <p:graphicFrame>
        <p:nvGraphicFramePr>
          <p:cNvPr id="2" name="表 3">
            <a:extLst>
              <a:ext uri="{FF2B5EF4-FFF2-40B4-BE49-F238E27FC236}">
                <a16:creationId xmlns:a16="http://schemas.microsoft.com/office/drawing/2014/main" id="{F9B9D9B8-44D4-7A1D-8AA9-0C6FCC763169}"/>
              </a:ext>
            </a:extLst>
          </p:cNvPr>
          <p:cNvGraphicFramePr>
            <a:graphicFrameLocks noGrp="1"/>
          </p:cNvGraphicFramePr>
          <p:nvPr>
            <p:extLst>
              <p:ext uri="{D42A27DB-BD31-4B8C-83A1-F6EECF244321}">
                <p14:modId xmlns:p14="http://schemas.microsoft.com/office/powerpoint/2010/main" val="1764824365"/>
              </p:ext>
            </p:extLst>
          </p:nvPr>
        </p:nvGraphicFramePr>
        <p:xfrm>
          <a:off x="746801" y="1416438"/>
          <a:ext cx="10698396" cy="4995062"/>
        </p:xfrm>
        <a:graphic>
          <a:graphicData uri="http://schemas.openxmlformats.org/drawingml/2006/table">
            <a:tbl>
              <a:tblPr bandRow="1">
                <a:tableStyleId>{5C22544A-7EE6-4342-B048-85BDC9FD1C3A}</a:tableStyleId>
              </a:tblPr>
              <a:tblGrid>
                <a:gridCol w="4420400">
                  <a:extLst>
                    <a:ext uri="{9D8B030D-6E8A-4147-A177-3AD203B41FA5}">
                      <a16:colId xmlns:a16="http://schemas.microsoft.com/office/drawing/2014/main" val="4104052775"/>
                    </a:ext>
                  </a:extLst>
                </a:gridCol>
                <a:gridCol w="4016127">
                  <a:extLst>
                    <a:ext uri="{9D8B030D-6E8A-4147-A177-3AD203B41FA5}">
                      <a16:colId xmlns:a16="http://schemas.microsoft.com/office/drawing/2014/main" val="2242680960"/>
                    </a:ext>
                  </a:extLst>
                </a:gridCol>
                <a:gridCol w="2261869">
                  <a:extLst>
                    <a:ext uri="{9D8B030D-6E8A-4147-A177-3AD203B41FA5}">
                      <a16:colId xmlns:a16="http://schemas.microsoft.com/office/drawing/2014/main" val="3281245283"/>
                    </a:ext>
                  </a:extLst>
                </a:gridCol>
              </a:tblGrid>
              <a:tr h="671055">
                <a:tc>
                  <a:txBody>
                    <a:bodyPr/>
                    <a:lstStyle/>
                    <a:p>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国交樹立相手国</a:t>
                      </a:r>
                    </a:p>
                  </a:txBody>
                  <a:tcPr marL="36000" marR="36000" marT="108000" anchor="ctr" anchorCtr="1">
                    <a:solidFill>
                      <a:schemeClr val="accent1">
                        <a:lumMod val="50000"/>
                      </a:schemeClr>
                    </a:solidFill>
                  </a:tcPr>
                </a:tc>
                <a:tc>
                  <a:txBody>
                    <a:bodyPr/>
                    <a:lstStyle/>
                    <a:p>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関係正常化時期</a:t>
                      </a:r>
                    </a:p>
                  </a:txBody>
                  <a:tcPr marL="36000" marR="36000" marT="108000" anchor="ctr" anchorCtr="1">
                    <a:solidFill>
                      <a:schemeClr val="accent1">
                        <a:lumMod val="50000"/>
                      </a:schemeClr>
                    </a:solidFill>
                  </a:tcPr>
                </a:tc>
                <a:tc>
                  <a:txBody>
                    <a:bodyPr/>
                    <a:lstStyle/>
                    <a:p>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仲介国</a:t>
                      </a:r>
                    </a:p>
                  </a:txBody>
                  <a:tcPr marL="36000" marR="36000" marT="108000" anchor="ctr" anchorCtr="1">
                    <a:solidFill>
                      <a:schemeClr val="accent1">
                        <a:lumMod val="50000"/>
                      </a:schemeClr>
                    </a:solidFill>
                  </a:tcPr>
                </a:tc>
                <a:extLst>
                  <a:ext uri="{0D108BD9-81ED-4DB2-BD59-A6C34878D82A}">
                    <a16:rowId xmlns:a16="http://schemas.microsoft.com/office/drawing/2014/main" val="2698449405"/>
                  </a:ext>
                </a:extLst>
              </a:tr>
              <a:tr h="641225">
                <a:tc>
                  <a:txBody>
                    <a:bodyPr/>
                    <a:lstStyle/>
                    <a:p>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エジプト</a:t>
                      </a:r>
                    </a:p>
                  </a:txBody>
                  <a:tcPr marL="36000" marR="36000" marT="108000" anchor="ctr" anchorCtr="1">
                    <a:solidFill>
                      <a:schemeClr val="accent1">
                        <a:lumMod val="75000"/>
                      </a:schemeClr>
                    </a:solidFill>
                  </a:tcPr>
                </a:tc>
                <a:tc>
                  <a:txBody>
                    <a:bodyPr/>
                    <a:lstStyle/>
                    <a:p>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1979</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年</a:t>
                      </a:r>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3</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月</a:t>
                      </a:r>
                    </a:p>
                  </a:txBody>
                  <a:tcPr marL="36000" marR="36000" marT="108000" anchor="ctr" anchorCtr="1">
                    <a:solidFill>
                      <a:schemeClr val="accent1">
                        <a:lumMod val="75000"/>
                      </a:schemeClr>
                    </a:solidFill>
                  </a:tcPr>
                </a:tc>
                <a:tc>
                  <a:txBody>
                    <a:bodyPr/>
                    <a:lstStyle/>
                    <a:p>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米国</a:t>
                      </a:r>
                    </a:p>
                  </a:txBody>
                  <a:tcPr marL="36000" marR="36000" marT="108000" anchor="ctr" anchorCtr="1">
                    <a:solidFill>
                      <a:schemeClr val="accent1">
                        <a:lumMod val="75000"/>
                      </a:schemeClr>
                    </a:solidFill>
                  </a:tcPr>
                </a:tc>
                <a:extLst>
                  <a:ext uri="{0D108BD9-81ED-4DB2-BD59-A6C34878D82A}">
                    <a16:rowId xmlns:a16="http://schemas.microsoft.com/office/drawing/2014/main" val="1665800345"/>
                  </a:ext>
                </a:extLst>
              </a:tr>
              <a:tr h="641225">
                <a:tc>
                  <a:txBody>
                    <a:bodyPr/>
                    <a:lstStyle/>
                    <a:p>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ヨルダン</a:t>
                      </a:r>
                    </a:p>
                  </a:txBody>
                  <a:tcPr marL="36000" marR="36000" marT="108000" anchor="ctr" anchorCtr="1">
                    <a:solidFill>
                      <a:schemeClr val="accent1">
                        <a:lumMod val="75000"/>
                      </a:schemeClr>
                    </a:solidFill>
                  </a:tcPr>
                </a:tc>
                <a:tc>
                  <a:txBody>
                    <a:bodyPr/>
                    <a:lstStyle/>
                    <a:p>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1994</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年</a:t>
                      </a:r>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10</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月</a:t>
                      </a:r>
                    </a:p>
                  </a:txBody>
                  <a:tcPr marL="36000" marR="36000" marT="108000" anchor="ctr" anchorCtr="1">
                    <a:solidFill>
                      <a:schemeClr val="accent1">
                        <a:lumMod val="75000"/>
                      </a:schemeClr>
                    </a:solidFill>
                  </a:tcPr>
                </a:tc>
                <a:tc>
                  <a:txBody>
                    <a:bodyPr/>
                    <a:lstStyle/>
                    <a:p>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米国</a:t>
                      </a:r>
                    </a:p>
                  </a:txBody>
                  <a:tcPr marL="36000" marR="36000" marT="108000" anchor="ctr" anchorCtr="1">
                    <a:solidFill>
                      <a:schemeClr val="accent1">
                        <a:lumMod val="75000"/>
                      </a:schemeClr>
                    </a:solidFill>
                  </a:tcPr>
                </a:tc>
                <a:extLst>
                  <a:ext uri="{0D108BD9-81ED-4DB2-BD59-A6C34878D82A}">
                    <a16:rowId xmlns:a16="http://schemas.microsoft.com/office/drawing/2014/main" val="2102734560"/>
                  </a:ext>
                </a:extLst>
              </a:tr>
              <a:tr h="780902">
                <a:tc>
                  <a:txBody>
                    <a:bodyPr/>
                    <a:lstStyle/>
                    <a:p>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UAE</a:t>
                      </a:r>
                      <a:endPar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endParaRPr>
                    </a:p>
                  </a:txBody>
                  <a:tcPr marL="36000" marR="36000" marT="108000" anchor="ctr" anchorCtr="1">
                    <a:solidFill>
                      <a:schemeClr val="accent1">
                        <a:lumMod val="75000"/>
                      </a:schemeClr>
                    </a:solidFill>
                  </a:tcPr>
                </a:tc>
                <a:tc>
                  <a:txBody>
                    <a:bodyPr/>
                    <a:lstStyle/>
                    <a:p>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2020</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年</a:t>
                      </a:r>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8</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月</a:t>
                      </a:r>
                    </a:p>
                  </a:txBody>
                  <a:tcPr marL="36000" marR="36000" marT="108000" anchor="ctr" anchorCtr="1">
                    <a:solidFill>
                      <a:schemeClr val="accent1">
                        <a:lumMod val="75000"/>
                      </a:schemeClr>
                    </a:solidFill>
                  </a:tcPr>
                </a:tc>
                <a:tc>
                  <a:txBody>
                    <a:bodyPr/>
                    <a:lstStyle/>
                    <a:p>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米国</a:t>
                      </a:r>
                    </a:p>
                  </a:txBody>
                  <a:tcPr marL="36000" marR="36000" marT="108000" anchor="ctr" anchorCtr="1">
                    <a:solidFill>
                      <a:schemeClr val="accent1">
                        <a:lumMod val="75000"/>
                      </a:schemeClr>
                    </a:solidFill>
                  </a:tcPr>
                </a:tc>
                <a:extLst>
                  <a:ext uri="{0D108BD9-81ED-4DB2-BD59-A6C34878D82A}">
                    <a16:rowId xmlns:a16="http://schemas.microsoft.com/office/drawing/2014/main" val="1673236808"/>
                  </a:ext>
                </a:extLst>
              </a:tr>
              <a:tr h="651750">
                <a:tc>
                  <a:txBody>
                    <a:bodyPr/>
                    <a:lstStyle/>
                    <a:p>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バーレーン</a:t>
                      </a:r>
                    </a:p>
                  </a:txBody>
                  <a:tcPr marL="36000" marR="36000" marT="108000" anchor="ctr" anchorCtr="1">
                    <a:solidFill>
                      <a:schemeClr val="accent1">
                        <a:lumMod val="75000"/>
                      </a:schemeClr>
                    </a:solidFill>
                  </a:tcPr>
                </a:tc>
                <a:tc>
                  <a:txBody>
                    <a:bodyPr/>
                    <a:lstStyle/>
                    <a:p>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2020</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年</a:t>
                      </a:r>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8</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月</a:t>
                      </a:r>
                    </a:p>
                  </a:txBody>
                  <a:tcPr marL="36000" marR="36000" marT="108000" anchor="ctr" anchorCtr="1">
                    <a:solidFill>
                      <a:schemeClr val="accent1">
                        <a:lumMod val="75000"/>
                      </a:schemeClr>
                    </a:solidFill>
                  </a:tcPr>
                </a:tc>
                <a:tc>
                  <a:txBody>
                    <a:bodyPr/>
                    <a:lstStyle/>
                    <a:p>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米国</a:t>
                      </a:r>
                    </a:p>
                  </a:txBody>
                  <a:tcPr marL="36000" marR="36000" marT="108000" anchor="ctr" anchorCtr="1">
                    <a:solidFill>
                      <a:schemeClr val="accent1">
                        <a:lumMod val="75000"/>
                      </a:schemeClr>
                    </a:solidFill>
                  </a:tcPr>
                </a:tc>
                <a:extLst>
                  <a:ext uri="{0D108BD9-81ED-4DB2-BD59-A6C34878D82A}">
                    <a16:rowId xmlns:a16="http://schemas.microsoft.com/office/drawing/2014/main" val="719515905"/>
                  </a:ext>
                </a:extLst>
              </a:tr>
              <a:tr h="0">
                <a:tc>
                  <a:txBody>
                    <a:bodyPr/>
                    <a:lstStyle/>
                    <a:p>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スーダン</a:t>
                      </a:r>
                    </a:p>
                  </a:txBody>
                  <a:tcPr marL="36000" marR="36000" marT="108000" anchor="ctr" anchorCtr="1">
                    <a:solidFill>
                      <a:schemeClr val="accent1">
                        <a:lumMod val="75000"/>
                      </a:schemeClr>
                    </a:solidFill>
                  </a:tcPr>
                </a:tc>
                <a:tc>
                  <a:txBody>
                    <a:bodyPr/>
                    <a:lstStyle/>
                    <a:p>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2020</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年</a:t>
                      </a:r>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10</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月</a:t>
                      </a:r>
                    </a:p>
                  </a:txBody>
                  <a:tcPr marL="36000" marR="36000" marT="108000" anchor="ctr" anchorCtr="1">
                    <a:solidFill>
                      <a:schemeClr val="accent1">
                        <a:lumMod val="75000"/>
                      </a:schemeClr>
                    </a:solidFill>
                  </a:tcPr>
                </a:tc>
                <a:tc>
                  <a:txBody>
                    <a:bodyPr/>
                    <a:lstStyle/>
                    <a:p>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米国</a:t>
                      </a:r>
                    </a:p>
                  </a:txBody>
                  <a:tcPr marL="36000" marR="36000" marT="108000" anchor="ctr" anchorCtr="1">
                    <a:solidFill>
                      <a:schemeClr val="accent1">
                        <a:lumMod val="75000"/>
                      </a:schemeClr>
                    </a:solidFill>
                  </a:tcPr>
                </a:tc>
                <a:extLst>
                  <a:ext uri="{0D108BD9-81ED-4DB2-BD59-A6C34878D82A}">
                    <a16:rowId xmlns:a16="http://schemas.microsoft.com/office/drawing/2014/main" val="2757723802"/>
                  </a:ext>
                </a:extLst>
              </a:tr>
              <a:tr h="473297">
                <a:tc>
                  <a:txBody>
                    <a:bodyPr/>
                    <a:lstStyle/>
                    <a:p>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モロッコ</a:t>
                      </a:r>
                    </a:p>
                  </a:txBody>
                  <a:tcPr marL="36000" marR="36000" marT="108000" anchor="ctr" anchorCtr="1">
                    <a:solidFill>
                      <a:schemeClr val="accent1">
                        <a:lumMod val="75000"/>
                      </a:schemeClr>
                    </a:solidFill>
                  </a:tcPr>
                </a:tc>
                <a:tc>
                  <a:txBody>
                    <a:bodyPr/>
                    <a:lstStyle/>
                    <a:p>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2020</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年</a:t>
                      </a:r>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12</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月</a:t>
                      </a:r>
                    </a:p>
                  </a:txBody>
                  <a:tcPr marL="36000" marR="36000" marT="72000" marB="0" anchor="ctr" anchorCtr="1">
                    <a:solidFill>
                      <a:schemeClr val="accent1">
                        <a:lumMod val="75000"/>
                      </a:schemeClr>
                    </a:solidFill>
                  </a:tcPr>
                </a:tc>
                <a:tc>
                  <a:txBody>
                    <a:bodyPr/>
                    <a:lstStyle/>
                    <a:p>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米国</a:t>
                      </a:r>
                    </a:p>
                  </a:txBody>
                  <a:tcPr marL="36000" marR="36000" marT="72000" marB="0" anchor="ctr" anchorCtr="1">
                    <a:solidFill>
                      <a:schemeClr val="accent1">
                        <a:lumMod val="75000"/>
                      </a:schemeClr>
                    </a:solidFill>
                  </a:tcPr>
                </a:tc>
                <a:extLst>
                  <a:ext uri="{0D108BD9-81ED-4DB2-BD59-A6C34878D82A}">
                    <a16:rowId xmlns:a16="http://schemas.microsoft.com/office/drawing/2014/main" val="3296970060"/>
                  </a:ext>
                </a:extLst>
              </a:tr>
            </a:tbl>
          </a:graphicData>
        </a:graphic>
      </p:graphicFrame>
    </p:spTree>
    <p:extLst>
      <p:ext uri="{BB962C8B-B14F-4D97-AF65-F5344CB8AC3E}">
        <p14:creationId xmlns:p14="http://schemas.microsoft.com/office/powerpoint/2010/main" val="1045847633"/>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1382</TotalTime>
  <Words>634</Words>
  <Application>Microsoft Office PowerPoint</Application>
  <PresentationFormat>ワイド画面</PresentationFormat>
  <Paragraphs>127</Paragraphs>
  <Slides>6</Slides>
  <Notes>6</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6</vt:i4>
      </vt:variant>
    </vt:vector>
  </HeadingPairs>
  <TitlesOfParts>
    <vt:vector size="11" baseType="lpstr">
      <vt:lpstr>メイリオ</vt:lpstr>
      <vt:lpstr>游ゴシック</vt:lpstr>
      <vt:lpstr>游ゴシック Light</vt:lpstr>
      <vt:lpstr>Arial</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梶栗 正義</dc:creator>
  <cp:lastModifiedBy>Arase Kazunori</cp:lastModifiedBy>
  <cp:revision>41</cp:revision>
  <cp:lastPrinted>2023-08-09T10:26:55Z</cp:lastPrinted>
  <dcterms:created xsi:type="dcterms:W3CDTF">2023-02-14T07:35:40Z</dcterms:created>
  <dcterms:modified xsi:type="dcterms:W3CDTF">2023-10-13T09:36:28Z</dcterms:modified>
</cp:coreProperties>
</file>