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3" d="100"/>
          <a:sy n="83" d="100"/>
        </p:scale>
        <p:origin x="114"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A10E78-A6D6-46A3-009F-61A7AD5E7B7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018EE26-3068-1EF6-AA9F-A29188AB1D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B00A98B-7DFF-DD9E-D3D7-F2E5F98F9964}"/>
              </a:ext>
            </a:extLst>
          </p:cNvPr>
          <p:cNvSpPr>
            <a:spLocks noGrp="1"/>
          </p:cNvSpPr>
          <p:nvPr>
            <p:ph type="dt" sz="half" idx="10"/>
          </p:nvPr>
        </p:nvSpPr>
        <p:spPr/>
        <p:txBody>
          <a:bodyPr/>
          <a:lstStyle/>
          <a:p>
            <a:fld id="{D96FFDE0-982A-4C08-9681-464307032D6C}" type="datetimeFigureOut">
              <a:rPr kumimoji="1" lang="ja-JP" altLang="en-US" smtClean="0"/>
              <a:t>2023/11/24</a:t>
            </a:fld>
            <a:endParaRPr kumimoji="1" lang="ja-JP" altLang="en-US"/>
          </a:p>
        </p:txBody>
      </p:sp>
      <p:sp>
        <p:nvSpPr>
          <p:cNvPr id="5" name="フッター プレースホルダー 4">
            <a:extLst>
              <a:ext uri="{FF2B5EF4-FFF2-40B4-BE49-F238E27FC236}">
                <a16:creationId xmlns:a16="http://schemas.microsoft.com/office/drawing/2014/main" id="{DA8D25C3-C1F6-FD95-F551-DFB754B68C0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224ECDE-D0DA-0669-ED9E-0413D28CF902}"/>
              </a:ext>
            </a:extLst>
          </p:cNvPr>
          <p:cNvSpPr>
            <a:spLocks noGrp="1"/>
          </p:cNvSpPr>
          <p:nvPr>
            <p:ph type="sldNum" sz="quarter" idx="12"/>
          </p:nvPr>
        </p:nvSpPr>
        <p:spPr/>
        <p:txBody>
          <a:body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2716688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BDCEE2-6FAD-09A5-1ED1-3280028B0B2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AE3F732-3CF6-5F3C-E9AC-BC832D85762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0613837-4B51-939E-4B4F-808034788F8F}"/>
              </a:ext>
            </a:extLst>
          </p:cNvPr>
          <p:cNvSpPr>
            <a:spLocks noGrp="1"/>
          </p:cNvSpPr>
          <p:nvPr>
            <p:ph type="dt" sz="half" idx="10"/>
          </p:nvPr>
        </p:nvSpPr>
        <p:spPr/>
        <p:txBody>
          <a:bodyPr/>
          <a:lstStyle/>
          <a:p>
            <a:fld id="{D96FFDE0-982A-4C08-9681-464307032D6C}" type="datetimeFigureOut">
              <a:rPr kumimoji="1" lang="ja-JP" altLang="en-US" smtClean="0"/>
              <a:t>2023/11/24</a:t>
            </a:fld>
            <a:endParaRPr kumimoji="1" lang="ja-JP" altLang="en-US"/>
          </a:p>
        </p:txBody>
      </p:sp>
      <p:sp>
        <p:nvSpPr>
          <p:cNvPr id="5" name="フッター プレースホルダー 4">
            <a:extLst>
              <a:ext uri="{FF2B5EF4-FFF2-40B4-BE49-F238E27FC236}">
                <a16:creationId xmlns:a16="http://schemas.microsoft.com/office/drawing/2014/main" id="{99C78097-C2B2-2F23-473B-9F005E379B2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548E8E7-95B6-CC3B-B8C4-5F2632ADADF4}"/>
              </a:ext>
            </a:extLst>
          </p:cNvPr>
          <p:cNvSpPr>
            <a:spLocks noGrp="1"/>
          </p:cNvSpPr>
          <p:nvPr>
            <p:ph type="sldNum" sz="quarter" idx="12"/>
          </p:nvPr>
        </p:nvSpPr>
        <p:spPr/>
        <p:txBody>
          <a:body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2127199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9317E81-A956-F714-784F-A1377A850B9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118320F-6A72-AF18-42E0-8A5F26E9468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A9B7AB4-8E00-685D-2A32-82DDDA62A585}"/>
              </a:ext>
            </a:extLst>
          </p:cNvPr>
          <p:cNvSpPr>
            <a:spLocks noGrp="1"/>
          </p:cNvSpPr>
          <p:nvPr>
            <p:ph type="dt" sz="half" idx="10"/>
          </p:nvPr>
        </p:nvSpPr>
        <p:spPr/>
        <p:txBody>
          <a:bodyPr/>
          <a:lstStyle/>
          <a:p>
            <a:fld id="{D96FFDE0-982A-4C08-9681-464307032D6C}" type="datetimeFigureOut">
              <a:rPr kumimoji="1" lang="ja-JP" altLang="en-US" smtClean="0"/>
              <a:t>2023/11/24</a:t>
            </a:fld>
            <a:endParaRPr kumimoji="1" lang="ja-JP" altLang="en-US"/>
          </a:p>
        </p:txBody>
      </p:sp>
      <p:sp>
        <p:nvSpPr>
          <p:cNvPr id="5" name="フッター プレースホルダー 4">
            <a:extLst>
              <a:ext uri="{FF2B5EF4-FFF2-40B4-BE49-F238E27FC236}">
                <a16:creationId xmlns:a16="http://schemas.microsoft.com/office/drawing/2014/main" id="{4261E5F3-6B84-4C07-5D6B-72AA62F1005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475DF0-16C0-9839-6378-80BB9F480025}"/>
              </a:ext>
            </a:extLst>
          </p:cNvPr>
          <p:cNvSpPr>
            <a:spLocks noGrp="1"/>
          </p:cNvSpPr>
          <p:nvPr>
            <p:ph type="sldNum" sz="quarter" idx="12"/>
          </p:nvPr>
        </p:nvSpPr>
        <p:spPr/>
        <p:txBody>
          <a:body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2456890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CD0C90-6932-AF6C-6C45-596DA695E2E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8DF53FB-128B-5CB7-2B40-2FE9F9B1D21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F17994C-D52A-BDBD-D486-AC59D3663BFB}"/>
              </a:ext>
            </a:extLst>
          </p:cNvPr>
          <p:cNvSpPr>
            <a:spLocks noGrp="1"/>
          </p:cNvSpPr>
          <p:nvPr>
            <p:ph type="dt" sz="half" idx="10"/>
          </p:nvPr>
        </p:nvSpPr>
        <p:spPr/>
        <p:txBody>
          <a:bodyPr/>
          <a:lstStyle/>
          <a:p>
            <a:fld id="{D96FFDE0-982A-4C08-9681-464307032D6C}" type="datetimeFigureOut">
              <a:rPr kumimoji="1" lang="ja-JP" altLang="en-US" smtClean="0"/>
              <a:t>2023/11/24</a:t>
            </a:fld>
            <a:endParaRPr kumimoji="1" lang="ja-JP" altLang="en-US"/>
          </a:p>
        </p:txBody>
      </p:sp>
      <p:sp>
        <p:nvSpPr>
          <p:cNvPr id="5" name="フッター プレースホルダー 4">
            <a:extLst>
              <a:ext uri="{FF2B5EF4-FFF2-40B4-BE49-F238E27FC236}">
                <a16:creationId xmlns:a16="http://schemas.microsoft.com/office/drawing/2014/main" id="{2437163C-C285-3A9B-CFC6-7C96510658D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269842-30A8-B64D-2A1C-9834EBFB7A1B}"/>
              </a:ext>
            </a:extLst>
          </p:cNvPr>
          <p:cNvSpPr>
            <a:spLocks noGrp="1"/>
          </p:cNvSpPr>
          <p:nvPr>
            <p:ph type="sldNum" sz="quarter" idx="12"/>
          </p:nvPr>
        </p:nvSpPr>
        <p:spPr/>
        <p:txBody>
          <a:body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4022573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4B61EB-85BB-B22D-5761-C0E03B83AE0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622123E-F4CA-D3EF-8AF5-671DCCEA9B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725E226-74CF-2F20-1705-5E38551E3968}"/>
              </a:ext>
            </a:extLst>
          </p:cNvPr>
          <p:cNvSpPr>
            <a:spLocks noGrp="1"/>
          </p:cNvSpPr>
          <p:nvPr>
            <p:ph type="dt" sz="half" idx="10"/>
          </p:nvPr>
        </p:nvSpPr>
        <p:spPr/>
        <p:txBody>
          <a:bodyPr/>
          <a:lstStyle/>
          <a:p>
            <a:fld id="{D96FFDE0-982A-4C08-9681-464307032D6C}" type="datetimeFigureOut">
              <a:rPr kumimoji="1" lang="ja-JP" altLang="en-US" smtClean="0"/>
              <a:t>2023/11/24</a:t>
            </a:fld>
            <a:endParaRPr kumimoji="1" lang="ja-JP" altLang="en-US"/>
          </a:p>
        </p:txBody>
      </p:sp>
      <p:sp>
        <p:nvSpPr>
          <p:cNvPr id="5" name="フッター プレースホルダー 4">
            <a:extLst>
              <a:ext uri="{FF2B5EF4-FFF2-40B4-BE49-F238E27FC236}">
                <a16:creationId xmlns:a16="http://schemas.microsoft.com/office/drawing/2014/main" id="{DC843F51-B967-C5A0-AAEC-19527D5B6B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7FFE06E-6A1D-CED9-E192-DCBC4B0AD1E6}"/>
              </a:ext>
            </a:extLst>
          </p:cNvPr>
          <p:cNvSpPr>
            <a:spLocks noGrp="1"/>
          </p:cNvSpPr>
          <p:nvPr>
            <p:ph type="sldNum" sz="quarter" idx="12"/>
          </p:nvPr>
        </p:nvSpPr>
        <p:spPr/>
        <p:txBody>
          <a:body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799320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2737FC-EE19-649F-9226-5FD53CF3056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AEDA268-9B63-88D0-5DEE-290C58F8F4E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D25DED6-5A85-97B6-4D26-E485CCBEAD6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8F1FD8D-C71C-B72F-933B-53C07043ECD8}"/>
              </a:ext>
            </a:extLst>
          </p:cNvPr>
          <p:cNvSpPr>
            <a:spLocks noGrp="1"/>
          </p:cNvSpPr>
          <p:nvPr>
            <p:ph type="dt" sz="half" idx="10"/>
          </p:nvPr>
        </p:nvSpPr>
        <p:spPr/>
        <p:txBody>
          <a:bodyPr/>
          <a:lstStyle/>
          <a:p>
            <a:fld id="{D96FFDE0-982A-4C08-9681-464307032D6C}" type="datetimeFigureOut">
              <a:rPr kumimoji="1" lang="ja-JP" altLang="en-US" smtClean="0"/>
              <a:t>2023/11/24</a:t>
            </a:fld>
            <a:endParaRPr kumimoji="1" lang="ja-JP" altLang="en-US"/>
          </a:p>
        </p:txBody>
      </p:sp>
      <p:sp>
        <p:nvSpPr>
          <p:cNvPr id="6" name="フッター プレースホルダー 5">
            <a:extLst>
              <a:ext uri="{FF2B5EF4-FFF2-40B4-BE49-F238E27FC236}">
                <a16:creationId xmlns:a16="http://schemas.microsoft.com/office/drawing/2014/main" id="{6212478D-9522-FA9C-2C1D-9E743C21972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73466EA-0078-DFC0-69E6-DAA6EF832DE5}"/>
              </a:ext>
            </a:extLst>
          </p:cNvPr>
          <p:cNvSpPr>
            <a:spLocks noGrp="1"/>
          </p:cNvSpPr>
          <p:nvPr>
            <p:ph type="sldNum" sz="quarter" idx="12"/>
          </p:nvPr>
        </p:nvSpPr>
        <p:spPr/>
        <p:txBody>
          <a:body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1086226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727150-152C-92A7-A2BC-9B989E78E14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78FDE28-DF64-4E26-1FC9-886AF7FA2E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6F8A0AD-1E52-471F-0851-6311E9B75DC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52BF3B7-4DB1-07A9-AF90-037E10E85A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9F090AA-C73C-50D7-CFDF-1B8D4A6E48A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0192B1E-48F2-8964-A8C0-D2CDF20D9B13}"/>
              </a:ext>
            </a:extLst>
          </p:cNvPr>
          <p:cNvSpPr>
            <a:spLocks noGrp="1"/>
          </p:cNvSpPr>
          <p:nvPr>
            <p:ph type="dt" sz="half" idx="10"/>
          </p:nvPr>
        </p:nvSpPr>
        <p:spPr/>
        <p:txBody>
          <a:bodyPr/>
          <a:lstStyle/>
          <a:p>
            <a:fld id="{D96FFDE0-982A-4C08-9681-464307032D6C}" type="datetimeFigureOut">
              <a:rPr kumimoji="1" lang="ja-JP" altLang="en-US" smtClean="0"/>
              <a:t>2023/11/24</a:t>
            </a:fld>
            <a:endParaRPr kumimoji="1" lang="ja-JP" altLang="en-US"/>
          </a:p>
        </p:txBody>
      </p:sp>
      <p:sp>
        <p:nvSpPr>
          <p:cNvPr id="8" name="フッター プレースホルダー 7">
            <a:extLst>
              <a:ext uri="{FF2B5EF4-FFF2-40B4-BE49-F238E27FC236}">
                <a16:creationId xmlns:a16="http://schemas.microsoft.com/office/drawing/2014/main" id="{DED9EADB-0C6C-AE39-5E7A-EAE1D3C7840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2D2D4465-6C0C-BF75-FC84-7450CCA69A0A}"/>
              </a:ext>
            </a:extLst>
          </p:cNvPr>
          <p:cNvSpPr>
            <a:spLocks noGrp="1"/>
          </p:cNvSpPr>
          <p:nvPr>
            <p:ph type="sldNum" sz="quarter" idx="12"/>
          </p:nvPr>
        </p:nvSpPr>
        <p:spPr/>
        <p:txBody>
          <a:body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1240666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A3146A-AD1C-C4C7-485F-6A860AD12CE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CAB189E-71CE-137F-D929-C817B730A118}"/>
              </a:ext>
            </a:extLst>
          </p:cNvPr>
          <p:cNvSpPr>
            <a:spLocks noGrp="1"/>
          </p:cNvSpPr>
          <p:nvPr>
            <p:ph type="dt" sz="half" idx="10"/>
          </p:nvPr>
        </p:nvSpPr>
        <p:spPr/>
        <p:txBody>
          <a:bodyPr/>
          <a:lstStyle/>
          <a:p>
            <a:fld id="{D96FFDE0-982A-4C08-9681-464307032D6C}" type="datetimeFigureOut">
              <a:rPr kumimoji="1" lang="ja-JP" altLang="en-US" smtClean="0"/>
              <a:t>2023/11/24</a:t>
            </a:fld>
            <a:endParaRPr kumimoji="1" lang="ja-JP" altLang="en-US"/>
          </a:p>
        </p:txBody>
      </p:sp>
      <p:sp>
        <p:nvSpPr>
          <p:cNvPr id="4" name="フッター プレースホルダー 3">
            <a:extLst>
              <a:ext uri="{FF2B5EF4-FFF2-40B4-BE49-F238E27FC236}">
                <a16:creationId xmlns:a16="http://schemas.microsoft.com/office/drawing/2014/main" id="{57BB5E3B-AFC9-C7FE-1AB0-A0DC7B4B4F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0D29736-01E0-133D-9255-B9268BA0632B}"/>
              </a:ext>
            </a:extLst>
          </p:cNvPr>
          <p:cNvSpPr>
            <a:spLocks noGrp="1"/>
          </p:cNvSpPr>
          <p:nvPr>
            <p:ph type="sldNum" sz="quarter" idx="12"/>
          </p:nvPr>
        </p:nvSpPr>
        <p:spPr/>
        <p:txBody>
          <a:body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1454442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829B6A0-C003-5D3B-3066-2F3913BE85E1}"/>
              </a:ext>
            </a:extLst>
          </p:cNvPr>
          <p:cNvSpPr>
            <a:spLocks noGrp="1"/>
          </p:cNvSpPr>
          <p:nvPr>
            <p:ph type="dt" sz="half" idx="10"/>
          </p:nvPr>
        </p:nvSpPr>
        <p:spPr/>
        <p:txBody>
          <a:bodyPr/>
          <a:lstStyle/>
          <a:p>
            <a:fld id="{D96FFDE0-982A-4C08-9681-464307032D6C}" type="datetimeFigureOut">
              <a:rPr kumimoji="1" lang="ja-JP" altLang="en-US" smtClean="0"/>
              <a:t>2023/11/24</a:t>
            </a:fld>
            <a:endParaRPr kumimoji="1" lang="ja-JP" altLang="en-US"/>
          </a:p>
        </p:txBody>
      </p:sp>
      <p:sp>
        <p:nvSpPr>
          <p:cNvPr id="3" name="フッター プレースホルダー 2">
            <a:extLst>
              <a:ext uri="{FF2B5EF4-FFF2-40B4-BE49-F238E27FC236}">
                <a16:creationId xmlns:a16="http://schemas.microsoft.com/office/drawing/2014/main" id="{E6BA99FC-E1ED-7715-0948-36C25F43EA3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31B80E7-61BA-2AA7-0BFB-7D029654C49D}"/>
              </a:ext>
            </a:extLst>
          </p:cNvPr>
          <p:cNvSpPr>
            <a:spLocks noGrp="1"/>
          </p:cNvSpPr>
          <p:nvPr>
            <p:ph type="sldNum" sz="quarter" idx="12"/>
          </p:nvPr>
        </p:nvSpPr>
        <p:spPr/>
        <p:txBody>
          <a:body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1349034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6490E5-4009-DD8D-FFEE-99ADADF5192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3602C82-045B-F19B-0686-1D1A593340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04D32B7-538B-48A9-5E87-0FF40D378B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B91AFDA-6F89-0E24-E2B9-4AA5C60F6401}"/>
              </a:ext>
            </a:extLst>
          </p:cNvPr>
          <p:cNvSpPr>
            <a:spLocks noGrp="1"/>
          </p:cNvSpPr>
          <p:nvPr>
            <p:ph type="dt" sz="half" idx="10"/>
          </p:nvPr>
        </p:nvSpPr>
        <p:spPr/>
        <p:txBody>
          <a:bodyPr/>
          <a:lstStyle/>
          <a:p>
            <a:fld id="{D96FFDE0-982A-4C08-9681-464307032D6C}" type="datetimeFigureOut">
              <a:rPr kumimoji="1" lang="ja-JP" altLang="en-US" smtClean="0"/>
              <a:t>2023/11/24</a:t>
            </a:fld>
            <a:endParaRPr kumimoji="1" lang="ja-JP" altLang="en-US"/>
          </a:p>
        </p:txBody>
      </p:sp>
      <p:sp>
        <p:nvSpPr>
          <p:cNvPr id="6" name="フッター プレースホルダー 5">
            <a:extLst>
              <a:ext uri="{FF2B5EF4-FFF2-40B4-BE49-F238E27FC236}">
                <a16:creationId xmlns:a16="http://schemas.microsoft.com/office/drawing/2014/main" id="{039E5F4A-4812-E677-94E3-A7965467E2A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4F02AE7-CB76-801E-2013-EC437BCF55A8}"/>
              </a:ext>
            </a:extLst>
          </p:cNvPr>
          <p:cNvSpPr>
            <a:spLocks noGrp="1"/>
          </p:cNvSpPr>
          <p:nvPr>
            <p:ph type="sldNum" sz="quarter" idx="12"/>
          </p:nvPr>
        </p:nvSpPr>
        <p:spPr/>
        <p:txBody>
          <a:body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1214012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AE108A-5810-B96B-FE31-9C838B2B85C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9B74C66-C99D-92E2-CDE8-4952D32CEE7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DB3F1F8E-6E4A-6125-873C-DF69808991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4A5A7FD-DCE5-159B-8EE8-684A0E791ED9}"/>
              </a:ext>
            </a:extLst>
          </p:cNvPr>
          <p:cNvSpPr>
            <a:spLocks noGrp="1"/>
          </p:cNvSpPr>
          <p:nvPr>
            <p:ph type="dt" sz="half" idx="10"/>
          </p:nvPr>
        </p:nvSpPr>
        <p:spPr/>
        <p:txBody>
          <a:bodyPr/>
          <a:lstStyle/>
          <a:p>
            <a:fld id="{D96FFDE0-982A-4C08-9681-464307032D6C}" type="datetimeFigureOut">
              <a:rPr kumimoji="1" lang="ja-JP" altLang="en-US" smtClean="0"/>
              <a:t>2023/11/24</a:t>
            </a:fld>
            <a:endParaRPr kumimoji="1" lang="ja-JP" altLang="en-US"/>
          </a:p>
        </p:txBody>
      </p:sp>
      <p:sp>
        <p:nvSpPr>
          <p:cNvPr id="6" name="フッター プレースホルダー 5">
            <a:extLst>
              <a:ext uri="{FF2B5EF4-FFF2-40B4-BE49-F238E27FC236}">
                <a16:creationId xmlns:a16="http://schemas.microsoft.com/office/drawing/2014/main" id="{618CC7AB-F950-0046-6975-EED92E06950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A7BC41F-9AB6-D870-1C60-F1BA1D6F54A3}"/>
              </a:ext>
            </a:extLst>
          </p:cNvPr>
          <p:cNvSpPr>
            <a:spLocks noGrp="1"/>
          </p:cNvSpPr>
          <p:nvPr>
            <p:ph type="sldNum" sz="quarter" idx="12"/>
          </p:nvPr>
        </p:nvSpPr>
        <p:spPr/>
        <p:txBody>
          <a:body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2076840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7378564-7FFD-FD36-2181-C903893E9F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FAF9491-306F-B4E3-EC0B-BE60557AC5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91AEBA4-67E6-F77C-F4BE-A4284B1DED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6FFDE0-982A-4C08-9681-464307032D6C}" type="datetimeFigureOut">
              <a:rPr kumimoji="1" lang="ja-JP" altLang="en-US" smtClean="0"/>
              <a:t>2023/11/24</a:t>
            </a:fld>
            <a:endParaRPr kumimoji="1" lang="ja-JP" altLang="en-US"/>
          </a:p>
        </p:txBody>
      </p:sp>
      <p:sp>
        <p:nvSpPr>
          <p:cNvPr id="5" name="フッター プレースホルダー 4">
            <a:extLst>
              <a:ext uri="{FF2B5EF4-FFF2-40B4-BE49-F238E27FC236}">
                <a16:creationId xmlns:a16="http://schemas.microsoft.com/office/drawing/2014/main" id="{2B884D9A-83F4-D988-B71C-AE68B9969E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977F7670-EBA5-23A8-2CAC-96A2799CB8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1497A3-C573-48F0-8598-5A1ABFB002E8}" type="slidenum">
              <a:rPr kumimoji="1" lang="ja-JP" altLang="en-US" smtClean="0"/>
              <a:t>‹#›</a:t>
            </a:fld>
            <a:endParaRPr kumimoji="1" lang="ja-JP" altLang="en-US"/>
          </a:p>
        </p:txBody>
      </p:sp>
    </p:spTree>
    <p:extLst>
      <p:ext uri="{BB962C8B-B14F-4D97-AF65-F5344CB8AC3E}">
        <p14:creationId xmlns:p14="http://schemas.microsoft.com/office/powerpoint/2010/main" val="2955126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C77BDE-2486-6B38-110B-1255492913F4}"/>
              </a:ext>
            </a:extLst>
          </p:cNvPr>
          <p:cNvSpPr>
            <a:spLocks noGrp="1"/>
          </p:cNvSpPr>
          <p:nvPr>
            <p:ph type="ctrTitle"/>
          </p:nvPr>
        </p:nvSpPr>
        <p:spPr>
          <a:xfrm>
            <a:off x="1523999" y="1122363"/>
            <a:ext cx="9356203" cy="2387600"/>
          </a:xfrm>
        </p:spPr>
        <p:txBody>
          <a:bodyPr>
            <a:normAutofit/>
          </a:bodyPr>
          <a:lstStyle/>
          <a:p>
            <a:r>
              <a:rPr kumimoji="1" lang="ja-JP" altLang="en-US" dirty="0">
                <a:latin typeface="HGP明朝E" panose="02020900000000000000" pitchFamily="18" charset="-128"/>
                <a:ea typeface="HGP明朝E" panose="02020900000000000000" pitchFamily="18" charset="-128"/>
              </a:rPr>
              <a:t>戦争の連鎖</a:t>
            </a:r>
            <a:br>
              <a:rPr kumimoji="1" lang="en-US" altLang="ja-JP" sz="4000" dirty="0">
                <a:latin typeface="HGP明朝E" panose="02020900000000000000" pitchFamily="18" charset="-128"/>
                <a:ea typeface="HGP明朝E" panose="02020900000000000000" pitchFamily="18" charset="-128"/>
              </a:rPr>
            </a:br>
            <a:r>
              <a:rPr kumimoji="1" lang="ja-JP" altLang="en-US" sz="4000" dirty="0">
                <a:latin typeface="HGP明朝E" panose="02020900000000000000" pitchFamily="18" charset="-128"/>
                <a:ea typeface="HGP明朝E" panose="02020900000000000000" pitchFamily="18" charset="-128"/>
              </a:rPr>
              <a:t>ウクライナ、ハマス（ガザ）、そして北朝鮮か</a:t>
            </a:r>
            <a:endParaRPr kumimoji="1" lang="ja-JP" altLang="en-US" dirty="0">
              <a:latin typeface="HGP明朝E" panose="02020900000000000000" pitchFamily="18" charset="-128"/>
              <a:ea typeface="HGP明朝E" panose="02020900000000000000" pitchFamily="18" charset="-128"/>
            </a:endParaRPr>
          </a:p>
        </p:txBody>
      </p:sp>
      <p:sp>
        <p:nvSpPr>
          <p:cNvPr id="3" name="字幕 2">
            <a:extLst>
              <a:ext uri="{FF2B5EF4-FFF2-40B4-BE49-F238E27FC236}">
                <a16:creationId xmlns:a16="http://schemas.microsoft.com/office/drawing/2014/main" id="{5DE79C14-C038-4814-833F-6E4AE68A01F2}"/>
              </a:ext>
            </a:extLst>
          </p:cNvPr>
          <p:cNvSpPr>
            <a:spLocks noGrp="1"/>
          </p:cNvSpPr>
          <p:nvPr>
            <p:ph type="subTitle" idx="1"/>
          </p:nvPr>
        </p:nvSpPr>
        <p:spPr>
          <a:xfrm>
            <a:off x="1524000" y="3912280"/>
            <a:ext cx="9144000" cy="1655762"/>
          </a:xfrm>
        </p:spPr>
        <p:txBody>
          <a:bodyPr/>
          <a:lstStyle/>
          <a:p>
            <a:r>
              <a:rPr kumimoji="1" lang="ja-JP" altLang="en-US" dirty="0">
                <a:latin typeface="HGP明朝E" panose="02020900000000000000" pitchFamily="18" charset="-128"/>
                <a:ea typeface="HGP明朝E" panose="02020900000000000000" pitchFamily="18" charset="-128"/>
              </a:rPr>
              <a:t>情報パック</a:t>
            </a:r>
            <a:r>
              <a:rPr kumimoji="1" lang="en-US" altLang="ja-JP" dirty="0">
                <a:latin typeface="HGP明朝E" panose="02020900000000000000" pitchFamily="18" charset="-128"/>
                <a:ea typeface="HGP明朝E" panose="02020900000000000000" pitchFamily="18" charset="-128"/>
              </a:rPr>
              <a:t>11</a:t>
            </a:r>
            <a:r>
              <a:rPr kumimoji="1" lang="ja-JP" altLang="en-US"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13780554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EDE02625-1EFA-6AEE-BD7E-160D2F036DF5}"/>
              </a:ext>
            </a:extLst>
          </p:cNvPr>
          <p:cNvSpPr>
            <a:spLocks noGrp="1"/>
          </p:cNvSpPr>
          <p:nvPr>
            <p:ph idx="1"/>
          </p:nvPr>
        </p:nvSpPr>
        <p:spPr>
          <a:xfrm>
            <a:off x="838200" y="522514"/>
            <a:ext cx="10515600" cy="5654449"/>
          </a:xfrm>
        </p:spPr>
        <p:txBody>
          <a:bodyPr>
            <a:normAutofit/>
          </a:bodyPr>
          <a:lstStyle/>
          <a:p>
            <a:r>
              <a:rPr kumimoji="1" lang="ja-JP" altLang="en-US" sz="3200" dirty="0">
                <a:latin typeface="HGP明朝E" panose="02020900000000000000" pitchFamily="18" charset="-128"/>
                <a:ea typeface="HGP明朝E" panose="02020900000000000000" pitchFamily="18" charset="-128"/>
              </a:rPr>
              <a:t>一方、北朝鮮の在外公館の閉鎖相次いでいる。</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北朝鮮に対する制裁強化で活動が困難になっていることが背景にあるとみられる。北朝鮮が外貨獲得の拠点にしてきたのが在外公館だった。</a:t>
            </a:r>
          </a:p>
          <a:p>
            <a:pPr lvl="1"/>
            <a:r>
              <a:rPr kumimoji="1" lang="en-US" altLang="ja-JP" sz="2800" dirty="0">
                <a:latin typeface="HGP明朝E" panose="02020900000000000000" pitchFamily="18" charset="-128"/>
                <a:ea typeface="HGP明朝E" panose="02020900000000000000" pitchFamily="18" charset="-128"/>
              </a:rPr>
              <a:t>10</a:t>
            </a:r>
            <a:r>
              <a:rPr kumimoji="1" lang="ja-JP" altLang="en-US" sz="2800" dirty="0">
                <a:latin typeface="HGP明朝E" panose="02020900000000000000" pitchFamily="18" charset="-128"/>
                <a:ea typeface="HGP明朝E" panose="02020900000000000000" pitchFamily="18" charset="-128"/>
              </a:rPr>
              <a:t>月中旬に香港総領事館の閉鎖を中国側に通知</a:t>
            </a:r>
            <a:endParaRPr kumimoji="1" lang="en-US" altLang="ja-JP" sz="2800" dirty="0">
              <a:latin typeface="HGP明朝E" panose="02020900000000000000" pitchFamily="18" charset="-128"/>
              <a:ea typeface="HGP明朝E" panose="02020900000000000000" pitchFamily="18" charset="-128"/>
            </a:endParaRPr>
          </a:p>
          <a:p>
            <a:pPr lvl="1"/>
            <a:r>
              <a:rPr kumimoji="1" lang="en-US" altLang="ja-JP" sz="2800" dirty="0">
                <a:latin typeface="HGP明朝E" panose="02020900000000000000" pitchFamily="18" charset="-128"/>
                <a:ea typeface="HGP明朝E" panose="02020900000000000000" pitchFamily="18" charset="-128"/>
              </a:rPr>
              <a:t>10</a:t>
            </a:r>
            <a:r>
              <a:rPr kumimoji="1" lang="ja-JP" altLang="en-US" sz="2800" dirty="0">
                <a:latin typeface="HGP明朝E" panose="02020900000000000000" pitchFamily="18" charset="-128"/>
                <a:ea typeface="HGP明朝E" panose="02020900000000000000" pitchFamily="18" charset="-128"/>
              </a:rPr>
              <a:t>月</a:t>
            </a:r>
            <a:r>
              <a:rPr kumimoji="1" lang="en-US" altLang="ja-JP" sz="2800" dirty="0">
                <a:latin typeface="HGP明朝E" panose="02020900000000000000" pitchFamily="18" charset="-128"/>
                <a:ea typeface="HGP明朝E" panose="02020900000000000000" pitchFamily="18" charset="-128"/>
              </a:rPr>
              <a:t>30</a:t>
            </a:r>
            <a:r>
              <a:rPr kumimoji="1" lang="ja-JP" altLang="en-US" sz="2800" dirty="0">
                <a:latin typeface="HGP明朝E" panose="02020900000000000000" pitchFamily="18" charset="-128"/>
                <a:ea typeface="HGP明朝E" panose="02020900000000000000" pitchFamily="18" charset="-128"/>
              </a:rPr>
              <a:t>日、北朝鮮が国営メディアを通じてアフリカのウガンダとアンゴラ大使が両国の大統領に離任のあいさつをしたと発表。</a:t>
            </a:r>
            <a:endParaRPr kumimoji="1" lang="en-US" altLang="ja-JP" sz="28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スペイン大使館の閉鎖も方針も明らかになっています。</a:t>
            </a:r>
          </a:p>
          <a:p>
            <a:endParaRPr kumimoji="1" lang="ja-JP" altLang="en-US" sz="3200" dirty="0"/>
          </a:p>
        </p:txBody>
      </p:sp>
    </p:spTree>
    <p:extLst>
      <p:ext uri="{BB962C8B-B14F-4D97-AF65-F5344CB8AC3E}">
        <p14:creationId xmlns:p14="http://schemas.microsoft.com/office/powerpoint/2010/main" val="3008132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C870FAC3-39BA-3FB8-1F18-649750CDFC9F}"/>
              </a:ext>
            </a:extLst>
          </p:cNvPr>
          <p:cNvSpPr>
            <a:spLocks noGrp="1"/>
          </p:cNvSpPr>
          <p:nvPr>
            <p:ph idx="1"/>
          </p:nvPr>
        </p:nvSpPr>
        <p:spPr>
          <a:xfrm>
            <a:off x="838200" y="571500"/>
            <a:ext cx="10515600" cy="5605463"/>
          </a:xfrm>
        </p:spPr>
        <p:txBody>
          <a:bodyPr/>
          <a:lstStyle/>
          <a:p>
            <a:r>
              <a:rPr kumimoji="1" lang="ja-JP" altLang="en-US" dirty="0">
                <a:latin typeface="HGP明朝E" panose="02020900000000000000" pitchFamily="18" charset="-128"/>
                <a:ea typeface="HGP明朝E" panose="02020900000000000000" pitchFamily="18" charset="-128"/>
              </a:rPr>
              <a:t>北朝鮮の元駐英公使で韓国の国会議員である太永浩氏　</a:t>
            </a:r>
            <a:r>
              <a:rPr kumimoji="1" lang="en-US" altLang="ja-JP" dirty="0">
                <a:latin typeface="HGP明朝E" panose="02020900000000000000" pitchFamily="18" charset="-128"/>
                <a:ea typeface="HGP明朝E" panose="02020900000000000000" pitchFamily="18" charset="-128"/>
              </a:rPr>
              <a:t>11</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2</a:t>
            </a:r>
            <a:r>
              <a:rPr kumimoji="1" lang="ja-JP" altLang="en-US" dirty="0">
                <a:latin typeface="HGP明朝E" panose="02020900000000000000" pitchFamily="18" charset="-128"/>
                <a:ea typeface="HGP明朝E" panose="02020900000000000000" pitchFamily="18" charset="-128"/>
              </a:rPr>
              <a:t>日</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ソウル市内で記者会見</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「このような事態は</a:t>
            </a:r>
            <a:r>
              <a:rPr kumimoji="1" lang="en-US" altLang="ja-JP" dirty="0">
                <a:latin typeface="HGP明朝E" panose="02020900000000000000" pitchFamily="18" charset="-128"/>
                <a:ea typeface="HGP明朝E" panose="02020900000000000000" pitchFamily="18" charset="-128"/>
              </a:rPr>
              <a:t>『</a:t>
            </a:r>
            <a:r>
              <a:rPr kumimoji="1" lang="ja-JP" altLang="en-US" dirty="0">
                <a:latin typeface="HGP明朝E" panose="02020900000000000000" pitchFamily="18" charset="-128"/>
                <a:ea typeface="HGP明朝E" panose="02020900000000000000" pitchFamily="18" charset="-128"/>
              </a:rPr>
              <a:t>苦難の行軍</a:t>
            </a:r>
            <a:r>
              <a:rPr kumimoji="1" lang="en-US" altLang="ja-JP" dirty="0">
                <a:latin typeface="HGP明朝E" panose="02020900000000000000" pitchFamily="18" charset="-128"/>
                <a:ea typeface="HGP明朝E" panose="02020900000000000000" pitchFamily="18" charset="-128"/>
              </a:rPr>
              <a:t>』</a:t>
            </a:r>
            <a:r>
              <a:rPr kumimoji="1" lang="ja-JP" altLang="en-US" dirty="0">
                <a:latin typeface="HGP明朝E" panose="02020900000000000000" pitchFamily="18" charset="-128"/>
                <a:ea typeface="HGP明朝E" panose="02020900000000000000" pitchFamily="18" charset="-128"/>
              </a:rPr>
              <a:t>以来初めてだ。国に資金がなく外貨稼ぎができない大使館は閉鎖せざるを得ないのだろう」と述べた。</a:t>
            </a:r>
            <a:endParaRPr kumimoji="1" lang="en-US" altLang="ja-JP" dirty="0">
              <a:latin typeface="HGP明朝E" panose="02020900000000000000" pitchFamily="18" charset="-128"/>
              <a:ea typeface="HGP明朝E" panose="02020900000000000000" pitchFamily="18" charset="-128"/>
            </a:endParaRPr>
          </a:p>
          <a:p>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ロシアとの協力関係も影響しているとして、「北朝鮮はロシア、中国との関係強化で生き残れると判断したようだ」との見解を示した。日米韓の覚悟が必要になっている。</a:t>
            </a:r>
          </a:p>
        </p:txBody>
      </p:sp>
      <p:pic>
        <p:nvPicPr>
          <p:cNvPr id="4098" name="Picture 2" descr="ABC News">
            <a:extLst>
              <a:ext uri="{FF2B5EF4-FFF2-40B4-BE49-F238E27FC236}">
                <a16:creationId xmlns:a16="http://schemas.microsoft.com/office/drawing/2014/main" id="{E0587B4D-E2D8-CDC2-B7B8-7AB5829D94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2995" y="3984171"/>
            <a:ext cx="4012990" cy="2661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9831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40A9AA-54E2-299C-62F2-69D5AAF8D8CE}"/>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北朝鮮　「軍事偵察衛星」の発射</a:t>
            </a:r>
            <a:br>
              <a:rPr kumimoji="1" lang="en-US" altLang="ja-JP" dirty="0">
                <a:latin typeface="HGP明朝E" panose="02020900000000000000" pitchFamily="18" charset="-128"/>
                <a:ea typeface="HGP明朝E" panose="02020900000000000000" pitchFamily="18" charset="-128"/>
              </a:rPr>
            </a:br>
            <a:r>
              <a:rPr lang="en-US" altLang="ja-JP" sz="3600" dirty="0">
                <a:latin typeface="HGP明朝E" panose="02020900000000000000" pitchFamily="18" charset="-128"/>
                <a:ea typeface="HGP明朝E" panose="02020900000000000000" pitchFamily="18" charset="-128"/>
              </a:rPr>
              <a:t>11</a:t>
            </a:r>
            <a:r>
              <a:rPr lang="ja-JP" altLang="en-US" sz="3600" dirty="0">
                <a:latin typeface="HGP明朝E" panose="02020900000000000000" pitchFamily="18" charset="-128"/>
                <a:ea typeface="HGP明朝E" panose="02020900000000000000" pitchFamily="18" charset="-128"/>
              </a:rPr>
              <a:t>月</a:t>
            </a:r>
            <a:r>
              <a:rPr lang="en-US" altLang="ja-JP" sz="3600" dirty="0">
                <a:latin typeface="HGP明朝E" panose="02020900000000000000" pitchFamily="18" charset="-128"/>
                <a:ea typeface="HGP明朝E" panose="02020900000000000000" pitchFamily="18" charset="-128"/>
              </a:rPr>
              <a:t>21</a:t>
            </a:r>
            <a:r>
              <a:rPr lang="ja-JP" altLang="en-US" sz="3600" dirty="0">
                <a:latin typeface="HGP明朝E" panose="02020900000000000000" pitchFamily="18" charset="-128"/>
                <a:ea typeface="HGP明朝E" panose="02020900000000000000" pitchFamily="18" charset="-128"/>
              </a:rPr>
              <a:t>日夜</a:t>
            </a:r>
            <a:r>
              <a:rPr lang="en-US" altLang="ja-JP" sz="3600" dirty="0">
                <a:latin typeface="HGP明朝E" panose="02020900000000000000" pitchFamily="18" charset="-128"/>
                <a:ea typeface="HGP明朝E" panose="02020900000000000000" pitchFamily="18" charset="-128"/>
              </a:rPr>
              <a:t>10</a:t>
            </a:r>
            <a:r>
              <a:rPr lang="ja-JP" altLang="en-US" sz="3600" dirty="0">
                <a:latin typeface="HGP明朝E" panose="02020900000000000000" pitchFamily="18" charset="-128"/>
                <a:ea typeface="HGP明朝E" panose="02020900000000000000" pitchFamily="18" charset="-128"/>
              </a:rPr>
              <a:t>時半過ぎ　</a:t>
            </a:r>
            <a:endParaRPr kumimoji="1" lang="ja-JP" altLang="en-US" dirty="0">
              <a:latin typeface="HGP明朝E" panose="02020900000000000000" pitchFamily="18" charset="-128"/>
              <a:ea typeface="HGP明朝E" panose="02020900000000000000" pitchFamily="18" charset="-128"/>
            </a:endParaRPr>
          </a:p>
        </p:txBody>
      </p:sp>
      <p:pic>
        <p:nvPicPr>
          <p:cNvPr id="1026" name="Picture 2" descr="北朝鮮、軍事偵察衛星打ち上げに「成功」 軌道に「正確に進入」報道 [北朝鮮の核・ミサイル開発]：朝日新聞デジタル">
            <a:extLst>
              <a:ext uri="{FF2B5EF4-FFF2-40B4-BE49-F238E27FC236}">
                <a16:creationId xmlns:a16="http://schemas.microsoft.com/office/drawing/2014/main" id="{4393CF9E-251E-AB12-4314-FECED45D58A0}"/>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28599" y="2155370"/>
            <a:ext cx="5532163" cy="33941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北朝鮮が「北朝鮮の主張する軍事偵察衛星」を発射 韓国軍が発表｜日テレNEWS NNN">
            <a:extLst>
              <a:ext uri="{FF2B5EF4-FFF2-40B4-BE49-F238E27FC236}">
                <a16:creationId xmlns:a16="http://schemas.microsoft.com/office/drawing/2014/main" id="{D45BE26F-75D0-BC70-F0A0-48BE4F15C216}"/>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096000" y="2155370"/>
            <a:ext cx="6008916" cy="3380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724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607DE07-273A-1976-0E28-B8C35EAD9406}"/>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韓国軍合同参謀本部　</a:t>
            </a:r>
            <a:r>
              <a:rPr lang="en-US" altLang="ja-JP" dirty="0">
                <a:latin typeface="HGP明朝E" panose="02020900000000000000" pitchFamily="18" charset="-128"/>
                <a:ea typeface="HGP明朝E" panose="02020900000000000000" pitchFamily="18" charset="-128"/>
              </a:rPr>
              <a:t>20</a:t>
            </a:r>
            <a:r>
              <a:rPr lang="ja-JP" altLang="en-US" dirty="0">
                <a:latin typeface="HGP明朝E" panose="02020900000000000000" pitchFamily="18" charset="-128"/>
                <a:ea typeface="HGP明朝E" panose="02020900000000000000" pitchFamily="18" charset="-128"/>
              </a:rPr>
              <a:t>日</a:t>
            </a:r>
          </a:p>
        </p:txBody>
      </p:sp>
      <p:sp>
        <p:nvSpPr>
          <p:cNvPr id="6" name="コンテンツ プレースホルダー 5">
            <a:extLst>
              <a:ext uri="{FF2B5EF4-FFF2-40B4-BE49-F238E27FC236}">
                <a16:creationId xmlns:a16="http://schemas.microsoft.com/office/drawing/2014/main" id="{49978DFC-1150-1588-48B0-C43A58CFF196}"/>
              </a:ext>
            </a:extLst>
          </p:cNvPr>
          <p:cNvSpPr>
            <a:spLocks noGrp="1"/>
          </p:cNvSpPr>
          <p:nvPr>
            <p:ph idx="1"/>
          </p:nvPr>
        </p:nvSpPr>
        <p:spPr>
          <a:xfrm>
            <a:off x="675672" y="1690688"/>
            <a:ext cx="10840656" cy="4351338"/>
          </a:xfrm>
        </p:spPr>
        <p:txBody>
          <a:bodyPr>
            <a:normAutofit lnSpcReduction="10000"/>
          </a:bodyPr>
          <a:lstStyle/>
          <a:p>
            <a:r>
              <a:rPr lang="ja-JP" altLang="en-US" sz="3200" dirty="0">
                <a:latin typeface="HGP明朝E" panose="02020900000000000000" pitchFamily="18" charset="-128"/>
                <a:ea typeface="HGP明朝E" panose="02020900000000000000" pitchFamily="18" charset="-128"/>
              </a:rPr>
              <a:t>軍事偵察衛星打ち上げ準備を進める北朝鮮に対して「打ち上げを即時停止するよう厳重に警告する」との声明を発表</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打ち上げを強行すれば「対抗措置」をとることを予告</a:t>
            </a:r>
            <a:endParaRPr lang="en-US" altLang="ja-JP" sz="3200" dirty="0">
              <a:latin typeface="HGP明朝E" panose="02020900000000000000" pitchFamily="18" charset="-128"/>
              <a:ea typeface="HGP明朝E" panose="02020900000000000000" pitchFamily="18" charset="-128"/>
            </a:endParaRPr>
          </a:p>
          <a:p>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対抗措置とは・・・</a:t>
            </a:r>
            <a:endParaRPr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南北が</a:t>
            </a:r>
            <a:r>
              <a:rPr lang="en-US" altLang="ja-JP" sz="2800" dirty="0">
                <a:latin typeface="HGP明朝E" panose="02020900000000000000" pitchFamily="18" charset="-128"/>
                <a:ea typeface="HGP明朝E" panose="02020900000000000000" pitchFamily="18" charset="-128"/>
              </a:rPr>
              <a:t>2018</a:t>
            </a:r>
            <a:r>
              <a:rPr lang="ja-JP" altLang="en-US" sz="2800" dirty="0">
                <a:latin typeface="HGP明朝E" panose="02020900000000000000" pitchFamily="18" charset="-128"/>
                <a:ea typeface="HGP明朝E" panose="02020900000000000000" pitchFamily="18" charset="-128"/>
              </a:rPr>
              <a:t>年に結んだ軍事合意の一部条項の効力を停止する措置</a:t>
            </a:r>
          </a:p>
          <a:p>
            <a:pPr lvl="1"/>
            <a:r>
              <a:rPr lang="ja-JP" altLang="en-US" sz="2800" dirty="0">
                <a:latin typeface="HGP明朝E" panose="02020900000000000000" pitchFamily="18" charset="-128"/>
                <a:ea typeface="HGP明朝E" panose="02020900000000000000" pitchFamily="18" charset="-128"/>
              </a:rPr>
              <a:t>南北軍事境界線周辺に飛行禁止区域を設けるなど</a:t>
            </a:r>
            <a:endParaRPr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韓国軍の対北偵察活動を著しく制限してきた軍事合意の協力停止</a:t>
            </a:r>
          </a:p>
          <a:p>
            <a:endParaRPr lang="en-US" altLang="ja-JP"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051424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北「衛星」発射に韓国は即座に対抗措置…今月末には米で初の国産偵察衛星打ち上げ予定（読売新聞）｜ｄメニューニュース（NTTドコモ）">
            <a:extLst>
              <a:ext uri="{FF2B5EF4-FFF2-40B4-BE49-F238E27FC236}">
                <a16:creationId xmlns:a16="http://schemas.microsoft.com/office/drawing/2014/main" id="{F4737B20-CC79-7FF1-19BE-7BE9A34328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2043" y="125373"/>
            <a:ext cx="5437414" cy="6762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047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北朝鮮発射 “地球周回軌道への衛星投入 確認されず” 政府 | NHK | 北朝鮮 ミサイル">
            <a:extLst>
              <a:ext uri="{FF2B5EF4-FFF2-40B4-BE49-F238E27FC236}">
                <a16:creationId xmlns:a16="http://schemas.microsoft.com/office/drawing/2014/main" id="{D86969DE-9A2C-B06D-579A-4B867CB783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7057" y="428625"/>
            <a:ext cx="10482943" cy="5896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9217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486F76-B364-0D97-CA2B-FC107964D5F4}"/>
              </a:ext>
            </a:extLst>
          </p:cNvPr>
          <p:cNvSpPr>
            <a:spLocks noGrp="1"/>
          </p:cNvSpPr>
          <p:nvPr>
            <p:ph type="title"/>
          </p:nvPr>
        </p:nvSpPr>
        <p:spPr>
          <a:xfrm>
            <a:off x="838200" y="365125"/>
            <a:ext cx="10515600" cy="1443494"/>
          </a:xfrm>
        </p:spPr>
        <p:txBody>
          <a:bodyPr/>
          <a:lstStyle/>
          <a:p>
            <a:r>
              <a:rPr lang="ja-JP" altLang="en-US" dirty="0">
                <a:latin typeface="HGP明朝E" panose="02020900000000000000" pitchFamily="18" charset="-128"/>
                <a:ea typeface="HGP明朝E" panose="02020900000000000000" pitchFamily="18" charset="-128"/>
              </a:rPr>
              <a:t>急速な北朝鮮、ロシアの接近</a:t>
            </a:r>
          </a:p>
        </p:txBody>
      </p:sp>
      <p:sp>
        <p:nvSpPr>
          <p:cNvPr id="3" name="コンテンツ プレースホルダー 2">
            <a:extLst>
              <a:ext uri="{FF2B5EF4-FFF2-40B4-BE49-F238E27FC236}">
                <a16:creationId xmlns:a16="http://schemas.microsoft.com/office/drawing/2014/main" id="{9C0559CF-9B75-2320-ECCB-0FE70407D738}"/>
              </a:ext>
            </a:extLst>
          </p:cNvPr>
          <p:cNvSpPr>
            <a:spLocks noGrp="1"/>
          </p:cNvSpPr>
          <p:nvPr>
            <p:ph idx="1"/>
          </p:nvPr>
        </p:nvSpPr>
        <p:spPr>
          <a:xfrm>
            <a:off x="838200" y="1825624"/>
            <a:ext cx="10515600" cy="4738461"/>
          </a:xfrm>
        </p:spPr>
        <p:txBody>
          <a:bodyPr>
            <a:normAutofit/>
          </a:bodyPr>
          <a:lstStyle/>
          <a:p>
            <a:pPr algn="just"/>
            <a:r>
              <a:rPr lang="ja-JP" altLang="en-US" dirty="0">
                <a:latin typeface="HGP明朝E" panose="02020900000000000000" pitchFamily="18" charset="-128"/>
                <a:ea typeface="HGP明朝E" panose="02020900000000000000" pitchFamily="18" charset="-128"/>
              </a:rPr>
              <a:t>金正恩総書記は</a:t>
            </a:r>
            <a:r>
              <a:rPr lang="en-US" altLang="ja-JP" dirty="0">
                <a:latin typeface="HGP明朝E" panose="02020900000000000000" pitchFamily="18" charset="-128"/>
                <a:ea typeface="HGP明朝E" panose="02020900000000000000" pitchFamily="18" charset="-128"/>
              </a:rPr>
              <a:t>9</a:t>
            </a:r>
            <a:r>
              <a:rPr lang="ja-JP" altLang="en-US" dirty="0">
                <a:latin typeface="HGP明朝E" panose="02020900000000000000" pitchFamily="18" charset="-128"/>
                <a:ea typeface="HGP明朝E" panose="02020900000000000000" pitchFamily="18" charset="-128"/>
              </a:rPr>
              <a:t>月</a:t>
            </a:r>
            <a:r>
              <a:rPr lang="en-US" altLang="ja-JP" dirty="0">
                <a:latin typeface="HGP明朝E" panose="02020900000000000000" pitchFamily="18" charset="-128"/>
                <a:ea typeface="HGP明朝E" panose="02020900000000000000" pitchFamily="18" charset="-128"/>
              </a:rPr>
              <a:t>13</a:t>
            </a:r>
            <a:r>
              <a:rPr lang="ja-JP" altLang="en-US" dirty="0">
                <a:latin typeface="HGP明朝E" panose="02020900000000000000" pitchFamily="18" charset="-128"/>
                <a:ea typeface="HGP明朝E" panose="02020900000000000000" pitchFamily="18" charset="-128"/>
              </a:rPr>
              <a:t>日、金正恩総書記、プーチン大統領は会談。相互の協力関係強化で合意</a:t>
            </a:r>
            <a:endParaRPr lang="en-US" altLang="ja-JP" dirty="0">
              <a:latin typeface="HGP明朝E" panose="02020900000000000000" pitchFamily="18" charset="-128"/>
              <a:ea typeface="HGP明朝E" panose="02020900000000000000" pitchFamily="18" charset="-128"/>
            </a:endParaRPr>
          </a:p>
          <a:p>
            <a:pPr algn="just"/>
            <a:endParaRPr lang="ja-JP" altLang="en-US" dirty="0">
              <a:latin typeface="HGP明朝E" panose="02020900000000000000" pitchFamily="18" charset="-128"/>
              <a:ea typeface="HGP明朝E" panose="02020900000000000000" pitchFamily="18" charset="-128"/>
            </a:endParaRPr>
          </a:p>
          <a:p>
            <a:pPr algn="just"/>
            <a:r>
              <a:rPr lang="ja-JP" altLang="en-US" dirty="0">
                <a:latin typeface="HGP明朝E" panose="02020900000000000000" pitchFamily="18" charset="-128"/>
                <a:ea typeface="HGP明朝E" panose="02020900000000000000" pitchFamily="18" charset="-128"/>
              </a:rPr>
              <a:t>米国はロシア、北朝鮮の接近に対して重大な懸念を抱き、韓国および日本との連携強化に拍車をかけてた</a:t>
            </a:r>
            <a:endParaRPr lang="en-US" altLang="ja-JP" dirty="0">
              <a:latin typeface="HGP明朝E" panose="02020900000000000000" pitchFamily="18" charset="-128"/>
              <a:ea typeface="HGP明朝E" panose="02020900000000000000" pitchFamily="18" charset="-128"/>
            </a:endParaRPr>
          </a:p>
          <a:p>
            <a:pPr algn="just"/>
            <a:r>
              <a:rPr lang="ja-JP" altLang="en-US" dirty="0">
                <a:latin typeface="HGP明朝E" panose="02020900000000000000" pitchFamily="18" charset="-128"/>
                <a:ea typeface="HGP明朝E" panose="02020900000000000000" pitchFamily="18" charset="-128"/>
              </a:rPr>
              <a:t>ブリンケン国務長官は</a:t>
            </a:r>
            <a:r>
              <a:rPr lang="en-US" altLang="ja-JP" dirty="0">
                <a:latin typeface="HGP明朝E" panose="02020900000000000000" pitchFamily="18" charset="-128"/>
                <a:ea typeface="HGP明朝E" panose="02020900000000000000" pitchFamily="18" charset="-128"/>
              </a:rPr>
              <a:t>11</a:t>
            </a:r>
            <a:r>
              <a:rPr lang="ja-JP" altLang="en-US" dirty="0">
                <a:latin typeface="HGP明朝E" panose="02020900000000000000" pitchFamily="18" charset="-128"/>
                <a:ea typeface="HGP明朝E" panose="02020900000000000000" pitchFamily="18" charset="-128"/>
              </a:rPr>
              <a:t>月</a:t>
            </a:r>
            <a:r>
              <a:rPr lang="en-US" altLang="ja-JP" dirty="0">
                <a:latin typeface="HGP明朝E" panose="02020900000000000000" pitchFamily="18" charset="-128"/>
                <a:ea typeface="HGP明朝E" panose="02020900000000000000" pitchFamily="18" charset="-128"/>
              </a:rPr>
              <a:t>9</a:t>
            </a:r>
            <a:r>
              <a:rPr lang="ja-JP" altLang="en-US" dirty="0">
                <a:latin typeface="HGP明朝E" panose="02020900000000000000" pitchFamily="18" charset="-128"/>
                <a:ea typeface="HGP明朝E" panose="02020900000000000000" pitchFamily="18" charset="-128"/>
              </a:rPr>
              <a:t>日、ソウルで韓国の朴振（パクジン）外相と会談。会談後、「北朝鮮からロシアへの軍需物資提供だけでなく、ロシアが北朝鮮に軍事技術を支援するとみている」と強調</a:t>
            </a:r>
            <a:endParaRPr lang="en-US" altLang="ja-JP" dirty="0">
              <a:latin typeface="HGP明朝E" panose="02020900000000000000" pitchFamily="18" charset="-128"/>
              <a:ea typeface="HGP明朝E" panose="02020900000000000000" pitchFamily="18" charset="-128"/>
            </a:endParaRPr>
          </a:p>
          <a:p>
            <a:pPr algn="just"/>
            <a:r>
              <a:rPr lang="ja-JP" altLang="en-US" dirty="0">
                <a:latin typeface="HGP明朝E" panose="02020900000000000000" pitchFamily="18" charset="-128"/>
                <a:ea typeface="HGP明朝E" panose="02020900000000000000" pitchFamily="18" charset="-128"/>
              </a:rPr>
              <a:t>朴氏はイスラエルとイスラム組織ハマスの衝突をめぐり「北朝鮮との関連を注視している」と述べています。</a:t>
            </a:r>
          </a:p>
          <a:p>
            <a:pPr algn="just"/>
            <a:endParaRPr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301653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72631F1D-E5DB-E2AE-8836-06DD93861306}"/>
              </a:ext>
            </a:extLst>
          </p:cNvPr>
          <p:cNvSpPr>
            <a:spLocks noGrp="1"/>
          </p:cNvSpPr>
          <p:nvPr>
            <p:ph idx="1"/>
          </p:nvPr>
        </p:nvSpPr>
        <p:spPr>
          <a:xfrm>
            <a:off x="838200" y="522514"/>
            <a:ext cx="10515600" cy="5654449"/>
          </a:xfrm>
        </p:spPr>
        <p:txBody>
          <a:bodyPr>
            <a:normAutofit/>
          </a:bodyPr>
          <a:lstStyle/>
          <a:p>
            <a:r>
              <a:rPr kumimoji="1" lang="ja-JP" altLang="en-US" sz="3200" dirty="0">
                <a:latin typeface="HGP明朝E" panose="02020900000000000000" pitchFamily="18" charset="-128"/>
                <a:ea typeface="HGP明朝E" panose="02020900000000000000" pitchFamily="18" charset="-128"/>
              </a:rPr>
              <a:t>ブリンケン氏は朴氏との会談の前に、尹錫悦大統領と昼食を交えて会談</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尹氏は、「北朝鮮の核問題、ウクライナ戦争、中東情勢の不安で米国のリーダーシップがより重要になっている」と述べた。</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ブリンケン氏は、「米国の対外政策の主眼はインド太平洋地域にある」と明言</a:t>
            </a:r>
            <a:endParaRPr kumimoji="1" lang="en-US" altLang="ja-JP"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米韓両政府の危機意識は、</a:t>
            </a:r>
            <a:r>
              <a:rPr kumimoji="1" lang="en-US" altLang="ja-JP" sz="3200" dirty="0">
                <a:latin typeface="HGP明朝E" panose="02020900000000000000" pitchFamily="18" charset="-128"/>
                <a:ea typeface="HGP明朝E" panose="02020900000000000000" pitchFamily="18" charset="-128"/>
              </a:rPr>
              <a:t>10</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7</a:t>
            </a:r>
            <a:r>
              <a:rPr kumimoji="1" lang="ja-JP" altLang="en-US" sz="3200" dirty="0">
                <a:latin typeface="HGP明朝E" panose="02020900000000000000" pitchFamily="18" charset="-128"/>
                <a:ea typeface="HGP明朝E" panose="02020900000000000000" pitchFamily="18" charset="-128"/>
              </a:rPr>
              <a:t>日にイスラム組織ハマスがイスラエルに対してロケット砲などで奇襲攻撃を加えたことが今後の朝鮮半島にも影響するのではないかというもの</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105368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5C5EF8-F4B5-53D2-AF90-FDBAB8DCF861}"/>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日米韓　連携強化に動いていた</a:t>
            </a:r>
          </a:p>
        </p:txBody>
      </p:sp>
      <p:sp>
        <p:nvSpPr>
          <p:cNvPr id="3" name="コンテンツ プレースホルダー 2">
            <a:extLst>
              <a:ext uri="{FF2B5EF4-FFF2-40B4-BE49-F238E27FC236}">
                <a16:creationId xmlns:a16="http://schemas.microsoft.com/office/drawing/2014/main" id="{97C2AE75-7C8C-13BD-F5A5-B8B08F998851}"/>
              </a:ext>
            </a:extLst>
          </p:cNvPr>
          <p:cNvSpPr>
            <a:spLocks noGrp="1"/>
          </p:cNvSpPr>
          <p:nvPr>
            <p:ph idx="1"/>
          </p:nvPr>
        </p:nvSpPr>
        <p:spPr>
          <a:xfrm>
            <a:off x="838200" y="1690688"/>
            <a:ext cx="10515600" cy="4938711"/>
          </a:xfrm>
        </p:spPr>
        <p:txBody>
          <a:bodyPr>
            <a:normAutofit lnSpcReduction="10000"/>
          </a:bodyPr>
          <a:lstStyle/>
          <a:p>
            <a:r>
              <a:rPr kumimoji="1" lang="ja-JP" altLang="en-US" dirty="0">
                <a:latin typeface="HGP明朝E" panose="02020900000000000000" pitchFamily="18" charset="-128"/>
                <a:ea typeface="HGP明朝E" panose="02020900000000000000" pitchFamily="18" charset="-128"/>
              </a:rPr>
              <a:t>日米韓は、懸案だった「ミサイル情報即時共有」の</a:t>
            </a:r>
            <a:r>
              <a:rPr kumimoji="1" lang="en-US" altLang="ja-JP" dirty="0">
                <a:latin typeface="HGP明朝E" panose="02020900000000000000" pitchFamily="18" charset="-128"/>
                <a:ea typeface="HGP明朝E" panose="02020900000000000000" pitchFamily="18" charset="-128"/>
              </a:rPr>
              <a:t>12</a:t>
            </a:r>
            <a:r>
              <a:rPr kumimoji="1" lang="ja-JP" altLang="en-US" dirty="0">
                <a:latin typeface="HGP明朝E" panose="02020900000000000000" pitchFamily="18" charset="-128"/>
                <a:ea typeface="HGP明朝E" panose="02020900000000000000" pitchFamily="18" charset="-128"/>
              </a:rPr>
              <a:t>月運用開始に向けて最終調整に入っていた。</a:t>
            </a:r>
            <a:endParaRPr kumimoji="1" lang="en-US" altLang="ja-JP" dirty="0">
              <a:latin typeface="HGP明朝E" panose="02020900000000000000" pitchFamily="18" charset="-128"/>
              <a:ea typeface="HGP明朝E" panose="02020900000000000000" pitchFamily="18" charset="-128"/>
            </a:endParaRPr>
          </a:p>
          <a:p>
            <a:endParaRPr lang="en-US" altLang="ja-JP" dirty="0">
              <a:latin typeface="HGP明朝E" panose="02020900000000000000" pitchFamily="18" charset="-128"/>
              <a:ea typeface="HGP明朝E" panose="02020900000000000000" pitchFamily="18" charset="-128"/>
            </a:endParaRPr>
          </a:p>
          <a:p>
            <a:r>
              <a:rPr kumimoji="1" lang="en-US" altLang="ja-JP" dirty="0">
                <a:latin typeface="HGP明朝E" panose="02020900000000000000" pitchFamily="18" charset="-128"/>
                <a:ea typeface="HGP明朝E" panose="02020900000000000000" pitchFamily="18" charset="-128"/>
              </a:rPr>
              <a:t>11</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13</a:t>
            </a:r>
            <a:r>
              <a:rPr kumimoji="1" lang="ja-JP" altLang="en-US" dirty="0">
                <a:latin typeface="HGP明朝E" panose="02020900000000000000" pitchFamily="18" charset="-128"/>
                <a:ea typeface="HGP明朝E" panose="02020900000000000000" pitchFamily="18" charset="-128"/>
              </a:rPr>
              <a:t>日、ソウルで米韓定例安保協議が開催</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核抑止に向けた米韓国防相間の戦略文書を</a:t>
            </a:r>
            <a:r>
              <a:rPr kumimoji="1" lang="en-US" altLang="ja-JP" dirty="0">
                <a:latin typeface="HGP明朝E" panose="02020900000000000000" pitchFamily="18" charset="-128"/>
                <a:ea typeface="HGP明朝E" panose="02020900000000000000" pitchFamily="18" charset="-128"/>
              </a:rPr>
              <a:t>10</a:t>
            </a:r>
            <a:r>
              <a:rPr kumimoji="1" lang="ja-JP" altLang="en-US" dirty="0">
                <a:latin typeface="HGP明朝E" panose="02020900000000000000" pitchFamily="18" charset="-128"/>
                <a:ea typeface="HGP明朝E" panose="02020900000000000000" pitchFamily="18" charset="-128"/>
              </a:rPr>
              <a:t>年ぶりに改訂</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発表された「共同声明」には、「米国の核能力を含む軍事力を活用する」とある。</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韓国の申源湜国防相は同日、オースチン米国防長官と共同記者会見に臨み、</a:t>
            </a:r>
            <a:r>
              <a:rPr kumimoji="1" lang="ja-JP" altLang="en-US" dirty="0">
                <a:highlight>
                  <a:srgbClr val="FFFF00"/>
                </a:highlight>
                <a:latin typeface="HGP明朝E" panose="02020900000000000000" pitchFamily="18" charset="-128"/>
                <a:ea typeface="HGP明朝E" panose="02020900000000000000" pitchFamily="18" charset="-128"/>
              </a:rPr>
              <a:t>北朝鮮が戦争を仕掛ければ「失われるのは金正恩政権で、得られるのは韓国主導の統一だ」と極めて強い表現で北朝鮮に警告した。</a:t>
            </a:r>
          </a:p>
        </p:txBody>
      </p:sp>
    </p:spTree>
    <p:extLst>
      <p:ext uri="{BB962C8B-B14F-4D97-AF65-F5344CB8AC3E}">
        <p14:creationId xmlns:p14="http://schemas.microsoft.com/office/powerpoint/2010/main" val="3774997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838A1F-D53F-A9AA-34E6-FE6A69C1B1DD}"/>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北朝鮮　ロシア、中国と生きる覚悟？</a:t>
            </a:r>
          </a:p>
        </p:txBody>
      </p:sp>
      <p:sp>
        <p:nvSpPr>
          <p:cNvPr id="3" name="コンテンツ プレースホルダー 2">
            <a:extLst>
              <a:ext uri="{FF2B5EF4-FFF2-40B4-BE49-F238E27FC236}">
                <a16:creationId xmlns:a16="http://schemas.microsoft.com/office/drawing/2014/main" id="{5C0A4CFD-5000-40CF-C81E-31A74A250F17}"/>
              </a:ext>
            </a:extLst>
          </p:cNvPr>
          <p:cNvSpPr>
            <a:spLocks noGrp="1"/>
          </p:cNvSpPr>
          <p:nvPr>
            <p:ph idx="1"/>
          </p:nvPr>
        </p:nvSpPr>
        <p:spPr>
          <a:xfrm>
            <a:off x="838200" y="1825625"/>
            <a:ext cx="10515600" cy="4667250"/>
          </a:xfrm>
        </p:spPr>
        <p:txBody>
          <a:bodyPr>
            <a:normAutofit/>
          </a:bodyPr>
          <a:lstStyle/>
          <a:p>
            <a:r>
              <a:rPr kumimoji="1" lang="ja-JP" altLang="en-US" dirty="0">
                <a:latin typeface="HGP明朝E" panose="02020900000000000000" pitchFamily="18" charset="-128"/>
                <a:ea typeface="HGP明朝E" panose="02020900000000000000" pitchFamily="18" charset="-128"/>
              </a:rPr>
              <a:t>韓国の情報機関・国家情報院</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ロシアは</a:t>
            </a:r>
            <a:r>
              <a:rPr kumimoji="1" lang="en-US" altLang="ja-JP" dirty="0">
                <a:latin typeface="HGP明朝E" panose="02020900000000000000" pitchFamily="18" charset="-128"/>
                <a:ea typeface="HGP明朝E" panose="02020900000000000000" pitchFamily="18" charset="-128"/>
              </a:rPr>
              <a:t>8</a:t>
            </a:r>
            <a:r>
              <a:rPr kumimoji="1" lang="ja-JP" altLang="en-US" dirty="0">
                <a:latin typeface="HGP明朝E" panose="02020900000000000000" pitchFamily="18" charset="-128"/>
                <a:ea typeface="HGP明朝E" panose="02020900000000000000" pitchFamily="18" charset="-128"/>
              </a:rPr>
              <a:t>月以降、</a:t>
            </a:r>
            <a:r>
              <a:rPr kumimoji="1" lang="en-US" altLang="ja-JP" dirty="0">
                <a:latin typeface="HGP明朝E" panose="02020900000000000000" pitchFamily="18" charset="-128"/>
                <a:ea typeface="HGP明朝E" panose="02020900000000000000" pitchFamily="18" charset="-128"/>
              </a:rPr>
              <a:t>10</a:t>
            </a:r>
            <a:r>
              <a:rPr kumimoji="1" lang="ja-JP" altLang="en-US" dirty="0">
                <a:latin typeface="HGP明朝E" panose="02020900000000000000" pitchFamily="18" charset="-128"/>
                <a:ea typeface="HGP明朝E" panose="02020900000000000000" pitchFamily="18" charset="-128"/>
              </a:rPr>
              <a:t>回あまり軍需物資を北朝鮮から運び込んだという。</a:t>
            </a:r>
            <a:endParaRPr kumimoji="1"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供給された砲弾は約１００万発、</a:t>
            </a:r>
            <a:r>
              <a:rPr kumimoji="1" lang="en-US" altLang="ja-JP" dirty="0">
                <a:latin typeface="HGP明朝E" panose="02020900000000000000" pitchFamily="18" charset="-128"/>
                <a:ea typeface="HGP明朝E" panose="02020900000000000000" pitchFamily="18" charset="-128"/>
              </a:rPr>
              <a:t>2</a:t>
            </a:r>
            <a:r>
              <a:rPr lang="ja-JP" altLang="en-US" dirty="0">
                <a:latin typeface="HGP明朝E" panose="02020900000000000000" pitchFamily="18" charset="-128"/>
                <a:ea typeface="HGP明朝E" panose="02020900000000000000" pitchFamily="18" charset="-128"/>
              </a:rPr>
              <a:t>カ月</a:t>
            </a:r>
            <a:r>
              <a:rPr kumimoji="1" lang="ja-JP" altLang="en-US" dirty="0">
                <a:latin typeface="HGP明朝E" panose="02020900000000000000" pitchFamily="18" charset="-128"/>
                <a:ea typeface="HGP明朝E" panose="02020900000000000000" pitchFamily="18" charset="-128"/>
              </a:rPr>
              <a:t>分に相当する</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56716011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769</Words>
  <Application>Microsoft Office PowerPoint</Application>
  <PresentationFormat>ワイド画面</PresentationFormat>
  <Paragraphs>43</Paragraphs>
  <Slides>11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11</vt:i4>
      </vt:variant>
    </vt:vector>
  </HeadingPairs>
  <TitlesOfParts>
    <vt:vector size="16" baseType="lpstr">
      <vt:lpstr>HGP明朝E</vt:lpstr>
      <vt:lpstr>游ゴシック</vt:lpstr>
      <vt:lpstr>游ゴシック Light</vt:lpstr>
      <vt:lpstr>Arial</vt:lpstr>
      <vt:lpstr>Office テーマ</vt:lpstr>
      <vt:lpstr>戦争の連鎖 ウクライナ、ハマス（ガザ）、そして北朝鮮か</vt:lpstr>
      <vt:lpstr>北朝鮮　「軍事偵察衛星」の発射 11月21日夜10時半過ぎ　</vt:lpstr>
      <vt:lpstr>韓国軍合同参謀本部　20日</vt:lpstr>
      <vt:lpstr>PowerPoint プレゼンテーション</vt:lpstr>
      <vt:lpstr>PowerPoint プレゼンテーション</vt:lpstr>
      <vt:lpstr>急速な北朝鮮、ロシアの接近</vt:lpstr>
      <vt:lpstr>PowerPoint プレゼンテーション</vt:lpstr>
      <vt:lpstr>日米韓　連携強化に動いていた</vt:lpstr>
      <vt:lpstr>北朝鮮　ロシア、中国と生きる覚悟？</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戦争の連鎖 ウクライナ、ハマス（ガザ）、そして北朝鮮か</dc:title>
  <dc:creator>yoshio watanabe</dc:creator>
  <cp:lastModifiedBy>asd8627</cp:lastModifiedBy>
  <cp:revision>4</cp:revision>
  <cp:lastPrinted>2023-11-23T06:26:57Z</cp:lastPrinted>
  <dcterms:created xsi:type="dcterms:W3CDTF">2023-11-23T06:20:50Z</dcterms:created>
  <dcterms:modified xsi:type="dcterms:W3CDTF">2023-11-24T08:22:04Z</dcterms:modified>
</cp:coreProperties>
</file>