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3" r:id="rId4"/>
    <p:sldId id="274" r:id="rId5"/>
    <p:sldId id="288" r:id="rId6"/>
    <p:sldId id="279" r:id="rId7"/>
    <p:sldId id="261" r:id="rId8"/>
    <p:sldId id="278" r:id="rId9"/>
    <p:sldId id="282" r:id="rId10"/>
    <p:sldId id="284" r:id="rId11"/>
    <p:sldId id="285" r:id="rId12"/>
    <p:sldId id="286" r:id="rId13"/>
    <p:sldId id="287" r:id="rId14"/>
    <p:sldId id="289" r:id="rId15"/>
  </p:sldIdLst>
  <p:sldSz cx="12192000" cy="6858000"/>
  <p:notesSz cx="10020300" cy="68881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693339-B3F1-FD84-6831-4AA66B905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9AECD13-096C-81F7-8E9E-40B77CF7D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60D4CF-2590-C690-B156-7874E8BE6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15DE38-19CB-2532-313D-271A6EF30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17A4C5-0221-C966-F518-0A536DBD4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66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60388C-E2BF-D775-A8A6-DFA91254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309046E-4940-8CA2-A0BD-D94144C03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8ED4AC-6030-53B4-10B2-1806AF349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E160A7-1A9C-1588-A292-6953AC12A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9949C3-78A7-1BE2-FD96-08AFC5AC3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1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CEDC5C-9801-2BE3-0C2C-9C318BBCB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C9CC3F-59BE-08E5-C214-935CFABE1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0B9D27-24A8-4EA0-E58D-2B8DD1DD4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8EC079-1A8A-7523-2D8C-3E929201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05D47F-A2D7-85E8-0B2D-0C3DF899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71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D98F1E-19F7-0681-C1D2-A48EE2062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2C99B7-8F59-B0FE-F498-A129E201D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E56F-DEE2-1EB0-8317-6E197449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8BB0C6-0C4B-1942-FD56-DBACA106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457FA-F6A8-D578-169C-048D3CEC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12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B04362-A1B8-BC33-6D10-DC612A033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F24A98-CC06-EDD4-DD4D-006900BEF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62DADF-CCBD-A681-A95F-C414C5CFA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E05F0B-AD7D-9373-E706-40A1FE5E2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37673-0C5B-2053-3E79-7A5A0C6E4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01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5262E-970B-91ED-D605-A4658F121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DE2F8E-6BD4-24FA-70AE-EA8D4CB900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E8901C-F13A-DF15-B658-E2A8605CD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839B3C-6670-9F10-42C1-CCEF0EED6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33A845-B2D4-FDA2-A558-FAB9A79B0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D65B8D-504D-2135-D61F-CA203DD7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55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684D79-C223-D381-B8E4-E1A56947D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1B308-27DF-E562-C72D-DA9959609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024D06-CC97-DAAE-59D2-2938F48EA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0CD41C0-3C16-A507-383E-6E26F2ECD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BE1D481-9F63-0056-CFC1-95BABB2DE8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82F9216-7602-096C-8966-A02A3FA4B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C2D0071-E223-1C20-004A-E44A06B1B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9CAC355-AC2A-F484-9899-D0CD8C14C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63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016C4-79E5-C30E-3F5A-14BA8333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202BA2D-9158-BB65-C2BF-48E95799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FF9B228-F6D1-665A-9F21-3D85454AF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FEA8D06-68D1-1167-D6C2-910969380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FCD22EB-3160-4B1D-A2D3-86443CC75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C91C72F-5135-820A-B562-4A252DA52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61090E-2A52-E6C3-8B7D-C0C7C0D8C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72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71BE07-A487-4D0A-F2E8-61217A846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A231BD-F5C4-BD5E-EBC7-3D5773332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9C56132-7D6F-6DB7-9999-779CB951C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86B51D-69BF-FD59-EFF3-1F21692D6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49FBC6-F103-80BA-7BAA-A4E4CB2F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B1E301-34B2-9ADC-5634-FCA5C12F6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89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4C87EF-E674-4911-BBC8-343CAD157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548612C-FC36-519C-56EC-843734513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B55F562-B356-2E61-F9B8-0E203430B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97518C-3A8B-7475-63A4-54FEC601A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418513-D037-6A06-8E92-322A1FDC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E59EFA-7D91-D0BB-BB15-27E1CA7C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29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88322B3-539F-9F80-4AD8-534EF8420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17F4CF-5C24-8477-D753-92AD97C0D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C237F4-F9AC-D208-1278-17AFEF9CC4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20A3-CEA0-40C2-A47B-9B9897C8F717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F37C23-D322-1AE9-3699-C5DA62D40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8AB2B4-5509-E18B-3D8F-1A1178EA8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0DE0-1F33-451F-8475-09C38C027F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3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7FA04-A4A3-298E-F820-960FAB7719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「空洞」の岸田政権</a:t>
            </a:r>
            <a:br>
              <a:rPr lang="en-US" altLang="ja-JP" dirty="0">
                <a:latin typeface="HGS明朝E" panose="02020900000000000000" pitchFamily="18" charset="-128"/>
                <a:ea typeface="HGS明朝E" panose="02020900000000000000" pitchFamily="18" charset="-128"/>
              </a:rPr>
            </a:br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E15943-7CAD-5AD3-D2B5-0DE424E8F8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１２月号</a:t>
            </a:r>
          </a:p>
        </p:txBody>
      </p:sp>
    </p:spTree>
    <p:extLst>
      <p:ext uri="{BB962C8B-B14F-4D97-AF65-F5344CB8AC3E}">
        <p14:creationId xmlns:p14="http://schemas.microsoft.com/office/powerpoint/2010/main" val="3074640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C36EC-AC66-6F50-21C8-1B9BF9C8C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牧原秀樹衆議院議員の指摘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（１２月１５日）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FB0152-69E1-BE40-E94B-779EE95B7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「なお過去の総額 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22 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億円弱の虚偽記載があり、 秘書の方が複数名有罪となった陸山会事件では 小沢一郎議員本人は無罪。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4 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億円もの死んだ人等の架空献金やパーティー水増しを行った偽装献金事件では、やはり秘書の方は有罪でしたが鳩山由紀夫元総理は不起訴でした。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今回の件は虚偽記載ではなく不記載と、より故意 重過失の立証は難しいと思われますが、 初めから有罪であるかのように情報がリークされ大々的に犯罪者扱いするのは強い違和感を覚えます。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真実を明らかにすることは極めて大切ですが、 同時に憲法上の無罪推定の原則も重要です」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4321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512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5C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会談を終え記者に囲まれる民主党の鳩山由紀夫代表（右…：小沢一郎氏辞意表明特集：時事ドットコム">
            <a:extLst>
              <a:ext uri="{FF2B5EF4-FFF2-40B4-BE49-F238E27FC236}">
                <a16:creationId xmlns:a16="http://schemas.microsoft.com/office/drawing/2014/main" id="{232A8FC0-4D68-3E6D-8DF3-901D77AFD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2917" y="643467"/>
            <a:ext cx="83461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316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F4889B4-3D71-409F-610C-1EDBF69DE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ja-JP" altLang="en-US" sz="5400">
                <a:latin typeface="HGS明朝E" panose="02020900000000000000" pitchFamily="18" charset="-128"/>
                <a:ea typeface="HGS明朝E" panose="02020900000000000000" pitchFamily="18" charset="-128"/>
              </a:rPr>
              <a:t>はしゃぐ共産党　しかし支持率低迷</a:t>
            </a:r>
          </a:p>
        </p:txBody>
      </p:sp>
      <p:pic>
        <p:nvPicPr>
          <p:cNvPr id="6146" name="Picture 2" descr="【駆け巡れ！！ 子年男・女】小池晃・共産党書記局長 野党連合政権誕生させたい（昭和35年生まれ）（1/2ページ） - 産経ニュース">
            <a:extLst>
              <a:ext uri="{FF2B5EF4-FFF2-40B4-BE49-F238E27FC236}">
                <a16:creationId xmlns:a16="http://schemas.microsoft.com/office/drawing/2014/main" id="{5EC54881-C411-7AB4-D95A-6698A67642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917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6B5061-3DD8-71EB-1D88-E827BC575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ja-JP" altLang="en-US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小池晃書記局長は</a:t>
            </a:r>
            <a:r>
              <a:rPr lang="en-US" altLang="ja-JP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12</a:t>
            </a:r>
            <a:r>
              <a:rPr lang="ja-JP" altLang="en-US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月</a:t>
            </a:r>
            <a:r>
              <a:rPr lang="en-US" altLang="ja-JP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19</a:t>
            </a:r>
            <a:r>
              <a:rPr lang="ja-JP" altLang="en-US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日、記者会見で</a:t>
            </a:r>
            <a:endParaRPr lang="en-US" altLang="ja-JP" sz="40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buNone/>
            </a:pPr>
            <a:r>
              <a:rPr lang="ja-JP" altLang="en-US" sz="4000" dirty="0">
                <a:latin typeface="HGS明朝E" panose="02020900000000000000" pitchFamily="18" charset="-128"/>
                <a:ea typeface="HGS明朝E" panose="02020900000000000000" pitchFamily="18" charset="-128"/>
              </a:rPr>
              <a:t>「自民党政治を終わらせよう」と訴える。</a:t>
            </a:r>
          </a:p>
        </p:txBody>
      </p:sp>
    </p:spTree>
    <p:extLst>
      <p:ext uri="{BB962C8B-B14F-4D97-AF65-F5344CB8AC3E}">
        <p14:creationId xmlns:p14="http://schemas.microsoft.com/office/powerpoint/2010/main" val="2340697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C9FF69-069F-E244-68D3-33E124D5B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結束できない野党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203734-FFF9-CAC8-42B5-D6A8F13BA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維新の馬場代表　７月２３日</a:t>
            </a:r>
            <a:endParaRPr lang="en-US" altLang="ja-JP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インターネット番組で</a:t>
            </a:r>
            <a:r>
              <a:rPr lang="ja-JP" altLang="en-US" dirty="0">
                <a:highlight>
                  <a:srgbClr val="FFFF00"/>
                </a:highlight>
                <a:latin typeface="HGS明朝E" panose="02020900000000000000" pitchFamily="18" charset="-128"/>
                <a:ea typeface="HGS明朝E" panose="02020900000000000000" pitchFamily="18" charset="-128"/>
              </a:rPr>
              <a:t>日本共産党（共産）は「なくなったらいい政党」と発言</a:t>
            </a:r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en-US" altLang="ja-JP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共産の小池氏が「互いの違いを認め、尊重する民主主義を根本から否定する暴論だ」と非難し撤回を求めたが、馬場氏の姿勢は今日まで変わっていない。</a:t>
            </a:r>
            <a:endParaRPr lang="en-US" altLang="ja-JP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さらに馬場氏は、</a:t>
            </a:r>
            <a:r>
              <a:rPr lang="ja-JP" altLang="en-US" dirty="0">
                <a:highlight>
                  <a:srgbClr val="FFFF00"/>
                </a:highlight>
                <a:latin typeface="HGS明朝E" panose="02020900000000000000" pitchFamily="18" charset="-128"/>
                <a:ea typeface="HGS明朝E" panose="02020900000000000000" pitchFamily="18" charset="-128"/>
              </a:rPr>
              <a:t>「立憲民主党がいても日本はよくならない」</a:t>
            </a:r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とも述べた。立民の泉健太代表が強く反発。</a:t>
            </a:r>
            <a:endParaRPr lang="en-US" altLang="ja-JP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buNone/>
            </a:pPr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9817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78D5525-BF3D-FD45-A7BC-87905D5FC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z="6600" kern="12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超低空飛行を続けるのか</a:t>
            </a:r>
            <a:br>
              <a:rPr lang="en-US" altLang="ja-JP" sz="6600" kern="12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</a:br>
            <a:br>
              <a:rPr lang="en-US" altLang="ja-JP" sz="6600" kern="12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lang="ja-JP" altLang="en-US" sz="6600" kern="12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辞意表明から内閣総辞職か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AECA265-AA58-AB85-E79D-B0E1B24A5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4983276"/>
            <a:ext cx="10512552" cy="1126680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altLang="ja-JP" sz="2400" kern="1200" dirty="0">
              <a:solidFill>
                <a:schemeClr val="tx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8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28D62E6-8478-F591-E34D-0B1FC1C00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392906"/>
            <a:ext cx="9795638" cy="167878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kumimoji="1"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安倍派、二階派事務所を強制捜査</a:t>
            </a:r>
            <a:br>
              <a:rPr kumimoji="1" lang="en-US" altLang="ja-JP" dirty="0"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kumimoji="1"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１２月１９日（臨時国会１３日閉会）</a:t>
            </a:r>
          </a:p>
        </p:txBody>
      </p:sp>
      <p:pic>
        <p:nvPicPr>
          <p:cNvPr id="1030" name="Picture 6" descr="パーティー券収入問題 二階派でも 1億円超える収入が記載されていない疑い 二階氏「適切に対応したい」 | 特集 | 関西テレビニュース ...">
            <a:extLst>
              <a:ext uri="{FF2B5EF4-FFF2-40B4-BE49-F238E27FC236}">
                <a16:creationId xmlns:a16="http://schemas.microsoft.com/office/drawing/2014/main" id="{61AF33A8-7828-EFCF-5A0F-5A33AF49B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1234" y="2991655"/>
            <a:ext cx="5828261" cy="32783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安倍派パーティー収入を巡る疑惑の構図 - 安倍派に1億円規模の裏金疑惑…パー券収入「財布に入るから必死で売った」 - 写真・画像(1/2 ...">
            <a:extLst>
              <a:ext uri="{FF2B5EF4-FFF2-40B4-BE49-F238E27FC236}">
                <a16:creationId xmlns:a16="http://schemas.microsoft.com/office/drawing/2014/main" id="{10D2B44B-B8C4-FBB5-C013-6A04713B8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2505" y="3122791"/>
            <a:ext cx="5828261" cy="30161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907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9199BA-5F9D-A14E-043C-B347E858F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パーティ券収入疑惑　経緯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1AA1E5-0C2E-DFB9-3572-0763646BB0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7898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1033" name="Arc 1032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Amazon.co.jp: なぜ「政治とカネ」を告発し続けるのか : 上脇 ...">
            <a:extLst>
              <a:ext uri="{FF2B5EF4-FFF2-40B4-BE49-F238E27FC236}">
                <a16:creationId xmlns:a16="http://schemas.microsoft.com/office/drawing/2014/main" id="{CEB8BE59-07D4-B3C6-1652-9544974E2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5545" y="511293"/>
            <a:ext cx="3852655" cy="5665670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B5E75449-50D4-FBC8-0CCB-284B8C2E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3562" y="663878"/>
            <a:ext cx="6388274" cy="5824603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上脇博之（ひろし）　神戸学院大学名誉教授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23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　告発を検察が受理　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4000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万円過少記載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地検特捜部が動き始める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結果　安倍派がクローズアップ</a:t>
            </a:r>
          </a:p>
          <a:p>
            <a:endParaRPr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334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747663-FD47-979F-56AD-DE1426E5E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ポイント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77C4E1-D05D-9F2D-A4CA-294D3B014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①検察が受理した。しかし対応に動かなかった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自民党、各派閥、官邸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②官邸の対応力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安倍政権、菅政権であれば・・・・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③「懸念がもたれた事態」への対応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切ってしまうという感覚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事態をさらに悪化・・・二階派事務局に強制捜査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二階派閣僚への対応</a:t>
            </a:r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945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pic>
        <p:nvPicPr>
          <p:cNvPr id="4" name="コンテンツ プレースホルダー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DB033A97-2E7C-D6BC-E07D-E2018DD40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072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6">
            <a:extLst>
              <a:ext uri="{FF2B5EF4-FFF2-40B4-BE49-F238E27FC236}">
                <a16:creationId xmlns:a16="http://schemas.microsoft.com/office/drawing/2014/main" id="{ECEF6C2F-9906-4F89-9B4F-598E9F344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428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91E12CD6-A76F-439F-9C98-C0211D8FD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12192000" cy="26151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検察庁とは：長野地方検察庁">
            <a:extLst>
              <a:ext uri="{FF2B5EF4-FFF2-40B4-BE49-F238E27FC236}">
                <a16:creationId xmlns:a16="http://schemas.microsoft.com/office/drawing/2014/main" id="{7A07C70E-F29E-7E35-A11A-1DA88DC261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846138"/>
            <a:ext cx="3698875" cy="2870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検察庁の仕事：札幌地方検察庁">
            <a:extLst>
              <a:ext uri="{FF2B5EF4-FFF2-40B4-BE49-F238E27FC236}">
                <a16:creationId xmlns:a16="http://schemas.microsoft.com/office/drawing/2014/main" id="{1BD5C625-F402-F63D-6147-14A7C4F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846138"/>
            <a:ext cx="7127875" cy="2870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DE2E828-BCB0-AF4D-0565-B2E613B0E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36802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kumimoji="1" lang="ja-JP" altLang="en-US" sz="5400" kern="12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検察庁とは</a:t>
            </a:r>
          </a:p>
        </p:txBody>
      </p:sp>
    </p:spTree>
    <p:extLst>
      <p:ext uri="{BB962C8B-B14F-4D97-AF65-F5344CB8AC3E}">
        <p14:creationId xmlns:p14="http://schemas.microsoft.com/office/powerpoint/2010/main" val="1285944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9EA1CD-00E4-5130-B1CC-3342FDE94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76614"/>
            <a:ext cx="10515600" cy="5400349"/>
          </a:xfrm>
        </p:spPr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検察のマインド　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不正の仕組みを変える</a:t>
            </a:r>
          </a:p>
          <a:p>
            <a:pPr lvl="1"/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1991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　証券不祥事　</a:t>
            </a:r>
          </a:p>
          <a:p>
            <a:pPr lvl="1"/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2004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　日歯連（日本歯科医師連盟）闇献金事件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橋本派　村岡兼造議員（秋田）会長代理　政治資金規正法違反。不記載　禁固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か月執行猶予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年（最高裁　</a:t>
            </a:r>
            <a:r>
              <a:rPr kumimoji="1"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2008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年確定）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安倍派への</a:t>
            </a:r>
            <a:r>
              <a:rPr kumimoji="1" lang="ja-JP" altLang="en-US" sz="36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思い</a:t>
            </a:r>
          </a:p>
          <a:p>
            <a:endParaRPr kumimoji="1" lang="ja-JP" altLang="en-US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ja-JP" altLang="en-US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163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21B0EA-DA09-0A2D-4816-1E41A2E62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立件、起訴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BFF7E7-2725-A822-2C2A-2802BE49E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政治資金規正法違反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会計責任者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教唆　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共謀罪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派閥事務総長など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裏金が私服を肥やすことにつながった場合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脱税</a:t>
            </a:r>
          </a:p>
        </p:txBody>
      </p:sp>
    </p:spTree>
    <p:extLst>
      <p:ext uri="{BB962C8B-B14F-4D97-AF65-F5344CB8AC3E}">
        <p14:creationId xmlns:p14="http://schemas.microsoft.com/office/powerpoint/2010/main" val="16061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自民派閥パーティ券収入疑惑事件の本質　ネット研修　１２月２２日</Template>
  <TotalTime>76</TotalTime>
  <Words>506</Words>
  <Application>Microsoft Office PowerPoint</Application>
  <PresentationFormat>ワイド画面</PresentationFormat>
  <Paragraphs>53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HGP明朝E</vt:lpstr>
      <vt:lpstr>HGS明朝E</vt:lpstr>
      <vt:lpstr>游ゴシック</vt:lpstr>
      <vt:lpstr>游ゴシック Light</vt:lpstr>
      <vt:lpstr>Arial</vt:lpstr>
      <vt:lpstr>Calibri</vt:lpstr>
      <vt:lpstr>Office テーマ</vt:lpstr>
      <vt:lpstr>「空洞」の岸田政権 </vt:lpstr>
      <vt:lpstr>安倍派、二階派事務所を強制捜査 １２月１９日（臨時国会１３日閉会）</vt:lpstr>
      <vt:lpstr>パーティ券収入疑惑　経緯</vt:lpstr>
      <vt:lpstr>PowerPoint プレゼンテーション</vt:lpstr>
      <vt:lpstr>ポイント </vt:lpstr>
      <vt:lpstr>PowerPoint プレゼンテーション</vt:lpstr>
      <vt:lpstr>検察庁とは</vt:lpstr>
      <vt:lpstr>PowerPoint プレゼンテーション</vt:lpstr>
      <vt:lpstr>立件、起訴</vt:lpstr>
      <vt:lpstr>牧原秀樹衆議院議員の指摘（１２月１５日）</vt:lpstr>
      <vt:lpstr>PowerPoint プレゼンテーション</vt:lpstr>
      <vt:lpstr>はしゃぐ共産党　しかし支持率低迷</vt:lpstr>
      <vt:lpstr>結束できない野党　</vt:lpstr>
      <vt:lpstr>超低空飛行を続けるのか  辞意表明から内閣総辞職か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公正さ見られない 岸田政権</dc:title>
  <dc:creator>yoshio watanabe</dc:creator>
  <cp:revision>7</cp:revision>
  <cp:lastPrinted>2023-12-22T15:25:28Z</cp:lastPrinted>
  <dcterms:created xsi:type="dcterms:W3CDTF">2023-12-22T10:20:41Z</dcterms:created>
  <dcterms:modified xsi:type="dcterms:W3CDTF">2023-12-26T01:46:22Z</dcterms:modified>
</cp:coreProperties>
</file>