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3" r:id="rId1"/>
  </p:sldMasterIdLst>
  <p:sldIdLst>
    <p:sldId id="256" r:id="rId2"/>
    <p:sldId id="257" r:id="rId3"/>
    <p:sldId id="258" r:id="rId4"/>
    <p:sldId id="259" r:id="rId5"/>
    <p:sldId id="260" r:id="rId6"/>
    <p:sldId id="262" r:id="rId7"/>
    <p:sldId id="264" r:id="rId8"/>
    <p:sldId id="265" r:id="rId9"/>
    <p:sldId id="266" r:id="rId10"/>
    <p:sldId id="267" r:id="rId11"/>
    <p:sldId id="268" r:id="rId12"/>
    <p:sldId id="283" r:id="rId13"/>
    <p:sldId id="269" r:id="rId14"/>
    <p:sldId id="263" r:id="rId15"/>
    <p:sldId id="277" r:id="rId16"/>
    <p:sldId id="279" r:id="rId17"/>
    <p:sldId id="278" r:id="rId18"/>
    <p:sldId id="270" r:id="rId19"/>
    <p:sldId id="274" r:id="rId20"/>
    <p:sldId id="271" r:id="rId21"/>
    <p:sldId id="280" r:id="rId22"/>
    <p:sldId id="281" r:id="rId23"/>
  </p:sldIdLst>
  <p:sldSz cx="12192000" cy="6858000"/>
  <p:notesSz cx="10020300" cy="68881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C089AC-C69B-4293-9901-4A003BA539D4}" v="35" dt="2024-01-15T06:35:08.4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o watanabe" userId="4f88620549a6431d" providerId="LiveId" clId="{F2C089AC-C69B-4293-9901-4A003BA539D4}"/>
    <pc:docChg chg="undo custSel delSld modSld sldOrd">
      <pc:chgData name="yoshio watanabe" userId="4f88620549a6431d" providerId="LiveId" clId="{F2C089AC-C69B-4293-9901-4A003BA539D4}" dt="2024-01-15T06:38:18.334" v="579" actId="47"/>
      <pc:docMkLst>
        <pc:docMk/>
      </pc:docMkLst>
      <pc:sldChg chg="modSp mod">
        <pc:chgData name="yoshio watanabe" userId="4f88620549a6431d" providerId="LiveId" clId="{F2C089AC-C69B-4293-9901-4A003BA539D4}" dt="2024-01-15T06:37:51.256" v="577" actId="27636"/>
        <pc:sldMkLst>
          <pc:docMk/>
          <pc:sldMk cId="1439081916" sldId="263"/>
        </pc:sldMkLst>
        <pc:spChg chg="mod">
          <ac:chgData name="yoshio watanabe" userId="4f88620549a6431d" providerId="LiveId" clId="{F2C089AC-C69B-4293-9901-4A003BA539D4}" dt="2024-01-15T06:37:51.256" v="577" actId="27636"/>
          <ac:spMkLst>
            <pc:docMk/>
            <pc:sldMk cId="1439081916" sldId="263"/>
            <ac:spMk id="5" creationId="{15096797-EB7F-1DAC-1320-E7DC17B1181B}"/>
          </ac:spMkLst>
        </pc:spChg>
      </pc:sldChg>
      <pc:sldChg chg="modSp mod">
        <pc:chgData name="yoshio watanabe" userId="4f88620549a6431d" providerId="LiveId" clId="{F2C089AC-C69B-4293-9901-4A003BA539D4}" dt="2024-01-15T06:15:50.463" v="0" actId="5793"/>
        <pc:sldMkLst>
          <pc:docMk/>
          <pc:sldMk cId="3769225377" sldId="264"/>
        </pc:sldMkLst>
        <pc:spChg chg="mod">
          <ac:chgData name="yoshio watanabe" userId="4f88620549a6431d" providerId="LiveId" clId="{F2C089AC-C69B-4293-9901-4A003BA539D4}" dt="2024-01-15T06:15:50.463" v="0" actId="5793"/>
          <ac:spMkLst>
            <pc:docMk/>
            <pc:sldMk cId="3769225377" sldId="264"/>
            <ac:spMk id="5" creationId="{15096797-EB7F-1DAC-1320-E7DC17B1181B}"/>
          </ac:spMkLst>
        </pc:spChg>
      </pc:sldChg>
      <pc:sldChg chg="modSp mod">
        <pc:chgData name="yoshio watanabe" userId="4f88620549a6431d" providerId="LiveId" clId="{F2C089AC-C69B-4293-9901-4A003BA539D4}" dt="2024-01-15T06:22:48.706" v="191" actId="403"/>
        <pc:sldMkLst>
          <pc:docMk/>
          <pc:sldMk cId="3052543874" sldId="267"/>
        </pc:sldMkLst>
        <pc:spChg chg="mod">
          <ac:chgData name="yoshio watanabe" userId="4f88620549a6431d" providerId="LiveId" clId="{F2C089AC-C69B-4293-9901-4A003BA539D4}" dt="2024-01-15T06:22:48.706" v="191" actId="403"/>
          <ac:spMkLst>
            <pc:docMk/>
            <pc:sldMk cId="3052543874" sldId="267"/>
            <ac:spMk id="3" creationId="{576C7699-65B8-9160-C451-6206EC0963B4}"/>
          </ac:spMkLst>
        </pc:spChg>
      </pc:sldChg>
      <pc:sldChg chg="modSp mod ord">
        <pc:chgData name="yoshio watanabe" userId="4f88620549a6431d" providerId="LiveId" clId="{F2C089AC-C69B-4293-9901-4A003BA539D4}" dt="2024-01-15T06:23:06.274" v="193"/>
        <pc:sldMkLst>
          <pc:docMk/>
          <pc:sldMk cId="3987333089" sldId="268"/>
        </pc:sldMkLst>
        <pc:spChg chg="mod">
          <ac:chgData name="yoshio watanabe" userId="4f88620549a6431d" providerId="LiveId" clId="{F2C089AC-C69B-4293-9901-4A003BA539D4}" dt="2024-01-15T06:17:38.982" v="39" actId="20577"/>
          <ac:spMkLst>
            <pc:docMk/>
            <pc:sldMk cId="3987333089" sldId="268"/>
            <ac:spMk id="5" creationId="{15096797-EB7F-1DAC-1320-E7DC17B1181B}"/>
          </ac:spMkLst>
        </pc:spChg>
      </pc:sldChg>
      <pc:sldChg chg="addSp modSp mod">
        <pc:chgData name="yoshio watanabe" userId="4f88620549a6431d" providerId="LiveId" clId="{F2C089AC-C69B-4293-9901-4A003BA539D4}" dt="2024-01-15T06:35:08.473" v="567" actId="1036"/>
        <pc:sldMkLst>
          <pc:docMk/>
          <pc:sldMk cId="1676277660" sldId="270"/>
        </pc:sldMkLst>
        <pc:spChg chg="mod">
          <ac:chgData name="yoshio watanabe" userId="4f88620549a6431d" providerId="LiveId" clId="{F2C089AC-C69B-4293-9901-4A003BA539D4}" dt="2024-01-15T06:32:11.582" v="511" actId="403"/>
          <ac:spMkLst>
            <pc:docMk/>
            <pc:sldMk cId="1676277660" sldId="270"/>
            <ac:spMk id="5" creationId="{653F70D5-C545-EED8-BB3F-DED0141EAC28}"/>
          </ac:spMkLst>
        </pc:spChg>
        <pc:picChg chg="add mod">
          <ac:chgData name="yoshio watanabe" userId="4f88620549a6431d" providerId="LiveId" clId="{F2C089AC-C69B-4293-9901-4A003BA539D4}" dt="2024-01-15T06:35:08.473" v="567" actId="1036"/>
          <ac:picMkLst>
            <pc:docMk/>
            <pc:sldMk cId="1676277660" sldId="270"/>
            <ac:picMk id="1026" creationId="{B7B1512E-9AD4-0F9B-A9A9-6E6BE9FCDD60}"/>
          </ac:picMkLst>
        </pc:picChg>
        <pc:picChg chg="add mod">
          <ac:chgData name="yoshio watanabe" userId="4f88620549a6431d" providerId="LiveId" clId="{F2C089AC-C69B-4293-9901-4A003BA539D4}" dt="2024-01-15T06:35:08.473" v="567" actId="1036"/>
          <ac:picMkLst>
            <pc:docMk/>
            <pc:sldMk cId="1676277660" sldId="270"/>
            <ac:picMk id="1028" creationId="{7F6D0F32-6C16-2029-4975-08B66D103F85}"/>
          </ac:picMkLst>
        </pc:picChg>
      </pc:sldChg>
      <pc:sldChg chg="modSp mod">
        <pc:chgData name="yoshio watanabe" userId="4f88620549a6431d" providerId="LiveId" clId="{F2C089AC-C69B-4293-9901-4A003BA539D4}" dt="2024-01-15T06:32:54.143" v="534" actId="20577"/>
        <pc:sldMkLst>
          <pc:docMk/>
          <pc:sldMk cId="3455089769" sldId="271"/>
        </pc:sldMkLst>
        <pc:spChg chg="mod">
          <ac:chgData name="yoshio watanabe" userId="4f88620549a6431d" providerId="LiveId" clId="{F2C089AC-C69B-4293-9901-4A003BA539D4}" dt="2024-01-15T06:32:54.143" v="534" actId="20577"/>
          <ac:spMkLst>
            <pc:docMk/>
            <pc:sldMk cId="3455089769" sldId="271"/>
            <ac:spMk id="5" creationId="{15096797-EB7F-1DAC-1320-E7DC17B1181B}"/>
          </ac:spMkLst>
        </pc:spChg>
      </pc:sldChg>
      <pc:sldChg chg="del">
        <pc:chgData name="yoshio watanabe" userId="4f88620549a6431d" providerId="LiveId" clId="{F2C089AC-C69B-4293-9901-4A003BA539D4}" dt="2024-01-15T06:32:27.014" v="512" actId="47"/>
        <pc:sldMkLst>
          <pc:docMk/>
          <pc:sldMk cId="1669967237" sldId="272"/>
        </pc:sldMkLst>
      </pc:sldChg>
      <pc:sldChg chg="del">
        <pc:chgData name="yoshio watanabe" userId="4f88620549a6431d" providerId="LiveId" clId="{F2C089AC-C69B-4293-9901-4A003BA539D4}" dt="2024-01-15T06:31:58.429" v="510" actId="47"/>
        <pc:sldMkLst>
          <pc:docMk/>
          <pc:sldMk cId="3792396301" sldId="273"/>
        </pc:sldMkLst>
      </pc:sldChg>
      <pc:sldChg chg="modSp del mod">
        <pc:chgData name="yoshio watanabe" userId="4f88620549a6431d" providerId="LiveId" clId="{F2C089AC-C69B-4293-9901-4A003BA539D4}" dt="2024-01-15T06:38:17.067" v="578" actId="47"/>
        <pc:sldMkLst>
          <pc:docMk/>
          <pc:sldMk cId="1217752385" sldId="275"/>
        </pc:sldMkLst>
        <pc:spChg chg="mod">
          <ac:chgData name="yoshio watanabe" userId="4f88620549a6431d" providerId="LiveId" clId="{F2C089AC-C69B-4293-9901-4A003BA539D4}" dt="2024-01-15T06:25:39.157" v="275" actId="404"/>
          <ac:spMkLst>
            <pc:docMk/>
            <pc:sldMk cId="1217752385" sldId="275"/>
            <ac:spMk id="2" creationId="{4A575D0E-B72C-4431-88A6-6ADB38C0EDC3}"/>
          </ac:spMkLst>
        </pc:spChg>
      </pc:sldChg>
      <pc:sldChg chg="modSp del mod">
        <pc:chgData name="yoshio watanabe" userId="4f88620549a6431d" providerId="LiveId" clId="{F2C089AC-C69B-4293-9901-4A003BA539D4}" dt="2024-01-15T06:38:18.334" v="579" actId="47"/>
        <pc:sldMkLst>
          <pc:docMk/>
          <pc:sldMk cId="2712074430" sldId="276"/>
        </pc:sldMkLst>
        <pc:spChg chg="mod">
          <ac:chgData name="yoshio watanabe" userId="4f88620549a6431d" providerId="LiveId" clId="{F2C089AC-C69B-4293-9901-4A003BA539D4}" dt="2024-01-15T06:27:36.325" v="322" actId="2710"/>
          <ac:spMkLst>
            <pc:docMk/>
            <pc:sldMk cId="2712074430" sldId="276"/>
            <ac:spMk id="3" creationId="{0D1F9F6E-3A7A-5FC3-9735-2F0B18190D4C}"/>
          </ac:spMkLst>
        </pc:spChg>
      </pc:sldChg>
      <pc:sldChg chg="modSp mod">
        <pc:chgData name="yoshio watanabe" userId="4f88620549a6431d" providerId="LiveId" clId="{F2C089AC-C69B-4293-9901-4A003BA539D4}" dt="2024-01-15T06:28:35.334" v="334" actId="403"/>
        <pc:sldMkLst>
          <pc:docMk/>
          <pc:sldMk cId="2067956792" sldId="277"/>
        </pc:sldMkLst>
        <pc:spChg chg="mod">
          <ac:chgData name="yoshio watanabe" userId="4f88620549a6431d" providerId="LiveId" clId="{F2C089AC-C69B-4293-9901-4A003BA539D4}" dt="2024-01-15T06:28:35.334" v="334" actId="403"/>
          <ac:spMkLst>
            <pc:docMk/>
            <pc:sldMk cId="2067956792" sldId="277"/>
            <ac:spMk id="3" creationId="{EE430E21-3E61-6DAB-DD0D-68305B6DFCA2}"/>
          </ac:spMkLst>
        </pc:spChg>
      </pc:sldChg>
      <pc:sldChg chg="modSp mod">
        <pc:chgData name="yoshio watanabe" userId="4f88620549a6431d" providerId="LiveId" clId="{F2C089AC-C69B-4293-9901-4A003BA539D4}" dt="2024-01-15T06:29:16.344" v="338" actId="20577"/>
        <pc:sldMkLst>
          <pc:docMk/>
          <pc:sldMk cId="3696097372" sldId="278"/>
        </pc:sldMkLst>
        <pc:spChg chg="mod">
          <ac:chgData name="yoshio watanabe" userId="4f88620549a6431d" providerId="LiveId" clId="{F2C089AC-C69B-4293-9901-4A003BA539D4}" dt="2024-01-15T06:29:16.344" v="338" actId="20577"/>
          <ac:spMkLst>
            <pc:docMk/>
            <pc:sldMk cId="3696097372" sldId="278"/>
            <ac:spMk id="3" creationId="{0292A544-8FBB-C7DC-7844-FC223CBABA12}"/>
          </ac:spMkLst>
        </pc:spChg>
      </pc:sldChg>
      <pc:sldChg chg="del">
        <pc:chgData name="yoshio watanabe" userId="4f88620549a6431d" providerId="LiveId" clId="{F2C089AC-C69B-4293-9901-4A003BA539D4}" dt="2024-01-15T06:17:52.632" v="40" actId="47"/>
        <pc:sldMkLst>
          <pc:docMk/>
          <pc:sldMk cId="656475229" sldId="282"/>
        </pc:sldMkLst>
      </pc:sldChg>
      <pc:sldChg chg="modSp mod">
        <pc:chgData name="yoshio watanabe" userId="4f88620549a6431d" providerId="LiveId" clId="{F2C089AC-C69B-4293-9901-4A003BA539D4}" dt="2024-01-15T06:23:12.578" v="194" actId="404"/>
        <pc:sldMkLst>
          <pc:docMk/>
          <pc:sldMk cId="4191273786" sldId="283"/>
        </pc:sldMkLst>
        <pc:spChg chg="mod">
          <ac:chgData name="yoshio watanabe" userId="4f88620549a6431d" providerId="LiveId" clId="{F2C089AC-C69B-4293-9901-4A003BA539D4}" dt="2024-01-15T06:23:12.578" v="194" actId="404"/>
          <ac:spMkLst>
            <pc:docMk/>
            <pc:sldMk cId="4191273786" sldId="283"/>
            <ac:spMk id="10" creationId="{3203AEC7-D608-BAE1-1F53-7CAFA8586E3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A1A6D5-EE22-F311-67FF-2AB6AA68637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709800B-E89A-B5D5-8FA7-26F51D09F3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A3A5338-7E90-4824-1298-375B7C5F0233}"/>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5" name="フッター プレースホルダー 4">
            <a:extLst>
              <a:ext uri="{FF2B5EF4-FFF2-40B4-BE49-F238E27FC236}">
                <a16:creationId xmlns:a16="http://schemas.microsoft.com/office/drawing/2014/main" id="{3483F0D3-5534-CB44-3A16-65E67C0FA32D}"/>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DCCCA5DA-E54A-8425-27AB-60F83E07838E}"/>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2421256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F2B0F-E786-7400-19A7-445BE0909F4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835DC23-6BF4-728E-CA0F-CD883905C39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4760F81-6ED7-0BE5-BD12-49BACD5D52BB}"/>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5" name="フッター プレースホルダー 4">
            <a:extLst>
              <a:ext uri="{FF2B5EF4-FFF2-40B4-BE49-F238E27FC236}">
                <a16:creationId xmlns:a16="http://schemas.microsoft.com/office/drawing/2014/main" id="{5CDB4DD8-4BD7-DA3B-E99C-184460E6CF04}"/>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F2A64EE7-FAAF-3653-78EB-EAF21F1275FC}"/>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818862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2742613-4E9D-3572-73F8-CB525A0AB7C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75252E0-9BCA-622F-9BB9-1361DB06491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7B09B4-55DD-92C9-0E61-4C5E7EDEBEC7}"/>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5" name="フッター プレースホルダー 4">
            <a:extLst>
              <a:ext uri="{FF2B5EF4-FFF2-40B4-BE49-F238E27FC236}">
                <a16:creationId xmlns:a16="http://schemas.microsoft.com/office/drawing/2014/main" id="{DE1AF20B-AE32-37D1-7EE5-5889A2E806E9}"/>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E6A94ADB-BF64-E737-3EE2-85CF40EB3489}"/>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3180478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36C24F-22EA-1ECB-F83B-23A95D4273D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4783CF4-A0A1-5410-5E5D-ABFAF7BF167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FD7E867-E068-BD99-14F9-576B229B825D}"/>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5" name="フッター プレースホルダー 4">
            <a:extLst>
              <a:ext uri="{FF2B5EF4-FFF2-40B4-BE49-F238E27FC236}">
                <a16:creationId xmlns:a16="http://schemas.microsoft.com/office/drawing/2014/main" id="{2504C276-2C2D-95BF-792B-B4782C860264}"/>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709F466B-86DE-DA10-DC9D-2FF6DAB2E217}"/>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2040505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9F8C83-52F9-4667-7DCD-34079434378F}"/>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20EA679-C4EF-6B5C-FBCE-D0E2EB227B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B512207-223A-9C36-7A49-51765994E478}"/>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5" name="フッター プレースホルダー 4">
            <a:extLst>
              <a:ext uri="{FF2B5EF4-FFF2-40B4-BE49-F238E27FC236}">
                <a16:creationId xmlns:a16="http://schemas.microsoft.com/office/drawing/2014/main" id="{8826A784-7E1C-AEFB-B1CA-5D9B94BF5E7D}"/>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8510A7CB-8441-5CC6-2B6D-1935DC90B346}"/>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2903287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444E37-FE02-BE03-423B-D4EC54EA4E9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B6F49D2-3946-DF77-2388-C1F78EBDD68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F983762-E291-EA10-75FF-2A24B4F5B2B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BECAC3D-92BC-DDFB-8A02-9BD19F6A48A4}"/>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6" name="フッター プレースホルダー 5">
            <a:extLst>
              <a:ext uri="{FF2B5EF4-FFF2-40B4-BE49-F238E27FC236}">
                <a16:creationId xmlns:a16="http://schemas.microsoft.com/office/drawing/2014/main" id="{2CE7EA30-038A-3139-7B54-F210513F99D1}"/>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1C01AFB3-EF97-C4FC-DC85-AADACF2B5F1A}"/>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2512706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6A83B6-0B4F-F3D9-2357-567A260C795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87570AB-62F5-C841-808A-3ED12A3D8B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6ABDA349-9002-72B0-46AA-69C58D3F235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43E15F0-C443-7414-E71B-6704EF169A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66F2188-55D1-3283-1B72-42B10D7B0C4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377E781-EAE5-28F9-6346-8AE42C4C41F5}"/>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8" name="フッター プレースホルダー 7">
            <a:extLst>
              <a:ext uri="{FF2B5EF4-FFF2-40B4-BE49-F238E27FC236}">
                <a16:creationId xmlns:a16="http://schemas.microsoft.com/office/drawing/2014/main" id="{F83ACB01-CB10-547E-69C3-FE8D6E251806}"/>
              </a:ext>
            </a:extLst>
          </p:cNvPr>
          <p:cNvSpPr>
            <a:spLocks noGrp="1"/>
          </p:cNvSpPr>
          <p:nvPr>
            <p:ph type="ftr" sz="quarter" idx="11"/>
          </p:nvPr>
        </p:nvSpPr>
        <p:spPr/>
        <p:txBody>
          <a:bodyPr/>
          <a:lstStyle/>
          <a:p>
            <a:endParaRPr lang="en-US" dirty="0"/>
          </a:p>
        </p:txBody>
      </p:sp>
      <p:sp>
        <p:nvSpPr>
          <p:cNvPr id="9" name="スライド番号プレースホルダー 8">
            <a:extLst>
              <a:ext uri="{FF2B5EF4-FFF2-40B4-BE49-F238E27FC236}">
                <a16:creationId xmlns:a16="http://schemas.microsoft.com/office/drawing/2014/main" id="{F261F7BF-8EFA-E63A-6E6E-6CA1AA0602B2}"/>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18131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9E3134-9F96-7F90-44B7-303F3EDFC01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6732382-8E40-0365-C563-68552723506C}"/>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4" name="フッター プレースホルダー 3">
            <a:extLst>
              <a:ext uri="{FF2B5EF4-FFF2-40B4-BE49-F238E27FC236}">
                <a16:creationId xmlns:a16="http://schemas.microsoft.com/office/drawing/2014/main" id="{19F44021-8917-A4B9-DFE1-51EDC682E248}"/>
              </a:ext>
            </a:extLst>
          </p:cNvPr>
          <p:cNvSpPr>
            <a:spLocks noGrp="1"/>
          </p:cNvSpPr>
          <p:nvPr>
            <p:ph type="ftr" sz="quarter" idx="11"/>
          </p:nvPr>
        </p:nvSpPr>
        <p:spPr/>
        <p:txBody>
          <a:bodyPr/>
          <a:lstStyle/>
          <a:p>
            <a:endParaRPr lang="en-US" dirty="0"/>
          </a:p>
        </p:txBody>
      </p:sp>
      <p:sp>
        <p:nvSpPr>
          <p:cNvPr id="5" name="スライド番号プレースホルダー 4">
            <a:extLst>
              <a:ext uri="{FF2B5EF4-FFF2-40B4-BE49-F238E27FC236}">
                <a16:creationId xmlns:a16="http://schemas.microsoft.com/office/drawing/2014/main" id="{9179362C-49E6-4E70-8EDA-880D08CE05B3}"/>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761713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1683DD6-F45C-0133-3AD4-3E0B3D9B24B5}"/>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3" name="フッター プレースホルダー 2">
            <a:extLst>
              <a:ext uri="{FF2B5EF4-FFF2-40B4-BE49-F238E27FC236}">
                <a16:creationId xmlns:a16="http://schemas.microsoft.com/office/drawing/2014/main" id="{A8F7AFF8-5A28-07B1-2B12-669278AFF6A5}"/>
              </a:ext>
            </a:extLst>
          </p:cNvPr>
          <p:cNvSpPr>
            <a:spLocks noGrp="1"/>
          </p:cNvSpPr>
          <p:nvPr>
            <p:ph type="ftr" sz="quarter" idx="11"/>
          </p:nvPr>
        </p:nvSpPr>
        <p:spPr/>
        <p:txBody>
          <a:bodyPr/>
          <a:lstStyle/>
          <a:p>
            <a:endParaRPr lang="en-US" dirty="0"/>
          </a:p>
        </p:txBody>
      </p:sp>
      <p:sp>
        <p:nvSpPr>
          <p:cNvPr id="4" name="スライド番号プレースホルダー 3">
            <a:extLst>
              <a:ext uri="{FF2B5EF4-FFF2-40B4-BE49-F238E27FC236}">
                <a16:creationId xmlns:a16="http://schemas.microsoft.com/office/drawing/2014/main" id="{47B13827-24C5-EA72-C04E-78C027D54BA3}"/>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781240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9C4803-C666-BFB1-018E-653C6FC879F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BD9AFE3-C04B-BB15-EA4A-4E0B657976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40DAFF8-F877-21C5-45ED-124552D34A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A4AD454-88F8-3370-A53E-4DC5E2E7FC8B}"/>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6" name="フッター プレースホルダー 5">
            <a:extLst>
              <a:ext uri="{FF2B5EF4-FFF2-40B4-BE49-F238E27FC236}">
                <a16:creationId xmlns:a16="http://schemas.microsoft.com/office/drawing/2014/main" id="{94D3CAF8-2A47-256C-D5FD-E280D9219DA8}"/>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5C3483F8-14FC-8A57-1621-6339D7275559}"/>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2072863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A6E42C-C1E3-BC7D-717C-9D5129201C4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8F6A1F6-29EB-73C8-0507-A8B72B6607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EC59E89A-792A-91F3-0BA2-803503715C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2CED4D-E171-FB34-E5AE-2BA5583CEB79}"/>
              </a:ext>
            </a:extLst>
          </p:cNvPr>
          <p:cNvSpPr>
            <a:spLocks noGrp="1"/>
          </p:cNvSpPr>
          <p:nvPr>
            <p:ph type="dt" sz="half" idx="10"/>
          </p:nvPr>
        </p:nvSpPr>
        <p:spPr/>
        <p:txBody>
          <a:bodyPr/>
          <a:lstStyle/>
          <a:p>
            <a:fld id="{76969C88-B244-455D-A017-012B25B1ACDD}" type="datetimeFigureOut">
              <a:rPr lang="en-US" smtClean="0"/>
              <a:pPr/>
              <a:t>1/15/2024</a:t>
            </a:fld>
            <a:endParaRPr lang="en-US"/>
          </a:p>
        </p:txBody>
      </p:sp>
      <p:sp>
        <p:nvSpPr>
          <p:cNvPr id="6" name="フッター プレースホルダー 5">
            <a:extLst>
              <a:ext uri="{FF2B5EF4-FFF2-40B4-BE49-F238E27FC236}">
                <a16:creationId xmlns:a16="http://schemas.microsoft.com/office/drawing/2014/main" id="{61747590-2EB8-759B-57E0-63A94F1E7E79}"/>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B670E79D-466C-8EA0-779C-0189704D8E1A}"/>
              </a:ext>
            </a:extLst>
          </p:cNvPr>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3937641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E4BCB23-58F8-0440-EC18-E94A857D2A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03938CC-856D-2105-C63D-52F379A913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DC83CF5-BD9C-CFDC-32D0-73DB4FDD73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969C88-B244-455D-A017-012B25B1ACDD}" type="datetimeFigureOut">
              <a:rPr lang="en-US" smtClean="0"/>
              <a:pPr/>
              <a:t>1/15/2024</a:t>
            </a:fld>
            <a:endParaRPr lang="en-US"/>
          </a:p>
        </p:txBody>
      </p:sp>
      <p:sp>
        <p:nvSpPr>
          <p:cNvPr id="5" name="フッター プレースホルダー 4">
            <a:extLst>
              <a:ext uri="{FF2B5EF4-FFF2-40B4-BE49-F238E27FC236}">
                <a16:creationId xmlns:a16="http://schemas.microsoft.com/office/drawing/2014/main" id="{69548006-5D05-DF62-7781-54F7E47E70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スライド番号プレースホルダー 5">
            <a:extLst>
              <a:ext uri="{FF2B5EF4-FFF2-40B4-BE49-F238E27FC236}">
                <a16:creationId xmlns:a16="http://schemas.microsoft.com/office/drawing/2014/main" id="{C9B18874-A12E-7D01-5628-E1DA0A598B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CE569E-9B7C-4CB9-AB80-C0841F922CFF}" type="slidenum">
              <a:rPr lang="en-US" smtClean="0"/>
              <a:pPr/>
              <a:t>‹#›</a:t>
            </a:fld>
            <a:endParaRPr lang="en-US"/>
          </a:p>
        </p:txBody>
      </p:sp>
    </p:spTree>
    <p:extLst>
      <p:ext uri="{BB962C8B-B14F-4D97-AF65-F5344CB8AC3E}">
        <p14:creationId xmlns:p14="http://schemas.microsoft.com/office/powerpoint/2010/main" val="2162353980"/>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E1B58B25-81B6-467D-9A5D-9BACFA7B08D8}"/>
              </a:ext>
            </a:extLst>
          </p:cNvPr>
          <p:cNvSpPr>
            <a:spLocks noGrp="1"/>
          </p:cNvSpPr>
          <p:nvPr>
            <p:ph type="ctrTitle"/>
          </p:nvPr>
        </p:nvSpPr>
        <p:spPr>
          <a:xfrm>
            <a:off x="640080" y="320040"/>
            <a:ext cx="6692827" cy="3892669"/>
          </a:xfrm>
        </p:spPr>
        <p:txBody>
          <a:bodyPr>
            <a:normAutofit/>
          </a:bodyPr>
          <a:lstStyle/>
          <a:p>
            <a:pPr algn="l"/>
            <a:r>
              <a:rPr lang="ja-JP" altLang="en-US" dirty="0">
                <a:latin typeface="HGP明朝E" panose="02020900000000000000" pitchFamily="18" charset="-128"/>
                <a:ea typeface="HGP明朝E" panose="02020900000000000000" pitchFamily="18" charset="-128"/>
              </a:rPr>
              <a:t>令和６年の</a:t>
            </a:r>
            <a:br>
              <a:rPr lang="en-US" altLang="ja-JP"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世界と日本</a:t>
            </a:r>
            <a:br>
              <a:rPr kumimoji="1" lang="en-US" altLang="ja-JP" dirty="0">
                <a:latin typeface="HGP明朝E" panose="02020900000000000000" pitchFamily="18" charset="-128"/>
                <a:ea typeface="HGP明朝E" panose="02020900000000000000" pitchFamily="18" charset="-128"/>
              </a:rPr>
            </a:br>
            <a:endParaRPr kumimoji="1" lang="ja-JP" altLang="en-US" dirty="0">
              <a:latin typeface="HGP明朝E" panose="02020900000000000000" pitchFamily="18" charset="-128"/>
              <a:ea typeface="HGP明朝E" panose="02020900000000000000" pitchFamily="18" charset="-128"/>
            </a:endParaRPr>
          </a:p>
        </p:txBody>
      </p:sp>
      <p:sp>
        <p:nvSpPr>
          <p:cNvPr id="3" name="字幕 2">
            <a:extLst>
              <a:ext uri="{FF2B5EF4-FFF2-40B4-BE49-F238E27FC236}">
                <a16:creationId xmlns:a16="http://schemas.microsoft.com/office/drawing/2014/main" id="{D1A8E987-D3F1-BA74-3EC9-06C9EC0B015F}"/>
              </a:ext>
            </a:extLst>
          </p:cNvPr>
          <p:cNvSpPr>
            <a:spLocks noGrp="1"/>
          </p:cNvSpPr>
          <p:nvPr>
            <p:ph type="subTitle" idx="1"/>
          </p:nvPr>
        </p:nvSpPr>
        <p:spPr>
          <a:xfrm>
            <a:off x="640080" y="4631161"/>
            <a:ext cx="6692827" cy="1569486"/>
          </a:xfrm>
        </p:spPr>
        <p:txBody>
          <a:bodyPr>
            <a:normAutofit/>
          </a:bodyPr>
          <a:lstStyle/>
          <a:p>
            <a:pPr algn="l"/>
            <a:r>
              <a:rPr kumimoji="1" lang="ja-JP" altLang="en-US" sz="3200" dirty="0">
                <a:latin typeface="HGP明朝E" panose="02020900000000000000" pitchFamily="18" charset="-128"/>
                <a:ea typeface="HGP明朝E" panose="02020900000000000000" pitchFamily="18" charset="-128"/>
              </a:rPr>
              <a:t>情報パック　１月</a:t>
            </a:r>
            <a:r>
              <a:rPr lang="ja-JP" altLang="en-US" sz="3200" dirty="0">
                <a:latin typeface="HGP明朝E" panose="02020900000000000000" pitchFamily="18" charset="-128"/>
                <a:ea typeface="HGP明朝E" panose="02020900000000000000" pitchFamily="18" charset="-128"/>
              </a:rPr>
              <a:t>号</a:t>
            </a:r>
            <a:endParaRPr kumimoji="1" lang="ja-JP" altLang="en-US" sz="3200" dirty="0">
              <a:latin typeface="HGP明朝E" panose="02020900000000000000" pitchFamily="18" charset="-128"/>
              <a:ea typeface="HGP明朝E" panose="02020900000000000000" pitchFamily="18" charset="-128"/>
            </a:endParaRP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山に近い湖">
            <a:extLst>
              <a:ext uri="{FF2B5EF4-FFF2-40B4-BE49-F238E27FC236}">
                <a16:creationId xmlns:a16="http://schemas.microsoft.com/office/drawing/2014/main" id="{EC76A05B-DEF0-332D-7ACC-549BF5B72420}"/>
              </a:ext>
            </a:extLst>
          </p:cNvPr>
          <p:cNvPicPr>
            <a:picLocks noChangeAspect="1"/>
          </p:cNvPicPr>
          <p:nvPr/>
        </p:nvPicPr>
        <p:blipFill rotWithShape="1">
          <a:blip r:embed="rId2"/>
          <a:srcRect l="25930" r="12297" b="1"/>
          <a:stretch/>
        </p:blipFill>
        <p:spPr>
          <a:xfrm>
            <a:off x="7781544" y="1102444"/>
            <a:ext cx="4087368" cy="4416637"/>
          </a:xfrm>
          <a:prstGeom prst="rect">
            <a:avLst/>
          </a:prstGeom>
        </p:spPr>
      </p:pic>
    </p:spTree>
    <p:extLst>
      <p:ext uri="{BB962C8B-B14F-4D97-AF65-F5344CB8AC3E}">
        <p14:creationId xmlns:p14="http://schemas.microsoft.com/office/powerpoint/2010/main" val="300782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84910E-FE69-DD30-8E9E-E86B788B1603}"/>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朝鮮半島の予想　困難に</a:t>
            </a:r>
          </a:p>
        </p:txBody>
      </p:sp>
      <p:sp>
        <p:nvSpPr>
          <p:cNvPr id="3" name="コンテンツ プレースホルダー 2">
            <a:extLst>
              <a:ext uri="{FF2B5EF4-FFF2-40B4-BE49-F238E27FC236}">
                <a16:creationId xmlns:a16="http://schemas.microsoft.com/office/drawing/2014/main" id="{576C7699-65B8-9160-C451-6206EC0963B4}"/>
              </a:ext>
            </a:extLst>
          </p:cNvPr>
          <p:cNvSpPr>
            <a:spLocks noGrp="1"/>
          </p:cNvSpPr>
          <p:nvPr>
            <p:ph idx="1"/>
          </p:nvPr>
        </p:nvSpPr>
        <p:spPr/>
        <p:txBody>
          <a:bodyPr>
            <a:normAutofit lnSpcReduction="10000"/>
          </a:bodyPr>
          <a:lstStyle/>
          <a:p>
            <a:pPr marL="0" indent="0">
              <a:buNone/>
            </a:pPr>
            <a:r>
              <a:rPr lang="ja-JP" altLang="en-US" sz="3600" dirty="0">
                <a:latin typeface="HGP明朝E" panose="02020900000000000000" pitchFamily="18" charset="-128"/>
                <a:ea typeface="HGP明朝E" panose="02020900000000000000" pitchFamily="18" charset="-128"/>
              </a:rPr>
              <a:t>韓国の展望</a:t>
            </a:r>
            <a:endParaRPr lang="en-US" altLang="ja-JP" sz="36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総選挙が４月１０日</a:t>
            </a:r>
            <a:endParaRPr lang="en-US" altLang="ja-JP" sz="2800" dirty="0">
              <a:latin typeface="HGP明朝E" panose="02020900000000000000" pitchFamily="18" charset="-128"/>
              <a:ea typeface="HGP明朝E" panose="02020900000000000000" pitchFamily="18" charset="-128"/>
            </a:endParaRPr>
          </a:p>
          <a:p>
            <a:pPr lvl="2"/>
            <a:r>
              <a:rPr lang="ja-JP" altLang="en-US" sz="2400" dirty="0">
                <a:latin typeface="HGP明朝E" panose="02020900000000000000" pitchFamily="18" charset="-128"/>
                <a:ea typeface="HGP明朝E" panose="02020900000000000000" pitchFamily="18" charset="-128"/>
              </a:rPr>
              <a:t>２０２２年５月に発足した尹錫悦政権にとっては中間評価に当たる。</a:t>
            </a:r>
            <a:endParaRPr lang="en-US" altLang="ja-JP" sz="2400" dirty="0">
              <a:latin typeface="HGP明朝E" panose="02020900000000000000" pitchFamily="18" charset="-128"/>
              <a:ea typeface="HGP明朝E" panose="02020900000000000000" pitchFamily="18" charset="-128"/>
            </a:endParaRPr>
          </a:p>
          <a:p>
            <a:pPr lvl="2"/>
            <a:r>
              <a:rPr lang="ja-JP" altLang="en-US" sz="2400" dirty="0">
                <a:latin typeface="HGP明朝E" panose="02020900000000000000" pitchFamily="18" charset="-128"/>
                <a:ea typeface="HGP明朝E" panose="02020900000000000000" pitchFamily="18" charset="-128"/>
              </a:rPr>
              <a:t>保守系与党「国民の力」は少数与党であり、過半数議席を獲得できるか否かがカギとなる</a:t>
            </a:r>
          </a:p>
          <a:p>
            <a:r>
              <a:rPr lang="ja-JP" altLang="en-US" sz="3200" dirty="0">
                <a:latin typeface="HGP明朝E" panose="02020900000000000000" pitchFamily="18" charset="-128"/>
                <a:ea typeface="HGP明朝E" panose="02020900000000000000" pitchFamily="18" charset="-128"/>
              </a:rPr>
              <a:t>尹政権の支持率が３０％台と振るわない</a:t>
            </a:r>
            <a:endParaRPr lang="en-US" altLang="ja-JP" sz="3200" dirty="0">
              <a:latin typeface="HGP明朝E" panose="02020900000000000000" pitchFamily="18" charset="-128"/>
              <a:ea typeface="HGP明朝E" panose="02020900000000000000" pitchFamily="18" charset="-128"/>
            </a:endParaRPr>
          </a:p>
          <a:p>
            <a:pPr lvl="2"/>
            <a:r>
              <a:rPr lang="ja-JP" altLang="en-US" sz="2400" dirty="0">
                <a:latin typeface="HGP明朝E" panose="02020900000000000000" pitchFamily="18" charset="-128"/>
                <a:ea typeface="HGP明朝E" panose="02020900000000000000" pitchFamily="18" charset="-128"/>
              </a:rPr>
              <a:t>主要な法案が左派系野党の反対で成立を阻まれる</a:t>
            </a:r>
            <a:endParaRPr lang="en-US" altLang="ja-JP" sz="2400" dirty="0">
              <a:latin typeface="HGP明朝E" panose="02020900000000000000" pitchFamily="18" charset="-128"/>
              <a:ea typeface="HGP明朝E" panose="02020900000000000000" pitchFamily="18" charset="-128"/>
            </a:endParaRPr>
          </a:p>
          <a:p>
            <a:pPr lvl="2"/>
            <a:r>
              <a:rPr lang="ja-JP" altLang="en-US" sz="2400" dirty="0">
                <a:latin typeface="HGP明朝E" panose="02020900000000000000" pitchFamily="18" charset="-128"/>
                <a:ea typeface="HGP明朝E" panose="02020900000000000000" pitchFamily="18" charset="-128"/>
              </a:rPr>
              <a:t>内政で目立った成果がない状況にあるからだ</a:t>
            </a:r>
            <a:endParaRPr lang="en-US" altLang="ja-JP" sz="24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与野党ともに分裂</a:t>
            </a:r>
            <a:endParaRPr lang="en-US" altLang="ja-JP" sz="3200" dirty="0">
              <a:latin typeface="HGP明朝E" panose="02020900000000000000" pitchFamily="18" charset="-128"/>
              <a:ea typeface="HGP明朝E" panose="02020900000000000000" pitchFamily="18" charset="-128"/>
            </a:endParaRPr>
          </a:p>
          <a:p>
            <a:pPr marL="457200" lvl="1" indent="0">
              <a:buNone/>
            </a:pPr>
            <a:r>
              <a:rPr lang="ja-JP" altLang="en-US" sz="2800" dirty="0">
                <a:latin typeface="HGP明朝E" panose="02020900000000000000" pitchFamily="18" charset="-128"/>
                <a:ea typeface="HGP明朝E" panose="02020900000000000000" pitchFamily="18" charset="-128"/>
              </a:rPr>
              <a:t>（李俊錫</a:t>
            </a:r>
            <a:r>
              <a:rPr lang="ja-JP" altLang="en-US" sz="1600" dirty="0">
                <a:latin typeface="HGP明朝E" panose="02020900000000000000" pitchFamily="18" charset="-128"/>
                <a:ea typeface="HGP明朝E" panose="02020900000000000000" pitchFamily="18" charset="-128"/>
              </a:rPr>
              <a:t>イ・ジュンソク</a:t>
            </a:r>
            <a:r>
              <a:rPr lang="ja-JP" altLang="en-US" sz="2800" dirty="0">
                <a:latin typeface="HGP明朝E" panose="02020900000000000000" pitchFamily="18" charset="-128"/>
                <a:ea typeface="HGP明朝E" panose="02020900000000000000" pitchFamily="18" charset="-128"/>
              </a:rPr>
              <a:t>元代表、李洛淵</a:t>
            </a:r>
            <a:r>
              <a:rPr lang="ja-JP" altLang="en-US" sz="1600" dirty="0">
                <a:latin typeface="HGP明朝E" panose="02020900000000000000" pitchFamily="18" charset="-128"/>
                <a:ea typeface="HGP明朝E" panose="02020900000000000000" pitchFamily="18" charset="-128"/>
              </a:rPr>
              <a:t>イ・ナギョン</a:t>
            </a:r>
            <a:r>
              <a:rPr lang="ja-JP" altLang="en-US" sz="2800" dirty="0">
                <a:latin typeface="HGP明朝E" panose="02020900000000000000" pitchFamily="18" charset="-128"/>
                <a:ea typeface="HGP明朝E" panose="02020900000000000000" pitchFamily="18" charset="-128"/>
              </a:rPr>
              <a:t>元首相）</a:t>
            </a:r>
          </a:p>
          <a:p>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052543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15096797-EB7F-1DAC-1320-E7DC17B1181B}"/>
              </a:ext>
            </a:extLst>
          </p:cNvPr>
          <p:cNvSpPr>
            <a:spLocks noGrp="1"/>
          </p:cNvSpPr>
          <p:nvPr>
            <p:ph idx="1"/>
          </p:nvPr>
        </p:nvSpPr>
        <p:spPr>
          <a:xfrm>
            <a:off x="838200" y="642026"/>
            <a:ext cx="10515600" cy="5534937"/>
          </a:xfrm>
        </p:spPr>
        <p:txBody>
          <a:bodyPr>
            <a:normAutofit lnSpcReduction="10000"/>
          </a:bodyPr>
          <a:lstStyle/>
          <a:p>
            <a:pPr marL="0" indent="0">
              <a:lnSpc>
                <a:spcPct val="120000"/>
              </a:lnSpc>
              <a:buNone/>
            </a:pPr>
            <a:r>
              <a:rPr lang="ja-JP" altLang="en-US" sz="3600" dirty="0">
                <a:latin typeface="HGP明朝E" panose="02020900000000000000" pitchFamily="18" charset="-128"/>
                <a:ea typeface="HGP明朝E" panose="02020900000000000000" pitchFamily="18" charset="-128"/>
              </a:rPr>
              <a:t>北朝鮮の展望</a:t>
            </a:r>
            <a:endParaRPr lang="en-US" altLang="ja-JP" sz="3600" dirty="0">
              <a:latin typeface="HGP明朝E" panose="02020900000000000000" pitchFamily="18" charset="-128"/>
              <a:ea typeface="HGP明朝E" panose="02020900000000000000" pitchFamily="18" charset="-128"/>
            </a:endParaRPr>
          </a:p>
          <a:p>
            <a:pPr>
              <a:lnSpc>
                <a:spcPct val="120000"/>
              </a:lnSpc>
            </a:pPr>
            <a:r>
              <a:rPr lang="ja-JP" altLang="en-US" dirty="0">
                <a:latin typeface="HGP明朝E" panose="02020900000000000000" pitchFamily="18" charset="-128"/>
                <a:ea typeface="HGP明朝E" panose="02020900000000000000" pitchFamily="18" charset="-128"/>
              </a:rPr>
              <a:t>核・ミサイル開発を加速</a:t>
            </a:r>
            <a:endParaRPr lang="en-US" altLang="ja-JP" dirty="0">
              <a:latin typeface="HGP明朝E" panose="02020900000000000000" pitchFamily="18" charset="-128"/>
              <a:ea typeface="HGP明朝E" panose="02020900000000000000" pitchFamily="18" charset="-128"/>
            </a:endParaRPr>
          </a:p>
          <a:p>
            <a:pPr>
              <a:lnSpc>
                <a:spcPct val="120000"/>
              </a:lnSpc>
            </a:pPr>
            <a:r>
              <a:rPr lang="ja-JP" altLang="en-US" dirty="0">
                <a:highlight>
                  <a:srgbClr val="FFFF00"/>
                </a:highlight>
                <a:latin typeface="HGP明朝E" panose="02020900000000000000" pitchFamily="18" charset="-128"/>
                <a:ea typeface="HGP明朝E" panose="02020900000000000000" pitchFamily="18" charset="-128"/>
              </a:rPr>
              <a:t>ロシアとの軍事協力をすすめ</a:t>
            </a:r>
            <a:r>
              <a:rPr lang="ja-JP" altLang="en-US" dirty="0">
                <a:latin typeface="HGP明朝E" panose="02020900000000000000" pitchFamily="18" charset="-128"/>
                <a:ea typeface="HGP明朝E" panose="02020900000000000000" pitchFamily="18" charset="-128"/>
              </a:rPr>
              <a:t>、中国とも接近し、米国へのけん制を強める。</a:t>
            </a:r>
            <a:endParaRPr lang="en-US" altLang="ja-JP" dirty="0">
              <a:latin typeface="HGP明朝E" panose="02020900000000000000" pitchFamily="18" charset="-128"/>
              <a:ea typeface="HGP明朝E" panose="02020900000000000000" pitchFamily="18" charset="-128"/>
            </a:endParaRPr>
          </a:p>
          <a:p>
            <a:pPr>
              <a:lnSpc>
                <a:spcPct val="120000"/>
              </a:lnSpc>
            </a:pPr>
            <a:endParaRPr lang="en-US" altLang="ja-JP"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１月５日、６日、７日　連続発射（２００発以上）</a:t>
            </a:r>
            <a:endParaRPr kumimoji="1"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昨年末、国家情報院が警告しいた</a:t>
            </a:r>
            <a:endParaRPr lang="en-US" altLang="ja-JP" sz="2800" dirty="0">
              <a:latin typeface="HGP明朝E" panose="02020900000000000000" pitchFamily="18" charset="-128"/>
              <a:ea typeface="HGP明朝E" panose="02020900000000000000" pitchFamily="18" charset="-128"/>
            </a:endParaRPr>
          </a:p>
          <a:p>
            <a:pPr lvl="1"/>
            <a:endParaRPr lang="en-US" altLang="ja-JP" sz="28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金正恩総書記、年末に方針転換発表</a:t>
            </a:r>
            <a:endParaRPr kumimoji="1"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１９７２年以来の「平和的南北統一の大前提」放棄</a:t>
            </a:r>
            <a:endParaRPr kumimoji="1" lang="ja-JP" altLang="en-US" sz="2800" dirty="0">
              <a:latin typeface="HGP明朝E" panose="02020900000000000000" pitchFamily="18" charset="-128"/>
              <a:ea typeface="HGP明朝E" panose="02020900000000000000" pitchFamily="18" charset="-128"/>
            </a:endParaRPr>
          </a:p>
          <a:p>
            <a:pPr>
              <a:lnSpc>
                <a:spcPct val="120000"/>
              </a:lnSpc>
            </a:pPr>
            <a:endParaRPr lang="en-US" altLang="ja-JP" dirty="0">
              <a:latin typeface="HGP明朝E" panose="02020900000000000000" pitchFamily="18" charset="-128"/>
              <a:ea typeface="HGP明朝E" panose="02020900000000000000" pitchFamily="18" charset="-128"/>
            </a:endParaRPr>
          </a:p>
          <a:p>
            <a:pPr>
              <a:lnSpc>
                <a:spcPct val="120000"/>
              </a:lnSpc>
            </a:pPr>
            <a:endParaRPr lang="en-US" altLang="ja-JP"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987333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3203AEC7-D608-BAE1-1F53-7CAFA8586E3B}"/>
              </a:ext>
            </a:extLst>
          </p:cNvPr>
          <p:cNvSpPr txBox="1"/>
          <p:nvPr/>
        </p:nvSpPr>
        <p:spPr>
          <a:xfrm>
            <a:off x="893406" y="821095"/>
            <a:ext cx="10200692" cy="4268797"/>
          </a:xfrm>
          <a:prstGeom prst="rect">
            <a:avLst/>
          </a:prstGeom>
          <a:noFill/>
        </p:spPr>
        <p:txBody>
          <a:bodyPr wrap="square">
            <a:spAutoFit/>
          </a:body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1" lang="ja-JP" altLang="en-US" sz="4000" b="0" i="0" u="none" strike="noStrike" kern="1200" cap="none" spc="0" normalizeH="0" baseline="0" noProof="0" dirty="0">
                <a:ln>
                  <a:noFill/>
                </a:ln>
                <a:solidFill>
                  <a:prstClr val="black"/>
                </a:solidFill>
                <a:effectLst/>
                <a:highlight>
                  <a:srgbClr val="FFFF00"/>
                </a:highlight>
                <a:uLnTx/>
                <a:uFillTx/>
                <a:latin typeface="HGP明朝E" panose="02020900000000000000" pitchFamily="18" charset="-128"/>
                <a:ea typeface="HGP明朝E" panose="02020900000000000000" pitchFamily="18" charset="-128"/>
                <a:cs typeface="+mn-cs"/>
              </a:rPr>
              <a:t>金正恩総書記はトランプ氏の再選を望んでいるとの指摘も。</a:t>
            </a:r>
            <a:endParaRPr kumimoji="1" lang="en-US" altLang="ja-JP" sz="4000" b="0" i="0" u="none" strike="noStrike" kern="1200" cap="none" spc="0" normalizeH="0" baseline="0" noProof="0" dirty="0">
              <a:ln>
                <a:noFill/>
              </a:ln>
              <a:solidFill>
                <a:prstClr val="black"/>
              </a:solidFill>
              <a:effectLst/>
              <a:highlight>
                <a:srgbClr val="FFFF00"/>
              </a:highlight>
              <a:uLnTx/>
              <a:uFillTx/>
              <a:latin typeface="HGP明朝E" panose="02020900000000000000" pitchFamily="18" charset="-128"/>
              <a:ea typeface="HGP明朝E" panose="02020900000000000000" pitchFamily="18" charset="-128"/>
              <a:cs typeface="+mn-cs"/>
            </a:endParaRPr>
          </a:p>
          <a:p>
            <a:pPr marL="685800" marR="0" lvl="1"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1" lang="ja-JP" altLang="en-US" sz="3600" b="0" i="0" u="none" strike="noStrike" kern="1200" cap="none" spc="0" normalizeH="0" baseline="0" noProof="0" dirty="0">
                <a:ln>
                  <a:noFill/>
                </a:ln>
                <a:solidFill>
                  <a:prstClr val="black"/>
                </a:solidFill>
                <a:effectLst/>
                <a:uLnTx/>
                <a:uFillTx/>
                <a:latin typeface="HGP明朝E" panose="02020900000000000000" pitchFamily="18" charset="-128"/>
                <a:ea typeface="HGP明朝E" panose="02020900000000000000" pitchFamily="18" charset="-128"/>
                <a:cs typeface="+mn-cs"/>
              </a:rPr>
              <a:t>米朝首脳会談の再開により、経済制裁の解除の実現を期待しているとの見方がある。</a:t>
            </a:r>
            <a:endParaRPr kumimoji="1" lang="en-US" altLang="ja-JP" sz="3600" b="0" i="0" u="none" strike="noStrike" kern="1200" cap="none" spc="0" normalizeH="0" baseline="0" noProof="0" dirty="0">
              <a:ln>
                <a:noFill/>
              </a:ln>
              <a:solidFill>
                <a:prstClr val="black"/>
              </a:solidFill>
              <a:effectLst/>
              <a:uLnTx/>
              <a:uFillTx/>
              <a:latin typeface="HGP明朝E" panose="02020900000000000000" pitchFamily="18" charset="-128"/>
              <a:ea typeface="HGP明朝E" panose="02020900000000000000" pitchFamily="18" charset="-128"/>
              <a:cs typeface="+mn-cs"/>
            </a:endParaRPr>
          </a:p>
          <a:p>
            <a:pPr marL="685800" marR="0" lvl="1"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1" lang="ja-JP" altLang="en-US" sz="3600" b="0" i="0" u="none" strike="noStrike" kern="1200" cap="none" spc="0" normalizeH="0" baseline="0" noProof="0" dirty="0">
                <a:ln>
                  <a:noFill/>
                </a:ln>
                <a:solidFill>
                  <a:srgbClr val="FF0000"/>
                </a:solidFill>
                <a:effectLst/>
                <a:uLnTx/>
                <a:uFillTx/>
                <a:latin typeface="HGP明朝E" panose="02020900000000000000" pitchFamily="18" charset="-128"/>
                <a:ea typeface="HGP明朝E" panose="02020900000000000000" pitchFamily="18" charset="-128"/>
                <a:cs typeface="+mn-cs"/>
              </a:rPr>
              <a:t>対米交渉力を高めるためにも今年は核戦力強化を図るはず。</a:t>
            </a:r>
            <a:endParaRPr kumimoji="1" lang="ja-JP" altLang="en-US" sz="4000" b="0" i="0" u="none" strike="noStrike" kern="1200" cap="none" spc="0" normalizeH="0" baseline="0" noProof="0" dirty="0">
              <a:ln>
                <a:noFill/>
              </a:ln>
              <a:solidFill>
                <a:prstClr val="black"/>
              </a:solidFill>
              <a:effectLst/>
              <a:uLnTx/>
              <a:uFillTx/>
              <a:latin typeface="HGP明朝E" panose="02020900000000000000" pitchFamily="18" charset="-128"/>
              <a:ea typeface="HGP明朝E" panose="02020900000000000000" pitchFamily="18" charset="-128"/>
              <a:cs typeface="+mn-cs"/>
            </a:endParaRPr>
          </a:p>
        </p:txBody>
      </p:sp>
    </p:spTree>
    <p:extLst>
      <p:ext uri="{BB962C8B-B14F-4D97-AF65-F5344CB8AC3E}">
        <p14:creationId xmlns:p14="http://schemas.microsoft.com/office/powerpoint/2010/main" val="41912737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タイトル 1">
            <a:extLst>
              <a:ext uri="{FF2B5EF4-FFF2-40B4-BE49-F238E27FC236}">
                <a16:creationId xmlns:a16="http://schemas.microsoft.com/office/drawing/2014/main" id="{B51CCCD0-D56F-5FC5-A84D-B2AD26996F04}"/>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ja-JP" altLang="en-US" sz="4800" kern="1200" dirty="0">
                <a:solidFill>
                  <a:srgbClr val="FFFFFF"/>
                </a:solidFill>
                <a:latin typeface="HGP明朝E" panose="02020900000000000000" pitchFamily="18" charset="-128"/>
                <a:ea typeface="HGP明朝E" panose="02020900000000000000" pitchFamily="18" charset="-128"/>
              </a:rPr>
              <a:t>台湾総統選挙と中国</a:t>
            </a:r>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テキスト プレースホルダー 2">
            <a:extLst>
              <a:ext uri="{FF2B5EF4-FFF2-40B4-BE49-F238E27FC236}">
                <a16:creationId xmlns:a16="http://schemas.microsoft.com/office/drawing/2014/main" id="{0CA189BA-2ECA-4A42-64D8-8640FBADB052}"/>
              </a:ext>
            </a:extLst>
          </p:cNvPr>
          <p:cNvSpPr>
            <a:spLocks noGrp="1"/>
          </p:cNvSpPr>
          <p:nvPr>
            <p:ph type="body" idx="1"/>
          </p:nvPr>
        </p:nvSpPr>
        <p:spPr>
          <a:xfrm>
            <a:off x="4285397" y="4960961"/>
            <a:ext cx="7055893" cy="1078054"/>
          </a:xfrm>
        </p:spPr>
        <p:txBody>
          <a:bodyPr vert="horz" lIns="91440" tIns="45720" rIns="91440" bIns="45720" rtlCol="0">
            <a:normAutofit/>
          </a:bodyPr>
          <a:lstStyle/>
          <a:p>
            <a:endParaRPr lang="en-US" altLang="ja-JP" sz="2400" kern="1200">
              <a:solidFill>
                <a:srgbClr val="FFFFFF"/>
              </a:solidFill>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928206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15096797-EB7F-1DAC-1320-E7DC17B1181B}"/>
              </a:ext>
            </a:extLst>
          </p:cNvPr>
          <p:cNvSpPr>
            <a:spLocks noGrp="1"/>
          </p:cNvSpPr>
          <p:nvPr>
            <p:ph idx="1"/>
          </p:nvPr>
        </p:nvSpPr>
        <p:spPr>
          <a:xfrm>
            <a:off x="838200" y="469900"/>
            <a:ext cx="10515600" cy="6057900"/>
          </a:xfrm>
        </p:spPr>
        <p:txBody>
          <a:bodyPr>
            <a:normAutofit fontScale="92500"/>
          </a:bodyPr>
          <a:lstStyle/>
          <a:p>
            <a:pPr marL="0" indent="0">
              <a:lnSpc>
                <a:spcPct val="120000"/>
              </a:lnSpc>
              <a:buNone/>
            </a:pPr>
            <a:r>
              <a:rPr lang="ja-JP" altLang="en-US" sz="3600" dirty="0">
                <a:latin typeface="HGP明朝E" panose="02020900000000000000" pitchFamily="18" charset="-128"/>
                <a:ea typeface="HGP明朝E" panose="02020900000000000000" pitchFamily="18" charset="-128"/>
              </a:rPr>
              <a:t>中国の展望</a:t>
            </a:r>
            <a:endParaRPr lang="en-US" altLang="ja-JP" sz="3600" dirty="0">
              <a:latin typeface="HGP明朝E" panose="02020900000000000000" pitchFamily="18" charset="-128"/>
              <a:ea typeface="HGP明朝E" panose="02020900000000000000" pitchFamily="18" charset="-128"/>
            </a:endParaRPr>
          </a:p>
          <a:p>
            <a:pPr>
              <a:lnSpc>
                <a:spcPct val="120000"/>
              </a:lnSpc>
            </a:pPr>
            <a:r>
              <a:rPr lang="ja-JP" altLang="en-US" sz="3200" dirty="0">
                <a:latin typeface="HGP明朝E" panose="02020900000000000000" pitchFamily="18" charset="-128"/>
                <a:ea typeface="HGP明朝E" panose="02020900000000000000" pitchFamily="18" charset="-128"/>
              </a:rPr>
              <a:t>中国経済の不振。</a:t>
            </a:r>
            <a:endParaRPr lang="en-US" altLang="ja-JP" sz="3200" dirty="0">
              <a:latin typeface="HGP明朝E" panose="02020900000000000000" pitchFamily="18" charset="-128"/>
              <a:ea typeface="HGP明朝E" panose="02020900000000000000" pitchFamily="18" charset="-128"/>
            </a:endParaRPr>
          </a:p>
          <a:p>
            <a:pPr lvl="1">
              <a:lnSpc>
                <a:spcPct val="120000"/>
              </a:lnSpc>
            </a:pPr>
            <a:r>
              <a:rPr lang="ja-JP" altLang="en-US" sz="2800" dirty="0">
                <a:latin typeface="HGP明朝E" panose="02020900000000000000" pitchFamily="18" charset="-128"/>
                <a:ea typeface="HGP明朝E" panose="02020900000000000000" pitchFamily="18" charset="-128"/>
              </a:rPr>
              <a:t>不動産市場の不況（恒大集団、碧桂園など）や消費の停滞</a:t>
            </a:r>
            <a:endParaRPr lang="en-US" altLang="ja-JP" sz="2800" dirty="0">
              <a:latin typeface="HGP明朝E" panose="02020900000000000000" pitchFamily="18" charset="-128"/>
              <a:ea typeface="HGP明朝E" panose="02020900000000000000" pitchFamily="18" charset="-128"/>
            </a:endParaRPr>
          </a:p>
          <a:p>
            <a:pPr lvl="1">
              <a:lnSpc>
                <a:spcPct val="120000"/>
              </a:lnSpc>
            </a:pPr>
            <a:r>
              <a:rPr lang="ja-JP" altLang="en-US" sz="2800" dirty="0">
                <a:latin typeface="HGP明朝E" panose="02020900000000000000" pitchFamily="18" charset="-128"/>
                <a:ea typeface="HGP明朝E" panose="02020900000000000000" pitchFamily="18" charset="-128"/>
              </a:rPr>
              <a:t>外貨の対中投資も減退</a:t>
            </a:r>
            <a:endParaRPr lang="en-US" altLang="ja-JP" sz="2800" dirty="0">
              <a:latin typeface="HGP明朝E" panose="02020900000000000000" pitchFamily="18" charset="-128"/>
              <a:ea typeface="HGP明朝E" panose="02020900000000000000" pitchFamily="18" charset="-128"/>
            </a:endParaRPr>
          </a:p>
          <a:p>
            <a:pPr>
              <a:lnSpc>
                <a:spcPct val="120000"/>
              </a:lnSpc>
            </a:pPr>
            <a:endParaRPr lang="en-US" altLang="ja-JP" sz="3200" dirty="0">
              <a:solidFill>
                <a:srgbClr val="FF0000"/>
              </a:solidFill>
              <a:latin typeface="HGP明朝E" panose="02020900000000000000" pitchFamily="18" charset="-128"/>
              <a:ea typeface="HGP明朝E" panose="02020900000000000000" pitchFamily="18" charset="-128"/>
            </a:endParaRPr>
          </a:p>
          <a:p>
            <a:pPr>
              <a:lnSpc>
                <a:spcPct val="120000"/>
              </a:lnSpc>
            </a:pPr>
            <a:r>
              <a:rPr lang="ja-JP" altLang="en-US" sz="3200" dirty="0">
                <a:solidFill>
                  <a:srgbClr val="FF0000"/>
                </a:solidFill>
                <a:latin typeface="HGP明朝E" panose="02020900000000000000" pitchFamily="18" charset="-128"/>
                <a:ea typeface="HGP明朝E" panose="02020900000000000000" pitchFamily="18" charset="-128"/>
              </a:rPr>
              <a:t>共産党一党支配を堅持するためには</a:t>
            </a:r>
            <a:r>
              <a:rPr lang="ja-JP" altLang="en-US" sz="3200" dirty="0">
                <a:latin typeface="HGP明朝E" panose="02020900000000000000" pitchFamily="18" charset="-128"/>
                <a:ea typeface="HGP明朝E" panose="02020900000000000000" pitchFamily="18" charset="-128"/>
              </a:rPr>
              <a:t>経済成長を維持する必要</a:t>
            </a:r>
            <a:endParaRPr lang="en-US" altLang="ja-JP" sz="3200" dirty="0">
              <a:latin typeface="HGP明朝E" panose="02020900000000000000" pitchFamily="18" charset="-128"/>
              <a:ea typeface="HGP明朝E" panose="02020900000000000000" pitchFamily="18" charset="-128"/>
            </a:endParaRPr>
          </a:p>
          <a:p>
            <a:pPr lvl="1">
              <a:lnSpc>
                <a:spcPct val="120000"/>
              </a:lnSpc>
            </a:pPr>
            <a:r>
              <a:rPr lang="ja-JP" altLang="en-US" sz="2800" dirty="0">
                <a:latin typeface="HGP明朝E" panose="02020900000000000000" pitchFamily="18" charset="-128"/>
                <a:ea typeface="HGP明朝E" panose="02020900000000000000" pitchFamily="18" charset="-128"/>
              </a:rPr>
              <a:t>対外関係の改善が必要。</a:t>
            </a:r>
            <a:endParaRPr lang="en-US" altLang="ja-JP" sz="2800" dirty="0">
              <a:latin typeface="HGP明朝E" panose="02020900000000000000" pitchFamily="18" charset="-128"/>
              <a:ea typeface="HGP明朝E" panose="02020900000000000000" pitchFamily="18" charset="-128"/>
            </a:endParaRPr>
          </a:p>
          <a:p>
            <a:pPr lvl="1">
              <a:lnSpc>
                <a:spcPct val="120000"/>
              </a:lnSpc>
            </a:pPr>
            <a:r>
              <a:rPr lang="ja-JP" altLang="en-US" sz="2800" dirty="0">
                <a:latin typeface="HGP明朝E" panose="02020900000000000000" pitchFamily="18" charset="-128"/>
                <a:ea typeface="HGP明朝E" panose="02020900000000000000" pitchFamily="18" charset="-128"/>
              </a:rPr>
              <a:t>そのため</a:t>
            </a:r>
            <a:r>
              <a:rPr lang="en-US" altLang="ja-JP" sz="2800" dirty="0">
                <a:latin typeface="HGP明朝E" panose="02020900000000000000" pitchFamily="18" charset="-128"/>
                <a:ea typeface="HGP明朝E" panose="02020900000000000000" pitchFamily="18" charset="-128"/>
              </a:rPr>
              <a:t>BRICS</a:t>
            </a:r>
            <a:r>
              <a:rPr lang="ja-JP" altLang="en-US" sz="2800" dirty="0">
                <a:latin typeface="HGP明朝E" panose="02020900000000000000" pitchFamily="18" charset="-128"/>
                <a:ea typeface="HGP明朝E" panose="02020900000000000000" pitchFamily="18" charset="-128"/>
              </a:rPr>
              <a:t>（ブラジル、ロシア、インド、中国、南アフリカなどで構成）首脳会議や上海協力機構などの多国間の枠組みの連携を強化。</a:t>
            </a:r>
          </a:p>
          <a:p>
            <a:pPr marL="0" indent="0">
              <a:lnSpc>
                <a:spcPct val="120000"/>
              </a:lnSpc>
              <a:buNone/>
            </a:pPr>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439081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EE430E21-3E61-6DAB-DD0D-68305B6DFCA2}"/>
              </a:ext>
            </a:extLst>
          </p:cNvPr>
          <p:cNvSpPr>
            <a:spLocks noGrp="1"/>
          </p:cNvSpPr>
          <p:nvPr>
            <p:ph idx="1"/>
          </p:nvPr>
        </p:nvSpPr>
        <p:spPr>
          <a:xfrm>
            <a:off x="838200" y="749300"/>
            <a:ext cx="10515600" cy="5427663"/>
          </a:xfrm>
        </p:spPr>
        <p:txBody>
          <a:bodyPr>
            <a:normAutofit/>
          </a:bodyPr>
          <a:lstStyle/>
          <a:p>
            <a:r>
              <a:rPr kumimoji="1" lang="ja-JP" altLang="en-US" sz="3200" dirty="0">
                <a:latin typeface="HGP明朝E" panose="02020900000000000000" pitchFamily="18" charset="-128"/>
                <a:ea typeface="HGP明朝E" panose="02020900000000000000" pitchFamily="18" charset="-128"/>
              </a:rPr>
              <a:t>中国の内需は低迷。</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在庫過剰となり、安く海外に輸出されている。</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鋼材・家電品目などの１７主要品目で、平均７割下落しているという。</a:t>
            </a:r>
            <a:endParaRPr kumimoji="1" lang="en-US" altLang="ja-JP"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世界生産シェアが高い中国の「デフレ輸出」は、主要国のインフレ圧力を和らげる効果がある。</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反面、安値攻勢が</a:t>
            </a:r>
            <a:r>
              <a:rPr kumimoji="1" lang="ja-JP" altLang="en-US" sz="3200" dirty="0">
                <a:solidFill>
                  <a:srgbClr val="C00000"/>
                </a:solidFill>
                <a:latin typeface="HGP明朝E" panose="02020900000000000000" pitchFamily="18" charset="-128"/>
                <a:ea typeface="HGP明朝E" panose="02020900000000000000" pitchFamily="18" charset="-128"/>
              </a:rPr>
              <a:t>新たな貿易摩擦に発展する可能性も</a:t>
            </a:r>
            <a:r>
              <a:rPr kumimoji="1" lang="ja-JP" altLang="en-US" sz="3200" dirty="0">
                <a:latin typeface="HGP明朝E" panose="02020900000000000000" pitchFamily="18" charset="-128"/>
                <a:ea typeface="HGP明朝E" panose="02020900000000000000" pitchFamily="18" charset="-128"/>
              </a:rPr>
              <a:t>ある。</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067956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5F9CFCE6-877F-4858-B8BD-2C52CA8AFB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E50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Rectangle 3080">
            <a:extLst>
              <a:ext uri="{FF2B5EF4-FFF2-40B4-BE49-F238E27FC236}">
                <a16:creationId xmlns:a16="http://schemas.microsoft.com/office/drawing/2014/main" id="{8213F8A0-12AE-4514-8372-0DD766EC28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寻韵兴国-名人故事】李尚福上将——中央军委装备发展部部长、中国载人航天工程总指挥、空间站阶段飞行任务总指挥部总指挥长-名人故事-深圳市兴国商会">
            <a:extLst>
              <a:ext uri="{FF2B5EF4-FFF2-40B4-BE49-F238E27FC236}">
                <a16:creationId xmlns:a16="http://schemas.microsoft.com/office/drawing/2014/main" id="{BC8C68AD-76CC-BBD4-19B8-020A361A99D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59452" y="643467"/>
            <a:ext cx="4052950" cy="5571066"/>
          </a:xfrm>
          <a:prstGeom prst="rect">
            <a:avLst/>
          </a:prstGeom>
          <a:noFill/>
          <a:extLst>
            <a:ext uri="{909E8E84-426E-40DD-AFC4-6F175D3DCCD1}">
              <a14:hiddenFill xmlns:a14="http://schemas.microsoft.com/office/drawing/2010/main">
                <a:solidFill>
                  <a:srgbClr val="FFFFFF"/>
                </a:solidFill>
              </a14:hiddenFill>
            </a:ext>
          </a:extLst>
        </p:spPr>
      </p:pic>
      <p:sp>
        <p:nvSpPr>
          <p:cNvPr id="3083" name="Rectangle 3082">
            <a:extLst>
              <a:ext uri="{FF2B5EF4-FFF2-40B4-BE49-F238E27FC236}">
                <a16:creationId xmlns:a16="http://schemas.microsoft.com/office/drawing/2014/main" id="{9EFF17D4-9A8C-4CE5-B096-D8CCD4400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a:extLst>
              <a:ext uri="{FF2B5EF4-FFF2-40B4-BE49-F238E27FC236}">
                <a16:creationId xmlns:a16="http://schemas.microsoft.com/office/drawing/2014/main" id="{3BCEDA27-A07A-7EAE-08A3-795E872659DF}"/>
              </a:ext>
            </a:extLst>
          </p:cNvPr>
          <p:cNvPicPr>
            <a:picLocks noChangeAspect="1"/>
          </p:cNvPicPr>
          <p:nvPr/>
        </p:nvPicPr>
        <p:blipFill>
          <a:blip r:embed="rId3"/>
          <a:stretch>
            <a:fillRect/>
          </a:stretch>
        </p:blipFill>
        <p:spPr>
          <a:xfrm>
            <a:off x="641180" y="1992660"/>
            <a:ext cx="5129784" cy="2872679"/>
          </a:xfrm>
          <a:prstGeom prst="rect">
            <a:avLst/>
          </a:prstGeom>
        </p:spPr>
      </p:pic>
    </p:spTree>
    <p:extLst>
      <p:ext uri="{BB962C8B-B14F-4D97-AF65-F5344CB8AC3E}">
        <p14:creationId xmlns:p14="http://schemas.microsoft.com/office/powerpoint/2010/main" val="3672968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292A544-8FBB-C7DC-7844-FC223CBABA12}"/>
              </a:ext>
            </a:extLst>
          </p:cNvPr>
          <p:cNvSpPr>
            <a:spLocks noGrp="1"/>
          </p:cNvSpPr>
          <p:nvPr>
            <p:ph idx="1"/>
          </p:nvPr>
        </p:nvSpPr>
        <p:spPr>
          <a:xfrm>
            <a:off x="838200" y="825500"/>
            <a:ext cx="10515600" cy="5351463"/>
          </a:xfrm>
        </p:spPr>
        <p:txBody>
          <a:bodyPr>
            <a:normAutofit/>
          </a:bodyPr>
          <a:lstStyle/>
          <a:p>
            <a:r>
              <a:rPr kumimoji="1" lang="ja-JP" altLang="en-US" dirty="0">
                <a:latin typeface="HGP明朝E" panose="02020900000000000000" pitchFamily="18" charset="-128"/>
                <a:ea typeface="HGP明朝E" panose="02020900000000000000" pitchFamily="18" charset="-128"/>
              </a:rPr>
              <a:t>全人代（全国人民代表大会＝国会）常務委員会は１２月２９日、前海軍司令官の</a:t>
            </a:r>
            <a:r>
              <a:rPr kumimoji="1" lang="ja-JP" altLang="en-US" dirty="0">
                <a:highlight>
                  <a:srgbClr val="FFFF00"/>
                </a:highlight>
                <a:latin typeface="HGP明朝E" panose="02020900000000000000" pitchFamily="18" charset="-128"/>
                <a:ea typeface="HGP明朝E" panose="02020900000000000000" pitchFamily="18" charset="-128"/>
              </a:rPr>
              <a:t>董軍</a:t>
            </a:r>
            <a:r>
              <a:rPr kumimoji="1" lang="ja-JP" altLang="en-US" dirty="0">
                <a:latin typeface="HGP明朝E" panose="02020900000000000000" pitchFamily="18" charset="-128"/>
                <a:ea typeface="HGP明朝E" panose="02020900000000000000" pitchFamily="18" charset="-128"/>
              </a:rPr>
              <a:t>氏を国防相に起用することを決定</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董軍氏は海軍の副参謀長や、南シナ海を含む南方を管轄する「南部戦区」の副司令官を経て２０２１年に海軍司令官に着任。</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国防相は中国軍制服組のナンバー３である。</a:t>
            </a:r>
            <a:endParaRPr kumimoji="1" lang="en-US" altLang="ja-JP" dirty="0">
              <a:latin typeface="HGP明朝E" panose="02020900000000000000" pitchFamily="18" charset="-128"/>
              <a:ea typeface="HGP明朝E" panose="02020900000000000000" pitchFamily="18" charset="-128"/>
            </a:endParaRPr>
          </a:p>
          <a:p>
            <a:pPr lvl="1"/>
            <a:endParaRPr kumimoji="1" lang="ja-JP" altLang="en-US"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前任者は</a:t>
            </a:r>
            <a:r>
              <a:rPr kumimoji="1" lang="ja-JP" altLang="en-US" dirty="0">
                <a:highlight>
                  <a:srgbClr val="FFFF00"/>
                </a:highlight>
                <a:latin typeface="HGP明朝E" panose="02020900000000000000" pitchFamily="18" charset="-128"/>
                <a:ea typeface="HGP明朝E" panose="02020900000000000000" pitchFamily="18" charset="-128"/>
              </a:rPr>
              <a:t>李尚福</a:t>
            </a:r>
            <a:r>
              <a:rPr kumimoji="1" lang="ja-JP" altLang="en-US" dirty="0">
                <a:latin typeface="HGP明朝E" panose="02020900000000000000" pitchFamily="18" charset="-128"/>
                <a:ea typeface="HGP明朝E" panose="02020900000000000000" pitchFamily="18" charset="-128"/>
              </a:rPr>
              <a:t>氏の解任理由は未だ明らかにされていない。</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ロイター通信は昨年９月、装備品調達をめぐる李氏の汚職の疑いを報じていたが、本当のことはわからない。</a:t>
            </a:r>
          </a:p>
          <a:p>
            <a:r>
              <a:rPr kumimoji="1" lang="ja-JP" altLang="en-US" dirty="0">
                <a:latin typeface="HGP明朝E" panose="02020900000000000000" pitchFamily="18" charset="-128"/>
                <a:ea typeface="HGP明朝E" panose="02020900000000000000" pitchFamily="18" charset="-128"/>
              </a:rPr>
              <a:t>また１２月２９日、前ロケット軍司令官の李玉超氏ら軍幹部９人の全人代代表資格の取り消しが発表された。</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軍の再結束には一定の期間が必要と思われる。</a:t>
            </a:r>
          </a:p>
        </p:txBody>
      </p:sp>
    </p:spTree>
    <p:extLst>
      <p:ext uri="{BB962C8B-B14F-4D97-AF65-F5344CB8AC3E}">
        <p14:creationId xmlns:p14="http://schemas.microsoft.com/office/powerpoint/2010/main" val="3696097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653F70D5-C545-EED8-BB3F-DED0141EAC28}"/>
              </a:ext>
            </a:extLst>
          </p:cNvPr>
          <p:cNvSpPr>
            <a:spLocks noGrp="1"/>
          </p:cNvSpPr>
          <p:nvPr>
            <p:ph idx="1"/>
          </p:nvPr>
        </p:nvSpPr>
        <p:spPr>
          <a:xfrm>
            <a:off x="838200" y="525294"/>
            <a:ext cx="10515600" cy="5651669"/>
          </a:xfrm>
        </p:spPr>
        <p:txBody>
          <a:bodyPr>
            <a:normAutofit/>
          </a:bodyPr>
          <a:lstStyle/>
          <a:p>
            <a:pPr marL="0" indent="0">
              <a:buNone/>
            </a:pPr>
            <a:r>
              <a:rPr lang="ja-JP" altLang="en-US" sz="4000" dirty="0">
                <a:latin typeface="HGP明朝E" panose="02020900000000000000" pitchFamily="18" charset="-128"/>
                <a:ea typeface="HGP明朝E" panose="02020900000000000000" pitchFamily="18" charset="-128"/>
              </a:rPr>
              <a:t>台湾の展望</a:t>
            </a:r>
            <a:endParaRPr lang="en-US" altLang="ja-JP" sz="4000" dirty="0">
              <a:latin typeface="HGP明朝E" panose="02020900000000000000" pitchFamily="18" charset="-128"/>
              <a:ea typeface="HGP明朝E" panose="02020900000000000000" pitchFamily="18" charset="-128"/>
            </a:endParaRPr>
          </a:p>
          <a:p>
            <a:pPr marL="0" indent="0">
              <a:buNone/>
            </a:pPr>
            <a:endParaRPr lang="en-US" altLang="ja-JP" dirty="0">
              <a:latin typeface="HGP明朝E" panose="02020900000000000000" pitchFamily="18" charset="-128"/>
              <a:ea typeface="HGP明朝E" panose="02020900000000000000" pitchFamily="18" charset="-128"/>
            </a:endParaRPr>
          </a:p>
          <a:p>
            <a:r>
              <a:rPr lang="en-US" altLang="ja-JP" sz="3200" dirty="0">
                <a:latin typeface="HGP明朝E" panose="02020900000000000000" pitchFamily="18" charset="-128"/>
                <a:ea typeface="HGP明朝E" panose="02020900000000000000" pitchFamily="18" charset="-128"/>
              </a:rPr>
              <a:t>1</a:t>
            </a:r>
            <a:r>
              <a:rPr lang="ja-JP" altLang="en-US" sz="3200" dirty="0">
                <a:latin typeface="HGP明朝E" panose="02020900000000000000" pitchFamily="18" charset="-128"/>
                <a:ea typeface="HGP明朝E" panose="02020900000000000000" pitchFamily="18" charset="-128"/>
              </a:rPr>
              <a:t>月１３日に総統選と立法院（国会に相当）選挙</a:t>
            </a:r>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アジアで今年行われる最も重要な選挙といっても過言ではない。</a:t>
            </a:r>
            <a:endParaRPr lang="en-US" altLang="ja-JP" sz="28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総統選挙</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民進党　頼清徳氏当選</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立法院選挙</a:t>
            </a:r>
            <a:endParaRPr lang="en-US" altLang="ja-JP" sz="3200" dirty="0">
              <a:latin typeface="HGP明朝E" panose="02020900000000000000" pitchFamily="18" charset="-128"/>
              <a:ea typeface="HGP明朝E" panose="02020900000000000000" pitchFamily="18" charset="-128"/>
            </a:endParaRPr>
          </a:p>
          <a:p>
            <a:pPr marL="0" indent="0">
              <a:buNone/>
            </a:pPr>
            <a:endParaRPr lang="en-US" altLang="ja-JP" sz="3200" dirty="0">
              <a:latin typeface="HGP明朝E" panose="02020900000000000000" pitchFamily="18" charset="-128"/>
              <a:ea typeface="HGP明朝E" panose="02020900000000000000" pitchFamily="18" charset="-128"/>
            </a:endParaRPr>
          </a:p>
          <a:p>
            <a:endParaRPr lang="ja-JP" altLang="en-US" dirty="0">
              <a:latin typeface="HGP明朝E" panose="02020900000000000000" pitchFamily="18" charset="-128"/>
              <a:ea typeface="HGP明朝E" panose="02020900000000000000" pitchFamily="18" charset="-128"/>
            </a:endParaRPr>
          </a:p>
        </p:txBody>
      </p:sp>
      <p:pic>
        <p:nvPicPr>
          <p:cNvPr id="1026" name="Picture 2" descr="台湾総統選挙 民進党・頼清徳氏 国民党と民衆党破り当選も立法院は過半数割れ 中国・習近平指導部の反応は | NHK | 台湾">
            <a:extLst>
              <a:ext uri="{FF2B5EF4-FFF2-40B4-BE49-F238E27FC236}">
                <a16:creationId xmlns:a16="http://schemas.microsoft.com/office/drawing/2014/main" id="{B7B1512E-9AD4-0F9B-A9A9-6E6BE9FCD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4161" y="3250358"/>
            <a:ext cx="60960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詳報】新総統の頼清徳氏「台湾海峡の平和と安定は重要な使命」 [台湾総統選２０２４]：朝日新聞デジタル">
            <a:extLst>
              <a:ext uri="{FF2B5EF4-FFF2-40B4-BE49-F238E27FC236}">
                <a16:creationId xmlns:a16="http://schemas.microsoft.com/office/drawing/2014/main" id="{7F6D0F32-6C16-2029-4975-08B66D103F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6625" y="4634658"/>
            <a:ext cx="3067050" cy="204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277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台湾総統選、主要政党の候補出そろう 来年1月、対中融和か主権か ：中日新聞Web">
            <a:extLst>
              <a:ext uri="{FF2B5EF4-FFF2-40B4-BE49-F238E27FC236}">
                <a16:creationId xmlns:a16="http://schemas.microsoft.com/office/drawing/2014/main" id="{3DE41A74-EE7F-F02E-742D-12BFC11DF54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86107" y="81594"/>
            <a:ext cx="4036742" cy="664484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初心者向け】2020年台湾総統選挙・立法委員選挙を総括する② 立法院選挙は本当に「勝った」のか？ | ページ 2 | 台湾史.jp">
            <a:extLst>
              <a:ext uri="{FF2B5EF4-FFF2-40B4-BE49-F238E27FC236}">
                <a16:creationId xmlns:a16="http://schemas.microsoft.com/office/drawing/2014/main" id="{4E66662F-4C5C-E3B5-ECEE-930DBE497ED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77519" y="2141034"/>
            <a:ext cx="6585834" cy="2683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1598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1C03B1-06FD-8B14-A931-FB5CC304EE26}"/>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はじめに</a:t>
            </a:r>
            <a:r>
              <a:rPr kumimoji="1" lang="en-US" altLang="ja-JP" dirty="0">
                <a:latin typeface="HGP明朝E" panose="02020900000000000000" pitchFamily="18" charset="-128"/>
                <a:ea typeface="HGP明朝E" panose="02020900000000000000" pitchFamily="18" charset="-128"/>
              </a:rPr>
              <a:t>	</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F8B67258-1D10-46A9-F0F7-D53AAA9D6E19}"/>
              </a:ext>
            </a:extLst>
          </p:cNvPr>
          <p:cNvSpPr>
            <a:spLocks noGrp="1"/>
          </p:cNvSpPr>
          <p:nvPr>
            <p:ph idx="1"/>
          </p:nvPr>
        </p:nvSpPr>
        <p:spPr>
          <a:xfrm>
            <a:off x="762000" y="2070100"/>
            <a:ext cx="10668000" cy="4432300"/>
          </a:xfrm>
        </p:spPr>
        <p:txBody>
          <a:bodyPr>
            <a:normAutofit/>
          </a:bodyPr>
          <a:lstStyle/>
          <a:p>
            <a:r>
              <a:rPr kumimoji="1" lang="ja-JP" altLang="en-US" sz="4000" dirty="0">
                <a:latin typeface="HGP明朝E" panose="02020900000000000000" pitchFamily="18" charset="-128"/>
                <a:ea typeface="HGP明朝E" panose="02020900000000000000" pitchFamily="18" charset="-128"/>
              </a:rPr>
              <a:t>危機の連鎖による世界的混乱</a:t>
            </a:r>
            <a:endParaRPr kumimoji="1" lang="en-US" altLang="ja-JP" sz="4000" dirty="0">
              <a:latin typeface="HGP明朝E" panose="02020900000000000000" pitchFamily="18" charset="-128"/>
              <a:ea typeface="HGP明朝E" panose="02020900000000000000" pitchFamily="18" charset="-128"/>
            </a:endParaRPr>
          </a:p>
          <a:p>
            <a:pPr lvl="1"/>
            <a:r>
              <a:rPr kumimoji="1" lang="ja-JP" altLang="en-US" sz="3600" dirty="0">
                <a:latin typeface="HGP明朝E" panose="02020900000000000000" pitchFamily="18" charset="-128"/>
                <a:ea typeface="HGP明朝E" panose="02020900000000000000" pitchFamily="18" charset="-128"/>
              </a:rPr>
              <a:t>２年前のロシア・ウクライナ戦争　休戦？</a:t>
            </a:r>
            <a:endParaRPr kumimoji="1" lang="en-US" altLang="ja-JP" sz="3600" dirty="0">
              <a:latin typeface="HGP明朝E" panose="02020900000000000000" pitchFamily="18" charset="-128"/>
              <a:ea typeface="HGP明朝E" panose="02020900000000000000" pitchFamily="18" charset="-128"/>
            </a:endParaRPr>
          </a:p>
          <a:p>
            <a:pPr lvl="1"/>
            <a:r>
              <a:rPr kumimoji="1" lang="ja-JP" altLang="en-US" sz="3600" dirty="0">
                <a:latin typeface="HGP明朝E" panose="02020900000000000000" pitchFamily="18" charset="-128"/>
                <a:ea typeface="HGP明朝E" panose="02020900000000000000" pitchFamily="18" charset="-128"/>
              </a:rPr>
              <a:t>さらに昨年１０月　ハマスによるイスラエルテロ　イスラエルはハマス排除明言</a:t>
            </a:r>
            <a:endParaRPr kumimoji="1" lang="en-US" altLang="ja-JP" sz="3600" dirty="0">
              <a:latin typeface="HGP明朝E" panose="02020900000000000000" pitchFamily="18" charset="-128"/>
              <a:ea typeface="HGP明朝E" panose="02020900000000000000" pitchFamily="18" charset="-128"/>
            </a:endParaRPr>
          </a:p>
          <a:p>
            <a:pPr lvl="1"/>
            <a:r>
              <a:rPr kumimoji="1" lang="ja-JP" altLang="en-US" sz="3600" dirty="0">
                <a:latin typeface="HGP明朝E" panose="02020900000000000000" pitchFamily="18" charset="-128"/>
                <a:ea typeface="HGP明朝E" panose="02020900000000000000" pitchFamily="18" charset="-128"/>
              </a:rPr>
              <a:t>朝鮮半島が緊張状態に</a:t>
            </a:r>
          </a:p>
        </p:txBody>
      </p:sp>
    </p:spTree>
    <p:extLst>
      <p:ext uri="{BB962C8B-B14F-4D97-AF65-F5344CB8AC3E}">
        <p14:creationId xmlns:p14="http://schemas.microsoft.com/office/powerpoint/2010/main" val="7437258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15096797-EB7F-1DAC-1320-E7DC17B1181B}"/>
              </a:ext>
            </a:extLst>
          </p:cNvPr>
          <p:cNvSpPr>
            <a:spLocks noGrp="1"/>
          </p:cNvSpPr>
          <p:nvPr>
            <p:ph idx="1"/>
          </p:nvPr>
        </p:nvSpPr>
        <p:spPr>
          <a:xfrm>
            <a:off x="838200" y="642026"/>
            <a:ext cx="10515600" cy="5534937"/>
          </a:xfrm>
        </p:spPr>
        <p:txBody>
          <a:bodyPr>
            <a:normAutofit lnSpcReduction="10000"/>
          </a:bodyPr>
          <a:lstStyle/>
          <a:p>
            <a:pPr marL="0" indent="0">
              <a:buNone/>
            </a:pPr>
            <a:r>
              <a:rPr lang="ja-JP" altLang="en-US" sz="3600" dirty="0">
                <a:latin typeface="HGP明朝E" panose="02020900000000000000" pitchFamily="18" charset="-128"/>
                <a:ea typeface="HGP明朝E" panose="02020900000000000000" pitchFamily="18" charset="-128"/>
              </a:rPr>
              <a:t>日本の展望</a:t>
            </a:r>
            <a:endParaRPr lang="en-US" altLang="ja-JP" sz="3600"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日中関係</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昨年１１月の米サンフランシスコでの日中首脳会談で、個別の懸案では対立しても、日中双方の利益を追求していくという</a:t>
            </a:r>
            <a:r>
              <a:rPr lang="ja-JP" altLang="en-US" dirty="0">
                <a:highlight>
                  <a:srgbClr val="FFFF00"/>
                </a:highlight>
                <a:latin typeface="HGP明朝E" panose="02020900000000000000" pitchFamily="18" charset="-128"/>
                <a:ea typeface="HGP明朝E" panose="02020900000000000000" pitchFamily="18" charset="-128"/>
              </a:rPr>
              <a:t>「戦略的互恵関係」</a:t>
            </a:r>
            <a:r>
              <a:rPr lang="ja-JP" altLang="en-US" dirty="0">
                <a:latin typeface="HGP明朝E" panose="02020900000000000000" pitchFamily="18" charset="-128"/>
                <a:ea typeface="HGP明朝E" panose="02020900000000000000" pitchFamily="18" charset="-128"/>
              </a:rPr>
              <a:t>を推進する方向で一致</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しかし、東京電力福島第一原発の処理水海洋放出の問題や中国国内での法人拘束をめぐっては引き下がらない。尖閣の領有権問題も同じ。</a:t>
            </a:r>
            <a:endParaRPr lang="en-US" altLang="ja-JP" dirty="0">
              <a:latin typeface="HGP明朝E" panose="02020900000000000000" pitchFamily="18" charset="-128"/>
              <a:ea typeface="HGP明朝E" panose="02020900000000000000" pitchFamily="18" charset="-128"/>
            </a:endParaRPr>
          </a:p>
          <a:p>
            <a:pPr lvl="1"/>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中国にとって日本の政治的混乱はプラス要因</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尖閣諸島沖には中国の海警船が常駐化</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昨年１１月時点でこれまで最多の年３３７日を数えた。</a:t>
            </a:r>
          </a:p>
          <a:p>
            <a:pPr lvl="1"/>
            <a:r>
              <a:rPr lang="ja-JP" altLang="en-US" dirty="0">
                <a:latin typeface="HGP明朝E" panose="02020900000000000000" pitchFamily="18" charset="-128"/>
                <a:ea typeface="HGP明朝E" panose="02020900000000000000" pitchFamily="18" charset="-128"/>
              </a:rPr>
              <a:t>昨年３月以降、日本の接続水域内外での自らの位置や速度を周囲に知らせる、船舶自動識別装置（</a:t>
            </a:r>
            <a:r>
              <a:rPr lang="en-US" altLang="ja-JP" dirty="0">
                <a:latin typeface="HGP明朝E" panose="02020900000000000000" pitchFamily="18" charset="-128"/>
                <a:ea typeface="HGP明朝E" panose="02020900000000000000" pitchFamily="18" charset="-128"/>
              </a:rPr>
              <a:t>AIS</a:t>
            </a:r>
            <a:r>
              <a:rPr lang="ja-JP" altLang="en-US" dirty="0">
                <a:latin typeface="HGP明朝E" panose="02020900000000000000" pitchFamily="18" charset="-128"/>
                <a:ea typeface="HGP明朝E" panose="02020900000000000000" pitchFamily="18" charset="-128"/>
              </a:rPr>
              <a:t>）を作動させて海警船は活動。これらを尖閣周辺での法執行の実績と主張している。日本政府は実効ある対応をしていない。</a:t>
            </a:r>
          </a:p>
          <a:p>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455089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5" name="Rectangle 4104">
            <a:extLst>
              <a:ext uri="{FF2B5EF4-FFF2-40B4-BE49-F238E27FC236}">
                <a16:creationId xmlns:a16="http://schemas.microsoft.com/office/drawing/2014/main" id="{72D05657-94EE-4B2D-BC1B-A1D0650636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7" name="Arc 4106">
            <a:extLst>
              <a:ext uri="{FF2B5EF4-FFF2-40B4-BE49-F238E27FC236}">
                <a16:creationId xmlns:a16="http://schemas.microsoft.com/office/drawing/2014/main" id="{7586665A-47B3-4AEE-BC94-15D89FF70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65099" y="486184"/>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4098" name="Picture 2" descr="中国が尖閣周辺にブイ設置 日本のEEZ アンテナ多数、潜水艦把握狙う | 戦車兵のブログ">
            <a:extLst>
              <a:ext uri="{FF2B5EF4-FFF2-40B4-BE49-F238E27FC236}">
                <a16:creationId xmlns:a16="http://schemas.microsoft.com/office/drawing/2014/main" id="{C2ECF3B6-599D-A5FF-C470-D5CA7BE5B3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999" r="3" b="3"/>
          <a:stretch/>
        </p:blipFill>
        <p:spPr bwMode="auto">
          <a:xfrm>
            <a:off x="581526" y="258142"/>
            <a:ext cx="3118718" cy="3118718"/>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a:noFill/>
          <a:extLst>
            <a:ext uri="{909E8E84-426E-40DD-AFC4-6F175D3DCCD1}">
              <a14:hiddenFill xmlns:a14="http://schemas.microsoft.com/office/drawing/2010/main">
                <a:solidFill>
                  <a:srgbClr val="FFFFFF"/>
                </a:solidFill>
              </a14:hiddenFill>
            </a:ext>
          </a:extLst>
        </p:spPr>
      </p:pic>
      <p:pic>
        <p:nvPicPr>
          <p:cNvPr id="4100" name="Picture 4" descr="【尖閣】日本のEEZ内で中国の新たな海上ブイ 軍事目的で海中のデータを収集か : New保守宣言！！">
            <a:extLst>
              <a:ext uri="{FF2B5EF4-FFF2-40B4-BE49-F238E27FC236}">
                <a16:creationId xmlns:a16="http://schemas.microsoft.com/office/drawing/2014/main" id="{D7341064-F4CF-39B8-6794-B982AE17909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 b="3"/>
          <a:stretch/>
        </p:blipFill>
        <p:spPr bwMode="auto">
          <a:xfrm>
            <a:off x="581526" y="3486449"/>
            <a:ext cx="3118718" cy="3118718"/>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a:noFill/>
          <a:extLst>
            <a:ext uri="{909E8E84-426E-40DD-AFC4-6F175D3DCCD1}">
              <a14:hiddenFill xmlns:a14="http://schemas.microsoft.com/office/drawing/2010/main">
                <a:solidFill>
                  <a:srgbClr val="FFFFFF"/>
                </a:solidFill>
              </a14:hiddenFill>
            </a:ext>
          </a:extLst>
        </p:spPr>
      </p:pic>
      <p:sp>
        <p:nvSpPr>
          <p:cNvPr id="3" name="コンテンツ プレースホルダー 2">
            <a:extLst>
              <a:ext uri="{FF2B5EF4-FFF2-40B4-BE49-F238E27FC236}">
                <a16:creationId xmlns:a16="http://schemas.microsoft.com/office/drawing/2014/main" id="{AEB7A6F6-C4B3-620E-0092-6B4351E38978}"/>
              </a:ext>
            </a:extLst>
          </p:cNvPr>
          <p:cNvSpPr>
            <a:spLocks noGrp="1"/>
          </p:cNvSpPr>
          <p:nvPr>
            <p:ph idx="1"/>
          </p:nvPr>
        </p:nvSpPr>
        <p:spPr>
          <a:xfrm>
            <a:off x="4125951" y="579863"/>
            <a:ext cx="7887629" cy="6025304"/>
          </a:xfrm>
        </p:spPr>
        <p:txBody>
          <a:bodyPr>
            <a:normAutofit/>
          </a:bodyPr>
          <a:lstStyle/>
          <a:p>
            <a:r>
              <a:rPr lang="ja-JP" altLang="en-US" sz="3600" dirty="0">
                <a:latin typeface="HGP明朝E" panose="02020900000000000000" pitchFamily="18" charset="-128"/>
                <a:ea typeface="HGP明朝E" panose="02020900000000000000" pitchFamily="18" charset="-128"/>
              </a:rPr>
              <a:t>ブイ（浮標）問題</a:t>
            </a:r>
            <a:endParaRPr lang="en-US" altLang="ja-JP" sz="3600" dirty="0">
              <a:latin typeface="HGP明朝E" panose="02020900000000000000" pitchFamily="18" charset="-128"/>
              <a:ea typeface="HGP明朝E" panose="02020900000000000000" pitchFamily="18" charset="-128"/>
            </a:endParaRPr>
          </a:p>
          <a:p>
            <a:pPr lvl="1"/>
            <a:r>
              <a:rPr lang="ja-JP" altLang="en-US" sz="3200" dirty="0">
                <a:latin typeface="HGP明朝E" panose="02020900000000000000" pitchFamily="18" charset="-128"/>
                <a:ea typeface="HGP明朝E" panose="02020900000000000000" pitchFamily="18" charset="-128"/>
              </a:rPr>
              <a:t>フィリピン沿岸警備隊は昨年９月、南シナ海で、中国が設置したブイ（浮標）などを障害物として撤去した。</a:t>
            </a:r>
            <a:endParaRPr lang="en-US" altLang="ja-JP" sz="3200" dirty="0">
              <a:latin typeface="HGP明朝E" panose="02020900000000000000" pitchFamily="18" charset="-128"/>
              <a:ea typeface="HGP明朝E" panose="02020900000000000000" pitchFamily="18" charset="-128"/>
            </a:endParaRPr>
          </a:p>
          <a:p>
            <a:pPr lvl="1"/>
            <a:endParaRPr lang="en-US" altLang="ja-JP" sz="3200" dirty="0">
              <a:latin typeface="HGP明朝E" panose="02020900000000000000" pitchFamily="18" charset="-128"/>
              <a:ea typeface="HGP明朝E" panose="02020900000000000000" pitchFamily="18" charset="-128"/>
            </a:endParaRPr>
          </a:p>
          <a:p>
            <a:pPr lvl="1"/>
            <a:r>
              <a:rPr lang="ja-JP" altLang="en-US" sz="3200" dirty="0">
                <a:latin typeface="HGP明朝E" panose="02020900000000000000" pitchFamily="18" charset="-128"/>
                <a:ea typeface="HGP明朝E" panose="02020900000000000000" pitchFamily="18" charset="-128"/>
              </a:rPr>
              <a:t>ところが、日本が尖閣周辺海域で中国のブイ（昨年７月設置か）を放置しているのは極めておかしな対応がつづいている。</a:t>
            </a:r>
          </a:p>
          <a:p>
            <a:endParaRPr lang="ja-JP" altLang="en-US" sz="3600" dirty="0">
              <a:latin typeface="HGP明朝E" panose="02020900000000000000" pitchFamily="18" charset="-128"/>
              <a:ea typeface="HGP明朝E" panose="02020900000000000000" pitchFamily="18" charset="-128"/>
            </a:endParaRPr>
          </a:p>
          <a:p>
            <a:endParaRPr kumimoji="1" lang="ja-JP" altLang="en-US" sz="3600" dirty="0"/>
          </a:p>
        </p:txBody>
      </p:sp>
    </p:spTree>
    <p:extLst>
      <p:ext uri="{BB962C8B-B14F-4D97-AF65-F5344CB8AC3E}">
        <p14:creationId xmlns:p14="http://schemas.microsoft.com/office/powerpoint/2010/main" val="3981102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93B67B-6ED5-0D2D-CDAB-03868CD53449}"/>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超低空飛行　岸田政権</a:t>
            </a:r>
            <a:r>
              <a:rPr kumimoji="1" lang="en-US" altLang="ja-JP" dirty="0">
                <a:latin typeface="HGP明朝E" panose="02020900000000000000" pitchFamily="18" charset="-128"/>
                <a:ea typeface="HGP明朝E" panose="02020900000000000000" pitchFamily="18" charset="-128"/>
              </a:rPr>
              <a:t>	</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30359FA8-B920-CF67-0979-D975C25FEBFF}"/>
              </a:ext>
            </a:extLst>
          </p:cNvPr>
          <p:cNvSpPr>
            <a:spLocks noGrp="1"/>
          </p:cNvSpPr>
          <p:nvPr>
            <p:ph idx="1"/>
          </p:nvPr>
        </p:nvSpPr>
        <p:spPr>
          <a:xfrm>
            <a:off x="838200" y="1825625"/>
            <a:ext cx="10515600" cy="4667250"/>
          </a:xfrm>
        </p:spPr>
        <p:txBody>
          <a:bodyPr>
            <a:normAutofit lnSpcReduction="10000"/>
          </a:bodyPr>
          <a:lstStyle/>
          <a:p>
            <a:r>
              <a:rPr kumimoji="1" lang="ja-JP" altLang="en-US" sz="3200" dirty="0">
                <a:highlight>
                  <a:srgbClr val="FFFF00"/>
                </a:highlight>
                <a:latin typeface="HGP明朝E" panose="02020900000000000000" pitchFamily="18" charset="-128"/>
                <a:ea typeface="HGP明朝E" panose="02020900000000000000" pitchFamily="18" charset="-128"/>
              </a:rPr>
              <a:t>令和６年能登半島地震</a:t>
            </a:r>
            <a:endParaRPr kumimoji="1" lang="en-US" altLang="ja-JP" sz="3200" dirty="0">
              <a:highlight>
                <a:srgbClr val="FFFF00"/>
              </a:highlight>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自民党　派閥パーティ券収入疑惑</a:t>
            </a:r>
            <a:endParaRPr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捜査、立件、起訴へ</a:t>
            </a:r>
            <a:endParaRPr kumimoji="1"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政治改革は？</a:t>
            </a:r>
            <a:endParaRPr lang="en-US" altLang="ja-JP" sz="2800" dirty="0">
              <a:latin typeface="HGP明朝E" panose="02020900000000000000" pitchFamily="18" charset="-128"/>
              <a:ea typeface="HGP明朝E" panose="02020900000000000000" pitchFamily="18" charset="-128"/>
            </a:endParaRPr>
          </a:p>
          <a:p>
            <a:pPr lvl="1"/>
            <a:endParaRPr kumimoji="1" lang="en-US" altLang="ja-JP" sz="28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「三正面」の安全保障問題</a:t>
            </a:r>
            <a:endParaRPr lang="en-US" altLang="ja-JP" sz="3200" dirty="0">
              <a:latin typeface="HGP明朝E" panose="02020900000000000000" pitchFamily="18" charset="-128"/>
              <a:ea typeface="HGP明朝E" panose="02020900000000000000" pitchFamily="18" charset="-128"/>
            </a:endParaRPr>
          </a:p>
          <a:p>
            <a:pPr lvl="1"/>
            <a:r>
              <a:rPr kumimoji="1" lang="ja-JP" altLang="en-US" sz="2800" dirty="0">
                <a:highlight>
                  <a:srgbClr val="FFFF00"/>
                </a:highlight>
                <a:latin typeface="HGP明朝E" panose="02020900000000000000" pitchFamily="18" charset="-128"/>
                <a:ea typeface="HGP明朝E" panose="02020900000000000000" pitchFamily="18" charset="-128"/>
              </a:rPr>
              <a:t>安倍派後退で大丈夫か</a:t>
            </a:r>
            <a:endParaRPr kumimoji="1" lang="en-US" altLang="ja-JP" sz="2800" dirty="0">
              <a:highlight>
                <a:srgbClr val="FFFF00"/>
              </a:highlight>
              <a:latin typeface="HGP明朝E" panose="02020900000000000000" pitchFamily="18" charset="-128"/>
              <a:ea typeface="HGP明朝E" panose="02020900000000000000" pitchFamily="18" charset="-128"/>
            </a:endParaRPr>
          </a:p>
          <a:p>
            <a:pPr lvl="1"/>
            <a:endParaRPr lang="en-US" altLang="ja-JP" sz="2800" dirty="0">
              <a:latin typeface="HGP明朝E" panose="02020900000000000000" pitchFamily="18" charset="-128"/>
              <a:ea typeface="HGP明朝E" panose="02020900000000000000" pitchFamily="18" charset="-128"/>
            </a:endParaRPr>
          </a:p>
          <a:p>
            <a:r>
              <a:rPr lang="ja-JP" altLang="en-US" sz="3200" dirty="0">
                <a:highlight>
                  <a:srgbClr val="FFFF00"/>
                </a:highlight>
                <a:latin typeface="HGP明朝E" panose="02020900000000000000" pitchFamily="18" charset="-128"/>
                <a:ea typeface="HGP明朝E" panose="02020900000000000000" pitchFamily="18" charset="-128"/>
              </a:rPr>
              <a:t>大きく揺れる令和６年　</a:t>
            </a:r>
            <a:endParaRPr lang="en-US" altLang="ja-JP" sz="3200" dirty="0">
              <a:highlight>
                <a:srgbClr val="FFFF00"/>
              </a:highlight>
              <a:latin typeface="HGP明朝E" panose="02020900000000000000" pitchFamily="18" charset="-128"/>
              <a:ea typeface="HGP明朝E" panose="02020900000000000000" pitchFamily="18" charset="-128"/>
            </a:endParaRPr>
          </a:p>
          <a:p>
            <a:pPr lvl="1"/>
            <a:r>
              <a:rPr lang="ja-JP" altLang="en-US" sz="2800" dirty="0">
                <a:highlight>
                  <a:srgbClr val="FFFF00"/>
                </a:highlight>
                <a:latin typeface="HGP明朝E" panose="02020900000000000000" pitchFamily="18" charset="-128"/>
                <a:ea typeface="HGP明朝E" panose="02020900000000000000" pitchFamily="18" charset="-128"/>
              </a:rPr>
              <a:t>米大統領選挙結果</a:t>
            </a:r>
            <a:r>
              <a:rPr lang="ja-JP" altLang="en-US" sz="2800" dirty="0">
                <a:latin typeface="HGP明朝E" panose="02020900000000000000" pitchFamily="18" charset="-128"/>
                <a:ea typeface="HGP明朝E" panose="02020900000000000000" pitchFamily="18" charset="-128"/>
              </a:rPr>
              <a:t>で世界は変わる</a:t>
            </a:r>
            <a:endParaRPr kumimoji="1" lang="en-US" altLang="ja-JP" sz="2800" dirty="0">
              <a:latin typeface="HGP明朝E" panose="02020900000000000000" pitchFamily="18" charset="-128"/>
              <a:ea typeface="HGP明朝E" panose="02020900000000000000" pitchFamily="18" charset="-128"/>
            </a:endParaRPr>
          </a:p>
          <a:p>
            <a:pPr lvl="1"/>
            <a:endParaRPr kumimoji="1" lang="ja-JP" altLang="en-US" sz="2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827597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4BE95E0-586F-D105-141C-0C701BC3A975}"/>
              </a:ext>
            </a:extLst>
          </p:cNvPr>
          <p:cNvSpPr>
            <a:spLocks noGrp="1"/>
          </p:cNvSpPr>
          <p:nvPr>
            <p:ph idx="1"/>
          </p:nvPr>
        </p:nvSpPr>
        <p:spPr>
          <a:xfrm>
            <a:off x="762000" y="774700"/>
            <a:ext cx="10668000" cy="5329383"/>
          </a:xfrm>
        </p:spPr>
        <p:txBody>
          <a:bodyPr>
            <a:normAutofit/>
          </a:bodyPr>
          <a:lstStyle/>
          <a:p>
            <a:endParaRPr kumimoji="1" lang="en-US" altLang="ja-JP" sz="4400" dirty="0">
              <a:latin typeface="HGP明朝E" panose="02020900000000000000" pitchFamily="18" charset="-128"/>
              <a:ea typeface="HGP明朝E" panose="02020900000000000000" pitchFamily="18" charset="-128"/>
            </a:endParaRPr>
          </a:p>
          <a:p>
            <a:pPr marL="0" indent="0">
              <a:buNone/>
            </a:pPr>
            <a:r>
              <a:rPr kumimoji="1" lang="ja-JP" altLang="en-US" sz="4400" dirty="0">
                <a:latin typeface="HGP明朝E" panose="02020900000000000000" pitchFamily="18" charset="-128"/>
                <a:ea typeface="HGP明朝E" panose="02020900000000000000" pitchFamily="18" charset="-128"/>
              </a:rPr>
              <a:t>「力による一方的な現状変更」は許さないとの大原則を普遍的なものとする</a:t>
            </a:r>
            <a:endParaRPr kumimoji="1" lang="en-US" altLang="ja-JP" sz="4400" dirty="0">
              <a:latin typeface="HGP明朝E" panose="02020900000000000000" pitchFamily="18" charset="-128"/>
              <a:ea typeface="HGP明朝E" panose="02020900000000000000" pitchFamily="18" charset="-128"/>
            </a:endParaRPr>
          </a:p>
          <a:p>
            <a:pPr marL="0" indent="0">
              <a:buNone/>
            </a:pPr>
            <a:endParaRPr lang="en-US" altLang="ja-JP" sz="4400" dirty="0">
              <a:latin typeface="HGP明朝E" panose="02020900000000000000" pitchFamily="18" charset="-128"/>
              <a:ea typeface="HGP明朝E" panose="02020900000000000000" pitchFamily="18" charset="-128"/>
            </a:endParaRPr>
          </a:p>
          <a:p>
            <a:pPr marL="0" indent="0">
              <a:buNone/>
            </a:pPr>
            <a:r>
              <a:rPr kumimoji="1" lang="ja-JP" altLang="en-US" sz="4400" dirty="0">
                <a:latin typeface="HGP明朝E" panose="02020900000000000000" pitchFamily="18" charset="-128"/>
                <a:ea typeface="HGP明朝E" panose="02020900000000000000" pitchFamily="18" charset="-128"/>
              </a:rPr>
              <a:t>平和への現実的な一歩が構築されていく</a:t>
            </a:r>
          </a:p>
        </p:txBody>
      </p:sp>
    </p:spTree>
    <p:extLst>
      <p:ext uri="{BB962C8B-B14F-4D97-AF65-F5344CB8AC3E}">
        <p14:creationId xmlns:p14="http://schemas.microsoft.com/office/powerpoint/2010/main" val="2539600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1E5968-6AAA-6FBA-CD45-30A9FAF93F61}"/>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史上最大の選挙年</a:t>
            </a:r>
          </a:p>
        </p:txBody>
      </p:sp>
      <p:sp>
        <p:nvSpPr>
          <p:cNvPr id="3" name="コンテンツ プレースホルダー 2">
            <a:extLst>
              <a:ext uri="{FF2B5EF4-FFF2-40B4-BE49-F238E27FC236}">
                <a16:creationId xmlns:a16="http://schemas.microsoft.com/office/drawing/2014/main" id="{845A32FF-9D0E-E40C-7DDA-86A51AA0A763}"/>
              </a:ext>
            </a:extLst>
          </p:cNvPr>
          <p:cNvSpPr>
            <a:spLocks noGrp="1"/>
          </p:cNvSpPr>
          <p:nvPr>
            <p:ph type="body" idx="1"/>
          </p:nvPr>
        </p:nvSpPr>
        <p:spPr/>
        <p:txBody>
          <a:bodyPr>
            <a:normAutofit/>
          </a:bodyPr>
          <a:lstStyle/>
          <a:p>
            <a:r>
              <a:rPr kumimoji="1" lang="ja-JP" altLang="en-US" dirty="0">
                <a:latin typeface="HGP明朝E" panose="02020900000000000000" pitchFamily="18" charset="-128"/>
                <a:ea typeface="HGP明朝E" panose="02020900000000000000" pitchFamily="18" charset="-128"/>
              </a:rPr>
              <a:t>７０か国以上で国政レベルの選挙が行われ、３０億を超す有権者が投票用紙を手にすることになる</a:t>
            </a:r>
          </a:p>
        </p:txBody>
      </p:sp>
    </p:spTree>
    <p:extLst>
      <p:ext uri="{BB962C8B-B14F-4D97-AF65-F5344CB8AC3E}">
        <p14:creationId xmlns:p14="http://schemas.microsoft.com/office/powerpoint/2010/main" val="772005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8B711A27-6308-602C-0920-0520B3157151}"/>
              </a:ext>
            </a:extLst>
          </p:cNvPr>
          <p:cNvSpPr>
            <a:spLocks noGrp="1"/>
          </p:cNvSpPr>
          <p:nvPr>
            <p:ph type="title"/>
          </p:nvPr>
        </p:nvSpPr>
        <p:spPr/>
        <p:txBody>
          <a:bodyPr>
            <a:normAutofit fontScale="90000"/>
          </a:bodyPr>
          <a:lstStyle/>
          <a:p>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１１月　米大統領選挙</a:t>
            </a:r>
            <a:br>
              <a:rPr kumimoji="1" lang="en-US" altLang="ja-JP" dirty="0">
                <a:latin typeface="HGP明朝E" panose="02020900000000000000" pitchFamily="18" charset="-128"/>
                <a:ea typeface="HGP明朝E" panose="02020900000000000000" pitchFamily="18" charset="-128"/>
              </a:rPr>
            </a:br>
            <a:r>
              <a:rPr kumimoji="1" lang="ja-JP" altLang="en-US" sz="4400" dirty="0">
                <a:latin typeface="HGP明朝E" panose="02020900000000000000" pitchFamily="18" charset="-128"/>
                <a:ea typeface="HGP明朝E" panose="02020900000000000000" pitchFamily="18" charset="-128"/>
              </a:rPr>
              <a:t>最も注目されるのが米国であることは論を待たない</a:t>
            </a:r>
            <a:br>
              <a:rPr kumimoji="1" lang="en-US" altLang="ja-JP" sz="4400" dirty="0">
                <a:latin typeface="HGP明朝E" panose="02020900000000000000" pitchFamily="18" charset="-128"/>
                <a:ea typeface="HGP明朝E" panose="02020900000000000000" pitchFamily="18" charset="-128"/>
              </a:rPr>
            </a:br>
            <a:endParaRPr lang="ja-JP" altLang="en-US" sz="4400" dirty="0">
              <a:latin typeface="HGP明朝E" panose="02020900000000000000" pitchFamily="18" charset="-128"/>
              <a:ea typeface="HGP明朝E" panose="02020900000000000000" pitchFamily="18" charset="-128"/>
            </a:endParaRPr>
          </a:p>
        </p:txBody>
      </p:sp>
      <p:sp>
        <p:nvSpPr>
          <p:cNvPr id="5" name="テキスト プレースホルダー 4">
            <a:extLst>
              <a:ext uri="{FF2B5EF4-FFF2-40B4-BE49-F238E27FC236}">
                <a16:creationId xmlns:a16="http://schemas.microsoft.com/office/drawing/2014/main" id="{6F075DF8-2C35-3EF9-8BA6-F52FD484E519}"/>
              </a:ext>
            </a:extLst>
          </p:cNvPr>
          <p:cNvSpPr>
            <a:spLocks noGrp="1"/>
          </p:cNvSpPr>
          <p:nvPr>
            <p:ph type="body" idx="1"/>
          </p:nvPr>
        </p:nvSpPr>
        <p:spPr/>
        <p:txBody>
          <a:bodyPr/>
          <a:lstStyle/>
          <a:p>
            <a:r>
              <a:rPr lang="ja-JP" altLang="en-US" dirty="0">
                <a:solidFill>
                  <a:srgbClr val="C00000"/>
                </a:solidFill>
                <a:latin typeface="HGP明朝E" panose="02020900000000000000" pitchFamily="18" charset="-128"/>
                <a:ea typeface="HGP明朝E" panose="02020900000000000000" pitchFamily="18" charset="-128"/>
              </a:rPr>
              <a:t>昨年の今頃・・・</a:t>
            </a:r>
          </a:p>
          <a:p>
            <a:r>
              <a:rPr lang="ja-JP" altLang="en-US" dirty="0">
                <a:solidFill>
                  <a:srgbClr val="C00000"/>
                </a:solidFill>
                <a:latin typeface="HGP明朝E" panose="02020900000000000000" pitchFamily="18" charset="-128"/>
                <a:ea typeface="HGP明朝E" panose="02020900000000000000" pitchFamily="18" charset="-128"/>
              </a:rPr>
              <a:t>「親トランプより反トランプの方が多く、トランプ氏復権は難しい」</a:t>
            </a:r>
          </a:p>
          <a:p>
            <a:r>
              <a:rPr lang="ja-JP" altLang="en-US" dirty="0">
                <a:solidFill>
                  <a:srgbClr val="C00000"/>
                </a:solidFill>
                <a:latin typeface="HGP明朝E" panose="02020900000000000000" pitchFamily="18" charset="-128"/>
                <a:ea typeface="HGP明朝E" panose="02020900000000000000" pitchFamily="18" charset="-128"/>
              </a:rPr>
              <a:t>しかし今は、「反トランプ」より「非バイデン」が多数を占めつつある。</a:t>
            </a:r>
          </a:p>
          <a:p>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599635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タイトル 3">
            <a:extLst>
              <a:ext uri="{FF2B5EF4-FFF2-40B4-BE49-F238E27FC236}">
                <a16:creationId xmlns:a16="http://schemas.microsoft.com/office/drawing/2014/main" id="{9A38B4DB-4519-85F4-3017-16AEE0BA4EAC}"/>
              </a:ext>
            </a:extLst>
          </p:cNvPr>
          <p:cNvSpPr>
            <a:spLocks noGrp="1"/>
          </p:cNvSpPr>
          <p:nvPr>
            <p:ph type="title"/>
          </p:nvPr>
        </p:nvSpPr>
        <p:spPr>
          <a:xfrm>
            <a:off x="3796103" y="818985"/>
            <a:ext cx="7608772" cy="3178689"/>
          </a:xfrm>
        </p:spPr>
        <p:txBody>
          <a:bodyPr vert="horz" lIns="91440" tIns="45720" rIns="91440" bIns="45720" rtlCol="0" anchor="b">
            <a:normAutofit/>
          </a:bodyPr>
          <a:lstStyle/>
          <a:p>
            <a:r>
              <a:rPr lang="ja-JP" altLang="en-US" sz="4800" kern="1200" dirty="0">
                <a:solidFill>
                  <a:srgbClr val="FFFFFF"/>
                </a:solidFill>
                <a:latin typeface="HGP明朝E" panose="02020900000000000000" pitchFamily="18" charset="-128"/>
                <a:ea typeface="HGP明朝E" panose="02020900000000000000" pitchFamily="18" charset="-128"/>
              </a:rPr>
              <a:t>ロシア・ウクライナ戦争</a:t>
            </a:r>
          </a:p>
        </p:txBody>
      </p:sp>
      <p:sp>
        <p:nvSpPr>
          <p:cNvPr id="24" name="Rectangle 23">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テキスト プレースホルダー 4">
            <a:extLst>
              <a:ext uri="{FF2B5EF4-FFF2-40B4-BE49-F238E27FC236}">
                <a16:creationId xmlns:a16="http://schemas.microsoft.com/office/drawing/2014/main" id="{B583F54E-2661-A19A-BA5C-387633DA20DC}"/>
              </a:ext>
            </a:extLst>
          </p:cNvPr>
          <p:cNvSpPr>
            <a:spLocks noGrp="1"/>
          </p:cNvSpPr>
          <p:nvPr>
            <p:ph type="body" idx="1"/>
          </p:nvPr>
        </p:nvSpPr>
        <p:spPr>
          <a:xfrm>
            <a:off x="4285397" y="4960961"/>
            <a:ext cx="7055893" cy="1078054"/>
          </a:xfrm>
        </p:spPr>
        <p:txBody>
          <a:bodyPr vert="horz" lIns="91440" tIns="45720" rIns="91440" bIns="45720" rtlCol="0">
            <a:normAutofit/>
          </a:bodyPr>
          <a:lstStyle/>
          <a:p>
            <a:endParaRPr lang="en-US" altLang="ja-JP" sz="2400" kern="1200">
              <a:solidFill>
                <a:srgbClr val="FFFFFF"/>
              </a:solidFill>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036210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15096797-EB7F-1DAC-1320-E7DC17B1181B}"/>
              </a:ext>
            </a:extLst>
          </p:cNvPr>
          <p:cNvSpPr>
            <a:spLocks noGrp="1"/>
          </p:cNvSpPr>
          <p:nvPr>
            <p:ph idx="1"/>
          </p:nvPr>
        </p:nvSpPr>
        <p:spPr>
          <a:xfrm>
            <a:off x="838200" y="642026"/>
            <a:ext cx="10515600" cy="5534937"/>
          </a:xfrm>
        </p:spPr>
        <p:txBody>
          <a:bodyPr>
            <a:normAutofit lnSpcReduction="10000"/>
          </a:bodyPr>
          <a:lstStyle/>
          <a:p>
            <a:pPr marL="0" indent="0">
              <a:buNone/>
            </a:pPr>
            <a:r>
              <a:rPr lang="ja-JP" altLang="en-US" sz="3200" dirty="0">
                <a:latin typeface="HGP明朝E" panose="02020900000000000000" pitchFamily="18" charset="-128"/>
                <a:ea typeface="HGP明朝E" panose="02020900000000000000" pitchFamily="18" charset="-128"/>
              </a:rPr>
              <a:t>ロシアを展望</a:t>
            </a:r>
            <a:endParaRPr lang="en-US" altLang="ja-JP" sz="32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現在もロシア兵４０万人がウクライナ領土内に投入されている。</a:t>
            </a:r>
            <a:endParaRPr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戦死者数が膨らみ、国内経済も疲弊</a:t>
            </a:r>
            <a:endParaRPr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想定した短期制圧シナリオは大きく崩れたが、それでも持ちこたえている。</a:t>
            </a:r>
            <a:endParaRPr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　</a:t>
            </a:r>
          </a:p>
          <a:p>
            <a:pPr lvl="1"/>
            <a:r>
              <a:rPr lang="ja-JP" altLang="en-US" sz="2800" dirty="0">
                <a:latin typeface="HGP明朝E" panose="02020900000000000000" pitchFamily="18" charset="-128"/>
                <a:ea typeface="HGP明朝E" panose="02020900000000000000" pitchFamily="18" charset="-128"/>
              </a:rPr>
              <a:t>プーチン大統領は昨年１２月８日、大統領選出馬を表明</a:t>
            </a:r>
            <a:endParaRPr lang="en-US" altLang="ja-JP" sz="2800" dirty="0">
              <a:latin typeface="HGP明朝E" panose="02020900000000000000" pitchFamily="18" charset="-128"/>
              <a:ea typeface="HGP明朝E" panose="02020900000000000000" pitchFamily="18" charset="-128"/>
            </a:endParaRPr>
          </a:p>
          <a:p>
            <a:pPr lvl="2"/>
            <a:r>
              <a:rPr lang="ja-JP" altLang="en-US" sz="2400" dirty="0">
                <a:latin typeface="HGP明朝E" panose="02020900000000000000" pitchFamily="18" charset="-128"/>
                <a:ea typeface="HGP明朝E" panose="02020900000000000000" pitchFamily="18" charset="-128"/>
              </a:rPr>
              <a:t>１２月１９日、国防省の会合で、ロシアが闘いの主導権を握っていると述べた。３月の大統領選に出馬することから「国民に</a:t>
            </a:r>
            <a:r>
              <a:rPr lang="en-US" altLang="ja-JP" sz="2400" dirty="0">
                <a:latin typeface="HGP明朝E" panose="02020900000000000000" pitchFamily="18" charset="-128"/>
                <a:ea typeface="HGP明朝E" panose="02020900000000000000" pitchFamily="18" charset="-128"/>
              </a:rPr>
              <a:t>『</a:t>
            </a:r>
            <a:r>
              <a:rPr lang="ja-JP" altLang="en-US" sz="2400" dirty="0">
                <a:latin typeface="HGP明朝E" panose="02020900000000000000" pitchFamily="18" charset="-128"/>
                <a:ea typeface="HGP明朝E" panose="02020900000000000000" pitchFamily="18" charset="-128"/>
              </a:rPr>
              <a:t>特別軍事作戦</a:t>
            </a:r>
            <a:r>
              <a:rPr lang="en-US" altLang="ja-JP" sz="2400" dirty="0">
                <a:latin typeface="HGP明朝E" panose="02020900000000000000" pitchFamily="18" charset="-128"/>
                <a:ea typeface="HGP明朝E" panose="02020900000000000000" pitchFamily="18" charset="-128"/>
              </a:rPr>
              <a:t>』</a:t>
            </a:r>
            <a:r>
              <a:rPr lang="ja-JP" altLang="en-US" sz="2400" dirty="0">
                <a:latin typeface="HGP明朝E" panose="02020900000000000000" pitchFamily="18" charset="-128"/>
                <a:ea typeface="HGP明朝E" panose="02020900000000000000" pitchFamily="18" charset="-128"/>
              </a:rPr>
              <a:t>が順調にすすんでいるとのべ、選挙運動を有利な形で展開したい思惑がある。</a:t>
            </a:r>
            <a:endParaRPr lang="en-US" altLang="ja-JP" sz="2400" dirty="0">
              <a:latin typeface="HGP明朝E" panose="02020900000000000000" pitchFamily="18" charset="-128"/>
              <a:ea typeface="HGP明朝E" panose="02020900000000000000" pitchFamily="18" charset="-128"/>
            </a:endParaRPr>
          </a:p>
          <a:p>
            <a:pPr lvl="2"/>
            <a:endParaRPr lang="en-US" altLang="ja-JP" sz="2400" dirty="0">
              <a:latin typeface="HGP明朝E" panose="02020900000000000000" pitchFamily="18" charset="-128"/>
              <a:ea typeface="HGP明朝E" panose="02020900000000000000" pitchFamily="18" charset="-128"/>
            </a:endParaRPr>
          </a:p>
          <a:p>
            <a:pPr lvl="1"/>
            <a:r>
              <a:rPr lang="ja-JP" altLang="en-US" sz="2800" dirty="0">
                <a:highlight>
                  <a:srgbClr val="FFFF00"/>
                </a:highlight>
                <a:latin typeface="HGP明朝E" panose="02020900000000000000" pitchFamily="18" charset="-128"/>
                <a:ea typeface="HGP明朝E" panose="02020900000000000000" pitchFamily="18" charset="-128"/>
              </a:rPr>
              <a:t>一方で、「停戦」に関心を持ってきていることも確か</a:t>
            </a:r>
            <a:r>
              <a:rPr lang="ja-JP" altLang="en-US" sz="2800" dirty="0">
                <a:latin typeface="HGP明朝E" panose="02020900000000000000" pitchFamily="18" charset="-128"/>
                <a:ea typeface="HGP明朝E" panose="02020900000000000000" pitchFamily="18" charset="-128"/>
              </a:rPr>
              <a:t>。</a:t>
            </a:r>
          </a:p>
          <a:p>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769225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15096797-EB7F-1DAC-1320-E7DC17B1181B}"/>
              </a:ext>
            </a:extLst>
          </p:cNvPr>
          <p:cNvSpPr>
            <a:spLocks noGrp="1"/>
          </p:cNvSpPr>
          <p:nvPr>
            <p:ph idx="1"/>
          </p:nvPr>
        </p:nvSpPr>
        <p:spPr>
          <a:xfrm>
            <a:off x="838200" y="642026"/>
            <a:ext cx="10515600" cy="5534937"/>
          </a:xfrm>
        </p:spPr>
        <p:txBody>
          <a:bodyPr/>
          <a:lstStyle/>
          <a:p>
            <a:pPr marL="0" indent="0">
              <a:buNone/>
            </a:pPr>
            <a:r>
              <a:rPr lang="ja-JP" altLang="en-US" sz="3200" dirty="0">
                <a:latin typeface="HGP明朝E" panose="02020900000000000000" pitchFamily="18" charset="-128"/>
                <a:ea typeface="HGP明朝E" panose="02020900000000000000" pitchFamily="18" charset="-128"/>
              </a:rPr>
              <a:t>ウクライナを展望</a:t>
            </a:r>
            <a:endParaRPr lang="en-US" altLang="ja-JP" sz="3200"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米国からの軍事支援の低下による戦闘力低下の懸念</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恒常的な兵員不足に悩まされている</a:t>
            </a:r>
            <a:endParaRPr lang="en-US" altLang="ja-JP" dirty="0">
              <a:latin typeface="HGP明朝E" panose="02020900000000000000" pitchFamily="18" charset="-128"/>
              <a:ea typeface="HGP明朝E" panose="02020900000000000000" pitchFamily="18" charset="-128"/>
            </a:endParaRPr>
          </a:p>
          <a:p>
            <a:pPr lvl="1"/>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現状は、ウクライナ人が一丸となってロシアに対抗しているというイメージではない面も。</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兵力確保のため出国が禁じられた１８～６０歳の男性らが国境を越えて隣国に脱出したり、書類を偽造して兵役免除を受けたりする事例が増えている。</a:t>
            </a:r>
            <a:endParaRPr lang="en-US" altLang="ja-JP"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しかし、</a:t>
            </a:r>
            <a:r>
              <a:rPr lang="ja-JP" altLang="en-US" dirty="0">
                <a:highlight>
                  <a:srgbClr val="FFFF00"/>
                </a:highlight>
                <a:latin typeface="HGP明朝E" panose="02020900000000000000" pitchFamily="18" charset="-128"/>
                <a:ea typeface="HGP明朝E" panose="02020900000000000000" pitchFamily="18" charset="-128"/>
              </a:rPr>
              <a:t>敗北はあってはならない</a:t>
            </a:r>
            <a:r>
              <a:rPr lang="ja-JP" altLang="en-US" dirty="0">
                <a:latin typeface="HGP明朝E" panose="02020900000000000000" pitchFamily="18" charset="-128"/>
                <a:ea typeface="HGP明朝E" panose="02020900000000000000" pitchFamily="18" charset="-128"/>
              </a:rPr>
              <a:t>。</a:t>
            </a:r>
          </a:p>
        </p:txBody>
      </p:sp>
    </p:spTree>
    <p:extLst>
      <p:ext uri="{BB962C8B-B14F-4D97-AF65-F5344CB8AC3E}">
        <p14:creationId xmlns:p14="http://schemas.microsoft.com/office/powerpoint/2010/main" val="4184517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タイトル 1">
            <a:extLst>
              <a:ext uri="{FF2B5EF4-FFF2-40B4-BE49-F238E27FC236}">
                <a16:creationId xmlns:a16="http://schemas.microsoft.com/office/drawing/2014/main" id="{FDAB6BCC-7EFB-F049-F5C8-394F30A1BF50}"/>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ja-JP" altLang="en-US" sz="4800" kern="1200">
                <a:solidFill>
                  <a:srgbClr val="FFFFFF"/>
                </a:solidFill>
                <a:latin typeface="HGP明朝E" panose="02020900000000000000" pitchFamily="18" charset="-128"/>
                <a:ea typeface="HGP明朝E" panose="02020900000000000000" pitchFamily="18" charset="-128"/>
              </a:rPr>
              <a:t>北朝鮮による挑発</a:t>
            </a:r>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テキスト プレースホルダー 2">
            <a:extLst>
              <a:ext uri="{FF2B5EF4-FFF2-40B4-BE49-F238E27FC236}">
                <a16:creationId xmlns:a16="http://schemas.microsoft.com/office/drawing/2014/main" id="{78065150-9B21-EA78-3722-A81EA6F39DAC}"/>
              </a:ext>
            </a:extLst>
          </p:cNvPr>
          <p:cNvSpPr>
            <a:spLocks noGrp="1"/>
          </p:cNvSpPr>
          <p:nvPr>
            <p:ph type="body" idx="1"/>
          </p:nvPr>
        </p:nvSpPr>
        <p:spPr>
          <a:xfrm>
            <a:off x="4285397" y="4960961"/>
            <a:ext cx="7055893" cy="1078054"/>
          </a:xfrm>
        </p:spPr>
        <p:txBody>
          <a:bodyPr vert="horz" lIns="91440" tIns="45720" rIns="91440" bIns="45720" rtlCol="0">
            <a:normAutofit/>
          </a:bodyPr>
          <a:lstStyle/>
          <a:p>
            <a:endParaRPr lang="en-US" altLang="ja-JP" sz="2400" kern="1200">
              <a:solidFill>
                <a:srgbClr val="FFFFFF"/>
              </a:solidFill>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60186748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令和６年の展望　２０２４年１月９日</Template>
  <TotalTime>31</TotalTime>
  <Words>1273</Words>
  <Application>Microsoft Office PowerPoint</Application>
  <PresentationFormat>ワイド画面</PresentationFormat>
  <Paragraphs>115</Paragraphs>
  <Slides>22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22</vt:i4>
      </vt:variant>
    </vt:vector>
  </HeadingPairs>
  <TitlesOfParts>
    <vt:vector size="27" baseType="lpstr">
      <vt:lpstr>HGP明朝E</vt:lpstr>
      <vt:lpstr>游ゴシック</vt:lpstr>
      <vt:lpstr>游ゴシック Light</vt:lpstr>
      <vt:lpstr>Arial</vt:lpstr>
      <vt:lpstr>Office テーマ</vt:lpstr>
      <vt:lpstr>令和６年の 世界と日本 </vt:lpstr>
      <vt:lpstr>はじめに </vt:lpstr>
      <vt:lpstr>PowerPoint プレゼンテーション</vt:lpstr>
      <vt:lpstr>史上最大の選挙年</vt:lpstr>
      <vt:lpstr> １１月　米大統領選挙 最も注目されるのが米国であることは論を待たない </vt:lpstr>
      <vt:lpstr>ロシア・ウクライナ戦争</vt:lpstr>
      <vt:lpstr>PowerPoint プレゼンテーション</vt:lpstr>
      <vt:lpstr>PowerPoint プレゼンテーション</vt:lpstr>
      <vt:lpstr>北朝鮮による挑発</vt:lpstr>
      <vt:lpstr>朝鮮半島の予想　困難に</vt:lpstr>
      <vt:lpstr>PowerPoint プレゼンテーション</vt:lpstr>
      <vt:lpstr>PowerPoint プレゼンテーション</vt:lpstr>
      <vt:lpstr>台湾総統選挙と中国</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超低空飛行　岸田政権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令和６年の 世界と日本</dc:title>
  <dc:creator>yoshio watanabe</dc:creator>
  <cp:lastModifiedBy>yoshio watanabe</cp:lastModifiedBy>
  <cp:revision>1</cp:revision>
  <cp:lastPrinted>2024-01-06T07:14:03Z</cp:lastPrinted>
  <dcterms:created xsi:type="dcterms:W3CDTF">2024-01-15T04:37:56Z</dcterms:created>
  <dcterms:modified xsi:type="dcterms:W3CDTF">2024-01-15T06:38:26Z</dcterms:modified>
</cp:coreProperties>
</file>