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39" r:id="rId2"/>
    <p:sldId id="344" r:id="rId3"/>
    <p:sldId id="345" r:id="rId4"/>
    <p:sldId id="346" r:id="rId5"/>
    <p:sldId id="331" r:id="rId6"/>
    <p:sldId id="343" r:id="rId7"/>
    <p:sldId id="342" r:id="rId8"/>
    <p:sldId id="338" r:id="rId9"/>
    <p:sldId id="341" r:id="rId10"/>
    <p:sldId id="340" r:id="rId11"/>
    <p:sldId id="336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572" autoAdjust="0"/>
    <p:restoredTop sz="74179" autoAdjust="0"/>
  </p:normalViewPr>
  <p:slideViewPr>
    <p:cSldViewPr snapToGrid="0">
      <p:cViewPr varScale="1">
        <p:scale>
          <a:sx n="70" d="100"/>
          <a:sy n="70" d="100"/>
        </p:scale>
        <p:origin x="21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561BFC-FF74-4BBB-AB98-555992921A5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0F6B0665-6127-4F7E-8FC8-E9C0063B267B}">
      <dgm:prSet phldrT="[テキスト]" custT="1"/>
      <dgm:spPr>
        <a:solidFill>
          <a:schemeClr val="accent1">
            <a:lumMod val="75000"/>
          </a:schemeClr>
        </a:solidFill>
      </dgm:spPr>
      <dgm:t>
        <a:bodyPr tIns="216000"/>
        <a:lstStyle/>
        <a:p>
          <a:r>
            <a: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rPr>
            <a:t>70</a:t>
          </a:r>
          <a:r>
            <a: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rPr>
            <a:t>年代</a:t>
          </a:r>
          <a:r>
            <a:rPr kumimoji="1"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rPr>
            <a:t>	</a:t>
          </a:r>
          <a:endParaRPr kumimoji="1" lang="ja-JP" altLang="en-US" sz="4000" b="1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95DE74B6-8C52-4747-AEFA-C7FE453D63C8}" type="parTrans" cxnId="{17420756-121D-44DE-86A2-149C06844AA3}">
      <dgm:prSet/>
      <dgm:spPr/>
      <dgm:t>
        <a:bodyPr/>
        <a:lstStyle/>
        <a:p>
          <a:endParaRPr kumimoji="1" lang="ja-JP" altLang="en-US" sz="2400" b="1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F47DA4E2-5835-464E-BA5D-7C4D81507A9B}" type="sibTrans" cxnId="{17420756-121D-44DE-86A2-149C06844AA3}">
      <dgm:prSet/>
      <dgm:spPr/>
      <dgm:t>
        <a:bodyPr/>
        <a:lstStyle/>
        <a:p>
          <a:endParaRPr kumimoji="1" lang="ja-JP" altLang="en-US" sz="2400" b="1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19746DC-8F4F-4487-841D-7C6BADB30072}">
      <dgm:prSet phldrT="[テキスト]" custT="1"/>
      <dgm:spPr>
        <a:solidFill>
          <a:schemeClr val="accent1">
            <a:lumMod val="75000"/>
          </a:schemeClr>
        </a:solidFill>
      </dgm:spPr>
      <dgm:t>
        <a:bodyPr tIns="216000"/>
        <a:lstStyle/>
        <a:p>
          <a:r>
            <a: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rPr>
            <a:t>80</a:t>
          </a:r>
          <a:r>
            <a: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rPr>
            <a:t>年代</a:t>
          </a:r>
        </a:p>
      </dgm:t>
    </dgm:pt>
    <dgm:pt modelId="{B08D2E39-DF5A-4065-A36B-BBFF2C133106}" type="parTrans" cxnId="{6BF0B565-0BBF-43FE-B7F3-9D58EC81803F}">
      <dgm:prSet/>
      <dgm:spPr/>
      <dgm:t>
        <a:bodyPr/>
        <a:lstStyle/>
        <a:p>
          <a:endParaRPr kumimoji="1" lang="ja-JP" altLang="en-US" sz="2400" b="1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3563E48C-D78E-465E-AC20-2D2D097B46E0}" type="sibTrans" cxnId="{6BF0B565-0BBF-43FE-B7F3-9D58EC81803F}">
      <dgm:prSet/>
      <dgm:spPr/>
      <dgm:t>
        <a:bodyPr/>
        <a:lstStyle/>
        <a:p>
          <a:endParaRPr kumimoji="1" lang="ja-JP" altLang="en-US" sz="2400" b="1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48DCFF0D-6C7C-4A37-8F8C-61556053B8FD}">
      <dgm:prSet phldrT="[テキスト]" custT="1"/>
      <dgm:spPr>
        <a:solidFill>
          <a:schemeClr val="accent1">
            <a:lumMod val="75000"/>
          </a:schemeClr>
        </a:solidFill>
      </dgm:spPr>
      <dgm:t>
        <a:bodyPr tIns="216000"/>
        <a:lstStyle/>
        <a:p>
          <a:r>
            <a: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rPr>
            <a:t>90</a:t>
          </a:r>
          <a:r>
            <a: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rPr>
            <a:t>年代</a:t>
          </a:r>
        </a:p>
      </dgm:t>
    </dgm:pt>
    <dgm:pt modelId="{0AD07D37-CB9F-425B-88D9-D5479DB1D21E}" type="parTrans" cxnId="{D306132B-A6E0-4FCF-B389-1CAD340EE309}">
      <dgm:prSet/>
      <dgm:spPr/>
      <dgm:t>
        <a:bodyPr/>
        <a:lstStyle/>
        <a:p>
          <a:endParaRPr kumimoji="1" lang="ja-JP" altLang="en-US" sz="2400" b="1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4A5B8703-8C5C-4950-96BC-7208D9ECEA25}" type="sibTrans" cxnId="{D306132B-A6E0-4FCF-B389-1CAD340EE309}">
      <dgm:prSet/>
      <dgm:spPr/>
      <dgm:t>
        <a:bodyPr/>
        <a:lstStyle/>
        <a:p>
          <a:endParaRPr kumimoji="1" lang="ja-JP" altLang="en-US" sz="2400" b="1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8B210B53-034E-4A0C-87E2-F954B64B4422}">
      <dgm:prSet custT="1"/>
      <dgm:spPr>
        <a:solidFill>
          <a:schemeClr val="accent1">
            <a:lumMod val="75000"/>
          </a:schemeClr>
        </a:solidFill>
      </dgm:spPr>
      <dgm:t>
        <a:bodyPr tIns="216000"/>
        <a:lstStyle/>
        <a:p>
          <a:r>
            <a: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rPr>
            <a:t>現在</a:t>
          </a:r>
          <a:endParaRPr kumimoji="1" lang="ja-JP" altLang="en-US" sz="4000" b="1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9A38BB32-D990-4C87-BE36-64385477229E}" type="parTrans" cxnId="{F913420E-4DD1-435F-9FFB-1607675E3609}">
      <dgm:prSet/>
      <dgm:spPr/>
      <dgm:t>
        <a:bodyPr/>
        <a:lstStyle/>
        <a:p>
          <a:endParaRPr kumimoji="1" lang="ja-JP" altLang="en-US" sz="2400" b="1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5D3565D4-66D6-4C4C-BD14-F0D84B78195B}" type="sibTrans" cxnId="{F913420E-4DD1-435F-9FFB-1607675E3609}">
      <dgm:prSet/>
      <dgm:spPr/>
      <dgm:t>
        <a:bodyPr/>
        <a:lstStyle/>
        <a:p>
          <a:endParaRPr kumimoji="1" lang="ja-JP" altLang="en-US" sz="2400" b="1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9B407EC0-93C2-4F86-B11B-A9382F64B588}" type="pres">
      <dgm:prSet presAssocID="{2F561BFC-FF74-4BBB-AB98-555992921A5B}" presName="Name0" presStyleCnt="0">
        <dgm:presLayoutVars>
          <dgm:dir/>
          <dgm:resizeHandles val="exact"/>
        </dgm:presLayoutVars>
      </dgm:prSet>
      <dgm:spPr/>
    </dgm:pt>
    <dgm:pt modelId="{73A36FFC-BDC0-416A-B619-FF6CCE552257}" type="pres">
      <dgm:prSet presAssocID="{0F6B0665-6127-4F7E-8FC8-E9C0063B267B}" presName="parTxOnly" presStyleLbl="node1" presStyleIdx="0" presStyleCnt="4" custScaleY="55546">
        <dgm:presLayoutVars>
          <dgm:bulletEnabled val="1"/>
        </dgm:presLayoutVars>
      </dgm:prSet>
      <dgm:spPr/>
    </dgm:pt>
    <dgm:pt modelId="{D146B48B-EC1E-48D5-B599-76DAC46198F0}" type="pres">
      <dgm:prSet presAssocID="{F47DA4E2-5835-464E-BA5D-7C4D81507A9B}" presName="parSpace" presStyleCnt="0"/>
      <dgm:spPr/>
    </dgm:pt>
    <dgm:pt modelId="{8FEC2801-33FE-494B-8733-832142CD4874}" type="pres">
      <dgm:prSet presAssocID="{B19746DC-8F4F-4487-841D-7C6BADB30072}" presName="parTxOnly" presStyleLbl="node1" presStyleIdx="1" presStyleCnt="4" custScaleY="55546">
        <dgm:presLayoutVars>
          <dgm:bulletEnabled val="1"/>
        </dgm:presLayoutVars>
      </dgm:prSet>
      <dgm:spPr/>
    </dgm:pt>
    <dgm:pt modelId="{84E7FF16-6564-4E95-AA20-6D4C9BF41F3B}" type="pres">
      <dgm:prSet presAssocID="{3563E48C-D78E-465E-AC20-2D2D097B46E0}" presName="parSpace" presStyleCnt="0"/>
      <dgm:spPr/>
    </dgm:pt>
    <dgm:pt modelId="{FD97B2FA-8F87-4A96-AC17-A936E7AB49FC}" type="pres">
      <dgm:prSet presAssocID="{48DCFF0D-6C7C-4A37-8F8C-61556053B8FD}" presName="parTxOnly" presStyleLbl="node1" presStyleIdx="2" presStyleCnt="4" custScaleY="55546" custLinFactNeighborX="-2453">
        <dgm:presLayoutVars>
          <dgm:bulletEnabled val="1"/>
        </dgm:presLayoutVars>
      </dgm:prSet>
      <dgm:spPr/>
    </dgm:pt>
    <dgm:pt modelId="{E73C8AFB-8B37-4CA7-9151-6446DE4DE1DB}" type="pres">
      <dgm:prSet presAssocID="{4A5B8703-8C5C-4950-96BC-7208D9ECEA25}" presName="parSpace" presStyleCnt="0"/>
      <dgm:spPr/>
    </dgm:pt>
    <dgm:pt modelId="{9D004AA1-892B-4998-9FD5-FADBA4CAAE66}" type="pres">
      <dgm:prSet presAssocID="{8B210B53-034E-4A0C-87E2-F954B64B4422}" presName="parTxOnly" presStyleLbl="node1" presStyleIdx="3" presStyleCnt="4" custScaleY="55546">
        <dgm:presLayoutVars>
          <dgm:bulletEnabled val="1"/>
        </dgm:presLayoutVars>
      </dgm:prSet>
      <dgm:spPr/>
    </dgm:pt>
  </dgm:ptLst>
  <dgm:cxnLst>
    <dgm:cxn modelId="{F913420E-4DD1-435F-9FFB-1607675E3609}" srcId="{2F561BFC-FF74-4BBB-AB98-555992921A5B}" destId="{8B210B53-034E-4A0C-87E2-F954B64B4422}" srcOrd="3" destOrd="0" parTransId="{9A38BB32-D990-4C87-BE36-64385477229E}" sibTransId="{5D3565D4-66D6-4C4C-BD14-F0D84B78195B}"/>
    <dgm:cxn modelId="{AA7B7310-D98B-4D4B-877B-19FD9EB6D002}" type="presOf" srcId="{48DCFF0D-6C7C-4A37-8F8C-61556053B8FD}" destId="{FD97B2FA-8F87-4A96-AC17-A936E7AB49FC}" srcOrd="0" destOrd="0" presId="urn:microsoft.com/office/officeart/2005/8/layout/hChevron3"/>
    <dgm:cxn modelId="{D306132B-A6E0-4FCF-B389-1CAD340EE309}" srcId="{2F561BFC-FF74-4BBB-AB98-555992921A5B}" destId="{48DCFF0D-6C7C-4A37-8F8C-61556053B8FD}" srcOrd="2" destOrd="0" parTransId="{0AD07D37-CB9F-425B-88D9-D5479DB1D21E}" sibTransId="{4A5B8703-8C5C-4950-96BC-7208D9ECEA25}"/>
    <dgm:cxn modelId="{6BF0B565-0BBF-43FE-B7F3-9D58EC81803F}" srcId="{2F561BFC-FF74-4BBB-AB98-555992921A5B}" destId="{B19746DC-8F4F-4487-841D-7C6BADB30072}" srcOrd="1" destOrd="0" parTransId="{B08D2E39-DF5A-4065-A36B-BBFF2C133106}" sibTransId="{3563E48C-D78E-465E-AC20-2D2D097B46E0}"/>
    <dgm:cxn modelId="{DC5EC06E-2BCE-4A27-8BA7-D6ABBF8ABBB8}" type="presOf" srcId="{B19746DC-8F4F-4487-841D-7C6BADB30072}" destId="{8FEC2801-33FE-494B-8733-832142CD4874}" srcOrd="0" destOrd="0" presId="urn:microsoft.com/office/officeart/2005/8/layout/hChevron3"/>
    <dgm:cxn modelId="{17420756-121D-44DE-86A2-149C06844AA3}" srcId="{2F561BFC-FF74-4BBB-AB98-555992921A5B}" destId="{0F6B0665-6127-4F7E-8FC8-E9C0063B267B}" srcOrd="0" destOrd="0" parTransId="{95DE74B6-8C52-4747-AEFA-C7FE453D63C8}" sibTransId="{F47DA4E2-5835-464E-BA5D-7C4D81507A9B}"/>
    <dgm:cxn modelId="{C9EAD89F-85D8-4BF1-9B22-948D8932E8FF}" type="presOf" srcId="{0F6B0665-6127-4F7E-8FC8-E9C0063B267B}" destId="{73A36FFC-BDC0-416A-B619-FF6CCE552257}" srcOrd="0" destOrd="0" presId="urn:microsoft.com/office/officeart/2005/8/layout/hChevron3"/>
    <dgm:cxn modelId="{25A5EAA5-ADB5-4411-9698-FEBA535F5498}" type="presOf" srcId="{8B210B53-034E-4A0C-87E2-F954B64B4422}" destId="{9D004AA1-892B-4998-9FD5-FADBA4CAAE66}" srcOrd="0" destOrd="0" presId="urn:microsoft.com/office/officeart/2005/8/layout/hChevron3"/>
    <dgm:cxn modelId="{00A5B9E3-297C-45CD-BC8A-1268CA0A4BDE}" type="presOf" srcId="{2F561BFC-FF74-4BBB-AB98-555992921A5B}" destId="{9B407EC0-93C2-4F86-B11B-A9382F64B588}" srcOrd="0" destOrd="0" presId="urn:microsoft.com/office/officeart/2005/8/layout/hChevron3"/>
    <dgm:cxn modelId="{5AF53784-6F95-4AF9-A6A9-F2E2E5B356B9}" type="presParOf" srcId="{9B407EC0-93C2-4F86-B11B-A9382F64B588}" destId="{73A36FFC-BDC0-416A-B619-FF6CCE552257}" srcOrd="0" destOrd="0" presId="urn:microsoft.com/office/officeart/2005/8/layout/hChevron3"/>
    <dgm:cxn modelId="{2C0C2DB3-4BE7-4D2D-A385-266E6299CF1A}" type="presParOf" srcId="{9B407EC0-93C2-4F86-B11B-A9382F64B588}" destId="{D146B48B-EC1E-48D5-B599-76DAC46198F0}" srcOrd="1" destOrd="0" presId="urn:microsoft.com/office/officeart/2005/8/layout/hChevron3"/>
    <dgm:cxn modelId="{4BC249B8-1C86-4E5A-8D8D-8DF92E0ADCEA}" type="presParOf" srcId="{9B407EC0-93C2-4F86-B11B-A9382F64B588}" destId="{8FEC2801-33FE-494B-8733-832142CD4874}" srcOrd="2" destOrd="0" presId="urn:microsoft.com/office/officeart/2005/8/layout/hChevron3"/>
    <dgm:cxn modelId="{627075B6-E5F0-4521-A9AB-75FCC52C3339}" type="presParOf" srcId="{9B407EC0-93C2-4F86-B11B-A9382F64B588}" destId="{84E7FF16-6564-4E95-AA20-6D4C9BF41F3B}" srcOrd="3" destOrd="0" presId="urn:microsoft.com/office/officeart/2005/8/layout/hChevron3"/>
    <dgm:cxn modelId="{490535E5-74F5-4576-96D6-9E77B63F3D66}" type="presParOf" srcId="{9B407EC0-93C2-4F86-B11B-A9382F64B588}" destId="{FD97B2FA-8F87-4A96-AC17-A936E7AB49FC}" srcOrd="4" destOrd="0" presId="urn:microsoft.com/office/officeart/2005/8/layout/hChevron3"/>
    <dgm:cxn modelId="{0141E66D-F5AF-439B-BBBB-02309AC40F3F}" type="presParOf" srcId="{9B407EC0-93C2-4F86-B11B-A9382F64B588}" destId="{E73C8AFB-8B37-4CA7-9151-6446DE4DE1DB}" srcOrd="5" destOrd="0" presId="urn:microsoft.com/office/officeart/2005/8/layout/hChevron3"/>
    <dgm:cxn modelId="{32C16277-7FD2-4F91-806E-9B13E366831D}" type="presParOf" srcId="{9B407EC0-93C2-4F86-B11B-A9382F64B588}" destId="{9D004AA1-892B-4998-9FD5-FADBA4CAAE66}" srcOrd="6" destOrd="0" presId="urn:microsoft.com/office/officeart/2005/8/layout/hChevron3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A36FFC-BDC0-416A-B619-FF6CCE552257}">
      <dsp:nvSpPr>
        <dsp:cNvPr id="0" name=""/>
        <dsp:cNvSpPr/>
      </dsp:nvSpPr>
      <dsp:spPr>
        <a:xfrm>
          <a:off x="3207" y="457202"/>
          <a:ext cx="3218511" cy="715101"/>
        </a:xfrm>
        <a:prstGeom prst="homePlate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216000" rIns="42672" bIns="8534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200" b="1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70</a:t>
          </a:r>
          <a:r>
            <a:rPr kumimoji="1" lang="ja-JP" altLang="en-US" sz="3200" b="1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年代</a:t>
          </a:r>
          <a:r>
            <a:rPr kumimoji="1" lang="en-US" altLang="ja-JP" sz="4000" b="1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	</a:t>
          </a:r>
          <a:endParaRPr kumimoji="1" lang="ja-JP" altLang="en-US" sz="4000" b="1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3207" y="457202"/>
        <a:ext cx="3039736" cy="715101"/>
      </dsp:txXfrm>
    </dsp:sp>
    <dsp:sp modelId="{8FEC2801-33FE-494B-8733-832142CD4874}">
      <dsp:nvSpPr>
        <dsp:cNvPr id="0" name=""/>
        <dsp:cNvSpPr/>
      </dsp:nvSpPr>
      <dsp:spPr>
        <a:xfrm>
          <a:off x="2578016" y="457202"/>
          <a:ext cx="3218511" cy="715101"/>
        </a:xfrm>
        <a:prstGeom prst="chevron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216000" rIns="42672" bIns="8534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200" b="1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80</a:t>
          </a:r>
          <a:r>
            <a:rPr kumimoji="1" lang="ja-JP" altLang="en-US" sz="3200" b="1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年代</a:t>
          </a:r>
        </a:p>
      </dsp:txBody>
      <dsp:txXfrm>
        <a:off x="2935567" y="457202"/>
        <a:ext cx="2503410" cy="715101"/>
      </dsp:txXfrm>
    </dsp:sp>
    <dsp:sp modelId="{FD97B2FA-8F87-4A96-AC17-A936E7AB49FC}">
      <dsp:nvSpPr>
        <dsp:cNvPr id="0" name=""/>
        <dsp:cNvSpPr/>
      </dsp:nvSpPr>
      <dsp:spPr>
        <a:xfrm>
          <a:off x="5137035" y="457202"/>
          <a:ext cx="3218511" cy="715101"/>
        </a:xfrm>
        <a:prstGeom prst="chevron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216000" rIns="42672" bIns="8534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200" b="1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90</a:t>
          </a:r>
          <a:r>
            <a:rPr kumimoji="1" lang="ja-JP" altLang="en-US" sz="3200" b="1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年代</a:t>
          </a:r>
        </a:p>
      </dsp:txBody>
      <dsp:txXfrm>
        <a:off x="5494586" y="457202"/>
        <a:ext cx="2503410" cy="715101"/>
      </dsp:txXfrm>
    </dsp:sp>
    <dsp:sp modelId="{9D004AA1-892B-4998-9FD5-FADBA4CAAE66}">
      <dsp:nvSpPr>
        <dsp:cNvPr id="0" name=""/>
        <dsp:cNvSpPr/>
      </dsp:nvSpPr>
      <dsp:spPr>
        <a:xfrm>
          <a:off x="7727634" y="457202"/>
          <a:ext cx="3218511" cy="715101"/>
        </a:xfrm>
        <a:prstGeom prst="chevron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216000" rIns="42672" bIns="8534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200" b="1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現在</a:t>
          </a:r>
          <a:endParaRPr kumimoji="1" lang="ja-JP" altLang="en-US" sz="4000" b="1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8085185" y="457202"/>
        <a:ext cx="2503410" cy="7151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08673A-B53F-4B3B-A862-DDF80CC3306C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59D16-4E23-4B3D-A737-86B39C0F41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377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9D77-D67E-44ED-8F36-9484E4758FA9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7535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9D77-D67E-44ED-8F36-9484E4758FA9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0188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9D77-D67E-44ED-8F36-9484E4758FA9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8303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月</a:t>
            </a:r>
            <a:r>
              <a:rPr kumimoji="1" lang="en-US" altLang="ja-JP" dirty="0"/>
              <a:t>8</a:t>
            </a:r>
            <a:r>
              <a:rPr kumimoji="1" lang="ja-JP" altLang="en-US" dirty="0"/>
              <a:t>日、国際情勢のリスク分析を行う米調査会社「ユーラシア・グループ」は、今年の「</a:t>
            </a:r>
            <a:r>
              <a:rPr kumimoji="1" lang="en-US" altLang="ja-JP" dirty="0"/>
              <a:t>10</a:t>
            </a:r>
            <a:r>
              <a:rPr kumimoji="1" lang="ja-JP" altLang="en-US" dirty="0"/>
              <a:t>大リスク」公表</a:t>
            </a:r>
            <a:endParaRPr kumimoji="1" lang="en-US" altLang="ja-JP" dirty="0"/>
          </a:p>
          <a:p>
            <a:r>
              <a:rPr kumimoji="1" lang="ja-JP" altLang="en-US" dirty="0"/>
              <a:t>米大統領選「誰が勝っても分断と機能不全は深刻化する」→「過去</a:t>
            </a:r>
            <a:r>
              <a:rPr kumimoji="1" lang="en-US" altLang="ja-JP" dirty="0"/>
              <a:t>150</a:t>
            </a:r>
            <a:r>
              <a:rPr kumimoji="1" lang="ja-JP" altLang="en-US" dirty="0"/>
              <a:t>年間に経験した事がないほど米国の民主主義が試される」</a:t>
            </a:r>
            <a:endParaRPr kumimoji="1" lang="en-US" altLang="ja-JP" dirty="0"/>
          </a:p>
          <a:p>
            <a:r>
              <a:rPr kumimoji="1" lang="ja-JP" altLang="en-US" dirty="0"/>
              <a:t>ユーラシア・グループ　国際政治学者イアン・ブレマー社長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9D77-D67E-44ED-8F36-9484E4758FA9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7419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9D77-D67E-44ED-8F36-9484E4758FA9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2620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9D77-D67E-44ED-8F36-9484E4758FA9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55838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金委員長　「社会主義諸国との関係を発展させ、米国と西側の覇権戦略に対抗する」</a:t>
            </a:r>
            <a:endParaRPr kumimoji="1" lang="en-US" altLang="ja-JP" dirty="0"/>
          </a:p>
          <a:p>
            <a:r>
              <a:rPr kumimoji="1" lang="ja-JP" altLang="en-US" dirty="0"/>
              <a:t>国際社会の分断利用で、中ロとの関係強化図る狙い</a:t>
            </a:r>
            <a:endParaRPr kumimoji="1" lang="en-US" altLang="ja-JP" dirty="0"/>
          </a:p>
          <a:p>
            <a:r>
              <a:rPr kumimoji="1" lang="en-US" altLang="ja-JP" dirty="0"/>
              <a:t>23</a:t>
            </a:r>
            <a:r>
              <a:rPr kumimoji="1" lang="ja-JP" altLang="en-US" dirty="0"/>
              <a:t>年　北ロは首脳会談行うなどで軍事協力で接近　→　旧ソ連製大型輸送機にレーダーシステム搭載で早期軽快機に改装➡ロ朝軍事協力は</a:t>
            </a:r>
            <a:r>
              <a:rPr kumimoji="1" lang="en-US" altLang="ja-JP" dirty="0"/>
              <a:t>24</a:t>
            </a:r>
            <a:r>
              <a:rPr kumimoji="1" lang="ja-JP" altLang="en-US" dirty="0"/>
              <a:t>年も進む可能性大</a:t>
            </a:r>
            <a:endParaRPr kumimoji="1" lang="en-US" altLang="ja-JP" dirty="0"/>
          </a:p>
          <a:p>
            <a:r>
              <a:rPr kumimoji="1" lang="en-US" altLang="ja-JP" dirty="0"/>
              <a:t>28</a:t>
            </a:r>
            <a:r>
              <a:rPr kumimoji="1" lang="ja-JP" altLang="en-US" dirty="0"/>
              <a:t>日　ラブロフ外相　</a:t>
            </a:r>
            <a:r>
              <a:rPr kumimoji="1" lang="en-US" altLang="ja-JP" dirty="0"/>
              <a:t>24</a:t>
            </a:r>
            <a:r>
              <a:rPr kumimoji="1" lang="ja-JP" altLang="en-US" dirty="0"/>
              <a:t>年に情勢悪化地域として、台湾、アフガニスタンと並び、朝鮮半島を挙げる</a:t>
            </a:r>
            <a:endParaRPr kumimoji="1" lang="en-US" altLang="ja-JP" dirty="0"/>
          </a:p>
          <a:p>
            <a:r>
              <a:rPr kumimoji="1" lang="ja-JP" altLang="en-US" dirty="0"/>
              <a:t>コルビー元米国防次官補代理「中国が台湾攻撃を考えるなら、北朝鮮に朝鮮半島で問題を起こさせるだろう」</a:t>
            </a:r>
            <a:endParaRPr kumimoji="1" lang="en-US" altLang="ja-JP" dirty="0"/>
          </a:p>
          <a:p>
            <a:r>
              <a:rPr kumimoji="1" lang="ja-JP" altLang="en-US" dirty="0"/>
              <a:t>北朝鮮は経済改革路線転換　➡　思想統制強化に邁進</a:t>
            </a:r>
            <a:endParaRPr kumimoji="1" lang="en-US" altLang="ja-JP" dirty="0"/>
          </a:p>
          <a:p>
            <a:r>
              <a:rPr kumimoji="1" lang="ja-JP" altLang="en-US" dirty="0"/>
              <a:t>韓国国民大学　ランコフ教授　「新冷戦で中ロ両国の支援を確信したため、政治的安定を損なう危険がある経済改革を放棄した」</a:t>
            </a:r>
            <a:endParaRPr kumimoji="1" lang="en-US" altLang="ja-JP" dirty="0"/>
          </a:p>
          <a:p>
            <a:r>
              <a:rPr kumimoji="1" lang="ja-JP" altLang="en-US" dirty="0"/>
              <a:t>オクメネク元米国防次官補代理　「戦争は目的が対立する国同士の軍事バランスが崩れた時に起こる」　→　米国の北東アジアでの抑止力の低下に懸念示す</a:t>
            </a:r>
            <a:r>
              <a:rPr kumimoji="1" lang="en-US" altLang="ja-JP" dirty="0"/>
              <a:t>©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9D77-D67E-44ED-8F36-9484E4758FA9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9640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金委員長　「社会主義諸国との関係を発展させ、米国と西側の覇権戦略に対抗する」</a:t>
            </a:r>
            <a:endParaRPr kumimoji="1" lang="en-US" altLang="ja-JP" dirty="0"/>
          </a:p>
          <a:p>
            <a:r>
              <a:rPr kumimoji="1" lang="ja-JP" altLang="en-US" dirty="0"/>
              <a:t>国際社会の分断利用で、中ロとの関係強化図る狙い</a:t>
            </a:r>
            <a:endParaRPr kumimoji="1" lang="en-US" altLang="ja-JP" dirty="0"/>
          </a:p>
          <a:p>
            <a:r>
              <a:rPr kumimoji="1" lang="en-US" altLang="ja-JP" dirty="0"/>
              <a:t>23</a:t>
            </a:r>
            <a:r>
              <a:rPr kumimoji="1" lang="ja-JP" altLang="en-US" dirty="0"/>
              <a:t>年　北ロは首脳会談行うなどで軍事協力で接近　→　旧ソ連製大型輸送機にレーダーシステム搭載で早期軽快機に改装➡ロ朝軍事協力は</a:t>
            </a:r>
            <a:r>
              <a:rPr kumimoji="1" lang="en-US" altLang="ja-JP" dirty="0"/>
              <a:t>24</a:t>
            </a:r>
            <a:r>
              <a:rPr kumimoji="1" lang="ja-JP" altLang="en-US" dirty="0"/>
              <a:t>年も進む可能性大</a:t>
            </a:r>
            <a:endParaRPr kumimoji="1" lang="en-US" altLang="ja-JP" dirty="0"/>
          </a:p>
          <a:p>
            <a:r>
              <a:rPr kumimoji="1" lang="en-US" altLang="ja-JP" dirty="0"/>
              <a:t>28</a:t>
            </a:r>
            <a:r>
              <a:rPr kumimoji="1" lang="ja-JP" altLang="en-US" dirty="0"/>
              <a:t>日　ラブロフ外相　</a:t>
            </a:r>
            <a:r>
              <a:rPr kumimoji="1" lang="en-US" altLang="ja-JP" dirty="0"/>
              <a:t>24</a:t>
            </a:r>
            <a:r>
              <a:rPr kumimoji="1" lang="ja-JP" altLang="en-US" dirty="0"/>
              <a:t>年に情勢悪化地域として、台湾、アフガニスタンと並び、朝鮮半島を挙げる</a:t>
            </a:r>
            <a:endParaRPr kumimoji="1" lang="en-US" altLang="ja-JP" dirty="0"/>
          </a:p>
          <a:p>
            <a:r>
              <a:rPr kumimoji="1" lang="ja-JP" altLang="en-US" dirty="0"/>
              <a:t>コルビー元米国防次官補代理「中国が台湾攻撃を考えるなら、北朝鮮に朝鮮半島で問題を起こさせるだろう」</a:t>
            </a:r>
            <a:endParaRPr kumimoji="1" lang="en-US" altLang="ja-JP" dirty="0"/>
          </a:p>
          <a:p>
            <a:r>
              <a:rPr kumimoji="1" lang="ja-JP" altLang="en-US" dirty="0"/>
              <a:t>北朝鮮は経済改革路線転換　➡　思想統制強化に邁進</a:t>
            </a:r>
            <a:endParaRPr kumimoji="1" lang="en-US" altLang="ja-JP" dirty="0"/>
          </a:p>
          <a:p>
            <a:r>
              <a:rPr kumimoji="1" lang="ja-JP" altLang="en-US" dirty="0"/>
              <a:t>韓国国民大学　ランコフ教授　「新冷戦で中ロ両国の支援を確信したため、政治的安定を損なう危険がある経済改革を放棄した」</a:t>
            </a:r>
            <a:endParaRPr kumimoji="1" lang="en-US" altLang="ja-JP" dirty="0"/>
          </a:p>
          <a:p>
            <a:r>
              <a:rPr kumimoji="1" lang="ja-JP" altLang="en-US" dirty="0"/>
              <a:t>オクメネク元米国防次官補代理　「戦争は目的が対立する国同士の軍事バランスが崩れた時に起こる」　→　米国の北東アジアでの抑止力の低下に懸念示す</a:t>
            </a:r>
            <a:r>
              <a:rPr kumimoji="1" lang="en-US" altLang="ja-JP" dirty="0"/>
              <a:t>©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9D77-D67E-44ED-8F36-9484E4758FA9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1094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9D77-D67E-44ED-8F36-9484E4758FA9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98954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9D77-D67E-44ED-8F36-9484E4758FA9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3776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9D77-D67E-44ED-8F36-9484E4758FA9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8211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4B9F62-9CE4-8E0A-8C1F-11FCC145DA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6691548-2536-6BE7-D49A-575C7332B5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5BBBCE-6B59-1B4D-9F3C-6C9CBE5A4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B144B4-A21B-43E3-6610-BB947B92C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BEA74B-59B2-BED5-D736-026BCB78D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8351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38EF38-0CCA-DB65-F81C-C01B6C852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157527E-4D9B-AB9B-4A31-4AE9D6E45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84E720-B1F1-786E-C84B-83A8C3836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F0F2D34-AAB2-464A-0922-6694DF8DF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C3A068-39B7-89C2-3266-CB39ED54C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72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618B770-429C-5F7C-44F3-F04A8E7409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E361316-8F63-F55D-C07E-F48212562B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F6269E-FE91-0EF4-1993-96075171C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9449AF-07EE-67A4-B3AC-AC9C49178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1EA78C-3C02-603E-E9E7-02DCCB75A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305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20B342-DAFB-1F3B-0F18-FE29AFBB1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02FE022-8CAE-583F-324A-4AD1224BE9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B8C1F9-CAEB-A7A0-FE43-ECD142A6D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E62AFC-8FD7-5456-D8EB-0BDDB296C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E829A0-FFE7-2F68-37BA-E5B66FA9C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271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DE404A-37E1-607B-920C-243D0C478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58D5D7-EFD3-D3A2-4080-F2F86E2E8F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5183464-F5F8-71C4-8B93-E776B1CE8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2DD679-D23D-FB7D-048C-B1EB0744D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879EB5-6C51-8F8D-ED10-BEED746F7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014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45CF27-B4B5-E5CB-B508-0125B1667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5124CF-A545-7640-0816-43F595EFB1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B4DC37-B847-199F-FC85-77E9C22BCB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5B02860-99EE-6091-3B29-74E3C4B17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FC00E7A-44D2-90A6-48C7-3F84093B4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58252BD-750A-2D1C-59EE-CEC83E78F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20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0BD3E5-B576-F539-61B7-1562D6524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19B4C40-88E7-12C0-C7CC-E69B716BF8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29F269B-A51E-7860-CBFC-D6356B0C79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33543D4-A55E-D59A-E767-8845AEFDB3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DC42158-3818-4EC9-FD10-6534A51F04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8D76E23-555A-BC32-885A-E5744EE9E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B933779-1437-BA6B-A839-24467A166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7EF06C1-041A-00DB-6828-A3306AF13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320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C4A08C-54DC-B5D2-8335-08A96873C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A8A5E87-5873-661E-F2D2-ACEB43DDB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8F9275D-36E9-516B-D48A-D7935B16C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842DD63-8B22-5DCD-E2BF-3E2CB9B39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8231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BE15E60-05AE-AB70-C8C9-B05166975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8436345-77E7-2B6A-8B50-7B1FB6651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1595891-6E71-732A-CEA6-873CAEEEB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0542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ABA918-F5F3-CCFC-A232-2AA129E8A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568653-C444-316D-B606-D84C9F8D76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A0185CF-EE3F-9E87-FBC8-E832741B6B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72D5B6A-7F6F-C5F2-F836-1A829CA82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1E6AA72-1A84-574A-E5DF-50736AECC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BA0A690-EEFC-E55E-E974-270032832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023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97BFA5-2510-8AE1-9298-4B05FA92E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FF13A36-4A77-390F-3EC8-77581445F6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7EC14E6-40EC-74AB-3D64-E7C4A00D5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38CB39-9399-98A9-4F36-FC93C329C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42D9383-B0A1-00E9-E9A0-0C5C77A82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F830C7-33C7-EE0F-F04F-CE284FF99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2377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183B7AB-E840-244A-D58D-D8AAFA66D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663CA73-EBAD-6BE8-DA54-00871C07AE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804CEC-9931-DFEB-4C5D-E444DD80AA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3F4F4-1E0C-4BCC-A86B-335CA6D1A43F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67BB05-02BD-6B80-1D3B-4AEACB848D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5DF8433-609F-31D4-F4E1-4F79B564E8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078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5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3AF490B-5BF0-C977-3011-8BE4DE3C2F1D}"/>
              </a:ext>
            </a:extLst>
          </p:cNvPr>
          <p:cNvSpPr txBox="1"/>
          <p:nvPr/>
        </p:nvSpPr>
        <p:spPr>
          <a:xfrm>
            <a:off x="2400116" y="-35108"/>
            <a:ext cx="7391768" cy="1063162"/>
          </a:xfrm>
          <a:prstGeom prst="rect">
            <a:avLst/>
          </a:prstGeom>
          <a:noFill/>
        </p:spPr>
        <p:txBody>
          <a:bodyPr wrap="none" tIns="0" bIns="10800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8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2024</a:t>
            </a:r>
            <a:r>
              <a:rPr kumimoji="1" lang="ja-JP" altLang="en-US" sz="48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　世界の主要日程</a:t>
            </a:r>
            <a:endParaRPr kumimoji="1" lang="en-US" altLang="ja-JP" sz="48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7F4E6FF8-3B06-E0BF-2EE9-C93D2D210E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719674"/>
              </p:ext>
            </p:extLst>
          </p:nvPr>
        </p:nvGraphicFramePr>
        <p:xfrm>
          <a:off x="1082537" y="868406"/>
          <a:ext cx="10391005" cy="580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42759">
                  <a:extLst>
                    <a:ext uri="{9D8B030D-6E8A-4147-A177-3AD203B41FA5}">
                      <a16:colId xmlns:a16="http://schemas.microsoft.com/office/drawing/2014/main" val="4049087801"/>
                    </a:ext>
                  </a:extLst>
                </a:gridCol>
                <a:gridCol w="8248246">
                  <a:extLst>
                    <a:ext uri="{9D8B030D-6E8A-4147-A177-3AD203B41FA5}">
                      <a16:colId xmlns:a16="http://schemas.microsoft.com/office/drawing/2014/main" val="334280635"/>
                    </a:ext>
                  </a:extLst>
                </a:gridCol>
              </a:tblGrid>
              <a:tr h="579528"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１月</a:t>
                      </a:r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108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 台湾総統選</a:t>
                      </a:r>
                    </a:p>
                  </a:txBody>
                  <a:tcPr marT="108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0511812"/>
                  </a:ext>
                </a:extLst>
              </a:tr>
              <a:tr h="579528"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２月</a:t>
                      </a:r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108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 インドネシア大統領選</a:t>
                      </a:r>
                    </a:p>
                  </a:txBody>
                  <a:tcPr marT="108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5133002"/>
                  </a:ext>
                </a:extLst>
              </a:tr>
              <a:tr h="579528">
                <a:tc>
                  <a:txBody>
                    <a:bodyPr/>
                    <a:lstStyle/>
                    <a:p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 3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108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 ロシア大統領選</a:t>
                      </a:r>
                    </a:p>
                  </a:txBody>
                  <a:tcPr marT="108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8491635"/>
                  </a:ext>
                </a:extLst>
              </a:tr>
              <a:tr h="579528">
                <a:tc>
                  <a:txBody>
                    <a:bodyPr/>
                    <a:lstStyle/>
                    <a:p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 4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108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 韓国総選挙</a:t>
                      </a:r>
                    </a:p>
                  </a:txBody>
                  <a:tcPr marT="108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9062540"/>
                  </a:ext>
                </a:extLst>
              </a:tr>
              <a:tr h="579528">
                <a:tc>
                  <a:txBody>
                    <a:bodyPr/>
                    <a:lstStyle/>
                    <a:p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 4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月頃</a:t>
                      </a:r>
                    </a:p>
                  </a:txBody>
                  <a:tcPr marT="108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 インド総選挙</a:t>
                      </a:r>
                    </a:p>
                  </a:txBody>
                  <a:tcPr marT="108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170177"/>
                  </a:ext>
                </a:extLst>
              </a:tr>
              <a:tr h="579528">
                <a:tc>
                  <a:txBody>
                    <a:bodyPr/>
                    <a:lstStyle/>
                    <a:p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 6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  </a:t>
                      </a:r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108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 欧州議会選挙（～</a:t>
                      </a:r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日）</a:t>
                      </a:r>
                    </a:p>
                  </a:txBody>
                  <a:tcPr marT="108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4298440"/>
                  </a:ext>
                </a:extLst>
              </a:tr>
              <a:tr h="579528">
                <a:tc>
                  <a:txBody>
                    <a:bodyPr/>
                    <a:lstStyle/>
                    <a:p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      13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108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 先進</a:t>
                      </a:r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か国首脳会議（～</a:t>
                      </a:r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日、イタリア）</a:t>
                      </a:r>
                    </a:p>
                  </a:txBody>
                  <a:tcPr marT="108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8731056"/>
                  </a:ext>
                </a:extLst>
              </a:tr>
              <a:tr h="579528">
                <a:tc>
                  <a:txBody>
                    <a:bodyPr/>
                    <a:lstStyle/>
                    <a:p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 7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108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 パリ五輪開幕（～</a:t>
                      </a:r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日）</a:t>
                      </a:r>
                    </a:p>
                  </a:txBody>
                  <a:tcPr marT="108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908757"/>
                  </a:ext>
                </a:extLst>
              </a:tr>
              <a:tr h="579528">
                <a:tc>
                  <a:txBody>
                    <a:bodyPr/>
                    <a:lstStyle/>
                    <a:p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11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 </a:t>
                      </a:r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108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 米大統領選</a:t>
                      </a:r>
                    </a:p>
                  </a:txBody>
                  <a:tcPr marT="108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15294"/>
                  </a:ext>
                </a:extLst>
              </a:tr>
              <a:tr h="579528">
                <a:tc>
                  <a:txBody>
                    <a:bodyPr/>
                    <a:lstStyle/>
                    <a:p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      18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108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 主要</a:t>
                      </a:r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か国・地域（</a:t>
                      </a:r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G20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）首脳会議（～</a:t>
                      </a:r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  <a:r>
                        <a:rPr kumimoji="1" lang="ja-JP" altLang="en-US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日）</a:t>
                      </a:r>
                    </a:p>
                  </a:txBody>
                  <a:tcPr marT="108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3538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2423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0015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3AF490B-5BF0-C977-3011-8BE4DE3C2F1D}"/>
              </a:ext>
            </a:extLst>
          </p:cNvPr>
          <p:cNvSpPr txBox="1"/>
          <p:nvPr/>
        </p:nvSpPr>
        <p:spPr>
          <a:xfrm>
            <a:off x="3531835" y="0"/>
            <a:ext cx="5128327" cy="1000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2024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　知事選挙日程</a:t>
            </a:r>
            <a:endParaRPr kumimoji="1" lang="en-US" altLang="ja-JP" sz="36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7F45F5C-86E6-158A-E4E8-752D0E93F862}"/>
              </a:ext>
            </a:extLst>
          </p:cNvPr>
          <p:cNvGraphicFramePr>
            <a:graphicFrameLocks noGrp="1"/>
          </p:cNvGraphicFramePr>
          <p:nvPr/>
        </p:nvGraphicFramePr>
        <p:xfrm>
          <a:off x="838198" y="1577340"/>
          <a:ext cx="10515600" cy="45270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71800">
                  <a:extLst>
                    <a:ext uri="{9D8B030D-6E8A-4147-A177-3AD203B41FA5}">
                      <a16:colId xmlns:a16="http://schemas.microsoft.com/office/drawing/2014/main" val="4270677842"/>
                    </a:ext>
                  </a:extLst>
                </a:gridCol>
                <a:gridCol w="3348990">
                  <a:extLst>
                    <a:ext uri="{9D8B030D-6E8A-4147-A177-3AD203B41FA5}">
                      <a16:colId xmlns:a16="http://schemas.microsoft.com/office/drawing/2014/main" val="3483174219"/>
                    </a:ext>
                  </a:extLst>
                </a:gridCol>
                <a:gridCol w="4194810">
                  <a:extLst>
                    <a:ext uri="{9D8B030D-6E8A-4147-A177-3AD203B41FA5}">
                      <a16:colId xmlns:a16="http://schemas.microsoft.com/office/drawing/2014/main" val="3205055799"/>
                    </a:ext>
                  </a:extLst>
                </a:gridCol>
              </a:tblGrid>
              <a:tr h="834390"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　知事選日程</a:t>
                      </a:r>
                      <a:endParaRPr kumimoji="1" lang="en-US" altLang="ja-JP" sz="2400" b="1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24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en-US" altLang="ja-JP" sz="24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24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任期満了日</a:t>
                      </a:r>
                    </a:p>
                  </a:txBody>
                  <a:tcPr marT="7200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自治体</a:t>
                      </a:r>
                    </a:p>
                  </a:txBody>
                  <a:tcPr marT="7200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現職知事</a:t>
                      </a:r>
                    </a:p>
                  </a:txBody>
                  <a:tcPr marT="7200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7733093"/>
                  </a:ext>
                </a:extLst>
              </a:tr>
              <a:tr h="615437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 </a:t>
                      </a:r>
                      <a:r>
                        <a:rPr kumimoji="1" lang="en-US" altLang="ja-JP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 </a:t>
                      </a:r>
                      <a:r>
                        <a:rPr kumimoji="1" lang="en-US" altLang="ja-JP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7200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熊本</a:t>
                      </a:r>
                    </a:p>
                  </a:txBody>
                  <a:tcPr marT="7200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蒲島郁夫</a:t>
                      </a:r>
                    </a:p>
                  </a:txBody>
                  <a:tcPr marT="7200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535271"/>
                  </a:ext>
                </a:extLst>
              </a:tr>
              <a:tr h="615437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 </a:t>
                      </a:r>
                      <a:r>
                        <a:rPr kumimoji="1" lang="en-US" altLang="ja-JP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   </a:t>
                      </a:r>
                      <a:r>
                        <a:rPr kumimoji="1" lang="en-US" altLang="ja-JP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7200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東京</a:t>
                      </a:r>
                    </a:p>
                  </a:txBody>
                  <a:tcPr marT="7200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小池百合子</a:t>
                      </a:r>
                    </a:p>
                  </a:txBody>
                  <a:tcPr marT="7200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5508412"/>
                  </a:ext>
                </a:extLst>
              </a:tr>
              <a:tr h="615437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※7</a:t>
                      </a:r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 </a:t>
                      </a:r>
                      <a:r>
                        <a:rPr kumimoji="1" lang="en-US" altLang="ja-JP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7200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鹿児島</a:t>
                      </a:r>
                    </a:p>
                  </a:txBody>
                  <a:tcPr marT="7200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塩田康一</a:t>
                      </a:r>
                    </a:p>
                  </a:txBody>
                  <a:tcPr marT="7200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593315"/>
                  </a:ext>
                </a:extLst>
              </a:tr>
              <a:tr h="615437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※11</a:t>
                      </a:r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 </a:t>
                      </a:r>
                      <a:r>
                        <a:rPr kumimoji="1" lang="en-US" altLang="ja-JP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7200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富山</a:t>
                      </a:r>
                    </a:p>
                  </a:txBody>
                  <a:tcPr marT="7200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新田八郎</a:t>
                      </a:r>
                      <a:endParaRPr kumimoji="1" lang="en-US" altLang="ja-JP" sz="3200" b="1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00673"/>
                  </a:ext>
                </a:extLst>
              </a:tr>
              <a:tr h="615437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※</a:t>
                      </a:r>
                      <a:r>
                        <a:rPr kumimoji="1" lang="en-US" altLang="ja-JP" sz="28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r>
                        <a:rPr kumimoji="1" lang="ja-JP" altLang="en-US" sz="28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8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r>
                        <a:rPr kumimoji="1" lang="ja-JP" altLang="en-US" sz="28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  <a:endParaRPr kumimoji="1" lang="ja-JP" altLang="en-US" sz="3200" b="1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岡山</a:t>
                      </a:r>
                    </a:p>
                  </a:txBody>
                  <a:tcPr marT="7200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伊原木隆太</a:t>
                      </a:r>
                    </a:p>
                  </a:txBody>
                  <a:tcPr marT="7200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7956631"/>
                  </a:ext>
                </a:extLst>
              </a:tr>
              <a:tr h="615437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※12</a:t>
                      </a:r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 </a:t>
                      </a:r>
                      <a:r>
                        <a:rPr kumimoji="1" lang="en-US" altLang="ja-JP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7200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栃木</a:t>
                      </a:r>
                    </a:p>
                  </a:txBody>
                  <a:tcPr marT="7200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福田富一</a:t>
                      </a:r>
                    </a:p>
                  </a:txBody>
                  <a:tcPr marT="72000" marB="0" anchor="ctr" anchorCtr="1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9224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9118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0015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3AF490B-5BF0-C977-3011-8BE4DE3C2F1D}"/>
              </a:ext>
            </a:extLst>
          </p:cNvPr>
          <p:cNvSpPr txBox="1"/>
          <p:nvPr/>
        </p:nvSpPr>
        <p:spPr>
          <a:xfrm>
            <a:off x="643225" y="160020"/>
            <a:ext cx="10905550" cy="10310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4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能登半島珠洲市震源「群発地震」三年継続</a:t>
            </a:r>
            <a:endParaRPr kumimoji="1" lang="en-US" altLang="ja-JP" sz="44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6C52303-59CD-F219-1EB8-8E5311DCD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224214"/>
              </p:ext>
            </p:extLst>
          </p:nvPr>
        </p:nvGraphicFramePr>
        <p:xfrm>
          <a:off x="1348740" y="1463040"/>
          <a:ext cx="9302658" cy="41376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17620">
                  <a:extLst>
                    <a:ext uri="{9D8B030D-6E8A-4147-A177-3AD203B41FA5}">
                      <a16:colId xmlns:a16="http://schemas.microsoft.com/office/drawing/2014/main" val="2951433273"/>
                    </a:ext>
                  </a:extLst>
                </a:gridCol>
                <a:gridCol w="5485038">
                  <a:extLst>
                    <a:ext uri="{9D8B030D-6E8A-4147-A177-3AD203B41FA5}">
                      <a16:colId xmlns:a16="http://schemas.microsoft.com/office/drawing/2014/main" val="44319460"/>
                    </a:ext>
                  </a:extLst>
                </a:gridCol>
              </a:tblGrid>
              <a:tr h="1034415">
                <a:tc>
                  <a:txBody>
                    <a:bodyPr/>
                    <a:lstStyle/>
                    <a:p>
                      <a:r>
                        <a:rPr kumimoji="1" lang="en-US" altLang="ja-JP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21</a:t>
                      </a:r>
                      <a:r>
                        <a:rPr kumimoji="1" lang="ja-JP" altLang="en-US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 </a:t>
                      </a:r>
                      <a:r>
                        <a:rPr kumimoji="1" lang="en-US" altLang="ja-JP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r>
                        <a:rPr kumimoji="1" lang="ja-JP" altLang="en-US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 </a:t>
                      </a:r>
                      <a:r>
                        <a:rPr kumimoji="1" lang="en-US" altLang="ja-JP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  <a:r>
                        <a:rPr kumimoji="1" lang="ja-JP" altLang="en-US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 M5.1</a:t>
                      </a:r>
                      <a:r>
                        <a:rPr kumimoji="1" lang="ja-JP" altLang="en-US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最大震度</a:t>
                      </a:r>
                      <a:r>
                        <a:rPr kumimoji="1" lang="en-US" altLang="ja-JP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弱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11720"/>
                  </a:ext>
                </a:extLst>
              </a:tr>
              <a:tr h="1034415">
                <a:tc>
                  <a:txBody>
                    <a:bodyPr/>
                    <a:lstStyle/>
                    <a:p>
                      <a:r>
                        <a:rPr kumimoji="1" lang="en-US" altLang="ja-JP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22</a:t>
                      </a:r>
                      <a:r>
                        <a:rPr kumimoji="1" lang="ja-JP" altLang="en-US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 </a:t>
                      </a:r>
                      <a:r>
                        <a:rPr kumimoji="1" lang="en-US" altLang="ja-JP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r>
                        <a:rPr kumimoji="1" lang="ja-JP" altLang="en-US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 </a:t>
                      </a:r>
                      <a:r>
                        <a:rPr kumimoji="1" lang="en-US" altLang="ja-JP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  <a:r>
                        <a:rPr kumimoji="1" lang="ja-JP" altLang="en-US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 M5.4</a:t>
                      </a:r>
                      <a:r>
                        <a:rPr kumimoji="1" lang="ja-JP" altLang="en-US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最大震度</a:t>
                      </a:r>
                      <a:r>
                        <a:rPr kumimoji="1" lang="en-US" altLang="ja-JP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r>
                        <a:rPr kumimoji="1" lang="ja-JP" altLang="en-US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弱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403821"/>
                  </a:ext>
                </a:extLst>
              </a:tr>
              <a:tr h="1034415">
                <a:tc>
                  <a:txBody>
                    <a:bodyPr/>
                    <a:lstStyle/>
                    <a:p>
                      <a:r>
                        <a:rPr kumimoji="1" lang="en-US" altLang="ja-JP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23</a:t>
                      </a:r>
                      <a:r>
                        <a:rPr kumimoji="1" lang="ja-JP" altLang="en-US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 </a:t>
                      </a:r>
                      <a:r>
                        <a:rPr kumimoji="1" lang="en-US" altLang="ja-JP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   </a:t>
                      </a:r>
                      <a:r>
                        <a:rPr kumimoji="1" lang="en-US" altLang="ja-JP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 M6.5</a:t>
                      </a:r>
                      <a:r>
                        <a:rPr kumimoji="1" lang="ja-JP" altLang="en-US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最大震度</a:t>
                      </a:r>
                      <a:r>
                        <a:rPr kumimoji="1" lang="en-US" altLang="ja-JP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r>
                        <a:rPr kumimoji="1" lang="ja-JP" altLang="en-US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強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2099121"/>
                  </a:ext>
                </a:extLst>
              </a:tr>
              <a:tr h="1034415">
                <a:tc>
                  <a:txBody>
                    <a:bodyPr/>
                    <a:lstStyle/>
                    <a:p>
                      <a:r>
                        <a:rPr kumimoji="1" lang="en-US" altLang="ja-JP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24</a:t>
                      </a:r>
                      <a:r>
                        <a:rPr kumimoji="1" lang="ja-JP" altLang="en-US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 </a:t>
                      </a:r>
                      <a:r>
                        <a:rPr kumimoji="1" lang="en-US" altLang="ja-JP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   </a:t>
                      </a:r>
                      <a:r>
                        <a:rPr kumimoji="1" lang="en-US" altLang="ja-JP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 M7.6</a:t>
                      </a:r>
                      <a:r>
                        <a:rPr kumimoji="1" lang="ja-JP" altLang="en-US" sz="3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最大震度７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6012837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EDEDBC8-B5D8-DDD9-B175-626B0693B0C2}"/>
              </a:ext>
            </a:extLst>
          </p:cNvPr>
          <p:cNvSpPr txBox="1"/>
          <p:nvPr/>
        </p:nvSpPr>
        <p:spPr>
          <a:xfrm>
            <a:off x="829422" y="5600700"/>
            <a:ext cx="10341293" cy="1000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逆断層型地震　流体の圧力で岩盤押された可能性</a:t>
            </a:r>
            <a:endParaRPr kumimoji="1" lang="en-US" altLang="ja-JP" sz="36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188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5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3AF490B-5BF0-C977-3011-8BE4DE3C2F1D}"/>
              </a:ext>
            </a:extLst>
          </p:cNvPr>
          <p:cNvSpPr txBox="1"/>
          <p:nvPr/>
        </p:nvSpPr>
        <p:spPr>
          <a:xfrm>
            <a:off x="2515532" y="282800"/>
            <a:ext cx="7160935" cy="100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2024</a:t>
            </a:r>
            <a:r>
              <a:rPr kumimoji="1" lang="ja-JP" altLang="en-US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年の「</a:t>
            </a:r>
            <a:r>
              <a:rPr kumimoji="1" lang="en-US" altLang="ja-JP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10</a:t>
            </a:r>
            <a:r>
              <a:rPr kumimoji="1" lang="ja-JP" altLang="en-US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大リスク」</a:t>
            </a:r>
            <a:endParaRPr kumimoji="1" lang="en-US" altLang="ja-JP" sz="44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米調査会社「ユーラシア・グループ」</a:t>
            </a:r>
            <a:endParaRPr kumimoji="1" lang="en-US" altLang="ja-JP" sz="32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D533788B-75AE-0EF9-FED0-9455729A1A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79695"/>
              </p:ext>
            </p:extLst>
          </p:nvPr>
        </p:nvGraphicFramePr>
        <p:xfrm>
          <a:off x="312057" y="1376894"/>
          <a:ext cx="11629572" cy="53507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2972">
                  <a:extLst>
                    <a:ext uri="{9D8B030D-6E8A-4147-A177-3AD203B41FA5}">
                      <a16:colId xmlns:a16="http://schemas.microsoft.com/office/drawing/2014/main" val="2374833359"/>
                    </a:ext>
                  </a:extLst>
                </a:gridCol>
                <a:gridCol w="3058885">
                  <a:extLst>
                    <a:ext uri="{9D8B030D-6E8A-4147-A177-3AD203B41FA5}">
                      <a16:colId xmlns:a16="http://schemas.microsoft.com/office/drawing/2014/main" val="2936379034"/>
                    </a:ext>
                  </a:extLst>
                </a:gridCol>
                <a:gridCol w="7837715">
                  <a:extLst>
                    <a:ext uri="{9D8B030D-6E8A-4147-A177-3AD203B41FA5}">
                      <a16:colId xmlns:a16="http://schemas.microsoft.com/office/drawing/2014/main" val="3793932410"/>
                    </a:ext>
                  </a:extLst>
                </a:gridCol>
              </a:tblGrid>
              <a:tr h="53507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40000"/>
                            </a:srgbClr>
                          </a:glo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米国の敵は米国</a:t>
                      </a: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大統領選で分断と機能不全が深刻化</a:t>
                      </a: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330942"/>
                  </a:ext>
                </a:extLst>
              </a:tr>
              <a:tr h="53507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40000"/>
                            </a:srgbClr>
                          </a:glo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瀬戸際の中東</a:t>
                      </a: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ガザでの戦闘は紛争の第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段階</a:t>
                      </a: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1002479"/>
                  </a:ext>
                </a:extLst>
              </a:tr>
              <a:tr h="53507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40000"/>
                            </a:srgbClr>
                          </a:glo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ウクライナ分割</a:t>
                      </a: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ロシアは占領地を維持、今年が戦争の転換点に</a:t>
                      </a: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7913830"/>
                  </a:ext>
                </a:extLst>
              </a:tr>
              <a:tr h="53507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40000"/>
                            </a:srgbClr>
                          </a:glo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統治されない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AI</a:t>
                      </a:r>
                      <a:endParaRPr kumimoji="1" lang="ja-JP" altLang="en-US" sz="24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40000"/>
                            </a:srgbClr>
                          </a:glo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選挙に影響を与えるために生成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AI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が利用される</a:t>
                      </a: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9555472"/>
                  </a:ext>
                </a:extLst>
              </a:tr>
              <a:tr h="53507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40000"/>
                            </a:srgbClr>
                          </a:glo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ならず者の枢軸</a:t>
                      </a: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ロシア、北朝鮮、イランの連携が脅威に</a:t>
                      </a: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7513159"/>
                  </a:ext>
                </a:extLst>
              </a:tr>
              <a:tr h="53507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40000"/>
                            </a:srgbClr>
                          </a:glo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中国回復せず</a:t>
                      </a: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金融の脆弱性や需要不足に対応できず</a:t>
                      </a: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565726"/>
                  </a:ext>
                </a:extLst>
              </a:tr>
              <a:tr h="53507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40000"/>
                            </a:srgbClr>
                          </a:glo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重要鉱物を巡る争い</a:t>
                      </a: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各国が産業政策と貿易制限を強化</a:t>
                      </a: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297837"/>
                  </a:ext>
                </a:extLst>
              </a:tr>
              <a:tr h="53507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40000"/>
                            </a:srgbClr>
                          </a:glo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経済的逆風</a:t>
                      </a: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インフレが経済の足かせに。景気刺激策は限定的</a:t>
                      </a: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697114"/>
                  </a:ext>
                </a:extLst>
              </a:tr>
              <a:tr h="53507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40000"/>
                            </a:srgbClr>
                          </a:glo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エルニーニョ再来</a:t>
                      </a: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異常気象が食糧難や水不足、病気の要因に</a:t>
                      </a: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1268206"/>
                  </a:ext>
                </a:extLst>
              </a:tr>
              <a:tr h="53507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endParaRPr kumimoji="1" lang="ja-JP" altLang="en-US" sz="28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40000"/>
                            </a:srgbClr>
                          </a:glo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米国でのビジネス</a:t>
                      </a: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企業は米国の「分断」への対応に苦慮</a:t>
                      </a:r>
                    </a:p>
                  </a:txBody>
                  <a:tcPr marT="7200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9616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7660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5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3AF490B-5BF0-C977-3011-8BE4DE3C2F1D}"/>
              </a:ext>
            </a:extLst>
          </p:cNvPr>
          <p:cNvSpPr txBox="1"/>
          <p:nvPr/>
        </p:nvSpPr>
        <p:spPr>
          <a:xfrm>
            <a:off x="2707895" y="-35108"/>
            <a:ext cx="6776214" cy="1063162"/>
          </a:xfrm>
          <a:prstGeom prst="rect">
            <a:avLst/>
          </a:prstGeom>
          <a:noFill/>
        </p:spPr>
        <p:txBody>
          <a:bodyPr wrap="none" tIns="0" bIns="10800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8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2024</a:t>
            </a:r>
            <a:r>
              <a:rPr kumimoji="1" lang="ja-JP" altLang="en-US" sz="48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　米国大統領選</a:t>
            </a:r>
            <a:endParaRPr kumimoji="1" lang="en-US" altLang="ja-JP" sz="48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E69A1D6B-BE7A-7AC9-2A6D-C16107D84D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264909"/>
              </p:ext>
            </p:extLst>
          </p:nvPr>
        </p:nvGraphicFramePr>
        <p:xfrm>
          <a:off x="1174931" y="936614"/>
          <a:ext cx="9842137" cy="5641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1118">
                  <a:extLst>
                    <a:ext uri="{9D8B030D-6E8A-4147-A177-3AD203B41FA5}">
                      <a16:colId xmlns:a16="http://schemas.microsoft.com/office/drawing/2014/main" val="4000282875"/>
                    </a:ext>
                  </a:extLst>
                </a:gridCol>
                <a:gridCol w="2097571">
                  <a:extLst>
                    <a:ext uri="{9D8B030D-6E8A-4147-A177-3AD203B41FA5}">
                      <a16:colId xmlns:a16="http://schemas.microsoft.com/office/drawing/2014/main" val="3443162363"/>
                    </a:ext>
                  </a:extLst>
                </a:gridCol>
                <a:gridCol w="3642694">
                  <a:extLst>
                    <a:ext uri="{9D8B030D-6E8A-4147-A177-3AD203B41FA5}">
                      <a16:colId xmlns:a16="http://schemas.microsoft.com/office/drawing/2014/main" val="3979615166"/>
                    </a:ext>
                  </a:extLst>
                </a:gridCol>
                <a:gridCol w="3680754">
                  <a:extLst>
                    <a:ext uri="{9D8B030D-6E8A-4147-A177-3AD203B41FA5}">
                      <a16:colId xmlns:a16="http://schemas.microsoft.com/office/drawing/2014/main" val="754747143"/>
                    </a:ext>
                  </a:extLst>
                </a:gridCol>
              </a:tblGrid>
              <a:tr h="370840">
                <a:tc rowSpan="13"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主な日程</a:t>
                      </a: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日時</a:t>
                      </a:r>
                    </a:p>
                  </a:txBody>
                  <a:tcPr marT="108000" anchor="ctr" anchorCtr="1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民主党</a:t>
                      </a:r>
                    </a:p>
                  </a:txBody>
                  <a:tcPr marT="108000" anchor="ctr" anchorCtr="1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共和党</a:t>
                      </a:r>
                    </a:p>
                  </a:txBody>
                  <a:tcPr marT="108000"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118698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40000"/>
                            </a:srgbClr>
                          </a:glo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anchorCtr="1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アイオワ州党員集会</a:t>
                      </a:r>
                    </a:p>
                  </a:txBody>
                  <a:tcPr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099318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ニューハンプシャー州予備選</a:t>
                      </a:r>
                    </a:p>
                  </a:txBody>
                  <a:tcPr anchor="ctr" anchorCtr="1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ニューハンプシャー州予備選</a:t>
                      </a:r>
                    </a:p>
                  </a:txBody>
                  <a:tcPr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80357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サウスカロライナ州予備選</a:t>
                      </a:r>
                    </a:p>
                  </a:txBody>
                  <a:tcPr anchor="ctr" anchorCtr="1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40000"/>
                            </a:srgbClr>
                          </a:glo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51596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ネバダ州予備選</a:t>
                      </a:r>
                    </a:p>
                  </a:txBody>
                  <a:tcPr anchor="ctr" anchorCtr="1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40000"/>
                            </a:srgbClr>
                          </a:glo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642876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40000"/>
                            </a:srgbClr>
                          </a:glo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anchorCtr="1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ネバダ州予備選</a:t>
                      </a:r>
                      <a:endParaRPr kumimoji="1" lang="en-US" altLang="ja-JP" sz="20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40000"/>
                            </a:srgbClr>
                          </a:glo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120088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40000"/>
                            </a:srgbClr>
                          </a:glo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anchorCtr="1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サウスカロライナ州予備選</a:t>
                      </a:r>
                    </a:p>
                  </a:txBody>
                  <a:tcPr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44602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スーパーチューズデイ（予備選、党員集会集中）</a:t>
                      </a:r>
                    </a:p>
                  </a:txBody>
                  <a:tcPr marT="108000"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2000" b="1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433428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40000"/>
                            </a:srgbClr>
                          </a:glo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anchorCtr="1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共和党大会</a:t>
                      </a:r>
                    </a:p>
                  </a:txBody>
                  <a:tcPr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778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民主党大会</a:t>
                      </a:r>
                    </a:p>
                  </a:txBody>
                  <a:tcPr anchor="ctr" anchorCtr="1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40000"/>
                            </a:srgbClr>
                          </a:glo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705724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日、</a:t>
                      </a:r>
                      <a:endParaRPr kumimoji="1" lang="en-US" altLang="ja-JP" sz="20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40000"/>
                            </a:srgbClr>
                          </a:glo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、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両党指名候補による討論会</a:t>
                      </a:r>
                    </a:p>
                  </a:txBody>
                  <a:tcPr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2000" b="1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198622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投開票</a:t>
                      </a:r>
                    </a:p>
                  </a:txBody>
                  <a:tcPr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2000" b="1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41752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大統領就任式</a:t>
                      </a:r>
                    </a:p>
                  </a:txBody>
                  <a:tcPr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2000" b="1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66578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8197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5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FB041FCC-3169-1A53-9C3C-8F61EEEFF2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465881"/>
              </p:ext>
            </p:extLst>
          </p:nvPr>
        </p:nvGraphicFramePr>
        <p:xfrm>
          <a:off x="1426028" y="328022"/>
          <a:ext cx="9104814" cy="182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52407">
                  <a:extLst>
                    <a:ext uri="{9D8B030D-6E8A-4147-A177-3AD203B41FA5}">
                      <a16:colId xmlns:a16="http://schemas.microsoft.com/office/drawing/2014/main" val="3550615437"/>
                    </a:ext>
                  </a:extLst>
                </a:gridCol>
                <a:gridCol w="4552407">
                  <a:extLst>
                    <a:ext uri="{9D8B030D-6E8A-4147-A177-3AD203B41FA5}">
                      <a16:colId xmlns:a16="http://schemas.microsoft.com/office/drawing/2014/main" val="1114409009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635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2020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635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年大統領選結果（選挙人計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635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538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635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人、当選ライン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635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270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635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人）</a:t>
                      </a: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172124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635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ジョー・バイデン（民主党）</a:t>
                      </a: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635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ドナルド・トランプ（共和党）</a:t>
                      </a:r>
                    </a:p>
                  </a:txBody>
                  <a:tcPr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7383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635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獲得選挙人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635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306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635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</a:t>
                      </a: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635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獲得選挙人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635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232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635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</a:t>
                      </a:r>
                    </a:p>
                  </a:txBody>
                  <a:tcPr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1177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635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635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州　＋　首都ワシントン</a:t>
                      </a: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635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635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州</a:t>
                      </a:r>
                    </a:p>
                  </a:txBody>
                  <a:tcPr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0919765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5EF67A5-5489-0190-05CD-A0BA819F6B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447120"/>
              </p:ext>
            </p:extLst>
          </p:nvPr>
        </p:nvGraphicFramePr>
        <p:xfrm>
          <a:off x="5722262" y="2387602"/>
          <a:ext cx="5990044" cy="182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46770">
                  <a:extLst>
                    <a:ext uri="{9D8B030D-6E8A-4147-A177-3AD203B41FA5}">
                      <a16:colId xmlns:a16="http://schemas.microsoft.com/office/drawing/2014/main" val="2750517350"/>
                    </a:ext>
                  </a:extLst>
                </a:gridCol>
                <a:gridCol w="4843274">
                  <a:extLst>
                    <a:ext uri="{9D8B030D-6E8A-4147-A177-3AD203B41FA5}">
                      <a16:colId xmlns:a16="http://schemas.microsoft.com/office/drawing/2014/main" val="1669379516"/>
                    </a:ext>
                  </a:extLst>
                </a:gridCol>
              </a:tblGrid>
              <a:tr h="398175">
                <a:tc gridSpan="2"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 w="15875"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トランプ氏の公判日程</a:t>
                      </a: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4824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1" dirty="0">
                          <a:ln w="15875"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1800" b="1" dirty="0">
                          <a:ln w="15875"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1800" b="1" dirty="0">
                          <a:ln w="15875"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r>
                        <a:rPr kumimoji="1" lang="ja-JP" altLang="en-US" sz="1800" b="1" dirty="0">
                          <a:ln w="15875"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 w="15875"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米議会占拠事件初公判</a:t>
                      </a:r>
                    </a:p>
                  </a:txBody>
                  <a:tcPr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6245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1" dirty="0">
                          <a:ln w="15875"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1800" b="1" dirty="0">
                          <a:ln w="15875"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1800" b="1" dirty="0">
                          <a:ln w="15875"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1800" b="1" dirty="0">
                          <a:ln w="15875"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 w="15875"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不倫口止め料不正処理初公判</a:t>
                      </a:r>
                    </a:p>
                  </a:txBody>
                  <a:tcPr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315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1" dirty="0">
                          <a:ln w="15875"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1800" b="1" dirty="0">
                          <a:ln w="15875"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1800" b="1" dirty="0">
                          <a:ln w="15875"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  <a:r>
                        <a:rPr kumimoji="1" lang="ja-JP" altLang="en-US" sz="1800" b="1" dirty="0">
                          <a:ln w="15875"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 w="15875"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退任時に機密文書持ち出し初公判</a:t>
                      </a:r>
                    </a:p>
                  </a:txBody>
                  <a:tcPr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518563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FEED25E3-E312-C606-D2A1-CD4575B6FA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957765"/>
              </p:ext>
            </p:extLst>
          </p:nvPr>
        </p:nvGraphicFramePr>
        <p:xfrm>
          <a:off x="259804" y="2387602"/>
          <a:ext cx="5217887" cy="420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9761">
                  <a:extLst>
                    <a:ext uri="{9D8B030D-6E8A-4147-A177-3AD203B41FA5}">
                      <a16:colId xmlns:a16="http://schemas.microsoft.com/office/drawing/2014/main" val="509733003"/>
                    </a:ext>
                  </a:extLst>
                </a:gridCol>
                <a:gridCol w="4598126">
                  <a:extLst>
                    <a:ext uri="{9D8B030D-6E8A-4147-A177-3AD203B41FA5}">
                      <a16:colId xmlns:a16="http://schemas.microsoft.com/office/drawing/2014/main" val="2095688678"/>
                    </a:ext>
                  </a:extLst>
                </a:gridCol>
              </a:tblGrid>
              <a:tr h="194492">
                <a:tc gridSpan="2"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主な候補者</a:t>
                      </a: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47376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民主党</a:t>
                      </a: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ジョー・バイデン（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81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</a:p>
                  </a:txBody>
                  <a:tcPr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9636713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共和党</a:t>
                      </a: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ドナルド・トランプ（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77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</a:p>
                  </a:txBody>
                  <a:tcPr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9362813"/>
                  </a:ext>
                </a:extLst>
              </a:tr>
              <a:tr h="356568">
                <a:tc vMerge="1">
                  <a:txBody>
                    <a:bodyPr/>
                    <a:lstStyle/>
                    <a:p>
                      <a:endParaRPr kumimoji="1" lang="ja-JP" altLang="en-US" sz="24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40000"/>
                            </a:srgbClr>
                          </a:glo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ニッキー・ヘイリー（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51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</a:p>
                  </a:txBody>
                  <a:tcPr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590041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4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40000"/>
                            </a:srgbClr>
                          </a:glo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ロン・デサンティス（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</a:p>
                  </a:txBody>
                  <a:tcPr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2765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無所属</a:t>
                      </a:r>
                    </a:p>
                  </a:txBody>
                  <a:tcPr anchor="ctr" anchorCtr="1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ロバート・ケネディ・ジュニア（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69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</a:p>
                  </a:txBody>
                  <a:tcPr anchor="ctr" anchorCtr="1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00161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6FE9A2-65E3-345C-75C5-8E05B7D2B294}"/>
              </a:ext>
            </a:extLst>
          </p:cNvPr>
          <p:cNvSpPr txBox="1"/>
          <p:nvPr/>
        </p:nvSpPr>
        <p:spPr>
          <a:xfrm>
            <a:off x="6096000" y="4447182"/>
            <a:ext cx="5343680" cy="217841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bg1"/>
            </a:solidFill>
            <a:prstDash val="lgDash"/>
          </a:ln>
        </p:spPr>
        <p:txBody>
          <a:bodyPr wrap="none" lIns="360000" tIns="360000" rIns="360000" bIns="180000" rtlCol="0">
            <a:spAutoFit/>
          </a:bodyPr>
          <a:lstStyle/>
          <a:p>
            <a:r>
              <a:rPr lang="en-US" altLang="ja-JP" sz="24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40000"/>
                    </a:srgb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24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40000"/>
                    </a:srgb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．トランプ　　　　　</a:t>
            </a:r>
            <a:r>
              <a:rPr lang="en-US" altLang="ja-JP" sz="24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40000"/>
                    </a:srgb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61.1</a:t>
            </a:r>
            <a:r>
              <a:rPr lang="ja-JP" altLang="en-US" sz="24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40000"/>
                    </a:srgb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lang="en-US" altLang="ja-JP" sz="24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glow rad="101600">
                  <a:srgbClr val="002060">
                    <a:alpha val="40000"/>
                  </a:srgbClr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24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40000"/>
                    </a:srgb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24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40000"/>
                    </a:srgb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．ヘイリー　　　　　</a:t>
            </a:r>
            <a:r>
              <a:rPr kumimoji="1" lang="en-US" altLang="ja-JP" sz="24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40000"/>
                    </a:srgb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11.3</a:t>
            </a:r>
            <a:r>
              <a:rPr kumimoji="1" lang="ja-JP" altLang="en-US" sz="24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40000"/>
                    </a:srgb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en-US" altLang="ja-JP" sz="24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glow rad="101600">
                  <a:srgbClr val="002060">
                    <a:alpha val="40000"/>
                  </a:srgbClr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24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40000"/>
                    </a:srgb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24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40000"/>
                    </a:srgb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．デサンティス　　　</a:t>
            </a:r>
            <a:r>
              <a:rPr lang="en-US" altLang="ja-JP" sz="24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40000"/>
                    </a:srgb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10.9</a:t>
            </a:r>
            <a:r>
              <a:rPr lang="ja-JP" altLang="en-US" sz="24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40000"/>
                    </a:srgb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lang="en-US" altLang="ja-JP" sz="24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glow rad="101600">
                  <a:srgbClr val="002060">
                    <a:alpha val="40000"/>
                  </a:srgbClr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4500"/>
              </a:lnSpc>
            </a:pPr>
            <a:r>
              <a:rPr kumimoji="1" lang="en-US" altLang="ja-JP" sz="24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40000"/>
                    </a:srgb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24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40000"/>
                    </a:srgb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リアル・クリア・ポリティクス</a:t>
            </a:r>
          </a:p>
        </p:txBody>
      </p:sp>
    </p:spTree>
    <p:extLst>
      <p:ext uri="{BB962C8B-B14F-4D97-AF65-F5344CB8AC3E}">
        <p14:creationId xmlns:p14="http://schemas.microsoft.com/office/powerpoint/2010/main" val="3964658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5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3AF490B-5BF0-C977-3011-8BE4DE3C2F1D}"/>
              </a:ext>
            </a:extLst>
          </p:cNvPr>
          <p:cNvSpPr txBox="1"/>
          <p:nvPr/>
        </p:nvSpPr>
        <p:spPr>
          <a:xfrm>
            <a:off x="2618122" y="-149908"/>
            <a:ext cx="6955750" cy="10310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朝鮮労働党中央委員会総会</a:t>
            </a:r>
            <a:endParaRPr kumimoji="1" lang="en-US" altLang="ja-JP" sz="44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6D89B3-81A4-A9FF-D90E-0A9BE9F61DB8}"/>
              </a:ext>
            </a:extLst>
          </p:cNvPr>
          <p:cNvSpPr txBox="1"/>
          <p:nvPr/>
        </p:nvSpPr>
        <p:spPr>
          <a:xfrm>
            <a:off x="1528884" y="564684"/>
            <a:ext cx="9134231" cy="954107"/>
          </a:xfrm>
          <a:prstGeom prst="rect">
            <a:avLst/>
          </a:prstGeom>
          <a:noFill/>
        </p:spPr>
        <p:txBody>
          <a:bodyPr wrap="none" t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「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2024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　軍事偵察衛星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基追加の方針」</a:t>
            </a:r>
            <a:endParaRPr kumimoji="1" lang="en-US" altLang="ja-JP" sz="36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A8FA7D7-7B2E-4BAC-C59E-2270CC8EB78C}"/>
              </a:ext>
            </a:extLst>
          </p:cNvPr>
          <p:cNvSpPr txBox="1"/>
          <p:nvPr/>
        </p:nvSpPr>
        <p:spPr>
          <a:xfrm>
            <a:off x="824425" y="1834827"/>
            <a:ext cx="10543142" cy="2845010"/>
          </a:xfrm>
          <a:prstGeom prst="rect">
            <a:avLst/>
          </a:prstGeom>
          <a:noFill/>
          <a:ln cmpd="thickThin">
            <a:solidFill>
              <a:schemeClr val="bg1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金正恩委員長　対韓政策根本的転換を宣言</a:t>
            </a:r>
            <a:endParaRPr lang="en-US" altLang="ja-JP" sz="32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「もはや同族関係ではなく、敵対的な、戦争中の交戦国関係」</a:t>
            </a:r>
            <a:endParaRPr lang="en-US" altLang="ja-JP" sz="28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対韓政策担う組織を整理・改編の意向示す</a:t>
            </a:r>
            <a:endParaRPr kumimoji="1" lang="en-US" altLang="ja-JP" sz="28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23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12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31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　朝鮮中央通信</a:t>
            </a:r>
            <a:endParaRPr kumimoji="1" lang="en-US" altLang="ja-JP" sz="24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18673B5-80B4-44E0-298A-0DF29B85DEE0}"/>
              </a:ext>
            </a:extLst>
          </p:cNvPr>
          <p:cNvSpPr txBox="1"/>
          <p:nvPr/>
        </p:nvSpPr>
        <p:spPr>
          <a:xfrm>
            <a:off x="463684" y="5056329"/>
            <a:ext cx="11264623" cy="1465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31</a:t>
            </a:r>
            <a:r>
              <a:rPr lang="ja-JP" altLang="en-US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日　韓国国防省　警告声明</a:t>
            </a:r>
            <a:endParaRPr lang="en-US" altLang="ja-JP" sz="36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北核使用で「圧倒的に報復し、金政権は終末迎える」</a:t>
            </a:r>
            <a:endParaRPr kumimoji="1" lang="en-US" altLang="ja-JP" sz="36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4805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5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3AF490B-5BF0-C977-3011-8BE4DE3C2F1D}"/>
              </a:ext>
            </a:extLst>
          </p:cNvPr>
          <p:cNvSpPr txBox="1"/>
          <p:nvPr/>
        </p:nvSpPr>
        <p:spPr>
          <a:xfrm>
            <a:off x="1489611" y="0"/>
            <a:ext cx="9212778" cy="10310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北朝鮮</a:t>
            </a:r>
            <a:r>
              <a:rPr lang="ja-JP" altLang="en-US" sz="44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連日の砲撃・延坪島北西海域</a:t>
            </a:r>
            <a:endParaRPr kumimoji="1" lang="en-US" altLang="ja-JP" sz="44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6D89B3-81A4-A9FF-D90E-0A9BE9F61DB8}"/>
              </a:ext>
            </a:extLst>
          </p:cNvPr>
          <p:cNvSpPr txBox="1"/>
          <p:nvPr/>
        </p:nvSpPr>
        <p:spPr>
          <a:xfrm>
            <a:off x="463689" y="1181790"/>
            <a:ext cx="11264622" cy="30521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日午前　　北朝鮮、周辺海域</a:t>
            </a:r>
            <a:r>
              <a:rPr lang="en-US" altLang="ja-JP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200</a:t>
            </a:r>
            <a:r>
              <a:rPr lang="ja-JP" altLang="en-US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発以上の砲撃</a:t>
            </a:r>
            <a:endParaRPr lang="en-US" altLang="ja-JP" sz="36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 韓国、対抗措置として海上砲撃訓練</a:t>
            </a:r>
            <a:endParaRPr lang="en-US" altLang="ja-JP" sz="36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6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　         北朝鮮、周辺海域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60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発以上の砲撃</a:t>
            </a:r>
            <a:endParaRPr kumimoji="1" lang="en-US" altLang="ja-JP" sz="36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18673B5-80B4-44E0-298A-0DF29B85DEE0}"/>
              </a:ext>
            </a:extLst>
          </p:cNvPr>
          <p:cNvSpPr txBox="1"/>
          <p:nvPr/>
        </p:nvSpPr>
        <p:spPr>
          <a:xfrm>
            <a:off x="148354" y="4798773"/>
            <a:ext cx="11809184" cy="1465145"/>
          </a:xfrm>
          <a:prstGeom prst="rect">
            <a:avLst/>
          </a:prstGeom>
          <a:noFill/>
          <a:ln w="12700">
            <a:solidFill>
              <a:prstClr val="white"/>
            </a:solidFill>
            <a:prstDash val="dashDot"/>
          </a:ln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2018</a:t>
            </a:r>
            <a:r>
              <a:rPr lang="ja-JP" altLang="en-US" sz="36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年　　「南北軍事合意」→ </a:t>
            </a:r>
            <a:r>
              <a:rPr lang="ja-JP" altLang="en-US" sz="28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海上緩衝区域内敵対行為中止</a:t>
            </a:r>
            <a:endParaRPr lang="en-US" altLang="ja-JP" sz="36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defTabSz="914400" rtl="0" eaLnBrk="1" fontAlgn="auto" latinLnBrk="0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23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11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　   北朝鮮　合意の破棄表明</a:t>
            </a:r>
            <a:endParaRPr kumimoji="1" lang="en-US" altLang="ja-JP" sz="36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3664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5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3AF490B-5BF0-C977-3011-8BE4DE3C2F1D}"/>
              </a:ext>
            </a:extLst>
          </p:cNvPr>
          <p:cNvSpPr txBox="1"/>
          <p:nvPr/>
        </p:nvSpPr>
        <p:spPr>
          <a:xfrm>
            <a:off x="2900254" y="-119743"/>
            <a:ext cx="6391493" cy="1047773"/>
          </a:xfrm>
          <a:prstGeom prst="rect">
            <a:avLst/>
          </a:prstGeom>
          <a:noFill/>
        </p:spPr>
        <p:txBody>
          <a:bodyPr wrap="none" tIns="0" bIns="10800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岸田首相が直面する課題</a:t>
            </a:r>
            <a:endParaRPr kumimoji="1" lang="en-US" altLang="ja-JP" sz="44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7F4E6FF8-3B06-E0BF-2EE9-C93D2D210E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015665"/>
              </p:ext>
            </p:extLst>
          </p:nvPr>
        </p:nvGraphicFramePr>
        <p:xfrm>
          <a:off x="794657" y="878225"/>
          <a:ext cx="10853057" cy="58147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8040">
                  <a:extLst>
                    <a:ext uri="{9D8B030D-6E8A-4147-A177-3AD203B41FA5}">
                      <a16:colId xmlns:a16="http://schemas.microsoft.com/office/drawing/2014/main" val="4049087801"/>
                    </a:ext>
                  </a:extLst>
                </a:gridCol>
                <a:gridCol w="8615017">
                  <a:extLst>
                    <a:ext uri="{9D8B030D-6E8A-4147-A177-3AD203B41FA5}">
                      <a16:colId xmlns:a16="http://schemas.microsoft.com/office/drawing/2014/main" val="334280635"/>
                    </a:ext>
                  </a:extLst>
                </a:gridCol>
              </a:tblGrid>
              <a:tr h="726841">
                <a:tc rowSpan="2"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651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能登地震</a:t>
                      </a:r>
                    </a:p>
                  </a:txBody>
                  <a:tcPr marT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651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被災者の捜索・救出活動</a:t>
                      </a:r>
                    </a:p>
                  </a:txBody>
                  <a:tcPr marT="144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0511812"/>
                  </a:ext>
                </a:extLst>
              </a:tr>
              <a:tr h="726841">
                <a:tc vMerge="1">
                  <a:txBody>
                    <a:bodyPr/>
                    <a:lstStyle/>
                    <a:p>
                      <a:endParaRPr kumimoji="1" lang="ja-JP" altLang="en-US" sz="2400" b="1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144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651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被災地への支援含めた早期復興</a:t>
                      </a:r>
                    </a:p>
                  </a:txBody>
                  <a:tcPr marT="144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5133002"/>
                  </a:ext>
                </a:extLst>
              </a:tr>
              <a:tr h="726841">
                <a:tc rowSpan="2"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651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政治資金</a:t>
                      </a:r>
                    </a:p>
                  </a:txBody>
                  <a:tcPr marT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651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政治資金規正法改正などの信頼回復措置</a:t>
                      </a:r>
                    </a:p>
                  </a:txBody>
                  <a:tcPr marT="144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8491635"/>
                  </a:ext>
                </a:extLst>
              </a:tr>
              <a:tr h="726841">
                <a:tc vMerge="1"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endParaRPr kumimoji="1" lang="ja-JP" altLang="en-US" sz="2400" b="1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144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651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派閥パーティーの透明化などの自民党改革</a:t>
                      </a:r>
                    </a:p>
                  </a:txBody>
                  <a:tcPr marT="144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9062540"/>
                  </a:ext>
                </a:extLst>
              </a:tr>
              <a:tr h="726841">
                <a:tc rowSpan="2"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651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外　　交</a:t>
                      </a:r>
                    </a:p>
                  </a:txBody>
                  <a:tcPr marT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651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米国など同盟国・同志国との連携強化</a:t>
                      </a:r>
                    </a:p>
                  </a:txBody>
                  <a:tcPr marT="144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170177"/>
                  </a:ext>
                </a:extLst>
              </a:tr>
              <a:tr h="726841">
                <a:tc vMerge="1">
                  <a:txBody>
                    <a:bodyPr/>
                    <a:lstStyle/>
                    <a:p>
                      <a:endParaRPr kumimoji="1" lang="ja-JP" altLang="en-US" sz="2400" b="1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144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651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「処理水」巡る協議など日中の懸案解消</a:t>
                      </a:r>
                    </a:p>
                  </a:txBody>
                  <a:tcPr marT="144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4298440"/>
                  </a:ext>
                </a:extLst>
              </a:tr>
              <a:tr h="726841">
                <a:tc rowSpan="2"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651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衆院解散</a:t>
                      </a:r>
                    </a:p>
                  </a:txBody>
                  <a:tcPr marT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651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内閣支持率の回復</a:t>
                      </a:r>
                    </a:p>
                  </a:txBody>
                  <a:tcPr marT="144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8731056"/>
                  </a:ext>
                </a:extLst>
              </a:tr>
              <a:tr h="726841">
                <a:tc vMerge="1"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endParaRPr kumimoji="1" lang="ja-JP" altLang="en-US" sz="2400" b="1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144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651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自民党総裁選をにらんだ党内の求心力回復</a:t>
                      </a:r>
                    </a:p>
                  </a:txBody>
                  <a:tcPr marT="14400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9087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5298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5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3AF490B-5BF0-C977-3011-8BE4DE3C2F1D}"/>
              </a:ext>
            </a:extLst>
          </p:cNvPr>
          <p:cNvSpPr txBox="1"/>
          <p:nvPr/>
        </p:nvSpPr>
        <p:spPr>
          <a:xfrm>
            <a:off x="2983606" y="-108857"/>
            <a:ext cx="6224781" cy="984885"/>
          </a:xfrm>
          <a:prstGeom prst="rect">
            <a:avLst/>
          </a:prstGeom>
          <a:noFill/>
        </p:spPr>
        <p:txBody>
          <a:bodyPr wrap="none" t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2024</a:t>
            </a:r>
            <a:r>
              <a:rPr kumimoji="1" lang="ja-JP" altLang="en-US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　主な政治日程</a:t>
            </a:r>
            <a:endParaRPr kumimoji="1" lang="en-US" altLang="ja-JP" sz="44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7F45F5C-86E6-158A-E4E8-752D0E93F8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127235"/>
              </p:ext>
            </p:extLst>
          </p:nvPr>
        </p:nvGraphicFramePr>
        <p:xfrm>
          <a:off x="934875" y="876028"/>
          <a:ext cx="10322241" cy="5772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7360">
                  <a:extLst>
                    <a:ext uri="{9D8B030D-6E8A-4147-A177-3AD203B41FA5}">
                      <a16:colId xmlns:a16="http://schemas.microsoft.com/office/drawing/2014/main" val="4270677842"/>
                    </a:ext>
                  </a:extLst>
                </a:gridCol>
                <a:gridCol w="2890365">
                  <a:extLst>
                    <a:ext uri="{9D8B030D-6E8A-4147-A177-3AD203B41FA5}">
                      <a16:colId xmlns:a16="http://schemas.microsoft.com/office/drawing/2014/main" val="3483174219"/>
                    </a:ext>
                  </a:extLst>
                </a:gridCol>
                <a:gridCol w="5694516">
                  <a:extLst>
                    <a:ext uri="{9D8B030D-6E8A-4147-A177-3AD203B41FA5}">
                      <a16:colId xmlns:a16="http://schemas.microsoft.com/office/drawing/2014/main" val="3205055799"/>
                    </a:ext>
                  </a:extLst>
                </a:gridCol>
              </a:tblGrid>
              <a:tr h="320700">
                <a:tc rowSpan="7">
                  <a:txBody>
                    <a:bodyPr/>
                    <a:lstStyle/>
                    <a:p>
                      <a:r>
                        <a:rPr kumimoji="1" lang="en-US" altLang="ja-JP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2024</a:t>
                      </a:r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</a:p>
                  </a:txBody>
                  <a:tcPr marT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en-US" altLang="ja-JP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10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「政治刷新本部」初会合</a:t>
                      </a:r>
                    </a:p>
                  </a:txBody>
                  <a:tcPr marT="10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7733093"/>
                  </a:ext>
                </a:extLst>
              </a:tr>
              <a:tr h="3207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en-US" altLang="ja-JP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10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zh-CN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通常国会召集</a:t>
                      </a:r>
                    </a:p>
                  </a:txBody>
                  <a:tcPr marT="10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3727802"/>
                  </a:ext>
                </a:extLst>
              </a:tr>
              <a:tr h="615437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3200" b="1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en-US" altLang="ja-JP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月上旬？</a:t>
                      </a:r>
                    </a:p>
                  </a:txBody>
                  <a:tcPr marT="10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岸田首相米国公式訪問</a:t>
                      </a:r>
                    </a:p>
                  </a:txBody>
                  <a:tcPr marT="10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535271"/>
                  </a:ext>
                </a:extLst>
              </a:tr>
              <a:tr h="615437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3200" b="1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en-US" altLang="ja-JP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月下旬</a:t>
                      </a:r>
                    </a:p>
                  </a:txBody>
                  <a:tcPr marT="10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年度予算成立</a:t>
                      </a:r>
                    </a:p>
                  </a:txBody>
                  <a:tcPr marT="10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5508412"/>
                  </a:ext>
                </a:extLst>
              </a:tr>
              <a:tr h="615437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3200" b="1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en-US" altLang="ja-JP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10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東京都知事選投開票</a:t>
                      </a:r>
                    </a:p>
                  </a:txBody>
                  <a:tcPr marT="10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593315"/>
                  </a:ext>
                </a:extLst>
              </a:tr>
              <a:tr h="615437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3200" b="1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en-US" altLang="ja-JP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月末</a:t>
                      </a:r>
                    </a:p>
                  </a:txBody>
                  <a:tcPr marT="10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自民党総裁任期満了</a:t>
                      </a:r>
                      <a:endParaRPr kumimoji="1" lang="en-US" altLang="ja-JP" sz="32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40000"/>
                            </a:srgbClr>
                          </a:glo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10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00673"/>
                  </a:ext>
                </a:extLst>
              </a:tr>
              <a:tr h="615437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3200" b="1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en-US" altLang="ja-JP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marT="10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米大統領選</a:t>
                      </a:r>
                    </a:p>
                  </a:txBody>
                  <a:tcPr marT="10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7956631"/>
                  </a:ext>
                </a:extLst>
              </a:tr>
              <a:tr h="307719">
                <a:tc rowSpan="2">
                  <a:txBody>
                    <a:bodyPr/>
                    <a:lstStyle/>
                    <a:p>
                      <a:pPr algn="l"/>
                      <a:r>
                        <a:rPr kumimoji="1" lang="en-US" altLang="ja-JP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2025</a:t>
                      </a:r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</a:p>
                  </a:txBody>
                  <a:tcPr marT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夏</a:t>
                      </a:r>
                    </a:p>
                  </a:txBody>
                  <a:tcPr marT="10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参院選</a:t>
                      </a:r>
                    </a:p>
                  </a:txBody>
                  <a:tcPr marT="10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922447"/>
                  </a:ext>
                </a:extLst>
              </a:tr>
              <a:tr h="30771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en-US" altLang="ja-JP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10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016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衆院議員任期満了</a:t>
                      </a:r>
                    </a:p>
                  </a:txBody>
                  <a:tcPr marT="10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5981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4276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0015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3AF490B-5BF0-C977-3011-8BE4DE3C2F1D}"/>
              </a:ext>
            </a:extLst>
          </p:cNvPr>
          <p:cNvSpPr txBox="1"/>
          <p:nvPr/>
        </p:nvSpPr>
        <p:spPr>
          <a:xfrm>
            <a:off x="2925904" y="30134"/>
            <a:ext cx="6340197" cy="1000274"/>
          </a:xfrm>
          <a:prstGeom prst="rect">
            <a:avLst/>
          </a:prstGeom>
          <a:noFill/>
        </p:spPr>
        <p:txBody>
          <a:bodyPr wrap="none" t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8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自民党派閥の主な系譜</a:t>
            </a:r>
            <a:endParaRPr kumimoji="1" lang="en-US" altLang="ja-JP" sz="48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aphicFrame>
        <p:nvGraphicFramePr>
          <p:cNvPr id="4" name="図表 3">
            <a:extLst>
              <a:ext uri="{FF2B5EF4-FFF2-40B4-BE49-F238E27FC236}">
                <a16:creationId xmlns:a16="http://schemas.microsoft.com/office/drawing/2014/main" id="{1A6A4049-14D2-20B0-084D-F4CAF2C068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4262446"/>
              </p:ext>
            </p:extLst>
          </p:nvPr>
        </p:nvGraphicFramePr>
        <p:xfrm>
          <a:off x="726980" y="693740"/>
          <a:ext cx="10949354" cy="16295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8676A2E9-41BE-7969-91F0-CA37DB6D35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047662"/>
              </p:ext>
            </p:extLst>
          </p:nvPr>
        </p:nvGraphicFramePr>
        <p:xfrm>
          <a:off x="726978" y="2067620"/>
          <a:ext cx="10714892" cy="44952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78723">
                  <a:extLst>
                    <a:ext uri="{9D8B030D-6E8A-4147-A177-3AD203B41FA5}">
                      <a16:colId xmlns:a16="http://schemas.microsoft.com/office/drawing/2014/main" val="2852553345"/>
                    </a:ext>
                  </a:extLst>
                </a:gridCol>
                <a:gridCol w="2514599">
                  <a:extLst>
                    <a:ext uri="{9D8B030D-6E8A-4147-A177-3AD203B41FA5}">
                      <a16:colId xmlns:a16="http://schemas.microsoft.com/office/drawing/2014/main" val="2217272963"/>
                    </a:ext>
                  </a:extLst>
                </a:gridCol>
                <a:gridCol w="2842847">
                  <a:extLst>
                    <a:ext uri="{9D8B030D-6E8A-4147-A177-3AD203B41FA5}">
                      <a16:colId xmlns:a16="http://schemas.microsoft.com/office/drawing/2014/main" val="671431403"/>
                    </a:ext>
                  </a:extLst>
                </a:gridCol>
                <a:gridCol w="2678723">
                  <a:extLst>
                    <a:ext uri="{9D8B030D-6E8A-4147-A177-3AD203B41FA5}">
                      <a16:colId xmlns:a16="http://schemas.microsoft.com/office/drawing/2014/main" val="3390878024"/>
                    </a:ext>
                  </a:extLst>
                </a:gridCol>
              </a:tblGrid>
              <a:tr h="561903"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　福田派</a:t>
                      </a:r>
                    </a:p>
                  </a:txBody>
                  <a:tcPr marT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安倍派</a:t>
                      </a:r>
                    </a:p>
                  </a:txBody>
                  <a:tcPr marT="144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森派</a:t>
                      </a:r>
                    </a:p>
                  </a:txBody>
                  <a:tcPr marT="144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安倍派（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98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人）</a:t>
                      </a:r>
                    </a:p>
                  </a:txBody>
                  <a:tcPr marT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4222784"/>
                  </a:ext>
                </a:extLst>
              </a:tr>
              <a:tr h="561903">
                <a:tc rowSpan="2"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　田中派</a:t>
                      </a:r>
                    </a:p>
                  </a:txBody>
                  <a:tcPr marT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竹下派</a:t>
                      </a:r>
                    </a:p>
                  </a:txBody>
                  <a:tcPr marT="144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小渕派</a:t>
                      </a:r>
                    </a:p>
                  </a:txBody>
                  <a:tcPr marT="144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茂木派（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53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人）</a:t>
                      </a:r>
                    </a:p>
                  </a:txBody>
                  <a:tcPr marT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296669"/>
                  </a:ext>
                </a:extLst>
              </a:tr>
              <a:tr h="561903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羽田派（新生党）</a:t>
                      </a:r>
                    </a:p>
                  </a:txBody>
                  <a:tcPr marT="144000" anchor="ctr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二階派（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38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人）</a:t>
                      </a:r>
                    </a:p>
                  </a:txBody>
                  <a:tcPr marT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5805866"/>
                  </a:ext>
                </a:extLst>
              </a:tr>
              <a:tr h="561903">
                <a:tc rowSpan="2"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  中曽根派</a:t>
                      </a:r>
                    </a:p>
                  </a:txBody>
                  <a:tcPr marT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旧中曽根派</a:t>
                      </a:r>
                    </a:p>
                  </a:txBody>
                  <a:tcPr marT="144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江藤・亀井派</a:t>
                      </a:r>
                    </a:p>
                  </a:txBody>
                  <a:tcPr marT="144000"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2237951"/>
                  </a:ext>
                </a:extLst>
              </a:tr>
              <a:tr h="561903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山崎派</a:t>
                      </a:r>
                    </a:p>
                  </a:txBody>
                  <a:tcPr marT="144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森山派（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人）</a:t>
                      </a:r>
                    </a:p>
                  </a:txBody>
                  <a:tcPr marT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406315"/>
                  </a:ext>
                </a:extLst>
              </a:tr>
              <a:tr h="561903">
                <a:tc rowSpan="2"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　大平派</a:t>
                      </a:r>
                    </a:p>
                  </a:txBody>
                  <a:tcPr marT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宮沢派</a:t>
                      </a:r>
                    </a:p>
                  </a:txBody>
                  <a:tcPr marT="144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加藤派</a:t>
                      </a:r>
                    </a:p>
                  </a:txBody>
                  <a:tcPr marT="144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岸田派（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46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人）</a:t>
                      </a:r>
                    </a:p>
                  </a:txBody>
                  <a:tcPr marT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7077132"/>
                  </a:ext>
                </a:extLst>
              </a:tr>
              <a:tr h="561903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河野グループ</a:t>
                      </a:r>
                    </a:p>
                  </a:txBody>
                  <a:tcPr marT="144000" anchor="ctr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麻生派（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56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人）</a:t>
                      </a:r>
                    </a:p>
                  </a:txBody>
                  <a:tcPr marT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526216"/>
                  </a:ext>
                </a:extLst>
              </a:tr>
              <a:tr h="561903"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　三木派</a:t>
                      </a:r>
                    </a:p>
                  </a:txBody>
                  <a:tcPr marT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河本派</a:t>
                      </a:r>
                    </a:p>
                  </a:txBody>
                  <a:tcPr marT="14400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effectLst>
                            <a:glow rad="139700">
                              <a:srgbClr val="002060">
                                <a:alpha val="40000"/>
                              </a:srgbClr>
                            </a:glo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旧河本派</a:t>
                      </a:r>
                    </a:p>
                  </a:txBody>
                  <a:tcPr marT="14400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182880"/>
                  </a:ext>
                </a:extLst>
              </a:tr>
            </a:tbl>
          </a:graphicData>
        </a:graphic>
      </p:graphicFrame>
      <p:sp>
        <p:nvSpPr>
          <p:cNvPr id="8" name="矢印: 二方向 7">
            <a:extLst>
              <a:ext uri="{FF2B5EF4-FFF2-40B4-BE49-F238E27FC236}">
                <a16:creationId xmlns:a16="http://schemas.microsoft.com/office/drawing/2014/main" id="{185D38D9-3FA6-8255-BED3-6EFE716FD7BA}"/>
              </a:ext>
            </a:extLst>
          </p:cNvPr>
          <p:cNvSpPr/>
          <p:nvPr/>
        </p:nvSpPr>
        <p:spPr>
          <a:xfrm rot="8267612">
            <a:off x="5385312" y="2926998"/>
            <a:ext cx="471885" cy="468272"/>
          </a:xfrm>
          <a:prstGeom prst="leftUp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2700">
                <a:solidFill>
                  <a:srgbClr val="002060"/>
                </a:solidFill>
              </a:ln>
            </a:endParaRPr>
          </a:p>
        </p:txBody>
      </p:sp>
      <p:sp>
        <p:nvSpPr>
          <p:cNvPr id="9" name="矢印: 二方向 8">
            <a:extLst>
              <a:ext uri="{FF2B5EF4-FFF2-40B4-BE49-F238E27FC236}">
                <a16:creationId xmlns:a16="http://schemas.microsoft.com/office/drawing/2014/main" id="{C9354799-D790-7CCC-339E-13FF5135B3C9}"/>
              </a:ext>
            </a:extLst>
          </p:cNvPr>
          <p:cNvSpPr/>
          <p:nvPr/>
        </p:nvSpPr>
        <p:spPr>
          <a:xfrm rot="8267612">
            <a:off x="5385310" y="3996047"/>
            <a:ext cx="471885" cy="468272"/>
          </a:xfrm>
          <a:prstGeom prst="leftUp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2700">
                <a:solidFill>
                  <a:srgbClr val="002060"/>
                </a:solidFill>
              </a:ln>
            </a:endParaRPr>
          </a:p>
        </p:txBody>
      </p:sp>
      <p:sp>
        <p:nvSpPr>
          <p:cNvPr id="10" name="矢印: 二方向 9">
            <a:extLst>
              <a:ext uri="{FF2B5EF4-FFF2-40B4-BE49-F238E27FC236}">
                <a16:creationId xmlns:a16="http://schemas.microsoft.com/office/drawing/2014/main" id="{3EAD4955-4377-ADA4-9763-D010FB471F90}"/>
              </a:ext>
            </a:extLst>
          </p:cNvPr>
          <p:cNvSpPr/>
          <p:nvPr/>
        </p:nvSpPr>
        <p:spPr>
          <a:xfrm rot="8267612">
            <a:off x="5385310" y="5148566"/>
            <a:ext cx="471885" cy="468272"/>
          </a:xfrm>
          <a:prstGeom prst="leftUp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2700">
                <a:solidFill>
                  <a:srgbClr val="002060"/>
                </a:solidFill>
              </a:ln>
            </a:endParaRPr>
          </a:p>
        </p:txBody>
      </p:sp>
      <p:sp>
        <p:nvSpPr>
          <p:cNvPr id="11" name="矢印: 右 10">
            <a:extLst>
              <a:ext uri="{FF2B5EF4-FFF2-40B4-BE49-F238E27FC236}">
                <a16:creationId xmlns:a16="http://schemas.microsoft.com/office/drawing/2014/main" id="{126259F0-740E-ACD5-F907-0EF62F167454}"/>
              </a:ext>
            </a:extLst>
          </p:cNvPr>
          <p:cNvSpPr/>
          <p:nvPr/>
        </p:nvSpPr>
        <p:spPr>
          <a:xfrm>
            <a:off x="5476758" y="2204158"/>
            <a:ext cx="259841" cy="24804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 w="12700">
                <a:solidFill>
                  <a:srgbClr val="002060"/>
                </a:solidFill>
              </a:ln>
            </a:endParaRPr>
          </a:p>
        </p:txBody>
      </p:sp>
      <p:sp>
        <p:nvSpPr>
          <p:cNvPr id="12" name="矢印: 右 11">
            <a:extLst>
              <a:ext uri="{FF2B5EF4-FFF2-40B4-BE49-F238E27FC236}">
                <a16:creationId xmlns:a16="http://schemas.microsoft.com/office/drawing/2014/main" id="{FD4471C4-D636-8BBA-9F0B-3733D0172EC9}"/>
              </a:ext>
            </a:extLst>
          </p:cNvPr>
          <p:cNvSpPr/>
          <p:nvPr/>
        </p:nvSpPr>
        <p:spPr>
          <a:xfrm>
            <a:off x="5476758" y="6147111"/>
            <a:ext cx="259841" cy="24804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 w="12700">
                <a:solidFill>
                  <a:srgbClr val="002060"/>
                </a:solidFill>
              </a:ln>
            </a:endParaRPr>
          </a:p>
        </p:txBody>
      </p:sp>
      <p:sp>
        <p:nvSpPr>
          <p:cNvPr id="13" name="矢印: 右 12">
            <a:extLst>
              <a:ext uri="{FF2B5EF4-FFF2-40B4-BE49-F238E27FC236}">
                <a16:creationId xmlns:a16="http://schemas.microsoft.com/office/drawing/2014/main" id="{3C0C7BD0-C543-FE11-616A-9FED22A0C3AB}"/>
              </a:ext>
            </a:extLst>
          </p:cNvPr>
          <p:cNvSpPr/>
          <p:nvPr/>
        </p:nvSpPr>
        <p:spPr>
          <a:xfrm>
            <a:off x="8445597" y="2199226"/>
            <a:ext cx="259841" cy="24804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 w="12700">
                <a:solidFill>
                  <a:srgbClr val="002060"/>
                </a:solidFill>
              </a:ln>
            </a:endParaRPr>
          </a:p>
        </p:txBody>
      </p:sp>
      <p:sp>
        <p:nvSpPr>
          <p:cNvPr id="14" name="矢印: 右 13">
            <a:extLst>
              <a:ext uri="{FF2B5EF4-FFF2-40B4-BE49-F238E27FC236}">
                <a16:creationId xmlns:a16="http://schemas.microsoft.com/office/drawing/2014/main" id="{EED42476-C4BB-4073-9A95-50D2B651ECF6}"/>
              </a:ext>
            </a:extLst>
          </p:cNvPr>
          <p:cNvSpPr/>
          <p:nvPr/>
        </p:nvSpPr>
        <p:spPr>
          <a:xfrm>
            <a:off x="8447530" y="2728815"/>
            <a:ext cx="259841" cy="24804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 w="12700">
                <a:solidFill>
                  <a:srgbClr val="002060"/>
                </a:solidFill>
              </a:ln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4BDF7E88-B4AB-0F90-9DC4-341ABCEBC738}"/>
              </a:ext>
            </a:extLst>
          </p:cNvPr>
          <p:cNvGrpSpPr/>
          <p:nvPr/>
        </p:nvGrpSpPr>
        <p:grpSpPr>
          <a:xfrm>
            <a:off x="8463120" y="3410892"/>
            <a:ext cx="259643" cy="667171"/>
            <a:chOff x="8463071" y="3499846"/>
            <a:chExt cx="259643" cy="667171"/>
          </a:xfrm>
        </p:grpSpPr>
        <p:sp>
          <p:nvSpPr>
            <p:cNvPr id="15" name="矢印: 右 14">
              <a:extLst>
                <a:ext uri="{FF2B5EF4-FFF2-40B4-BE49-F238E27FC236}">
                  <a16:creationId xmlns:a16="http://schemas.microsoft.com/office/drawing/2014/main" id="{36B5A860-2378-7454-5131-B9B95B30D131}"/>
                </a:ext>
              </a:extLst>
            </p:cNvPr>
            <p:cNvSpPr/>
            <p:nvPr/>
          </p:nvSpPr>
          <p:spPr>
            <a:xfrm rot="2951742">
              <a:off x="8468772" y="3505746"/>
              <a:ext cx="259841" cy="24804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n w="12700">
                  <a:solidFill>
                    <a:srgbClr val="002060"/>
                  </a:solidFill>
                </a:ln>
              </a:endParaRPr>
            </a:p>
          </p:txBody>
        </p:sp>
        <p:sp>
          <p:nvSpPr>
            <p:cNvPr id="16" name="矢印: 右 15">
              <a:extLst>
                <a:ext uri="{FF2B5EF4-FFF2-40B4-BE49-F238E27FC236}">
                  <a16:creationId xmlns:a16="http://schemas.microsoft.com/office/drawing/2014/main" id="{60E46736-A285-7FFD-2C83-9B3CD13415F7}"/>
                </a:ext>
              </a:extLst>
            </p:cNvPr>
            <p:cNvSpPr/>
            <p:nvPr/>
          </p:nvSpPr>
          <p:spPr>
            <a:xfrm rot="18613483">
              <a:off x="8457171" y="3913076"/>
              <a:ext cx="259841" cy="24804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n w="12700">
                  <a:solidFill>
                    <a:srgbClr val="002060"/>
                  </a:solidFill>
                </a:ln>
              </a:endParaRPr>
            </a:p>
          </p:txBody>
        </p:sp>
      </p:grpSp>
      <p:sp>
        <p:nvSpPr>
          <p:cNvPr id="19" name="矢印: 右 18">
            <a:extLst>
              <a:ext uri="{FF2B5EF4-FFF2-40B4-BE49-F238E27FC236}">
                <a16:creationId xmlns:a16="http://schemas.microsoft.com/office/drawing/2014/main" id="{5FCAD996-C94B-5951-572E-147ED6A45B73}"/>
              </a:ext>
            </a:extLst>
          </p:cNvPr>
          <p:cNvSpPr/>
          <p:nvPr/>
        </p:nvSpPr>
        <p:spPr>
          <a:xfrm>
            <a:off x="8468820" y="5020780"/>
            <a:ext cx="259841" cy="24804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 w="12700">
                <a:solidFill>
                  <a:srgbClr val="002060"/>
                </a:solidFill>
              </a:ln>
            </a:endParaRPr>
          </a:p>
        </p:txBody>
      </p:sp>
      <p:sp>
        <p:nvSpPr>
          <p:cNvPr id="20" name="矢印: 右 19">
            <a:extLst>
              <a:ext uri="{FF2B5EF4-FFF2-40B4-BE49-F238E27FC236}">
                <a16:creationId xmlns:a16="http://schemas.microsoft.com/office/drawing/2014/main" id="{952EB8F7-F9AE-4569-F054-4B1D4E628213}"/>
              </a:ext>
            </a:extLst>
          </p:cNvPr>
          <p:cNvSpPr/>
          <p:nvPr/>
        </p:nvSpPr>
        <p:spPr>
          <a:xfrm>
            <a:off x="8457219" y="4464207"/>
            <a:ext cx="259841" cy="24804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 w="12700">
                <a:solidFill>
                  <a:srgbClr val="002060"/>
                </a:solidFill>
              </a:ln>
            </a:endParaRPr>
          </a:p>
        </p:txBody>
      </p:sp>
      <p:sp>
        <p:nvSpPr>
          <p:cNvPr id="21" name="矢印: 右 20">
            <a:extLst>
              <a:ext uri="{FF2B5EF4-FFF2-40B4-BE49-F238E27FC236}">
                <a16:creationId xmlns:a16="http://schemas.microsoft.com/office/drawing/2014/main" id="{47CCB565-BAA0-930B-9AA1-A20BBE6468CB}"/>
              </a:ext>
            </a:extLst>
          </p:cNvPr>
          <p:cNvSpPr/>
          <p:nvPr/>
        </p:nvSpPr>
        <p:spPr>
          <a:xfrm>
            <a:off x="3033999" y="3004602"/>
            <a:ext cx="259841" cy="24804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 w="12700">
                <a:solidFill>
                  <a:srgbClr val="002060"/>
                </a:solidFill>
              </a:ln>
            </a:endParaRPr>
          </a:p>
        </p:txBody>
      </p:sp>
      <p:sp>
        <p:nvSpPr>
          <p:cNvPr id="22" name="矢印: 右 21">
            <a:extLst>
              <a:ext uri="{FF2B5EF4-FFF2-40B4-BE49-F238E27FC236}">
                <a16:creationId xmlns:a16="http://schemas.microsoft.com/office/drawing/2014/main" id="{B83F0CD8-539F-E6F5-73DC-6DE810D8A6BD}"/>
              </a:ext>
            </a:extLst>
          </p:cNvPr>
          <p:cNvSpPr/>
          <p:nvPr/>
        </p:nvSpPr>
        <p:spPr>
          <a:xfrm>
            <a:off x="3040889" y="4163166"/>
            <a:ext cx="259841" cy="24804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 w="12700">
                <a:solidFill>
                  <a:srgbClr val="002060"/>
                </a:solidFill>
              </a:ln>
            </a:endParaRPr>
          </a:p>
        </p:txBody>
      </p:sp>
      <p:sp>
        <p:nvSpPr>
          <p:cNvPr id="23" name="矢印: 右 22">
            <a:extLst>
              <a:ext uri="{FF2B5EF4-FFF2-40B4-BE49-F238E27FC236}">
                <a16:creationId xmlns:a16="http://schemas.microsoft.com/office/drawing/2014/main" id="{1FD44DA4-5649-DAE2-F6B6-9D3FB08FD096}"/>
              </a:ext>
            </a:extLst>
          </p:cNvPr>
          <p:cNvSpPr/>
          <p:nvPr/>
        </p:nvSpPr>
        <p:spPr>
          <a:xfrm>
            <a:off x="3049324" y="5325095"/>
            <a:ext cx="259841" cy="24804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 w="12700">
                <a:solidFill>
                  <a:srgbClr val="002060"/>
                </a:solidFill>
              </a:ln>
            </a:endParaRPr>
          </a:p>
        </p:txBody>
      </p:sp>
      <p:sp>
        <p:nvSpPr>
          <p:cNvPr id="24" name="矢印: 右 23">
            <a:extLst>
              <a:ext uri="{FF2B5EF4-FFF2-40B4-BE49-F238E27FC236}">
                <a16:creationId xmlns:a16="http://schemas.microsoft.com/office/drawing/2014/main" id="{4E5D0199-28A7-F302-6CCC-ACF20C39ED1C}"/>
              </a:ext>
            </a:extLst>
          </p:cNvPr>
          <p:cNvSpPr/>
          <p:nvPr/>
        </p:nvSpPr>
        <p:spPr>
          <a:xfrm>
            <a:off x="3049324" y="6155490"/>
            <a:ext cx="259841" cy="24804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 w="12700">
                <a:solidFill>
                  <a:srgbClr val="002060"/>
                </a:solidFill>
              </a:ln>
            </a:endParaRPr>
          </a:p>
        </p:txBody>
      </p:sp>
      <p:sp>
        <p:nvSpPr>
          <p:cNvPr id="26" name="矢印: 右 25">
            <a:extLst>
              <a:ext uri="{FF2B5EF4-FFF2-40B4-BE49-F238E27FC236}">
                <a16:creationId xmlns:a16="http://schemas.microsoft.com/office/drawing/2014/main" id="{A2CEA467-49E7-F24E-0C43-D2B2877EB1D8}"/>
              </a:ext>
            </a:extLst>
          </p:cNvPr>
          <p:cNvSpPr/>
          <p:nvPr/>
        </p:nvSpPr>
        <p:spPr>
          <a:xfrm>
            <a:off x="3040889" y="2212940"/>
            <a:ext cx="259841" cy="24804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 w="12700">
                <a:solidFill>
                  <a:srgbClr val="002060"/>
                </a:solidFill>
              </a:ln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C25490D5-446C-9C90-7F09-C41D61104EC0}"/>
              </a:ext>
            </a:extLst>
          </p:cNvPr>
          <p:cNvGrpSpPr/>
          <p:nvPr/>
        </p:nvGrpSpPr>
        <p:grpSpPr>
          <a:xfrm>
            <a:off x="8467119" y="5658760"/>
            <a:ext cx="259643" cy="667171"/>
            <a:chOff x="8463071" y="3499846"/>
            <a:chExt cx="259643" cy="667171"/>
          </a:xfrm>
        </p:grpSpPr>
        <p:sp>
          <p:nvSpPr>
            <p:cNvPr id="32" name="矢印: 右 31">
              <a:extLst>
                <a:ext uri="{FF2B5EF4-FFF2-40B4-BE49-F238E27FC236}">
                  <a16:creationId xmlns:a16="http://schemas.microsoft.com/office/drawing/2014/main" id="{84A33062-7DB8-9940-DB19-C7E20B06C054}"/>
                </a:ext>
              </a:extLst>
            </p:cNvPr>
            <p:cNvSpPr/>
            <p:nvPr/>
          </p:nvSpPr>
          <p:spPr>
            <a:xfrm rot="2951742">
              <a:off x="8468772" y="3505746"/>
              <a:ext cx="259841" cy="24804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n w="12700">
                  <a:solidFill>
                    <a:srgbClr val="002060"/>
                  </a:solidFill>
                </a:ln>
              </a:endParaRPr>
            </a:p>
          </p:txBody>
        </p:sp>
        <p:sp>
          <p:nvSpPr>
            <p:cNvPr id="33" name="矢印: 右 32">
              <a:extLst>
                <a:ext uri="{FF2B5EF4-FFF2-40B4-BE49-F238E27FC236}">
                  <a16:creationId xmlns:a16="http://schemas.microsoft.com/office/drawing/2014/main" id="{CEEDD543-FA31-F57D-4FA8-33C5E33C8B26}"/>
                </a:ext>
              </a:extLst>
            </p:cNvPr>
            <p:cNvSpPr/>
            <p:nvPr/>
          </p:nvSpPr>
          <p:spPr>
            <a:xfrm rot="18613483">
              <a:off x="8457171" y="3913076"/>
              <a:ext cx="259841" cy="24804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n w="12700">
                  <a:solidFill>
                    <a:srgbClr val="002060"/>
                  </a:solidFill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4449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1693</TotalTime>
  <Words>1555</Words>
  <Application>Microsoft Office PowerPoint</Application>
  <PresentationFormat>ワイド画面</PresentationFormat>
  <Paragraphs>251</Paragraphs>
  <Slides>11</Slides>
  <Notes>11</Notes>
  <HiddenSlides>3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6" baseType="lpstr"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梶栗　正義</dc:creator>
  <cp:revision>12</cp:revision>
  <dcterms:created xsi:type="dcterms:W3CDTF">2023-12-22T11:58:12Z</dcterms:created>
  <dcterms:modified xsi:type="dcterms:W3CDTF">2024-01-18T10:14:27Z</dcterms:modified>
</cp:coreProperties>
</file>